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5a85089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5a85089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5a8508919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5a8508919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5a850891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5a850891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5a850891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5a850891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5a8508919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5a8508919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5a850891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5a850891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5a850891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5a850891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5a8508919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5a8508919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5a850891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5a850891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5a8508919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5a8508919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5a8508919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5a850891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5a850891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5a850891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5a850891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5a850891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5a8508919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5a8508919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5a8508919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5a8508919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5a850891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5a850891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5a8508919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5a8508919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5a8508919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5a8508919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5a8508919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5a8508919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5a8508919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5a8508919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5a850891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5a850891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5a8508919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5a8508919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5a850891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5a850891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5a8508919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5a8508919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5a850891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5a850891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5a8508919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5a8508919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5a850891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5a850891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5a850891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5a8508919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5a8508919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5a8508919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5a8508919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5a8508919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5a8508919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5a8508919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5a850891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5a850891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5a850891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5a850891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a8508919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5a8508919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5a850891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5a850891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5a850891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5a850891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5a850891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5a850891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9.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solidFill>
                  <a:srgbClr val="1C4587"/>
                </a:solidFill>
              </a:rPr>
              <a:t>Chapter 8</a:t>
            </a:r>
            <a:r>
              <a:rPr lang="en-CA"/>
              <a:t>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4070A1"/>
                </a:solidFill>
              </a:rPr>
              <a:t>LISTS</a:t>
            </a:r>
            <a:r>
              <a:rPr lang="en-CA"/>
              <a:t> </a:t>
            </a:r>
            <a:endParaRPr/>
          </a:p>
        </p:txBody>
      </p:sp>
      <p:cxnSp>
        <p:nvCxnSpPr>
          <p:cNvPr id="56" name="Google Shape;56;p13"/>
          <p:cNvCxnSpPr/>
          <p:nvPr/>
        </p:nvCxnSpPr>
        <p:spPr>
          <a:xfrm flipH="1" rot="10800000">
            <a:off x="380138" y="2715001"/>
            <a:ext cx="5319300" cy="1500"/>
          </a:xfrm>
          <a:prstGeom prst="straightConnector1">
            <a:avLst/>
          </a:prstGeom>
          <a:noFill/>
          <a:ln cap="flat" cmpd="sng" w="19050">
            <a:solidFill>
              <a:srgbClr val="FFD966"/>
            </a:solidFill>
            <a:prstDash val="solid"/>
            <a:round/>
            <a:headEnd len="med" w="med" type="none"/>
            <a:tailEnd len="med" w="med" type="none"/>
          </a:ln>
        </p:spPr>
      </p:cxnSp>
      <p:pic>
        <p:nvPicPr>
          <p:cNvPr id="57" name="Google Shape;57;p13"/>
          <p:cNvPicPr preferRelativeResize="0"/>
          <p:nvPr/>
        </p:nvPicPr>
        <p:blipFill>
          <a:blip r:embed="rId3">
            <a:alphaModFix/>
          </a:blip>
          <a:stretch>
            <a:fillRect/>
          </a:stretch>
        </p:blipFill>
        <p:spPr>
          <a:xfrm>
            <a:off x="5120775" y="2066013"/>
            <a:ext cx="578675" cy="531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311700" y="508200"/>
            <a:ext cx="8520600" cy="40608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rPr>
              <a:t>The loop traverses the list and updates each element. Each time through the loop, </a:t>
            </a:r>
            <a:r>
              <a:rPr b="1" lang="en-CA" sz="1400">
                <a:solidFill>
                  <a:schemeClr val="dk1"/>
                </a:solidFill>
                <a:highlight>
                  <a:schemeClr val="lt1"/>
                </a:highlight>
              </a:rPr>
              <a:t>i </a:t>
            </a:r>
            <a:r>
              <a:rPr lang="en-CA" sz="1400">
                <a:solidFill>
                  <a:schemeClr val="dk1"/>
                </a:solidFill>
              </a:rPr>
              <a:t>gets the index of the next element. The assignment statement in the body uses</a:t>
            </a:r>
            <a:r>
              <a:rPr b="1" lang="en-CA" sz="1400">
                <a:solidFill>
                  <a:schemeClr val="dk1"/>
                </a:solidFill>
                <a:highlight>
                  <a:schemeClr val="lt1"/>
                </a:highlight>
              </a:rPr>
              <a:t> i </a:t>
            </a:r>
            <a:r>
              <a:rPr lang="en-CA" sz="1400">
                <a:solidFill>
                  <a:schemeClr val="dk1"/>
                </a:solidFill>
              </a:rPr>
              <a:t>to read the old value of the element and to assign the new value.</a:t>
            </a:r>
            <a:endParaRPr sz="1400">
              <a:solidFill>
                <a:schemeClr val="dk1"/>
              </a:solidFill>
            </a:endParaRPr>
          </a:p>
          <a:p>
            <a:pPr indent="0" lvl="0" marL="0" rtl="0" algn="just">
              <a:lnSpc>
                <a:spcPct val="150000"/>
              </a:lnSpc>
              <a:spcBef>
                <a:spcPts val="800"/>
              </a:spcBef>
              <a:spcAft>
                <a:spcPts val="0"/>
              </a:spcAft>
              <a:buNone/>
            </a:pPr>
            <a:r>
              <a:rPr lang="en-CA" sz="1400">
                <a:solidFill>
                  <a:schemeClr val="dk1"/>
                </a:solidFill>
                <a:highlight>
                  <a:schemeClr val="lt1"/>
                </a:highlight>
              </a:rPr>
              <a:t>Although a list can contain another list, the nested list still counts as a single element. The length of this list is four:</a:t>
            </a:r>
            <a:endParaRPr sz="1400">
              <a:solidFill>
                <a:schemeClr val="dk1"/>
              </a:solidFill>
              <a:highlight>
                <a:schemeClr val="lt1"/>
              </a:highlight>
            </a:endParaRPr>
          </a:p>
          <a:p>
            <a:pPr indent="0" lvl="0" marL="0" rtl="0" algn="just">
              <a:lnSpc>
                <a:spcPct val="150000"/>
              </a:lnSpc>
              <a:spcBef>
                <a:spcPts val="800"/>
              </a:spcBef>
              <a:spcAft>
                <a:spcPts val="0"/>
              </a:spcAft>
              <a:buNone/>
            </a:pPr>
            <a:r>
              <a:t/>
            </a:r>
            <a:endParaRPr sz="1400">
              <a:solidFill>
                <a:schemeClr val="dk1"/>
              </a:solidFill>
              <a:highlight>
                <a:schemeClr val="lt1"/>
              </a:highlight>
            </a:endParaRPr>
          </a:p>
          <a:p>
            <a:pPr indent="0" lvl="0" marL="0" rtl="0" algn="just">
              <a:lnSpc>
                <a:spcPct val="150000"/>
              </a:lnSpc>
              <a:spcBef>
                <a:spcPts val="800"/>
              </a:spcBef>
              <a:spcAft>
                <a:spcPts val="800"/>
              </a:spcAft>
              <a:buClr>
                <a:schemeClr val="dk1"/>
              </a:buClr>
              <a:buSzPts val="1100"/>
              <a:buFont typeface="Arial"/>
              <a:buNone/>
            </a:pPr>
            <a:r>
              <a:t/>
            </a:r>
            <a:endParaRPr sz="1400">
              <a:solidFill>
                <a:schemeClr val="dk1"/>
              </a:solidFill>
              <a:highlight>
                <a:schemeClr val="lt1"/>
              </a:highlight>
            </a:endParaRPr>
          </a:p>
        </p:txBody>
      </p:sp>
      <p:sp>
        <p:nvSpPr>
          <p:cNvPr id="133" name="Google Shape;133;p2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2"/>
          <p:cNvPicPr preferRelativeResize="0"/>
          <p:nvPr/>
        </p:nvPicPr>
        <p:blipFill>
          <a:blip r:embed="rId3">
            <a:alphaModFix/>
          </a:blip>
          <a:stretch>
            <a:fillRect/>
          </a:stretch>
        </p:blipFill>
        <p:spPr>
          <a:xfrm>
            <a:off x="942862" y="2770850"/>
            <a:ext cx="7258274" cy="6918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48299" rtl="0" algn="l">
              <a:spcBef>
                <a:spcPts val="1700"/>
              </a:spcBef>
              <a:spcAft>
                <a:spcPts val="0"/>
              </a:spcAft>
              <a:buNone/>
            </a:pPr>
            <a:r>
              <a:rPr lang="en-CA" sz="2500">
                <a:solidFill>
                  <a:srgbClr val="1C4587"/>
                </a:solidFill>
              </a:rPr>
              <a:t>8.4 </a:t>
            </a:r>
            <a:r>
              <a:rPr lang="en-CA" sz="2500">
                <a:solidFill>
                  <a:srgbClr val="1C4587"/>
                </a:solidFill>
              </a:rPr>
              <a:t>List operations </a:t>
            </a:r>
            <a:endParaRPr sz="2500">
              <a:solidFill>
                <a:srgbClr val="1C4587"/>
              </a:solidFill>
            </a:endParaRPr>
          </a:p>
        </p:txBody>
      </p:sp>
      <p:sp>
        <p:nvSpPr>
          <p:cNvPr id="141" name="Google Shape;14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rgbClr val="333333"/>
                </a:solidFill>
                <a:highlight>
                  <a:srgbClr val="FFFFFF"/>
                </a:highlight>
              </a:rPr>
              <a:t>Most of the operators will work with lists just the same as with strings. </a:t>
            </a:r>
            <a:endParaRPr sz="1400">
              <a:solidFill>
                <a:srgbClr val="333333"/>
              </a:solidFill>
              <a:highlight>
                <a:srgbClr val="FFFFFF"/>
              </a:highlight>
            </a:endParaRPr>
          </a:p>
          <a:p>
            <a:pPr indent="0" lvl="0" marL="0" rtl="0" algn="just">
              <a:lnSpc>
                <a:spcPct val="150000"/>
              </a:lnSpc>
              <a:spcBef>
                <a:spcPts val="800"/>
              </a:spcBef>
              <a:spcAft>
                <a:spcPts val="0"/>
              </a:spcAft>
              <a:buClr>
                <a:schemeClr val="dk1"/>
              </a:buClr>
              <a:buSzPts val="1100"/>
              <a:buFont typeface="Arial"/>
              <a:buNone/>
            </a:pPr>
            <a:r>
              <a:rPr lang="en-CA" sz="1400">
                <a:solidFill>
                  <a:srgbClr val="333333"/>
                </a:solidFill>
                <a:highlight>
                  <a:srgbClr val="FFFFFF"/>
                </a:highlight>
              </a:rPr>
              <a:t>You can expand your understanding of them as “list operators” to be “sequence operators,” working on sequences of values whether they be strings or lists.</a:t>
            </a:r>
            <a:endParaRPr sz="1400">
              <a:solidFill>
                <a:srgbClr val="333333"/>
              </a:solidFill>
              <a:highlight>
                <a:srgbClr val="FFFFFF"/>
              </a:highlight>
            </a:endParaRPr>
          </a:p>
          <a:p>
            <a:pPr indent="0" lvl="0" marL="0" rtl="0" algn="just">
              <a:lnSpc>
                <a:spcPct val="150000"/>
              </a:lnSpc>
              <a:spcBef>
                <a:spcPts val="800"/>
              </a:spcBef>
              <a:spcAft>
                <a:spcPts val="0"/>
              </a:spcAft>
              <a:buNone/>
            </a:pPr>
            <a:r>
              <a:rPr lang="en-CA" sz="1400">
                <a:solidFill>
                  <a:srgbClr val="333333"/>
                </a:solidFill>
                <a:highlight>
                  <a:srgbClr val="FFFFFF"/>
                </a:highlight>
              </a:rPr>
              <a:t>The </a:t>
            </a:r>
            <a:r>
              <a:rPr b="1" lang="en-CA" sz="1400">
                <a:solidFill>
                  <a:schemeClr val="dk1"/>
                </a:solidFill>
                <a:highlight>
                  <a:schemeClr val="lt1"/>
                </a:highlight>
              </a:rPr>
              <a:t>+ </a:t>
            </a:r>
            <a:r>
              <a:rPr lang="en-CA" sz="1400">
                <a:solidFill>
                  <a:srgbClr val="333333"/>
                </a:solidFill>
                <a:highlight>
                  <a:srgbClr val="FFFFFF"/>
                </a:highlight>
              </a:rPr>
              <a:t>operator concatenates lists:</a:t>
            </a:r>
            <a:endParaRPr sz="1400">
              <a:solidFill>
                <a:srgbClr val="333333"/>
              </a:solidFill>
              <a:highlight>
                <a:srgbClr val="FFFFFF"/>
              </a:highlight>
            </a:endParaRPr>
          </a:p>
          <a:p>
            <a:pPr indent="0" lvl="0" marL="0" rtl="0" algn="l">
              <a:spcBef>
                <a:spcPts val="1200"/>
              </a:spcBef>
              <a:spcAft>
                <a:spcPts val="1200"/>
              </a:spcAft>
              <a:buNone/>
            </a:pPr>
            <a:r>
              <a:t/>
            </a:r>
            <a:endParaRPr sz="1200">
              <a:solidFill>
                <a:srgbClr val="333333"/>
              </a:solidFill>
              <a:highlight>
                <a:srgbClr val="FFFFFF"/>
              </a:highlight>
              <a:latin typeface="Lato"/>
              <a:ea typeface="Lato"/>
              <a:cs typeface="Lato"/>
              <a:sym typeface="Lato"/>
            </a:endParaRPr>
          </a:p>
        </p:txBody>
      </p:sp>
      <p:sp>
        <p:nvSpPr>
          <p:cNvPr id="142" name="Google Shape;142;p2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 name="Google Shape;144;p23"/>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45" name="Google Shape;145;p23"/>
          <p:cNvPicPr preferRelativeResize="0"/>
          <p:nvPr/>
        </p:nvPicPr>
        <p:blipFill>
          <a:blip r:embed="rId3">
            <a:alphaModFix/>
          </a:blip>
          <a:stretch>
            <a:fillRect/>
          </a:stretch>
        </p:blipFill>
        <p:spPr>
          <a:xfrm>
            <a:off x="1827850" y="3073975"/>
            <a:ext cx="5134426" cy="1140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1" type="body"/>
          </p:nvPr>
        </p:nvSpPr>
        <p:spPr>
          <a:xfrm>
            <a:off x="311700" y="456975"/>
            <a:ext cx="8520600" cy="41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chemeClr val="dk1"/>
                </a:solidFill>
                <a:highlight>
                  <a:schemeClr val="lt1"/>
                </a:highlight>
              </a:rPr>
              <a:t>And the</a:t>
            </a:r>
            <a:r>
              <a:rPr b="1" lang="en-CA" sz="1400">
                <a:solidFill>
                  <a:schemeClr val="dk1"/>
                </a:solidFill>
                <a:highlight>
                  <a:schemeClr val="lt1"/>
                </a:highlight>
              </a:rPr>
              <a:t> * </a:t>
            </a:r>
            <a:r>
              <a:rPr lang="en-CA" sz="1400">
                <a:solidFill>
                  <a:schemeClr val="dk1"/>
                </a:solidFill>
                <a:highlight>
                  <a:schemeClr val="lt1"/>
                </a:highlight>
              </a:rPr>
              <a:t>operator repeats a list a given number of times:</a:t>
            </a:r>
            <a:endParaRPr sz="1400">
              <a:solidFill>
                <a:schemeClr val="dk1"/>
              </a:solidFill>
              <a:highlight>
                <a:schemeClr val="lt1"/>
              </a:highlight>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rPr lang="en-CA" sz="1400">
                <a:solidFill>
                  <a:schemeClr val="dk1"/>
                </a:solidFill>
                <a:highlight>
                  <a:schemeClr val="lt1"/>
                </a:highlight>
              </a:rPr>
              <a:t>The </a:t>
            </a:r>
            <a:r>
              <a:rPr b="1" lang="en-CA" sz="1400">
                <a:solidFill>
                  <a:schemeClr val="dk1"/>
                </a:solidFill>
                <a:highlight>
                  <a:schemeClr val="lt1"/>
                </a:highlight>
              </a:rPr>
              <a:t>slice</a:t>
            </a:r>
            <a:r>
              <a:rPr lang="en-CA" sz="1400">
                <a:solidFill>
                  <a:schemeClr val="dk1"/>
                </a:solidFill>
                <a:highlight>
                  <a:schemeClr val="lt1"/>
                </a:highlight>
              </a:rPr>
              <a:t> operator also works on lists:</a:t>
            </a:r>
            <a:endParaRPr sz="1400">
              <a:solidFill>
                <a:schemeClr val="dk1"/>
              </a:solidFill>
              <a:highlight>
                <a:schemeClr val="lt1"/>
              </a:highlight>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1200"/>
              </a:spcAft>
              <a:buNone/>
            </a:pPr>
            <a:r>
              <a:t/>
            </a:r>
            <a:endParaRPr/>
          </a:p>
        </p:txBody>
      </p:sp>
      <p:sp>
        <p:nvSpPr>
          <p:cNvPr id="151" name="Google Shape;151;p2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24"/>
          <p:cNvPicPr preferRelativeResize="0"/>
          <p:nvPr/>
        </p:nvPicPr>
        <p:blipFill>
          <a:blip r:embed="rId3">
            <a:alphaModFix/>
          </a:blip>
          <a:stretch>
            <a:fillRect/>
          </a:stretch>
        </p:blipFill>
        <p:spPr>
          <a:xfrm>
            <a:off x="1625950" y="1264625"/>
            <a:ext cx="5794951" cy="609995"/>
          </a:xfrm>
          <a:prstGeom prst="rect">
            <a:avLst/>
          </a:prstGeom>
          <a:noFill/>
          <a:ln cap="flat" cmpd="sng" w="9525">
            <a:solidFill>
              <a:schemeClr val="dk2"/>
            </a:solidFill>
            <a:prstDash val="solid"/>
            <a:round/>
            <a:headEnd len="sm" w="sm" type="none"/>
            <a:tailEnd len="sm" w="sm" type="none"/>
          </a:ln>
        </p:spPr>
      </p:pic>
      <p:pic>
        <p:nvPicPr>
          <p:cNvPr id="153" name="Google Shape;153;p24"/>
          <p:cNvPicPr preferRelativeResize="0"/>
          <p:nvPr/>
        </p:nvPicPr>
        <p:blipFill>
          <a:blip r:embed="rId4">
            <a:alphaModFix/>
          </a:blip>
          <a:stretch>
            <a:fillRect/>
          </a:stretch>
        </p:blipFill>
        <p:spPr>
          <a:xfrm>
            <a:off x="1625950" y="3365450"/>
            <a:ext cx="5794949" cy="910000"/>
          </a:xfrm>
          <a:prstGeom prst="rect">
            <a:avLst/>
          </a:prstGeom>
          <a:noFill/>
          <a:ln cap="flat" cmpd="sng" w="9525">
            <a:solidFill>
              <a:schemeClr val="dk2"/>
            </a:solidFill>
            <a:prstDash val="solid"/>
            <a:round/>
            <a:headEnd len="sm" w="sm" type="none"/>
            <a:tailEnd len="sm" w="sm" type="none"/>
          </a:ln>
        </p:spPr>
      </p:pic>
      <p:sp>
        <p:nvSpPr>
          <p:cNvPr id="154" name="Google Shape;154;p2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311700" y="508200"/>
            <a:ext cx="8520600" cy="40608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rgbClr val="FFFFFF"/>
                </a:highlight>
              </a:rPr>
              <a:t>As with strings, if you omit the first index, the </a:t>
            </a:r>
            <a:r>
              <a:rPr b="1" lang="en-CA" sz="1400">
                <a:solidFill>
                  <a:schemeClr val="dk1"/>
                </a:solidFill>
                <a:highlight>
                  <a:srgbClr val="FFFFFF"/>
                </a:highlight>
              </a:rPr>
              <a:t>slice </a:t>
            </a:r>
            <a:r>
              <a:rPr lang="en-CA" sz="1400">
                <a:solidFill>
                  <a:schemeClr val="dk1"/>
                </a:solidFill>
                <a:highlight>
                  <a:srgbClr val="FFFFFF"/>
                </a:highlight>
              </a:rPr>
              <a:t>starts at the beginning. </a:t>
            </a:r>
            <a:endParaRPr sz="1400">
              <a:solidFill>
                <a:schemeClr val="dk1"/>
              </a:solidFill>
              <a:highlight>
                <a:srgbClr val="FFFFFF"/>
              </a:highlight>
            </a:endParaRPr>
          </a:p>
          <a:p>
            <a:pPr indent="0" lvl="0" marL="0" rtl="0" algn="just">
              <a:lnSpc>
                <a:spcPct val="150000"/>
              </a:lnSpc>
              <a:spcBef>
                <a:spcPts val="1200"/>
              </a:spcBef>
              <a:spcAft>
                <a:spcPts val="0"/>
              </a:spcAft>
              <a:buNone/>
            </a:pPr>
            <a:r>
              <a:rPr lang="en-CA" sz="1400">
                <a:solidFill>
                  <a:schemeClr val="dk1"/>
                </a:solidFill>
                <a:highlight>
                  <a:srgbClr val="FFFFFF"/>
                </a:highlight>
              </a:rPr>
              <a:t>If you omit the second, the slice goes to the end. So if you omit both, the slice is a copy of the whole list. This seems pointless, but it is often useful when applied to lists.</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1200"/>
              </a:spcAft>
              <a:buNone/>
            </a:pPr>
            <a:r>
              <a:rPr lang="en-CA" sz="1400">
                <a:solidFill>
                  <a:schemeClr val="dk1"/>
                </a:solidFill>
                <a:highlight>
                  <a:schemeClr val="lt1"/>
                </a:highlight>
              </a:rPr>
              <a:t>You have to remember that lists </a:t>
            </a:r>
            <a:r>
              <a:rPr b="1" lang="en-CA" sz="1400">
                <a:solidFill>
                  <a:schemeClr val="dk1"/>
                </a:solidFill>
                <a:highlight>
                  <a:schemeClr val="lt1"/>
                </a:highlight>
              </a:rPr>
              <a:t>are mutable</a:t>
            </a:r>
            <a:r>
              <a:rPr lang="en-CA" sz="1400">
                <a:solidFill>
                  <a:schemeClr val="dk1"/>
                </a:solidFill>
                <a:highlight>
                  <a:schemeClr val="lt1"/>
                </a:highlight>
              </a:rPr>
              <a:t>. It is often useful to make a copy before performing operations that modify lists. </a:t>
            </a:r>
            <a:endParaRPr>
              <a:solidFill>
                <a:schemeClr val="dk1"/>
              </a:solidFill>
            </a:endParaRPr>
          </a:p>
        </p:txBody>
      </p:sp>
      <p:sp>
        <p:nvSpPr>
          <p:cNvPr id="160" name="Google Shape;160;p2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5"/>
          <p:cNvPicPr preferRelativeResize="0"/>
          <p:nvPr/>
        </p:nvPicPr>
        <p:blipFill>
          <a:blip r:embed="rId3">
            <a:alphaModFix/>
          </a:blip>
          <a:stretch>
            <a:fillRect/>
          </a:stretch>
        </p:blipFill>
        <p:spPr>
          <a:xfrm>
            <a:off x="1255624" y="2075075"/>
            <a:ext cx="6300200" cy="719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48299" rtl="0" algn="l">
              <a:spcBef>
                <a:spcPts val="1700"/>
              </a:spcBef>
              <a:spcAft>
                <a:spcPts val="0"/>
              </a:spcAft>
              <a:buNone/>
            </a:pPr>
            <a:r>
              <a:rPr lang="en-CA" sz="2500">
                <a:solidFill>
                  <a:srgbClr val="1C4587"/>
                </a:solidFill>
              </a:rPr>
              <a:t>8.5 </a:t>
            </a:r>
            <a:r>
              <a:rPr lang="en-CA" sz="2500">
                <a:solidFill>
                  <a:srgbClr val="1C4587"/>
                </a:solidFill>
              </a:rPr>
              <a:t>List methods</a:t>
            </a:r>
            <a:endParaRPr sz="2500">
              <a:solidFill>
                <a:srgbClr val="1C4587"/>
              </a:solidFill>
            </a:endParaRPr>
          </a:p>
        </p:txBody>
      </p:sp>
      <p:sp>
        <p:nvSpPr>
          <p:cNvPr id="168" name="Google Shape;16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chemeClr val="dk1"/>
                </a:solidFill>
                <a:highlight>
                  <a:schemeClr val="lt1"/>
                </a:highlight>
              </a:rPr>
              <a:t>Lists are objects and this means that lists contain useful built-in </a:t>
            </a:r>
            <a:r>
              <a:rPr b="1" lang="en-CA" sz="1400">
                <a:solidFill>
                  <a:schemeClr val="dk1"/>
                </a:solidFill>
                <a:highlight>
                  <a:schemeClr val="lt1"/>
                </a:highlight>
              </a:rPr>
              <a:t>methods</a:t>
            </a:r>
            <a:r>
              <a:rPr lang="en-CA" sz="1400">
                <a:solidFill>
                  <a:schemeClr val="dk1"/>
                </a:solidFill>
                <a:highlight>
                  <a:schemeClr val="lt1"/>
                </a:highlight>
              </a:rPr>
              <a:t> that we can call using </a:t>
            </a:r>
            <a:r>
              <a:rPr b="1" lang="en-CA" sz="1400">
                <a:solidFill>
                  <a:schemeClr val="dk1"/>
                </a:solidFill>
                <a:highlight>
                  <a:schemeClr val="lt1"/>
                </a:highlight>
              </a:rPr>
              <a:t>dot notation</a:t>
            </a:r>
            <a:r>
              <a:rPr lang="en-CA" sz="1400">
                <a:solidFill>
                  <a:schemeClr val="dk1"/>
                </a:solidFill>
                <a:highlight>
                  <a:schemeClr val="lt1"/>
                </a:highlight>
              </a:rPr>
              <a:t>.</a:t>
            </a:r>
            <a:endParaRPr sz="1400">
              <a:solidFill>
                <a:schemeClr val="dk1"/>
              </a:solidFill>
              <a:highlight>
                <a:schemeClr val="lt1"/>
              </a:highlight>
            </a:endParaRPr>
          </a:p>
          <a:p>
            <a:pPr indent="0" lvl="0" marL="0" rtl="0" algn="l">
              <a:spcBef>
                <a:spcPts val="1200"/>
              </a:spcBef>
              <a:spcAft>
                <a:spcPts val="0"/>
              </a:spcAft>
              <a:buNone/>
            </a:pPr>
            <a:r>
              <a:rPr lang="en-CA" sz="1400">
                <a:solidFill>
                  <a:schemeClr val="dk1"/>
                </a:solidFill>
                <a:highlight>
                  <a:schemeClr val="lt1"/>
                </a:highlight>
              </a:rPr>
              <a:t>List method append() adds a new element to the end of a list:</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1200"/>
              </a:spcAft>
              <a:buNone/>
            </a:pPr>
            <a:r>
              <a:t/>
            </a:r>
            <a:endParaRPr sz="1200">
              <a:solidFill>
                <a:srgbClr val="333333"/>
              </a:solidFill>
              <a:highlight>
                <a:srgbClr val="FFFFFF"/>
              </a:highlight>
              <a:latin typeface="Lato"/>
              <a:ea typeface="Lato"/>
              <a:cs typeface="Lato"/>
              <a:sym typeface="Lato"/>
            </a:endParaRPr>
          </a:p>
        </p:txBody>
      </p:sp>
      <p:sp>
        <p:nvSpPr>
          <p:cNvPr id="169" name="Google Shape;169;p2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26"/>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72" name="Google Shape;172;p26"/>
          <p:cNvPicPr preferRelativeResize="0"/>
          <p:nvPr/>
        </p:nvPicPr>
        <p:blipFill>
          <a:blip r:embed="rId3">
            <a:alphaModFix/>
          </a:blip>
          <a:stretch>
            <a:fillRect/>
          </a:stretch>
        </p:blipFill>
        <p:spPr>
          <a:xfrm>
            <a:off x="1381500" y="2633925"/>
            <a:ext cx="6429399" cy="1125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idx="1" type="body"/>
          </p:nvPr>
        </p:nvSpPr>
        <p:spPr>
          <a:xfrm>
            <a:off x="311700" y="807650"/>
            <a:ext cx="8520600" cy="376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The extend() list method takes a list as an argument and appends all of the elements:</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1200"/>
              </a:spcAft>
              <a:buClr>
                <a:schemeClr val="dk1"/>
              </a:buClr>
              <a:buSzPts val="1100"/>
              <a:buFont typeface="Arial"/>
              <a:buNone/>
            </a:pPr>
            <a:r>
              <a:rPr lang="en-CA" sz="1400">
                <a:solidFill>
                  <a:schemeClr val="dk1"/>
                </a:solidFill>
                <a:highlight>
                  <a:schemeClr val="lt1"/>
                </a:highlight>
              </a:rPr>
              <a:t>This example leaves t2 unmodified. </a:t>
            </a:r>
            <a:endParaRPr sz="1400">
              <a:solidFill>
                <a:schemeClr val="dk1"/>
              </a:solidFill>
              <a:highlight>
                <a:schemeClr val="lt1"/>
              </a:highlight>
            </a:endParaRPr>
          </a:p>
        </p:txBody>
      </p:sp>
      <p:sp>
        <p:nvSpPr>
          <p:cNvPr id="178" name="Google Shape;178;p2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27"/>
          <p:cNvPicPr preferRelativeResize="0"/>
          <p:nvPr/>
        </p:nvPicPr>
        <p:blipFill>
          <a:blip r:embed="rId3">
            <a:alphaModFix/>
          </a:blip>
          <a:stretch>
            <a:fillRect/>
          </a:stretch>
        </p:blipFill>
        <p:spPr>
          <a:xfrm>
            <a:off x="1147725" y="1740447"/>
            <a:ext cx="6452075" cy="2043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idx="1" type="body"/>
          </p:nvPr>
        </p:nvSpPr>
        <p:spPr>
          <a:xfrm>
            <a:off x="311700" y="563613"/>
            <a:ext cx="8520600" cy="400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chemeClr val="dk1"/>
                </a:solidFill>
                <a:highlight>
                  <a:schemeClr val="lt1"/>
                </a:highlight>
              </a:rPr>
              <a:t>The </a:t>
            </a:r>
            <a:r>
              <a:rPr b="1" lang="en-CA" sz="1400">
                <a:solidFill>
                  <a:schemeClr val="dk1"/>
                </a:solidFill>
                <a:highlight>
                  <a:schemeClr val="lt1"/>
                </a:highlight>
              </a:rPr>
              <a:t>sort()</a:t>
            </a:r>
            <a:r>
              <a:rPr lang="en-CA" sz="1400">
                <a:solidFill>
                  <a:schemeClr val="dk1"/>
                </a:solidFill>
                <a:highlight>
                  <a:schemeClr val="lt1"/>
                </a:highlight>
              </a:rPr>
              <a:t> method rearranges the elements of the list from low to high:</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rPr lang="en-CA" sz="1400">
                <a:solidFill>
                  <a:schemeClr val="dk1"/>
                </a:solidFill>
                <a:highlight>
                  <a:schemeClr val="lt1"/>
                </a:highlight>
              </a:rPr>
              <a:t>Most list methods are void methods; they modify the list and return </a:t>
            </a:r>
            <a:r>
              <a:rPr b="1" lang="en-CA" sz="1400">
                <a:solidFill>
                  <a:schemeClr val="dk1"/>
                </a:solidFill>
                <a:highlight>
                  <a:schemeClr val="lt1"/>
                </a:highlight>
              </a:rPr>
              <a:t>None</a:t>
            </a:r>
            <a:r>
              <a:rPr lang="en-CA" sz="1400">
                <a:solidFill>
                  <a:schemeClr val="dk1"/>
                </a:solidFill>
                <a:highlight>
                  <a:schemeClr val="lt1"/>
                </a:highlight>
              </a:rPr>
              <a:t>. If you accidentally write 	 </a:t>
            </a:r>
            <a:r>
              <a:rPr b="1" lang="en-CA" sz="1400">
                <a:solidFill>
                  <a:schemeClr val="dk1"/>
                </a:solidFill>
                <a:highlight>
                  <a:schemeClr val="lt1"/>
                </a:highlight>
              </a:rPr>
              <a:t>t = t.sort()</a:t>
            </a:r>
            <a:r>
              <a:rPr lang="en-CA" sz="1400">
                <a:solidFill>
                  <a:schemeClr val="dk1"/>
                </a:solidFill>
                <a:highlight>
                  <a:schemeClr val="lt1"/>
                </a:highlight>
              </a:rPr>
              <a:t>, you will be disappointed with the result:</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1200"/>
              </a:spcAft>
              <a:buNone/>
            </a:pPr>
            <a:r>
              <a:t/>
            </a:r>
            <a:endParaRPr sz="1400">
              <a:solidFill>
                <a:schemeClr val="dk1"/>
              </a:solidFill>
              <a:highlight>
                <a:schemeClr val="lt1"/>
              </a:highlight>
            </a:endParaRPr>
          </a:p>
        </p:txBody>
      </p:sp>
      <p:sp>
        <p:nvSpPr>
          <p:cNvPr id="186" name="Google Shape;186;p2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28"/>
          <p:cNvPicPr preferRelativeResize="0"/>
          <p:nvPr/>
        </p:nvPicPr>
        <p:blipFill>
          <a:blip r:embed="rId3">
            <a:alphaModFix/>
          </a:blip>
          <a:stretch>
            <a:fillRect/>
          </a:stretch>
        </p:blipFill>
        <p:spPr>
          <a:xfrm>
            <a:off x="1764100" y="1180175"/>
            <a:ext cx="4940475" cy="1213900"/>
          </a:xfrm>
          <a:prstGeom prst="rect">
            <a:avLst/>
          </a:prstGeom>
          <a:noFill/>
          <a:ln cap="flat" cmpd="sng" w="9525">
            <a:solidFill>
              <a:schemeClr val="dk2"/>
            </a:solidFill>
            <a:prstDash val="solid"/>
            <a:round/>
            <a:headEnd len="sm" w="sm" type="none"/>
            <a:tailEnd len="sm" w="sm" type="none"/>
          </a:ln>
        </p:spPr>
      </p:pic>
      <p:pic>
        <p:nvPicPr>
          <p:cNvPr id="189" name="Google Shape;189;p28"/>
          <p:cNvPicPr preferRelativeResize="0"/>
          <p:nvPr/>
        </p:nvPicPr>
        <p:blipFill>
          <a:blip r:embed="rId4">
            <a:alphaModFix/>
          </a:blip>
          <a:stretch>
            <a:fillRect/>
          </a:stretch>
        </p:blipFill>
        <p:spPr>
          <a:xfrm>
            <a:off x="1764100" y="3576600"/>
            <a:ext cx="4940475" cy="1115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48299" rtl="0" algn="l">
              <a:spcBef>
                <a:spcPts val="1700"/>
              </a:spcBef>
              <a:spcAft>
                <a:spcPts val="0"/>
              </a:spcAft>
              <a:buNone/>
            </a:pPr>
            <a:r>
              <a:rPr lang="en-CA" sz="2500">
                <a:solidFill>
                  <a:srgbClr val="1C4587"/>
                </a:solidFill>
              </a:rPr>
              <a:t>8.6 </a:t>
            </a:r>
            <a:r>
              <a:rPr lang="en-CA" sz="2500">
                <a:solidFill>
                  <a:srgbClr val="1C4587"/>
                </a:solidFill>
              </a:rPr>
              <a:t>Deleting elements</a:t>
            </a:r>
            <a:endParaRPr sz="2500">
              <a:solidFill>
                <a:srgbClr val="1C4587"/>
              </a:solidFill>
            </a:endParaRPr>
          </a:p>
        </p:txBody>
      </p:sp>
      <p:sp>
        <p:nvSpPr>
          <p:cNvPr id="195" name="Google Shape;19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If you know the index of the element you want, you can use the list method </a:t>
            </a:r>
            <a:r>
              <a:rPr b="1" lang="en-CA" sz="1400">
                <a:solidFill>
                  <a:schemeClr val="dk1"/>
                </a:solidFill>
                <a:highlight>
                  <a:schemeClr val="lt1"/>
                </a:highlight>
              </a:rPr>
              <a:t>pop()</a:t>
            </a:r>
            <a:r>
              <a:rPr lang="en-CA" sz="1400">
                <a:solidFill>
                  <a:schemeClr val="dk1"/>
                </a:solidFill>
                <a:highlight>
                  <a:schemeClr val="lt1"/>
                </a:highlight>
              </a:rPr>
              <a:t> but also there are other ways to delete elements from a list.</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1200"/>
              </a:spcAft>
              <a:buNone/>
            </a:pPr>
            <a:r>
              <a:rPr lang="en-CA" sz="1400">
                <a:solidFill>
                  <a:schemeClr val="dk1"/>
                </a:solidFill>
                <a:highlight>
                  <a:srgbClr val="FFFFFF"/>
                </a:highlight>
              </a:rPr>
              <a:t>The </a:t>
            </a:r>
            <a:r>
              <a:rPr b="1" lang="en-CA" sz="1400">
                <a:solidFill>
                  <a:schemeClr val="dk1"/>
                </a:solidFill>
                <a:highlight>
                  <a:schemeClr val="lt1"/>
                </a:highlight>
              </a:rPr>
              <a:t>pop()</a:t>
            </a:r>
            <a:r>
              <a:rPr lang="en-CA" sz="1400">
                <a:solidFill>
                  <a:schemeClr val="dk1"/>
                </a:solidFill>
                <a:highlight>
                  <a:schemeClr val="lt1"/>
                </a:highlight>
              </a:rPr>
              <a:t> </a:t>
            </a:r>
            <a:r>
              <a:rPr lang="en-CA" sz="1400">
                <a:solidFill>
                  <a:schemeClr val="dk1"/>
                </a:solidFill>
              </a:rPr>
              <a:t>method modifies the list and returns the element that was removed. If you don’t provide an index, it deletes and returns the </a:t>
            </a:r>
            <a:r>
              <a:rPr b="1" lang="en-CA" sz="1400">
                <a:solidFill>
                  <a:schemeClr val="dk1"/>
                </a:solidFill>
              </a:rPr>
              <a:t>last</a:t>
            </a:r>
            <a:r>
              <a:rPr lang="en-CA" sz="1400">
                <a:solidFill>
                  <a:schemeClr val="dk1"/>
                </a:solidFill>
              </a:rPr>
              <a:t> element.</a:t>
            </a:r>
            <a:endParaRPr sz="1400">
              <a:solidFill>
                <a:schemeClr val="dk1"/>
              </a:solidFill>
            </a:endParaRPr>
          </a:p>
        </p:txBody>
      </p:sp>
      <p:sp>
        <p:nvSpPr>
          <p:cNvPr id="196" name="Google Shape;196;p2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29"/>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99" name="Google Shape;199;p29"/>
          <p:cNvPicPr preferRelativeResize="0"/>
          <p:nvPr/>
        </p:nvPicPr>
        <p:blipFill>
          <a:blip r:embed="rId3">
            <a:alphaModFix/>
          </a:blip>
          <a:stretch>
            <a:fillRect/>
          </a:stretch>
        </p:blipFill>
        <p:spPr>
          <a:xfrm>
            <a:off x="1384299" y="2145900"/>
            <a:ext cx="5576425" cy="1255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idx="1" type="body"/>
          </p:nvPr>
        </p:nvSpPr>
        <p:spPr>
          <a:xfrm>
            <a:off x="311700" y="508200"/>
            <a:ext cx="8520600" cy="406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chemeClr val="dk1"/>
                </a:solidFill>
                <a:highlight>
                  <a:schemeClr val="lt1"/>
                </a:highlight>
              </a:rPr>
              <a:t>If you don’t need the removed value, you can use the </a:t>
            </a:r>
            <a:r>
              <a:rPr b="1" lang="en-CA" sz="1400">
                <a:solidFill>
                  <a:schemeClr val="dk1"/>
                </a:solidFill>
                <a:highlight>
                  <a:schemeClr val="lt1"/>
                </a:highlight>
              </a:rPr>
              <a:t>del </a:t>
            </a:r>
            <a:r>
              <a:rPr lang="en-CA" sz="1400">
                <a:solidFill>
                  <a:schemeClr val="dk1"/>
                </a:solidFill>
                <a:highlight>
                  <a:schemeClr val="lt1"/>
                </a:highlight>
              </a:rPr>
              <a:t>operator:</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rPr lang="en-CA" sz="1400">
                <a:solidFill>
                  <a:schemeClr val="dk1"/>
                </a:solidFill>
                <a:highlight>
                  <a:schemeClr val="lt1"/>
                </a:highlight>
              </a:rPr>
              <a:t>If you know the value of the element you want to remove (but not its index), you can use </a:t>
            </a:r>
            <a:r>
              <a:rPr b="1" lang="en-CA" sz="1400">
                <a:solidFill>
                  <a:schemeClr val="dk1"/>
                </a:solidFill>
                <a:highlight>
                  <a:schemeClr val="lt1"/>
                </a:highlight>
              </a:rPr>
              <a:t>remove()</a:t>
            </a:r>
            <a:r>
              <a:rPr lang="en-CA" sz="1400">
                <a:solidFill>
                  <a:schemeClr val="dk1"/>
                </a:solidFill>
                <a:highlight>
                  <a:schemeClr val="lt1"/>
                </a:highlight>
              </a:rPr>
              <a:t>:</a:t>
            </a:r>
            <a:endParaRPr sz="1400">
              <a:solidFill>
                <a:schemeClr val="dk1"/>
              </a:solidFill>
              <a:highlight>
                <a:schemeClr val="lt1"/>
              </a:highlight>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1200"/>
              </a:spcAft>
              <a:buNone/>
            </a:pPr>
            <a:r>
              <a:t/>
            </a:r>
            <a:endParaRPr sz="1200">
              <a:solidFill>
                <a:srgbClr val="333333"/>
              </a:solidFill>
              <a:highlight>
                <a:srgbClr val="FFFFFF"/>
              </a:highlight>
              <a:latin typeface="Lato"/>
              <a:ea typeface="Lato"/>
              <a:cs typeface="Lato"/>
              <a:sym typeface="Lato"/>
            </a:endParaRPr>
          </a:p>
        </p:txBody>
      </p:sp>
      <p:sp>
        <p:nvSpPr>
          <p:cNvPr id="205" name="Google Shape;205;p3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30"/>
          <p:cNvPicPr preferRelativeResize="0"/>
          <p:nvPr/>
        </p:nvPicPr>
        <p:blipFill>
          <a:blip r:embed="rId3">
            <a:alphaModFix/>
          </a:blip>
          <a:stretch>
            <a:fillRect/>
          </a:stretch>
        </p:blipFill>
        <p:spPr>
          <a:xfrm>
            <a:off x="1376550" y="1126097"/>
            <a:ext cx="6222001" cy="1169350"/>
          </a:xfrm>
          <a:prstGeom prst="rect">
            <a:avLst/>
          </a:prstGeom>
          <a:noFill/>
          <a:ln cap="flat" cmpd="sng" w="9525">
            <a:solidFill>
              <a:schemeClr val="dk2"/>
            </a:solidFill>
            <a:prstDash val="solid"/>
            <a:round/>
            <a:headEnd len="sm" w="sm" type="none"/>
            <a:tailEnd len="sm" w="sm" type="none"/>
          </a:ln>
        </p:spPr>
      </p:pic>
      <p:pic>
        <p:nvPicPr>
          <p:cNvPr id="208" name="Google Shape;208;p30"/>
          <p:cNvPicPr preferRelativeResize="0"/>
          <p:nvPr/>
        </p:nvPicPr>
        <p:blipFill>
          <a:blip r:embed="rId4">
            <a:alphaModFix/>
          </a:blip>
          <a:stretch>
            <a:fillRect/>
          </a:stretch>
        </p:blipFill>
        <p:spPr>
          <a:xfrm>
            <a:off x="1376550" y="3462550"/>
            <a:ext cx="6222000" cy="12737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idx="1" type="body"/>
          </p:nvPr>
        </p:nvSpPr>
        <p:spPr>
          <a:xfrm>
            <a:off x="311700" y="508200"/>
            <a:ext cx="8520600" cy="40608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The return value of </a:t>
            </a:r>
            <a:r>
              <a:rPr b="1" lang="en-CA" sz="1400">
                <a:solidFill>
                  <a:schemeClr val="dk1"/>
                </a:solidFill>
                <a:highlight>
                  <a:schemeClr val="lt1"/>
                </a:highlight>
              </a:rPr>
              <a:t>remove()</a:t>
            </a:r>
            <a:r>
              <a:rPr lang="en-CA" sz="1400">
                <a:solidFill>
                  <a:schemeClr val="dk1"/>
                </a:solidFill>
                <a:highlight>
                  <a:schemeClr val="lt1"/>
                </a:highlight>
              </a:rPr>
              <a:t> is </a:t>
            </a:r>
            <a:r>
              <a:rPr b="1" lang="en-CA" sz="1400">
                <a:solidFill>
                  <a:schemeClr val="dk1"/>
                </a:solidFill>
                <a:highlight>
                  <a:schemeClr val="lt1"/>
                </a:highlight>
              </a:rPr>
              <a:t>None</a:t>
            </a:r>
            <a:r>
              <a:rPr lang="en-CA" sz="1400">
                <a:solidFill>
                  <a:schemeClr val="dk1"/>
                </a:solidFill>
                <a:highlight>
                  <a:schemeClr val="lt1"/>
                </a:highlight>
              </a:rPr>
              <a:t>; it is a void function. </a:t>
            </a:r>
            <a:endParaRPr sz="1400">
              <a:solidFill>
                <a:schemeClr val="dk1"/>
              </a:solidFill>
              <a:highlight>
                <a:schemeClr val="lt1"/>
              </a:highlight>
            </a:endParaRPr>
          </a:p>
          <a:p>
            <a:pPr indent="0" lvl="0" marL="0" rtl="0" algn="just">
              <a:lnSpc>
                <a:spcPct val="150000"/>
              </a:lnSpc>
              <a:spcBef>
                <a:spcPts val="1200"/>
              </a:spcBef>
              <a:spcAft>
                <a:spcPts val="0"/>
              </a:spcAft>
              <a:buNone/>
            </a:pPr>
            <a:r>
              <a:rPr lang="en-CA" sz="1400">
                <a:solidFill>
                  <a:schemeClr val="dk1"/>
                </a:solidFill>
                <a:highlight>
                  <a:schemeClr val="lt1"/>
                </a:highlight>
              </a:rPr>
              <a:t>It is important to remember to don’t write something like </a:t>
            </a:r>
            <a:r>
              <a:rPr b="1" lang="en-CA" sz="1400">
                <a:solidFill>
                  <a:schemeClr val="dk1"/>
                </a:solidFill>
                <a:highlight>
                  <a:schemeClr val="lt1"/>
                </a:highlight>
              </a:rPr>
              <a:t>t = t.remove('b')</a:t>
            </a:r>
            <a:r>
              <a:rPr lang="en-CA" sz="1400">
                <a:solidFill>
                  <a:schemeClr val="dk1"/>
                </a:solidFill>
                <a:highlight>
                  <a:schemeClr val="lt1"/>
                </a:highlight>
              </a:rPr>
              <a:t>:</a:t>
            </a:r>
            <a:endParaRPr sz="1400">
              <a:solidFill>
                <a:schemeClr val="dk1"/>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spcBef>
                <a:spcPts val="1200"/>
              </a:spcBef>
              <a:spcAft>
                <a:spcPts val="1200"/>
              </a:spcAft>
              <a:buNone/>
            </a:pPr>
            <a:r>
              <a:t/>
            </a:r>
            <a:endParaRPr/>
          </a:p>
        </p:txBody>
      </p:sp>
      <p:sp>
        <p:nvSpPr>
          <p:cNvPr id="214" name="Google Shape;214;p3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31"/>
          <p:cNvPicPr preferRelativeResize="0"/>
          <p:nvPr/>
        </p:nvPicPr>
        <p:blipFill>
          <a:blip r:embed="rId3">
            <a:alphaModFix/>
          </a:blip>
          <a:stretch>
            <a:fillRect/>
          </a:stretch>
        </p:blipFill>
        <p:spPr>
          <a:xfrm>
            <a:off x="1505450" y="1572801"/>
            <a:ext cx="6133099" cy="1120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48299" rtl="0" algn="l">
              <a:spcBef>
                <a:spcPts val="1700"/>
              </a:spcBef>
              <a:spcAft>
                <a:spcPts val="0"/>
              </a:spcAft>
              <a:buNone/>
            </a:pPr>
            <a:r>
              <a:rPr lang="en-CA" sz="2500">
                <a:solidFill>
                  <a:srgbClr val="1C4587"/>
                </a:solidFill>
              </a:rPr>
              <a:t>8.1 </a:t>
            </a:r>
            <a:r>
              <a:rPr lang="en-CA" sz="2500">
                <a:solidFill>
                  <a:srgbClr val="1C4587"/>
                </a:solidFill>
              </a:rPr>
              <a:t>A list is a sequence</a:t>
            </a:r>
            <a:endParaRPr sz="2500">
              <a:solidFill>
                <a:srgbClr val="1C4587"/>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CA" sz="1400">
                <a:solidFill>
                  <a:schemeClr val="dk1"/>
                </a:solidFill>
                <a:highlight>
                  <a:srgbClr val="FFFFFF"/>
                </a:highlight>
              </a:rPr>
              <a:t>List </a:t>
            </a:r>
            <a:r>
              <a:rPr lang="en-CA" sz="1400">
                <a:solidFill>
                  <a:schemeClr val="dk1"/>
                </a:solidFill>
                <a:highlight>
                  <a:srgbClr val="FFFFFF"/>
                </a:highlight>
              </a:rPr>
              <a:t>is a sequence of values.  Values In a list can be </a:t>
            </a:r>
            <a:r>
              <a:rPr b="1" lang="en-CA" sz="1400">
                <a:solidFill>
                  <a:schemeClr val="dk1"/>
                </a:solidFill>
                <a:highlight>
                  <a:srgbClr val="FFFFFF"/>
                </a:highlight>
              </a:rPr>
              <a:t>any type</a:t>
            </a:r>
            <a:r>
              <a:rPr lang="en-CA" sz="1400">
                <a:solidFill>
                  <a:schemeClr val="dk1"/>
                </a:solidFill>
                <a:highlight>
                  <a:srgbClr val="FFFFFF"/>
                </a:highlight>
              </a:rPr>
              <a:t>. The values in the list are called </a:t>
            </a:r>
            <a:r>
              <a:rPr b="1" lang="en-CA" sz="1400">
                <a:solidFill>
                  <a:schemeClr val="dk1"/>
                </a:solidFill>
                <a:highlight>
                  <a:srgbClr val="FFFFFF"/>
                </a:highlight>
              </a:rPr>
              <a:t>elements</a:t>
            </a:r>
            <a:r>
              <a:rPr lang="en-CA" sz="1400">
                <a:solidFill>
                  <a:schemeClr val="dk1"/>
                </a:solidFill>
                <a:highlight>
                  <a:srgbClr val="FFFFFF"/>
                </a:highlight>
              </a:rPr>
              <a:t> or sometimes </a:t>
            </a:r>
            <a:r>
              <a:rPr b="1" lang="en-CA" sz="1400">
                <a:solidFill>
                  <a:schemeClr val="dk1"/>
                </a:solidFill>
                <a:highlight>
                  <a:srgbClr val="FFFFFF"/>
                </a:highlight>
              </a:rPr>
              <a:t>items</a:t>
            </a:r>
            <a:r>
              <a:rPr lang="en-CA" sz="1400">
                <a:solidFill>
                  <a:schemeClr val="dk1"/>
                </a:solidFill>
                <a:highlight>
                  <a:srgbClr val="FFFFFF"/>
                </a:highlight>
              </a:rPr>
              <a:t>.</a:t>
            </a:r>
            <a:endParaRPr sz="1400">
              <a:solidFill>
                <a:schemeClr val="dk1"/>
              </a:solidFill>
              <a:highlight>
                <a:srgbClr val="FFFFFF"/>
              </a:highlight>
            </a:endParaRPr>
          </a:p>
          <a:p>
            <a:pPr indent="0" lvl="0" marL="0" rtl="0" algn="just">
              <a:lnSpc>
                <a:spcPct val="150000"/>
              </a:lnSpc>
              <a:spcBef>
                <a:spcPts val="1200"/>
              </a:spcBef>
              <a:spcAft>
                <a:spcPts val="0"/>
              </a:spcAft>
              <a:buNone/>
            </a:pPr>
            <a:r>
              <a:rPr lang="en-CA" sz="1400">
                <a:solidFill>
                  <a:schemeClr val="dk1"/>
                </a:solidFill>
                <a:highlight>
                  <a:srgbClr val="FFFFFF"/>
                </a:highlight>
              </a:rPr>
              <a:t>There are several ways to create a new list; the simplest is to enclose the elements in square brackets </a:t>
            </a:r>
            <a:endParaRPr sz="1400">
              <a:solidFill>
                <a:schemeClr val="dk1"/>
              </a:solidFill>
              <a:highlight>
                <a:srgbClr val="FFFFFF"/>
              </a:highlight>
            </a:endParaRPr>
          </a:p>
          <a:p>
            <a:pPr indent="0" lvl="0" marL="0" rtl="0" algn="just">
              <a:lnSpc>
                <a:spcPct val="150000"/>
              </a:lnSpc>
              <a:spcBef>
                <a:spcPts val="1200"/>
              </a:spcBef>
              <a:spcAft>
                <a:spcPts val="0"/>
              </a:spcAft>
              <a:buNone/>
            </a:pPr>
            <a:r>
              <a:rPr b="1" lang="en-CA" sz="1400">
                <a:solidFill>
                  <a:schemeClr val="dk1"/>
                </a:solidFill>
                <a:highlight>
                  <a:schemeClr val="lt1"/>
                </a:highlight>
              </a:rPr>
              <a:t>[ and ]:</a:t>
            </a:r>
            <a:endParaRPr b="1"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1200"/>
              </a:spcAft>
              <a:buNone/>
            </a:pPr>
            <a:r>
              <a:rPr lang="en-CA" sz="1400">
                <a:solidFill>
                  <a:schemeClr val="dk1"/>
                </a:solidFill>
                <a:highlight>
                  <a:srgbClr val="FFFFFF"/>
                </a:highlight>
              </a:rPr>
              <a:t>The first example is a list of four integers. The second is a list of three strings. The elements of a list don’t have to be the same type.</a:t>
            </a:r>
            <a:endParaRPr sz="1400">
              <a:solidFill>
                <a:schemeClr val="dk1"/>
              </a:solidFill>
              <a:highlight>
                <a:srgbClr val="FFFFFF"/>
              </a:highlight>
            </a:endParaRPr>
          </a:p>
        </p:txBody>
      </p:sp>
      <p:sp>
        <p:nvSpPr>
          <p:cNvPr id="64" name="Google Shape;64;p1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p14"/>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67" name="Google Shape;67;p14"/>
          <p:cNvPicPr preferRelativeResize="0"/>
          <p:nvPr/>
        </p:nvPicPr>
        <p:blipFill>
          <a:blip r:embed="rId3">
            <a:alphaModFix/>
          </a:blip>
          <a:stretch>
            <a:fillRect/>
          </a:stretch>
        </p:blipFill>
        <p:spPr>
          <a:xfrm>
            <a:off x="1409600" y="2983628"/>
            <a:ext cx="5704474" cy="6181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48299" rtl="0" algn="l">
              <a:spcBef>
                <a:spcPts val="1700"/>
              </a:spcBef>
              <a:spcAft>
                <a:spcPts val="0"/>
              </a:spcAft>
              <a:buNone/>
            </a:pPr>
            <a:r>
              <a:rPr lang="en-CA" sz="2500">
                <a:solidFill>
                  <a:srgbClr val="1C4587"/>
                </a:solidFill>
              </a:rPr>
              <a:t>8.7 </a:t>
            </a:r>
            <a:r>
              <a:rPr lang="en-CA" sz="2500">
                <a:solidFill>
                  <a:srgbClr val="1C4587"/>
                </a:solidFill>
              </a:rPr>
              <a:t>Lists and functions </a:t>
            </a:r>
            <a:endParaRPr sz="2500">
              <a:solidFill>
                <a:srgbClr val="1C4587"/>
              </a:solidFill>
            </a:endParaRPr>
          </a:p>
        </p:txBody>
      </p:sp>
      <p:sp>
        <p:nvSpPr>
          <p:cNvPr id="222" name="Google Shape;22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Before we saw built-in functions that can be applied to lists that allow you to quickly compute something from a list without writing your own loops:</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1200"/>
              </a:spcAft>
              <a:buNone/>
            </a:pPr>
            <a:r>
              <a:rPr lang="en-CA" sz="1400">
                <a:solidFill>
                  <a:schemeClr val="dk1"/>
                </a:solidFill>
              </a:rPr>
              <a:t>These </a:t>
            </a:r>
            <a:r>
              <a:rPr lang="en-CA" sz="1400">
                <a:solidFill>
                  <a:schemeClr val="dk1"/>
                </a:solidFill>
              </a:rPr>
              <a:t>functions accept a list as an </a:t>
            </a:r>
            <a:r>
              <a:rPr b="1" lang="en-CA" sz="1400">
                <a:solidFill>
                  <a:schemeClr val="dk1"/>
                </a:solidFill>
              </a:rPr>
              <a:t>argument</a:t>
            </a:r>
            <a:r>
              <a:rPr i="1" lang="en-CA" sz="1400">
                <a:solidFill>
                  <a:schemeClr val="dk1"/>
                </a:solidFill>
              </a:rPr>
              <a:t>. </a:t>
            </a:r>
            <a:r>
              <a:rPr lang="en-CA" sz="1400">
                <a:solidFill>
                  <a:schemeClr val="dk1"/>
                </a:solidFill>
              </a:rPr>
              <a:t>None of these functions are </a:t>
            </a:r>
            <a:r>
              <a:rPr b="1" lang="en-CA" sz="1400">
                <a:solidFill>
                  <a:schemeClr val="dk1"/>
                </a:solidFill>
              </a:rPr>
              <a:t>methods</a:t>
            </a:r>
            <a:r>
              <a:rPr lang="en-CA" sz="1400">
                <a:solidFill>
                  <a:schemeClr val="dk1"/>
                </a:solidFill>
              </a:rPr>
              <a:t>; we do not call them with </a:t>
            </a:r>
            <a:r>
              <a:rPr b="1" lang="en-CA" sz="1400">
                <a:solidFill>
                  <a:schemeClr val="dk1"/>
                </a:solidFill>
              </a:rPr>
              <a:t>dot notation</a:t>
            </a:r>
            <a:r>
              <a:rPr lang="en-CA" sz="1400">
                <a:solidFill>
                  <a:schemeClr val="dk1"/>
                </a:solidFill>
              </a:rPr>
              <a:t>.</a:t>
            </a:r>
            <a:endParaRPr sz="1400">
              <a:solidFill>
                <a:schemeClr val="dk1"/>
              </a:solidFill>
              <a:highlight>
                <a:srgbClr val="FFFFFF"/>
              </a:highlight>
            </a:endParaRPr>
          </a:p>
        </p:txBody>
      </p:sp>
      <p:sp>
        <p:nvSpPr>
          <p:cNvPr id="223" name="Google Shape;223;p3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p32"/>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226" name="Google Shape;226;p32"/>
          <p:cNvPicPr preferRelativeResize="0"/>
          <p:nvPr/>
        </p:nvPicPr>
        <p:blipFill>
          <a:blip r:embed="rId3">
            <a:alphaModFix/>
          </a:blip>
          <a:stretch>
            <a:fillRect/>
          </a:stretch>
        </p:blipFill>
        <p:spPr>
          <a:xfrm>
            <a:off x="2082925" y="2074713"/>
            <a:ext cx="4548400" cy="14018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idx="1" type="body"/>
          </p:nvPr>
        </p:nvSpPr>
        <p:spPr>
          <a:xfrm>
            <a:off x="311700" y="414450"/>
            <a:ext cx="8520600" cy="4154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The functions (</a:t>
            </a:r>
            <a:r>
              <a:rPr b="1" lang="en-CA" sz="1400">
                <a:solidFill>
                  <a:schemeClr val="dk1"/>
                </a:solidFill>
                <a:highlight>
                  <a:schemeClr val="lt1"/>
                </a:highlight>
              </a:rPr>
              <a:t>max(), len(),</a:t>
            </a:r>
            <a:r>
              <a:rPr lang="en-CA" sz="1400">
                <a:solidFill>
                  <a:schemeClr val="dk1"/>
                </a:solidFill>
                <a:highlight>
                  <a:schemeClr val="lt1"/>
                </a:highlight>
              </a:rPr>
              <a:t> etc.) work with lists of strings and other types as well. The </a:t>
            </a:r>
            <a:r>
              <a:rPr b="1" lang="en-CA" sz="1400">
                <a:solidFill>
                  <a:schemeClr val="dk1"/>
                </a:solidFill>
                <a:highlight>
                  <a:schemeClr val="lt1"/>
                </a:highlight>
              </a:rPr>
              <a:t>sum() </a:t>
            </a:r>
            <a:r>
              <a:rPr lang="en-CA" sz="1400">
                <a:solidFill>
                  <a:schemeClr val="dk1"/>
                </a:solidFill>
                <a:highlight>
                  <a:schemeClr val="lt1"/>
                </a:highlight>
              </a:rPr>
              <a:t>function only works when the list elements are numbers.</a:t>
            </a:r>
            <a:endParaRPr sz="1400">
              <a:solidFill>
                <a:schemeClr val="dk1"/>
              </a:solidFill>
              <a:highlight>
                <a:schemeClr val="lt1"/>
              </a:highlight>
            </a:endParaRPr>
          </a:p>
          <a:p>
            <a:pPr indent="0" lvl="0" marL="0" rtl="0" algn="just">
              <a:lnSpc>
                <a:spcPct val="150000"/>
              </a:lnSpc>
              <a:spcBef>
                <a:spcPts val="1200"/>
              </a:spcBef>
              <a:spcAft>
                <a:spcPts val="0"/>
              </a:spcAft>
              <a:buNone/>
            </a:pPr>
            <a:r>
              <a:rPr lang="en-CA" sz="1400">
                <a:solidFill>
                  <a:schemeClr val="dk1"/>
                </a:solidFill>
                <a:highlight>
                  <a:schemeClr val="lt1"/>
                </a:highlight>
              </a:rPr>
              <a:t>We can rewrite an earlier program that computed the average of a list of numbers entered by the user using a list. </a:t>
            </a:r>
            <a:endParaRPr sz="1400">
              <a:solidFill>
                <a:schemeClr val="dk1"/>
              </a:solidFill>
              <a:highlight>
                <a:schemeClr val="lt1"/>
              </a:highlight>
            </a:endParaRPr>
          </a:p>
          <a:p>
            <a:pPr indent="0" lvl="0" marL="0" rtl="0" algn="just">
              <a:lnSpc>
                <a:spcPct val="150000"/>
              </a:lnSpc>
              <a:spcBef>
                <a:spcPts val="1200"/>
              </a:spcBef>
              <a:spcAft>
                <a:spcPts val="0"/>
              </a:spcAft>
              <a:buNone/>
            </a:pPr>
            <a:r>
              <a:rPr lang="en-CA" sz="1400">
                <a:solidFill>
                  <a:schemeClr val="dk1"/>
                </a:solidFill>
                <a:highlight>
                  <a:srgbClr val="FFFFFF"/>
                </a:highlight>
              </a:rPr>
              <a:t>First, the program to compute an average without a list:</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1200"/>
              </a:spcAft>
              <a:buNone/>
            </a:pPr>
            <a:r>
              <a:t/>
            </a:r>
            <a:endParaRPr sz="1400">
              <a:solidFill>
                <a:schemeClr val="dk1"/>
              </a:solidFill>
              <a:highlight>
                <a:schemeClr val="lt1"/>
              </a:highlight>
            </a:endParaRPr>
          </a:p>
        </p:txBody>
      </p:sp>
      <p:sp>
        <p:nvSpPr>
          <p:cNvPr id="232" name="Google Shape;232;p3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33"/>
          <p:cNvPicPr preferRelativeResize="0"/>
          <p:nvPr/>
        </p:nvPicPr>
        <p:blipFill>
          <a:blip r:embed="rId3">
            <a:alphaModFix/>
          </a:blip>
          <a:stretch>
            <a:fillRect/>
          </a:stretch>
        </p:blipFill>
        <p:spPr>
          <a:xfrm>
            <a:off x="1987225" y="2571750"/>
            <a:ext cx="4771549" cy="23215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idx="1" type="body"/>
          </p:nvPr>
        </p:nvSpPr>
        <p:spPr>
          <a:xfrm>
            <a:off x="311700" y="446325"/>
            <a:ext cx="8520600" cy="4612200"/>
          </a:xfrm>
          <a:prstGeom prst="rect">
            <a:avLst/>
          </a:prstGeom>
        </p:spPr>
        <p:txBody>
          <a:bodyPr anchorCtr="0" anchor="t" bIns="91425" lIns="91425" spcFirstLastPara="1" rIns="91425" wrap="square" tIns="91425">
            <a:normAutofit lnSpcReduction="20000"/>
          </a:bodyPr>
          <a:lstStyle/>
          <a:p>
            <a:pPr indent="0" lvl="0" marL="0" marR="48299" rtl="0" algn="just">
              <a:lnSpc>
                <a:spcPct val="150000"/>
              </a:lnSpc>
              <a:spcBef>
                <a:spcPts val="0"/>
              </a:spcBef>
              <a:spcAft>
                <a:spcPts val="0"/>
              </a:spcAft>
              <a:buClr>
                <a:schemeClr val="dk1"/>
              </a:buClr>
              <a:buSzPts val="1100"/>
              <a:buFont typeface="Arial"/>
              <a:buNone/>
            </a:pPr>
            <a:r>
              <a:rPr lang="en-CA" sz="1400">
                <a:solidFill>
                  <a:schemeClr val="dk1"/>
                </a:solidFill>
              </a:rPr>
              <a:t>In this program above, we have count and total variables to keep the number and running total of the user’s numbers as we repeatedly prompt the user for a number.</a:t>
            </a:r>
            <a:endParaRPr sz="1400">
              <a:solidFill>
                <a:schemeClr val="dk1"/>
              </a:solidFill>
            </a:endParaRPr>
          </a:p>
          <a:p>
            <a:pPr indent="0" lvl="0" marL="0" marR="48299" rtl="0" algn="just">
              <a:lnSpc>
                <a:spcPct val="150000"/>
              </a:lnSpc>
              <a:spcBef>
                <a:spcPts val="575"/>
              </a:spcBef>
              <a:spcAft>
                <a:spcPts val="0"/>
              </a:spcAft>
              <a:buNone/>
            </a:pPr>
            <a:r>
              <a:rPr lang="en-CA" sz="1400">
                <a:solidFill>
                  <a:schemeClr val="dk1"/>
                </a:solidFill>
              </a:rPr>
              <a:t>We could simply remember each number as the user entered it and use built-in functions to compute the sum and count at the end.</a:t>
            </a:r>
            <a:endParaRPr sz="1400">
              <a:solidFill>
                <a:schemeClr val="dk1"/>
              </a:solidFill>
            </a:endParaRPr>
          </a:p>
          <a:p>
            <a:pPr indent="0" lvl="0" marL="0" marR="48299" rtl="0" algn="just">
              <a:lnSpc>
                <a:spcPct val="150000"/>
              </a:lnSpc>
              <a:spcBef>
                <a:spcPts val="575"/>
              </a:spcBef>
              <a:spcAft>
                <a:spcPts val="0"/>
              </a:spcAft>
              <a:buNone/>
            </a:pPr>
            <a:r>
              <a:t/>
            </a:r>
            <a:endParaRPr sz="1400">
              <a:solidFill>
                <a:schemeClr val="dk1"/>
              </a:solidFill>
            </a:endParaRPr>
          </a:p>
          <a:p>
            <a:pPr indent="0" lvl="0" marL="0" marR="48299" rtl="0" algn="just">
              <a:lnSpc>
                <a:spcPct val="102916"/>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2916"/>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2916"/>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2916"/>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2916"/>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2916"/>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2916"/>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2916"/>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2916"/>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2916"/>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2916"/>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2916"/>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2916"/>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50000"/>
              </a:lnSpc>
              <a:spcBef>
                <a:spcPts val="0"/>
              </a:spcBef>
              <a:spcAft>
                <a:spcPts val="0"/>
              </a:spcAft>
              <a:buNone/>
            </a:pPr>
            <a:r>
              <a:t/>
            </a:r>
            <a:endParaRPr sz="1200">
              <a:solidFill>
                <a:srgbClr val="231F20"/>
              </a:solidFill>
            </a:endParaRPr>
          </a:p>
          <a:p>
            <a:pPr indent="0" lvl="0" marL="0" marR="48299" rtl="0" algn="just">
              <a:lnSpc>
                <a:spcPct val="150000"/>
              </a:lnSpc>
              <a:spcBef>
                <a:spcPts val="0"/>
              </a:spcBef>
              <a:spcAft>
                <a:spcPts val="0"/>
              </a:spcAft>
              <a:buNone/>
            </a:pPr>
            <a:r>
              <a:t/>
            </a:r>
            <a:endParaRPr sz="1200">
              <a:solidFill>
                <a:srgbClr val="231F20"/>
              </a:solidFill>
            </a:endParaRPr>
          </a:p>
          <a:p>
            <a:pPr indent="0" lvl="0" marL="0" marR="48299" rtl="0" algn="just">
              <a:lnSpc>
                <a:spcPct val="150000"/>
              </a:lnSpc>
              <a:spcBef>
                <a:spcPts val="0"/>
              </a:spcBef>
              <a:spcAft>
                <a:spcPts val="0"/>
              </a:spcAft>
              <a:buClr>
                <a:schemeClr val="dk1"/>
              </a:buClr>
              <a:buSzPts val="1100"/>
              <a:buFont typeface="Arial"/>
              <a:buNone/>
            </a:pPr>
            <a:r>
              <a:rPr lang="en-CA" sz="1200">
                <a:solidFill>
                  <a:srgbClr val="231F20"/>
                </a:solidFill>
              </a:rPr>
              <a:t>We make an empty list before the loop starts, and then each time we have a number, we append it to the list. At the end of the program, we simply compute the sum of the numbers in the list and divide it by the count of the numbers in the list to come up with the average.</a:t>
            </a:r>
            <a:endParaRPr sz="1400">
              <a:solidFill>
                <a:schemeClr val="dk1"/>
              </a:solidFill>
            </a:endParaRPr>
          </a:p>
        </p:txBody>
      </p:sp>
      <p:sp>
        <p:nvSpPr>
          <p:cNvPr id="240" name="Google Shape;240;p3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34"/>
          <p:cNvPicPr preferRelativeResize="0"/>
          <p:nvPr/>
        </p:nvPicPr>
        <p:blipFill>
          <a:blip r:embed="rId3">
            <a:alphaModFix/>
          </a:blip>
          <a:stretch>
            <a:fillRect/>
          </a:stretch>
        </p:blipFill>
        <p:spPr>
          <a:xfrm>
            <a:off x="1837550" y="1812951"/>
            <a:ext cx="4857524" cy="2208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500">
                <a:solidFill>
                  <a:srgbClr val="1C4587"/>
                </a:solidFill>
              </a:rPr>
              <a:t>8.8 </a:t>
            </a:r>
            <a:r>
              <a:rPr lang="en-CA" sz="2500">
                <a:solidFill>
                  <a:srgbClr val="1C4587"/>
                </a:solidFill>
              </a:rPr>
              <a:t>Lists and strings </a:t>
            </a:r>
            <a:endParaRPr sz="2500">
              <a:solidFill>
                <a:srgbClr val="1C4587"/>
              </a:solidFill>
            </a:endParaRPr>
          </a:p>
        </p:txBody>
      </p:sp>
      <p:sp>
        <p:nvSpPr>
          <p:cNvPr id="248" name="Google Shape;24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CA" sz="1400">
                <a:solidFill>
                  <a:schemeClr val="dk1"/>
                </a:solidFill>
                <a:highlight>
                  <a:schemeClr val="lt1"/>
                </a:highlight>
              </a:rPr>
              <a:t>A list is a sequence of values and a string is a sequence of characters but a list of characters is </a:t>
            </a:r>
            <a:r>
              <a:rPr b="1" lang="en-CA" sz="1400">
                <a:solidFill>
                  <a:schemeClr val="dk1"/>
                </a:solidFill>
                <a:highlight>
                  <a:schemeClr val="lt1"/>
                </a:highlight>
              </a:rPr>
              <a:t>not</a:t>
            </a:r>
            <a:r>
              <a:rPr lang="en-CA" sz="1400">
                <a:solidFill>
                  <a:schemeClr val="dk1"/>
                </a:solidFill>
                <a:highlight>
                  <a:schemeClr val="lt1"/>
                </a:highlight>
              </a:rPr>
              <a:t> the same as a string. To convert from a string to a list of characters, you can use </a:t>
            </a:r>
            <a:r>
              <a:rPr b="1" lang="en-CA" sz="1400">
                <a:solidFill>
                  <a:schemeClr val="dk1"/>
                </a:solidFill>
                <a:highlight>
                  <a:schemeClr val="lt1"/>
                </a:highlight>
              </a:rPr>
              <a:t>list( )</a:t>
            </a:r>
            <a:r>
              <a:rPr lang="en-CA" sz="1400">
                <a:solidFill>
                  <a:schemeClr val="dk1"/>
                </a:solidFill>
                <a:highlight>
                  <a:schemeClr val="lt1"/>
                </a:highlight>
              </a:rPr>
              <a:t>:</a:t>
            </a:r>
            <a:endParaRPr sz="1400">
              <a:solidFill>
                <a:schemeClr val="dk1"/>
              </a:solidFill>
              <a:highlight>
                <a:schemeClr val="lt1"/>
              </a:highlight>
            </a:endParaRPr>
          </a:p>
          <a:p>
            <a:pPr indent="0" lvl="0" marL="0" rtl="0" algn="l">
              <a:lnSpc>
                <a:spcPct val="150000"/>
              </a:lnSpc>
              <a:spcBef>
                <a:spcPts val="1200"/>
              </a:spcBef>
              <a:spcAft>
                <a:spcPts val="0"/>
              </a:spcAft>
              <a:buNone/>
            </a:pPr>
            <a:r>
              <a:t/>
            </a:r>
            <a:endParaRPr sz="1400">
              <a:solidFill>
                <a:schemeClr val="dk1"/>
              </a:solidFill>
              <a:highlight>
                <a:schemeClr val="lt1"/>
              </a:highlight>
            </a:endParaRPr>
          </a:p>
          <a:p>
            <a:pPr indent="0" lvl="0" marL="0" rtl="0" algn="l">
              <a:lnSpc>
                <a:spcPct val="150000"/>
              </a:lnSpc>
              <a:spcBef>
                <a:spcPts val="1200"/>
              </a:spcBef>
              <a:spcAft>
                <a:spcPts val="0"/>
              </a:spcAft>
              <a:buNone/>
            </a:pPr>
            <a:r>
              <a:t/>
            </a:r>
            <a:endParaRPr sz="1400">
              <a:solidFill>
                <a:schemeClr val="dk1"/>
              </a:solidFill>
              <a:highlight>
                <a:schemeClr val="lt1"/>
              </a:highlight>
            </a:endParaRPr>
          </a:p>
          <a:p>
            <a:pPr indent="0" lvl="0" marL="0" marR="48299" rtl="0" algn="just">
              <a:lnSpc>
                <a:spcPct val="102916"/>
              </a:lnSpc>
              <a:spcBef>
                <a:spcPts val="120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2916"/>
              </a:lnSpc>
              <a:spcBef>
                <a:spcPts val="61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50000"/>
              </a:lnSpc>
              <a:spcBef>
                <a:spcPts val="610"/>
              </a:spcBef>
              <a:spcAft>
                <a:spcPts val="0"/>
              </a:spcAft>
              <a:buClr>
                <a:schemeClr val="dk1"/>
              </a:buClr>
              <a:buSzPts val="1100"/>
              <a:buFont typeface="Arial"/>
              <a:buNone/>
            </a:pPr>
            <a:r>
              <a:rPr lang="en-CA" sz="1400">
                <a:solidFill>
                  <a:schemeClr val="dk1"/>
                </a:solidFill>
              </a:rPr>
              <a:t>The list function breaks a string into individual letters.</a:t>
            </a:r>
            <a:endParaRPr>
              <a:solidFill>
                <a:schemeClr val="dk1"/>
              </a:solidFill>
              <a:highlight>
                <a:schemeClr val="lt1"/>
              </a:highlight>
            </a:endParaRPr>
          </a:p>
          <a:p>
            <a:pPr indent="0" lvl="0" marL="0" rtl="0" algn="l">
              <a:lnSpc>
                <a:spcPct val="150000"/>
              </a:lnSpc>
              <a:spcBef>
                <a:spcPts val="0"/>
              </a:spcBef>
              <a:spcAft>
                <a:spcPts val="0"/>
              </a:spcAft>
              <a:buNone/>
            </a:pPr>
            <a:r>
              <a:t/>
            </a:r>
            <a:endParaRPr sz="1400">
              <a:solidFill>
                <a:schemeClr val="dk1"/>
              </a:solidFill>
              <a:highlight>
                <a:schemeClr val="lt1"/>
              </a:highlight>
            </a:endParaRPr>
          </a:p>
          <a:p>
            <a:pPr indent="0" lvl="0" marL="0" rtl="0" algn="l">
              <a:lnSpc>
                <a:spcPct val="150000"/>
              </a:lnSpc>
              <a:spcBef>
                <a:spcPts val="1200"/>
              </a:spcBef>
              <a:spcAft>
                <a:spcPts val="1200"/>
              </a:spcAft>
              <a:buNone/>
            </a:pPr>
            <a:r>
              <a:t/>
            </a:r>
            <a:endParaRPr sz="1400">
              <a:solidFill>
                <a:schemeClr val="dk1"/>
              </a:solidFill>
              <a:highlight>
                <a:schemeClr val="lt1"/>
              </a:highlight>
            </a:endParaRPr>
          </a:p>
        </p:txBody>
      </p:sp>
      <p:sp>
        <p:nvSpPr>
          <p:cNvPr id="249" name="Google Shape;249;p3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 name="Google Shape;251;p35"/>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252" name="Google Shape;252;p35"/>
          <p:cNvPicPr preferRelativeResize="0"/>
          <p:nvPr/>
        </p:nvPicPr>
        <p:blipFill>
          <a:blip r:embed="rId3">
            <a:alphaModFix/>
          </a:blip>
          <a:stretch>
            <a:fillRect/>
          </a:stretch>
        </p:blipFill>
        <p:spPr>
          <a:xfrm>
            <a:off x="1875273" y="2119850"/>
            <a:ext cx="5059275" cy="903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idx="1" type="body"/>
          </p:nvPr>
        </p:nvSpPr>
        <p:spPr>
          <a:xfrm>
            <a:off x="311700" y="563613"/>
            <a:ext cx="8520600" cy="40053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If you want to break a string into words, you can use the </a:t>
            </a:r>
            <a:r>
              <a:rPr b="1" lang="en-CA" sz="1400">
                <a:solidFill>
                  <a:schemeClr val="dk1"/>
                </a:solidFill>
                <a:highlight>
                  <a:schemeClr val="lt1"/>
                </a:highlight>
              </a:rPr>
              <a:t>split()</a:t>
            </a:r>
            <a:r>
              <a:rPr lang="en-CA" sz="1400">
                <a:solidFill>
                  <a:schemeClr val="dk1"/>
                </a:solidFill>
                <a:highlight>
                  <a:schemeClr val="lt1"/>
                </a:highlight>
              </a:rPr>
              <a:t> string method:</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rPr lang="en-CA" sz="1400">
                <a:solidFill>
                  <a:schemeClr val="dk1"/>
                </a:solidFill>
                <a:highlight>
                  <a:schemeClr val="lt1"/>
                </a:highlight>
              </a:rPr>
              <a:t>When you  used </a:t>
            </a:r>
            <a:r>
              <a:rPr b="1" lang="en-CA" sz="1400">
                <a:solidFill>
                  <a:schemeClr val="dk1"/>
                </a:solidFill>
                <a:highlight>
                  <a:schemeClr val="lt1"/>
                </a:highlight>
              </a:rPr>
              <a:t>split()</a:t>
            </a:r>
            <a:r>
              <a:rPr lang="en-CA" sz="1400">
                <a:solidFill>
                  <a:schemeClr val="dk1"/>
                </a:solidFill>
                <a:highlight>
                  <a:schemeClr val="lt1"/>
                </a:highlight>
              </a:rPr>
              <a:t> to break the string into a list of words, you can use the index operator</a:t>
            </a:r>
            <a:r>
              <a:rPr b="1" lang="en-CA" sz="1400">
                <a:solidFill>
                  <a:schemeClr val="dk1"/>
                </a:solidFill>
                <a:highlight>
                  <a:schemeClr val="lt1"/>
                </a:highlight>
              </a:rPr>
              <a:t> [ ]</a:t>
            </a:r>
            <a:r>
              <a:rPr lang="en-CA" sz="1400">
                <a:solidFill>
                  <a:schemeClr val="dk1"/>
                </a:solidFill>
                <a:highlight>
                  <a:schemeClr val="lt1"/>
                </a:highlight>
              </a:rPr>
              <a:t> to get a particular word in the list.</a:t>
            </a:r>
            <a:endParaRPr sz="1400">
              <a:solidFill>
                <a:schemeClr val="dk1"/>
              </a:solidFill>
              <a:highlight>
                <a:schemeClr val="lt1"/>
              </a:highlight>
            </a:endParaRPr>
          </a:p>
          <a:p>
            <a:pPr indent="0" lvl="0" marL="0" marR="48299" rtl="0" algn="just">
              <a:lnSpc>
                <a:spcPct val="102916"/>
              </a:lnSpc>
              <a:spcBef>
                <a:spcPts val="1200"/>
              </a:spcBef>
              <a:spcAft>
                <a:spcPts val="0"/>
              </a:spcAft>
              <a:buNone/>
            </a:pPr>
            <a:r>
              <a:rPr lang="en-CA" sz="1200">
                <a:solidFill>
                  <a:srgbClr val="333333"/>
                </a:solidFill>
                <a:latin typeface="Lato"/>
                <a:ea typeface="Lato"/>
                <a:cs typeface="Lato"/>
                <a:sym typeface="Lato"/>
              </a:rPr>
              <a:t> </a:t>
            </a:r>
            <a:endParaRPr sz="1200">
              <a:solidFill>
                <a:srgbClr val="333333"/>
              </a:solidFill>
              <a:highlight>
                <a:srgbClr val="FFFFFF"/>
              </a:highlight>
              <a:latin typeface="Lato"/>
              <a:ea typeface="Lato"/>
              <a:cs typeface="Lato"/>
              <a:sym typeface="Lato"/>
            </a:endParaRPr>
          </a:p>
          <a:p>
            <a:pPr indent="0" lvl="0" marL="0" rtl="0" algn="l">
              <a:spcBef>
                <a:spcPts val="0"/>
              </a:spcBef>
              <a:spcAft>
                <a:spcPts val="1200"/>
              </a:spcAft>
              <a:buNone/>
            </a:pPr>
            <a:r>
              <a:t/>
            </a:r>
            <a:endParaRPr sz="1200">
              <a:solidFill>
                <a:srgbClr val="333333"/>
              </a:solidFill>
              <a:highlight>
                <a:srgbClr val="FFFFFF"/>
              </a:highlight>
              <a:latin typeface="Lato"/>
              <a:ea typeface="Lato"/>
              <a:cs typeface="Lato"/>
              <a:sym typeface="Lato"/>
            </a:endParaRPr>
          </a:p>
        </p:txBody>
      </p:sp>
      <p:sp>
        <p:nvSpPr>
          <p:cNvPr id="258" name="Google Shape;258;p3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0" name="Google Shape;260;p36"/>
          <p:cNvPicPr preferRelativeResize="0"/>
          <p:nvPr/>
        </p:nvPicPr>
        <p:blipFill>
          <a:blip r:embed="rId3">
            <a:alphaModFix/>
          </a:blip>
          <a:stretch>
            <a:fillRect/>
          </a:stretch>
        </p:blipFill>
        <p:spPr>
          <a:xfrm>
            <a:off x="2115401" y="1259375"/>
            <a:ext cx="4313976" cy="942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idx="1" type="body"/>
          </p:nvPr>
        </p:nvSpPr>
        <p:spPr>
          <a:xfrm>
            <a:off x="311700" y="425075"/>
            <a:ext cx="8520600" cy="4143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You can call </a:t>
            </a:r>
            <a:r>
              <a:rPr b="1" lang="en-CA" sz="1400">
                <a:solidFill>
                  <a:schemeClr val="dk1"/>
                </a:solidFill>
                <a:highlight>
                  <a:schemeClr val="lt1"/>
                </a:highlight>
              </a:rPr>
              <a:t>split() </a:t>
            </a:r>
            <a:r>
              <a:rPr lang="en-CA" sz="1400">
                <a:solidFill>
                  <a:schemeClr val="dk1"/>
                </a:solidFill>
                <a:highlight>
                  <a:schemeClr val="lt1"/>
                </a:highlight>
              </a:rPr>
              <a:t>with an optional argument called a </a:t>
            </a:r>
            <a:r>
              <a:rPr b="1" lang="en-CA" sz="1400">
                <a:solidFill>
                  <a:schemeClr val="dk1"/>
                </a:solidFill>
                <a:highlight>
                  <a:schemeClr val="lt1"/>
                </a:highlight>
              </a:rPr>
              <a:t>delimiter</a:t>
            </a:r>
            <a:r>
              <a:rPr lang="en-CA" sz="1400">
                <a:solidFill>
                  <a:schemeClr val="dk1"/>
                </a:solidFill>
                <a:highlight>
                  <a:schemeClr val="lt1"/>
                </a:highlight>
              </a:rPr>
              <a:t> that specifies which characters to use as word boundaries. The following example uses a hyphen as a delimiter:</a:t>
            </a:r>
            <a:endParaRPr sz="1400">
              <a:solidFill>
                <a:schemeClr val="dk1"/>
              </a:solidFill>
              <a:highlight>
                <a:schemeClr val="lt1"/>
              </a:highlight>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1200"/>
              </a:spcAft>
              <a:buNone/>
            </a:pPr>
            <a:r>
              <a:t/>
            </a:r>
            <a:endParaRPr sz="1200">
              <a:solidFill>
                <a:srgbClr val="333333"/>
              </a:solidFill>
              <a:highlight>
                <a:srgbClr val="FFFFFF"/>
              </a:highlight>
              <a:latin typeface="Lato"/>
              <a:ea typeface="Lato"/>
              <a:cs typeface="Lato"/>
              <a:sym typeface="Lato"/>
            </a:endParaRPr>
          </a:p>
        </p:txBody>
      </p:sp>
      <p:sp>
        <p:nvSpPr>
          <p:cNvPr id="266" name="Google Shape;266;p3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37"/>
          <p:cNvPicPr preferRelativeResize="0"/>
          <p:nvPr/>
        </p:nvPicPr>
        <p:blipFill>
          <a:blip r:embed="rId3">
            <a:alphaModFix/>
          </a:blip>
          <a:stretch>
            <a:fillRect/>
          </a:stretch>
        </p:blipFill>
        <p:spPr>
          <a:xfrm>
            <a:off x="1519650" y="1546725"/>
            <a:ext cx="5900192" cy="1216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idx="1" type="body"/>
          </p:nvPr>
        </p:nvSpPr>
        <p:spPr>
          <a:xfrm>
            <a:off x="311700" y="508200"/>
            <a:ext cx="8520600" cy="4060800"/>
          </a:xfrm>
          <a:prstGeom prst="rect">
            <a:avLst/>
          </a:prstGeom>
        </p:spPr>
        <p:txBody>
          <a:bodyPr anchorCtr="0" anchor="t" bIns="91425" lIns="91425" spcFirstLastPara="1" rIns="91425" wrap="square" tIns="91425">
            <a:normAutofit/>
          </a:bodyPr>
          <a:lstStyle/>
          <a:p>
            <a:pPr indent="0" lvl="0" marL="0" marR="48299" rtl="0" algn="just">
              <a:lnSpc>
                <a:spcPct val="150000"/>
              </a:lnSpc>
              <a:spcBef>
                <a:spcPts val="0"/>
              </a:spcBef>
              <a:spcAft>
                <a:spcPts val="0"/>
              </a:spcAft>
              <a:buNone/>
            </a:pPr>
            <a:r>
              <a:rPr b="1" lang="en-CA" sz="1400">
                <a:solidFill>
                  <a:schemeClr val="dk1"/>
                </a:solidFill>
                <a:highlight>
                  <a:schemeClr val="lt1"/>
                </a:highlight>
              </a:rPr>
              <a:t>join()</a:t>
            </a:r>
            <a:r>
              <a:rPr lang="en-CA" sz="1400">
                <a:solidFill>
                  <a:schemeClr val="dk1"/>
                </a:solidFill>
                <a:highlight>
                  <a:schemeClr val="lt1"/>
                </a:highlight>
              </a:rPr>
              <a:t> is the inverse of </a:t>
            </a:r>
            <a:r>
              <a:rPr b="1" lang="en-CA" sz="1400">
                <a:solidFill>
                  <a:schemeClr val="dk1"/>
                </a:solidFill>
                <a:highlight>
                  <a:schemeClr val="lt1"/>
                </a:highlight>
              </a:rPr>
              <a:t>split()</a:t>
            </a:r>
            <a:r>
              <a:rPr lang="en-CA" sz="1400">
                <a:solidFill>
                  <a:schemeClr val="dk1"/>
                </a:solidFill>
                <a:highlight>
                  <a:schemeClr val="lt1"/>
                </a:highlight>
              </a:rPr>
              <a:t>. It takes a list of strings and concatenates the elements. </a:t>
            </a:r>
            <a:r>
              <a:rPr b="1" lang="en-CA" sz="1400">
                <a:solidFill>
                  <a:schemeClr val="dk1"/>
                </a:solidFill>
                <a:highlight>
                  <a:schemeClr val="lt1"/>
                </a:highlight>
              </a:rPr>
              <a:t>join()</a:t>
            </a:r>
            <a:r>
              <a:rPr lang="en-CA" sz="1400">
                <a:solidFill>
                  <a:schemeClr val="dk1"/>
                </a:solidFill>
                <a:highlight>
                  <a:schemeClr val="lt1"/>
                </a:highlight>
              </a:rPr>
              <a:t> is a string method, so you have to invoke it on the delimiter and pass the list as a parameter:</a:t>
            </a:r>
            <a:endParaRPr sz="1400">
              <a:solidFill>
                <a:schemeClr val="dk1"/>
              </a:solidFill>
              <a:highlight>
                <a:schemeClr val="lt1"/>
              </a:highlight>
            </a:endParaRPr>
          </a:p>
          <a:p>
            <a:pPr indent="0" lvl="0" marL="0" marR="48299" rtl="0" algn="just">
              <a:lnSpc>
                <a:spcPct val="150000"/>
              </a:lnSpc>
              <a:spcBef>
                <a:spcPts val="0"/>
              </a:spcBef>
              <a:spcAft>
                <a:spcPts val="0"/>
              </a:spcAft>
              <a:buNone/>
            </a:pPr>
            <a:r>
              <a:t/>
            </a:r>
            <a:endParaRPr sz="1400">
              <a:solidFill>
                <a:schemeClr val="dk1"/>
              </a:solidFill>
              <a:highlight>
                <a:schemeClr val="lt1"/>
              </a:highlight>
            </a:endParaRPr>
          </a:p>
          <a:p>
            <a:pPr indent="0" lvl="0" marL="0" marR="48299" rtl="0" algn="just">
              <a:lnSpc>
                <a:spcPct val="150000"/>
              </a:lnSpc>
              <a:spcBef>
                <a:spcPts val="0"/>
              </a:spcBef>
              <a:spcAft>
                <a:spcPts val="0"/>
              </a:spcAft>
              <a:buNone/>
            </a:pPr>
            <a:r>
              <a:t/>
            </a:r>
            <a:endParaRPr sz="1400">
              <a:solidFill>
                <a:schemeClr val="dk1"/>
              </a:solidFill>
              <a:highlight>
                <a:schemeClr val="lt1"/>
              </a:highlight>
            </a:endParaRPr>
          </a:p>
          <a:p>
            <a:pPr indent="0" lvl="0" marL="0" marR="48299" rtl="0" algn="just">
              <a:lnSpc>
                <a:spcPct val="150000"/>
              </a:lnSpc>
              <a:spcBef>
                <a:spcPts val="0"/>
              </a:spcBef>
              <a:spcAft>
                <a:spcPts val="0"/>
              </a:spcAft>
              <a:buNone/>
            </a:pPr>
            <a:r>
              <a:t/>
            </a:r>
            <a:endParaRPr sz="1400">
              <a:solidFill>
                <a:schemeClr val="dk1"/>
              </a:solidFill>
              <a:highlight>
                <a:schemeClr val="lt1"/>
              </a:highlight>
            </a:endParaRPr>
          </a:p>
          <a:p>
            <a:pPr indent="0" lvl="0" marL="0" marR="48299" rtl="0" algn="just">
              <a:lnSpc>
                <a:spcPct val="150000"/>
              </a:lnSpc>
              <a:spcBef>
                <a:spcPts val="0"/>
              </a:spcBef>
              <a:spcAft>
                <a:spcPts val="0"/>
              </a:spcAft>
              <a:buNone/>
            </a:pPr>
            <a:r>
              <a:t/>
            </a:r>
            <a:endParaRPr sz="1400">
              <a:solidFill>
                <a:schemeClr val="dk1"/>
              </a:solidFill>
              <a:highlight>
                <a:schemeClr val="lt1"/>
              </a:highlight>
            </a:endParaRPr>
          </a:p>
          <a:p>
            <a:pPr indent="0" lvl="0" marL="0" marR="48299" rtl="0" algn="just">
              <a:lnSpc>
                <a:spcPct val="150000"/>
              </a:lnSpc>
              <a:spcBef>
                <a:spcPts val="0"/>
              </a:spcBef>
              <a:spcAft>
                <a:spcPts val="0"/>
              </a:spcAft>
              <a:buNone/>
            </a:pPr>
            <a:r>
              <a:t/>
            </a:r>
            <a:endParaRPr sz="1400">
              <a:solidFill>
                <a:schemeClr val="dk1"/>
              </a:solidFill>
              <a:highlight>
                <a:schemeClr val="lt1"/>
              </a:highlight>
            </a:endParaRPr>
          </a:p>
          <a:p>
            <a:pPr indent="0" lvl="0" marL="0" marR="48299" rtl="0" algn="just">
              <a:lnSpc>
                <a:spcPct val="150000"/>
              </a:lnSpc>
              <a:spcBef>
                <a:spcPts val="0"/>
              </a:spcBef>
              <a:spcAft>
                <a:spcPts val="0"/>
              </a:spcAft>
              <a:buNone/>
            </a:pPr>
            <a:r>
              <a:t/>
            </a:r>
            <a:endParaRPr sz="1400">
              <a:solidFill>
                <a:schemeClr val="dk1"/>
              </a:solidFill>
              <a:highlight>
                <a:schemeClr val="lt1"/>
              </a:highlight>
            </a:endParaRPr>
          </a:p>
          <a:p>
            <a:pPr indent="0" lvl="0" marL="0" marR="48299" rtl="0" algn="just">
              <a:lnSpc>
                <a:spcPct val="150000"/>
              </a:lnSpc>
              <a:spcBef>
                <a:spcPts val="0"/>
              </a:spcBef>
              <a:spcAft>
                <a:spcPts val="0"/>
              </a:spcAft>
              <a:buNone/>
            </a:pPr>
            <a:r>
              <a:t/>
            </a:r>
            <a:endParaRPr sz="1400">
              <a:solidFill>
                <a:schemeClr val="dk1"/>
              </a:solidFill>
              <a:highlight>
                <a:schemeClr val="lt1"/>
              </a:highlight>
            </a:endParaRPr>
          </a:p>
          <a:p>
            <a:pPr indent="0" lvl="0" marL="0" marR="48299" rtl="0" algn="just">
              <a:lnSpc>
                <a:spcPct val="150000"/>
              </a:lnSpc>
              <a:spcBef>
                <a:spcPts val="0"/>
              </a:spcBef>
              <a:spcAft>
                <a:spcPts val="0"/>
              </a:spcAft>
              <a:buNone/>
            </a:pPr>
            <a:r>
              <a:rPr lang="en-CA" sz="1400">
                <a:solidFill>
                  <a:schemeClr val="dk1"/>
                </a:solidFill>
                <a:highlight>
                  <a:schemeClr val="lt1"/>
                </a:highlight>
              </a:rPr>
              <a:t>In this case the delimiter is the string </a:t>
            </a:r>
            <a:r>
              <a:rPr b="1" lang="en-CA" sz="1400">
                <a:solidFill>
                  <a:schemeClr val="dk1"/>
                </a:solidFill>
                <a:highlight>
                  <a:schemeClr val="lt1"/>
                </a:highlight>
              </a:rPr>
              <a:t>'_-_'</a:t>
            </a:r>
            <a:r>
              <a:rPr lang="en-CA" sz="1400">
                <a:solidFill>
                  <a:schemeClr val="dk1"/>
                </a:solidFill>
                <a:highlight>
                  <a:schemeClr val="lt1"/>
                </a:highlight>
              </a:rPr>
              <a:t>, so </a:t>
            </a:r>
            <a:r>
              <a:rPr b="1" lang="en-CA" sz="1400">
                <a:solidFill>
                  <a:schemeClr val="dk1"/>
                </a:solidFill>
                <a:highlight>
                  <a:schemeClr val="lt1"/>
                </a:highlight>
              </a:rPr>
              <a:t>join()</a:t>
            </a:r>
            <a:r>
              <a:rPr lang="en-CA" sz="1400">
                <a:solidFill>
                  <a:schemeClr val="dk1"/>
                </a:solidFill>
                <a:highlight>
                  <a:schemeClr val="lt1"/>
                </a:highlight>
              </a:rPr>
              <a:t> puts a copy of that between each word.</a:t>
            </a:r>
            <a:endParaRPr sz="1400">
              <a:solidFill>
                <a:schemeClr val="dk1"/>
              </a:solidFill>
              <a:highlight>
                <a:schemeClr val="lt1"/>
              </a:highlight>
            </a:endParaRPr>
          </a:p>
          <a:p>
            <a:pPr indent="0" lvl="0" marL="0" marR="48299" rtl="0" algn="just">
              <a:lnSpc>
                <a:spcPct val="102916"/>
              </a:lnSpc>
              <a:spcBef>
                <a:spcPts val="0"/>
              </a:spcBef>
              <a:spcAft>
                <a:spcPts val="0"/>
              </a:spcAft>
              <a:buClr>
                <a:schemeClr val="dk1"/>
              </a:buClr>
              <a:buSzPts val="1100"/>
              <a:buFont typeface="Arial"/>
              <a:buNone/>
            </a:pPr>
            <a:r>
              <a:t/>
            </a:r>
            <a:endParaRPr sz="1000">
              <a:solidFill>
                <a:srgbClr val="231F20"/>
              </a:solidFill>
              <a:latin typeface="DejaVu Serif"/>
              <a:ea typeface="DejaVu Serif"/>
              <a:cs typeface="DejaVu Serif"/>
              <a:sym typeface="DejaVu Serif"/>
            </a:endParaRPr>
          </a:p>
        </p:txBody>
      </p:sp>
      <p:sp>
        <p:nvSpPr>
          <p:cNvPr id="274" name="Google Shape;274;p3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8"/>
          <p:cNvPicPr preferRelativeResize="0"/>
          <p:nvPr/>
        </p:nvPicPr>
        <p:blipFill>
          <a:blip r:embed="rId3">
            <a:alphaModFix/>
          </a:blip>
          <a:stretch>
            <a:fillRect/>
          </a:stretch>
        </p:blipFill>
        <p:spPr>
          <a:xfrm>
            <a:off x="1870350" y="1718877"/>
            <a:ext cx="4909699" cy="1370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idx="1" type="body"/>
          </p:nvPr>
        </p:nvSpPr>
        <p:spPr>
          <a:xfrm>
            <a:off x="311700" y="508200"/>
            <a:ext cx="8520600" cy="40608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To join strings with spaces, you can use </a:t>
            </a:r>
            <a:r>
              <a:rPr b="1" lang="en-CA" sz="1400">
                <a:solidFill>
                  <a:schemeClr val="dk1"/>
                </a:solidFill>
                <a:highlight>
                  <a:schemeClr val="lt1"/>
                </a:highlight>
              </a:rPr>
              <a:t>' '</a:t>
            </a:r>
            <a:r>
              <a:rPr lang="en-CA" sz="1400">
                <a:solidFill>
                  <a:schemeClr val="dk1"/>
                </a:solidFill>
                <a:highlight>
                  <a:schemeClr val="lt1"/>
                </a:highlight>
              </a:rPr>
              <a:t> as the delimiter. To concatenate strings (join them with nothing in between), you can use the empty string, </a:t>
            </a:r>
            <a:r>
              <a:rPr b="1" lang="en-CA" sz="1400">
                <a:solidFill>
                  <a:schemeClr val="dk1"/>
                </a:solidFill>
                <a:highlight>
                  <a:schemeClr val="lt1"/>
                </a:highlight>
              </a:rPr>
              <a:t>''</a:t>
            </a:r>
            <a:r>
              <a:rPr lang="en-CA" sz="1400">
                <a:solidFill>
                  <a:schemeClr val="dk1"/>
                </a:solidFill>
                <a:highlight>
                  <a:schemeClr val="lt1"/>
                </a:highlight>
              </a:rPr>
              <a:t>, as a delimiter.</a:t>
            </a:r>
            <a:endParaRPr sz="1400">
              <a:solidFill>
                <a:schemeClr val="dk1"/>
              </a:solidFill>
              <a:highlight>
                <a:schemeClr val="lt1"/>
              </a:highlight>
            </a:endParaRPr>
          </a:p>
          <a:p>
            <a:pPr indent="0" lvl="0" marL="0" rtl="0" algn="l">
              <a:spcBef>
                <a:spcPts val="1200"/>
              </a:spcBef>
              <a:spcAft>
                <a:spcPts val="0"/>
              </a:spcAft>
              <a:buNone/>
            </a:pPr>
            <a:r>
              <a:t/>
            </a:r>
            <a:endParaRPr sz="1200">
              <a:solidFill>
                <a:srgbClr val="333333"/>
              </a:solidFill>
              <a:latin typeface="Lato"/>
              <a:ea typeface="Lato"/>
              <a:cs typeface="Lato"/>
              <a:sym typeface="Lato"/>
            </a:endParaRPr>
          </a:p>
          <a:p>
            <a:pPr indent="0" lvl="0" marL="0" rtl="0" algn="l">
              <a:spcBef>
                <a:spcPts val="1200"/>
              </a:spcBef>
              <a:spcAft>
                <a:spcPts val="1200"/>
              </a:spcAft>
              <a:buNone/>
            </a:pPr>
            <a:r>
              <a:t/>
            </a:r>
            <a:endParaRPr sz="1200">
              <a:solidFill>
                <a:srgbClr val="333333"/>
              </a:solidFill>
              <a:latin typeface="Lato"/>
              <a:ea typeface="Lato"/>
              <a:cs typeface="Lato"/>
              <a:sym typeface="Lato"/>
            </a:endParaRPr>
          </a:p>
        </p:txBody>
      </p:sp>
      <p:sp>
        <p:nvSpPr>
          <p:cNvPr id="282" name="Google Shape;282;p3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39"/>
          <p:cNvPicPr preferRelativeResize="0"/>
          <p:nvPr/>
        </p:nvPicPr>
        <p:blipFill>
          <a:blip r:embed="rId3">
            <a:alphaModFix/>
          </a:blip>
          <a:stretch>
            <a:fillRect/>
          </a:stretch>
        </p:blipFill>
        <p:spPr>
          <a:xfrm>
            <a:off x="1445275" y="1377400"/>
            <a:ext cx="5526076" cy="3257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311700" y="423500"/>
            <a:ext cx="8520600" cy="572700"/>
          </a:xfrm>
          <a:prstGeom prst="rect">
            <a:avLst/>
          </a:prstGeom>
        </p:spPr>
        <p:txBody>
          <a:bodyPr anchorCtr="0" anchor="t" bIns="91425" lIns="91425" spcFirstLastPara="1" rIns="91425" wrap="square" tIns="91425">
            <a:normAutofit/>
          </a:bodyPr>
          <a:lstStyle/>
          <a:p>
            <a:pPr indent="0" lvl="0" marL="0" marR="48299" rtl="0" algn="l">
              <a:spcBef>
                <a:spcPts val="0"/>
              </a:spcBef>
              <a:spcAft>
                <a:spcPts val="0"/>
              </a:spcAft>
              <a:buNone/>
            </a:pPr>
            <a:r>
              <a:rPr lang="en-CA" sz="2500">
                <a:solidFill>
                  <a:srgbClr val="1C4587"/>
                </a:solidFill>
              </a:rPr>
              <a:t>8.9 </a:t>
            </a:r>
            <a:r>
              <a:rPr lang="en-CA" sz="2500">
                <a:solidFill>
                  <a:srgbClr val="1C4587"/>
                </a:solidFill>
              </a:rPr>
              <a:t>Objects and values</a:t>
            </a:r>
            <a:endParaRPr sz="2500">
              <a:solidFill>
                <a:srgbClr val="1C4587"/>
              </a:solidFill>
            </a:endParaRPr>
          </a:p>
        </p:txBody>
      </p:sp>
      <p:sp>
        <p:nvSpPr>
          <p:cNvPr id="290" name="Google Shape;29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If we execute these assignment statements:</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rPr lang="en-CA" sz="1400">
                <a:solidFill>
                  <a:schemeClr val="dk1"/>
                </a:solidFill>
                <a:highlight>
                  <a:schemeClr val="lt1"/>
                </a:highlight>
              </a:rPr>
              <a:t>We know that </a:t>
            </a:r>
            <a:r>
              <a:rPr b="1" lang="en-CA" sz="1400">
                <a:solidFill>
                  <a:schemeClr val="dk1"/>
                </a:solidFill>
                <a:highlight>
                  <a:schemeClr val="lt1"/>
                </a:highlight>
              </a:rPr>
              <a:t>a</a:t>
            </a:r>
            <a:r>
              <a:rPr lang="en-CA" sz="1400">
                <a:solidFill>
                  <a:schemeClr val="dk1"/>
                </a:solidFill>
                <a:highlight>
                  <a:schemeClr val="lt1"/>
                </a:highlight>
              </a:rPr>
              <a:t> and </a:t>
            </a:r>
            <a:r>
              <a:rPr b="1" lang="en-CA" sz="1400">
                <a:solidFill>
                  <a:schemeClr val="dk1"/>
                </a:solidFill>
                <a:highlight>
                  <a:schemeClr val="lt1"/>
                </a:highlight>
              </a:rPr>
              <a:t>b</a:t>
            </a:r>
            <a:r>
              <a:rPr lang="en-CA" sz="1400">
                <a:solidFill>
                  <a:schemeClr val="dk1"/>
                </a:solidFill>
                <a:highlight>
                  <a:schemeClr val="lt1"/>
                </a:highlight>
              </a:rPr>
              <a:t> both refer to a string, but it might not be clear whether they refer to the same string. There are two possible states:</a:t>
            </a:r>
            <a:endParaRPr sz="1400">
              <a:solidFill>
                <a:schemeClr val="dk1"/>
              </a:solidFill>
              <a:highlight>
                <a:schemeClr val="lt1"/>
              </a:highlight>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1200"/>
              </a:spcAft>
              <a:buNone/>
            </a:pPr>
            <a:r>
              <a:t/>
            </a:r>
            <a:endParaRPr sz="1200">
              <a:solidFill>
                <a:srgbClr val="333333"/>
              </a:solidFill>
              <a:highlight>
                <a:srgbClr val="FFFFFF"/>
              </a:highlight>
              <a:latin typeface="Lato"/>
              <a:ea typeface="Lato"/>
              <a:cs typeface="Lato"/>
              <a:sym typeface="Lato"/>
            </a:endParaRPr>
          </a:p>
        </p:txBody>
      </p:sp>
      <p:sp>
        <p:nvSpPr>
          <p:cNvPr id="291" name="Google Shape;291;p4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3" name="Google Shape;293;p40"/>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294" name="Google Shape;294;p40"/>
          <p:cNvPicPr preferRelativeResize="0"/>
          <p:nvPr/>
        </p:nvPicPr>
        <p:blipFill>
          <a:blip r:embed="rId3">
            <a:alphaModFix/>
          </a:blip>
          <a:stretch>
            <a:fillRect/>
          </a:stretch>
        </p:blipFill>
        <p:spPr>
          <a:xfrm>
            <a:off x="1540949" y="1725474"/>
            <a:ext cx="4957636" cy="572700"/>
          </a:xfrm>
          <a:prstGeom prst="rect">
            <a:avLst/>
          </a:prstGeom>
          <a:noFill/>
          <a:ln cap="flat" cmpd="sng" w="9525">
            <a:solidFill>
              <a:schemeClr val="dk2"/>
            </a:solidFill>
            <a:prstDash val="solid"/>
            <a:round/>
            <a:headEnd len="sm" w="sm" type="none"/>
            <a:tailEnd len="sm" w="sm" type="none"/>
          </a:ln>
        </p:spPr>
      </p:pic>
      <p:pic>
        <p:nvPicPr>
          <p:cNvPr id="295" name="Google Shape;295;p40"/>
          <p:cNvPicPr preferRelativeResize="0"/>
          <p:nvPr/>
        </p:nvPicPr>
        <p:blipFill>
          <a:blip r:embed="rId4">
            <a:alphaModFix/>
          </a:blip>
          <a:stretch>
            <a:fillRect/>
          </a:stretch>
        </p:blipFill>
        <p:spPr>
          <a:xfrm>
            <a:off x="2893287" y="3337425"/>
            <a:ext cx="2252950" cy="1652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idx="1" type="body"/>
          </p:nvPr>
        </p:nvSpPr>
        <p:spPr>
          <a:xfrm>
            <a:off x="311700" y="563613"/>
            <a:ext cx="8520600" cy="4005300"/>
          </a:xfrm>
          <a:prstGeom prst="rect">
            <a:avLst/>
          </a:prstGeom>
        </p:spPr>
        <p:txBody>
          <a:bodyPr anchorCtr="0" anchor="t" bIns="91425" lIns="91425" spcFirstLastPara="1" rIns="91425" wrap="square" tIns="91425">
            <a:normAutofit/>
          </a:bodyPr>
          <a:lstStyle/>
          <a:p>
            <a:pPr indent="0" lvl="0" marL="0" marR="48299" rtl="0" algn="just">
              <a:lnSpc>
                <a:spcPct val="150000"/>
              </a:lnSpc>
              <a:spcBef>
                <a:spcPts val="0"/>
              </a:spcBef>
              <a:spcAft>
                <a:spcPts val="0"/>
              </a:spcAft>
              <a:buNone/>
            </a:pPr>
            <a:r>
              <a:rPr lang="en-CA" sz="1400">
                <a:solidFill>
                  <a:schemeClr val="dk1"/>
                </a:solidFill>
                <a:highlight>
                  <a:schemeClr val="lt1"/>
                </a:highlight>
              </a:rPr>
              <a:t>In one case, </a:t>
            </a:r>
            <a:r>
              <a:rPr b="1" lang="en-CA" sz="1400">
                <a:solidFill>
                  <a:schemeClr val="dk1"/>
                </a:solidFill>
                <a:highlight>
                  <a:schemeClr val="lt1"/>
                </a:highlight>
              </a:rPr>
              <a:t>a</a:t>
            </a:r>
            <a:r>
              <a:rPr lang="en-CA" sz="1400">
                <a:solidFill>
                  <a:schemeClr val="dk1"/>
                </a:solidFill>
                <a:highlight>
                  <a:schemeClr val="lt1"/>
                </a:highlight>
              </a:rPr>
              <a:t> and </a:t>
            </a:r>
            <a:r>
              <a:rPr b="1" lang="en-CA" sz="1400">
                <a:solidFill>
                  <a:schemeClr val="dk1"/>
                </a:solidFill>
                <a:highlight>
                  <a:schemeClr val="lt1"/>
                </a:highlight>
              </a:rPr>
              <a:t>b</a:t>
            </a:r>
            <a:r>
              <a:rPr lang="en-CA" sz="1400">
                <a:solidFill>
                  <a:schemeClr val="dk1"/>
                </a:solidFill>
                <a:highlight>
                  <a:schemeClr val="lt1"/>
                </a:highlight>
              </a:rPr>
              <a:t> refer to two different objects that have the same value. In the second case, they refer to the same object.</a:t>
            </a:r>
            <a:endParaRPr sz="1400">
              <a:solidFill>
                <a:schemeClr val="dk1"/>
              </a:solidFill>
              <a:highlight>
                <a:schemeClr val="lt1"/>
              </a:highlight>
            </a:endParaRPr>
          </a:p>
          <a:p>
            <a:pPr indent="0" lvl="0" marL="0" marR="48299" rtl="0" algn="just">
              <a:lnSpc>
                <a:spcPct val="150000"/>
              </a:lnSpc>
              <a:spcBef>
                <a:spcPts val="825"/>
              </a:spcBef>
              <a:spcAft>
                <a:spcPts val="0"/>
              </a:spcAft>
              <a:buNone/>
            </a:pPr>
            <a:r>
              <a:rPr lang="en-CA" sz="1400">
                <a:solidFill>
                  <a:schemeClr val="dk1"/>
                </a:solidFill>
                <a:highlight>
                  <a:schemeClr val="lt1"/>
                </a:highlight>
              </a:rPr>
              <a:t>To check whether two variables refer to the same object, you can use the </a:t>
            </a:r>
            <a:r>
              <a:rPr b="1" lang="en-CA" sz="1400">
                <a:solidFill>
                  <a:schemeClr val="dk1"/>
                </a:solidFill>
                <a:highlight>
                  <a:schemeClr val="lt1"/>
                </a:highlight>
              </a:rPr>
              <a:t>is</a:t>
            </a:r>
            <a:r>
              <a:rPr lang="en-CA" sz="1400">
                <a:solidFill>
                  <a:schemeClr val="dk1"/>
                </a:solidFill>
                <a:highlight>
                  <a:schemeClr val="lt1"/>
                </a:highlight>
              </a:rPr>
              <a:t> operator.</a:t>
            </a:r>
            <a:endParaRPr sz="1400">
              <a:solidFill>
                <a:schemeClr val="dk1"/>
              </a:solidFill>
              <a:highlight>
                <a:schemeClr val="lt1"/>
              </a:highlight>
            </a:endParaRPr>
          </a:p>
          <a:p>
            <a:pPr indent="0" lvl="0" marL="0" marR="48299" rtl="0" algn="just">
              <a:lnSpc>
                <a:spcPct val="150000"/>
              </a:lnSpc>
              <a:spcBef>
                <a:spcPts val="825"/>
              </a:spcBef>
              <a:spcAft>
                <a:spcPts val="0"/>
              </a:spcAft>
              <a:buNone/>
            </a:pPr>
            <a:r>
              <a:t/>
            </a:r>
            <a:endParaRPr sz="1400">
              <a:solidFill>
                <a:schemeClr val="dk1"/>
              </a:solidFill>
              <a:highlight>
                <a:schemeClr val="lt1"/>
              </a:highlight>
            </a:endParaRPr>
          </a:p>
          <a:p>
            <a:pPr indent="0" lvl="0" marL="0" marR="48299" rtl="0" algn="just">
              <a:lnSpc>
                <a:spcPct val="150000"/>
              </a:lnSpc>
              <a:spcBef>
                <a:spcPts val="825"/>
              </a:spcBef>
              <a:spcAft>
                <a:spcPts val="0"/>
              </a:spcAft>
              <a:buNone/>
            </a:pPr>
            <a:r>
              <a:t/>
            </a:r>
            <a:endParaRPr sz="1400">
              <a:solidFill>
                <a:schemeClr val="dk1"/>
              </a:solidFill>
              <a:highlight>
                <a:schemeClr val="lt1"/>
              </a:highlight>
            </a:endParaRPr>
          </a:p>
          <a:p>
            <a:pPr indent="0" lvl="0" marL="0" marR="48299" rtl="0" algn="just">
              <a:lnSpc>
                <a:spcPct val="150000"/>
              </a:lnSpc>
              <a:spcBef>
                <a:spcPts val="825"/>
              </a:spcBef>
              <a:spcAft>
                <a:spcPts val="0"/>
              </a:spcAft>
              <a:buNone/>
            </a:pPr>
            <a:r>
              <a:t/>
            </a:r>
            <a:endParaRPr sz="1400">
              <a:solidFill>
                <a:schemeClr val="dk1"/>
              </a:solidFill>
              <a:highlight>
                <a:schemeClr val="lt1"/>
              </a:highlight>
            </a:endParaRPr>
          </a:p>
          <a:p>
            <a:pPr indent="0" lvl="0" marL="0" marR="48299" rtl="0" algn="just">
              <a:lnSpc>
                <a:spcPct val="102916"/>
              </a:lnSpc>
              <a:spcBef>
                <a:spcPts val="5"/>
              </a:spcBef>
              <a:spcAft>
                <a:spcPts val="0"/>
              </a:spcAft>
              <a:buNone/>
            </a:pPr>
            <a:r>
              <a:t/>
            </a:r>
            <a:endParaRPr sz="1400">
              <a:solidFill>
                <a:schemeClr val="dk1"/>
              </a:solidFill>
              <a:highlight>
                <a:schemeClr val="lt1"/>
              </a:highlight>
            </a:endParaRPr>
          </a:p>
          <a:p>
            <a:pPr indent="0" lvl="0" marL="0" marR="48299" rtl="0" algn="just">
              <a:lnSpc>
                <a:spcPct val="102916"/>
              </a:lnSpc>
              <a:spcBef>
                <a:spcPts val="5"/>
              </a:spcBef>
              <a:spcAft>
                <a:spcPts val="0"/>
              </a:spcAft>
              <a:buClr>
                <a:schemeClr val="dk1"/>
              </a:buClr>
              <a:buSzPts val="1100"/>
              <a:buFont typeface="Arial"/>
              <a:buNone/>
            </a:pPr>
            <a:r>
              <a:rPr lang="en-CA" sz="1400">
                <a:solidFill>
                  <a:schemeClr val="dk1"/>
                </a:solidFill>
                <a:highlight>
                  <a:schemeClr val="lt1"/>
                </a:highlight>
              </a:rPr>
              <a:t>In example above, Python only created one string object, and both a and b refer to it.</a:t>
            </a:r>
            <a:endParaRPr sz="1400">
              <a:solidFill>
                <a:schemeClr val="dk1"/>
              </a:solidFill>
              <a:highlight>
                <a:schemeClr val="lt1"/>
              </a:highlight>
            </a:endParaRPr>
          </a:p>
          <a:p>
            <a:pPr indent="0" lvl="0" marL="0" marR="48299" rtl="0" algn="just">
              <a:lnSpc>
                <a:spcPct val="150000"/>
              </a:lnSpc>
              <a:spcBef>
                <a:spcPts val="825"/>
              </a:spcBef>
              <a:spcAft>
                <a:spcPts val="0"/>
              </a:spcAft>
              <a:buNone/>
            </a:pPr>
            <a:r>
              <a:t/>
            </a:r>
            <a:endParaRPr sz="1400">
              <a:solidFill>
                <a:schemeClr val="dk1"/>
              </a:solidFill>
              <a:highlight>
                <a:schemeClr val="lt1"/>
              </a:highlight>
            </a:endParaRPr>
          </a:p>
        </p:txBody>
      </p:sp>
      <p:sp>
        <p:nvSpPr>
          <p:cNvPr id="301" name="Google Shape;301;p4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3" name="Google Shape;303;p41"/>
          <p:cNvPicPr preferRelativeResize="0"/>
          <p:nvPr/>
        </p:nvPicPr>
        <p:blipFill>
          <a:blip r:embed="rId3">
            <a:alphaModFix/>
          </a:blip>
          <a:stretch>
            <a:fillRect/>
          </a:stretch>
        </p:blipFill>
        <p:spPr>
          <a:xfrm>
            <a:off x="2008495" y="1954375"/>
            <a:ext cx="4884449" cy="8546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451950"/>
            <a:ext cx="8520600" cy="4358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The example below shows list contains a string, a float, an integer, and another list:</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rPr lang="en-CA" sz="1400">
                <a:solidFill>
                  <a:schemeClr val="dk1"/>
                </a:solidFill>
                <a:highlight>
                  <a:schemeClr val="lt1"/>
                </a:highlight>
              </a:rPr>
              <a:t>A list within another list is</a:t>
            </a:r>
            <a:r>
              <a:rPr b="1" lang="en-CA" sz="1400">
                <a:solidFill>
                  <a:schemeClr val="dk1"/>
                </a:solidFill>
                <a:highlight>
                  <a:schemeClr val="lt1"/>
                </a:highlight>
              </a:rPr>
              <a:t> nested.</a:t>
            </a:r>
            <a:endParaRPr b="1" sz="1400">
              <a:solidFill>
                <a:schemeClr val="dk1"/>
              </a:solidFill>
              <a:highlight>
                <a:schemeClr val="lt1"/>
              </a:highlight>
            </a:endParaRPr>
          </a:p>
          <a:p>
            <a:pPr indent="0" lvl="0" marL="0" rtl="0" algn="just">
              <a:lnSpc>
                <a:spcPct val="150000"/>
              </a:lnSpc>
              <a:spcBef>
                <a:spcPts val="800"/>
              </a:spcBef>
              <a:spcAft>
                <a:spcPts val="0"/>
              </a:spcAft>
              <a:buClr>
                <a:schemeClr val="dk1"/>
              </a:buClr>
              <a:buSzPts val="1100"/>
              <a:buFont typeface="Arial"/>
              <a:buNone/>
            </a:pPr>
            <a:r>
              <a:rPr lang="en-CA" sz="1400">
                <a:solidFill>
                  <a:schemeClr val="dk1"/>
                </a:solidFill>
                <a:highlight>
                  <a:schemeClr val="lt1"/>
                </a:highlight>
              </a:rPr>
              <a:t>Empty list - a list that contains no elements and you can create one with empty brackets, </a:t>
            </a:r>
            <a:r>
              <a:rPr b="1" lang="en-CA" sz="1400">
                <a:solidFill>
                  <a:schemeClr val="dk1"/>
                </a:solidFill>
                <a:highlight>
                  <a:schemeClr val="lt1"/>
                </a:highlight>
              </a:rPr>
              <a:t>[ ]</a:t>
            </a:r>
            <a:r>
              <a:rPr lang="en-CA" sz="1400">
                <a:solidFill>
                  <a:schemeClr val="dk1"/>
                </a:solidFill>
                <a:highlight>
                  <a:schemeClr val="lt1"/>
                </a:highlight>
              </a:rPr>
              <a:t>.</a:t>
            </a:r>
            <a:endParaRPr sz="1400">
              <a:solidFill>
                <a:schemeClr val="dk1"/>
              </a:solidFill>
              <a:highlight>
                <a:schemeClr val="lt1"/>
              </a:highlight>
            </a:endParaRPr>
          </a:p>
          <a:p>
            <a:pPr indent="0" lvl="0" marL="0" rtl="0" algn="just">
              <a:lnSpc>
                <a:spcPct val="150000"/>
              </a:lnSpc>
              <a:spcBef>
                <a:spcPts val="800"/>
              </a:spcBef>
              <a:spcAft>
                <a:spcPts val="0"/>
              </a:spcAft>
              <a:buNone/>
            </a:pPr>
            <a:r>
              <a:rPr lang="en-CA" sz="1400">
                <a:solidFill>
                  <a:schemeClr val="dk1"/>
                </a:solidFill>
                <a:highlight>
                  <a:schemeClr val="lt1"/>
                </a:highlight>
              </a:rPr>
              <a:t>Also, you can assign list values to variables:</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just">
              <a:lnSpc>
                <a:spcPct val="150000"/>
              </a:lnSpc>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just">
              <a:lnSpc>
                <a:spcPct val="150000"/>
              </a:lnSpc>
              <a:spcBef>
                <a:spcPts val="1200"/>
              </a:spcBef>
              <a:spcAft>
                <a:spcPts val="1200"/>
              </a:spcAft>
              <a:buNone/>
            </a:pPr>
            <a:r>
              <a:t/>
            </a:r>
            <a:endParaRPr sz="1400">
              <a:solidFill>
                <a:schemeClr val="dk1"/>
              </a:solidFill>
            </a:endParaRPr>
          </a:p>
        </p:txBody>
      </p:sp>
      <p:sp>
        <p:nvSpPr>
          <p:cNvPr id="73" name="Google Shape;73;p1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5"/>
          <p:cNvPicPr preferRelativeResize="0"/>
          <p:nvPr/>
        </p:nvPicPr>
        <p:blipFill>
          <a:blip r:embed="rId3">
            <a:alphaModFix/>
          </a:blip>
          <a:stretch>
            <a:fillRect/>
          </a:stretch>
        </p:blipFill>
        <p:spPr>
          <a:xfrm>
            <a:off x="1291250" y="1160050"/>
            <a:ext cx="6044999" cy="451850"/>
          </a:xfrm>
          <a:prstGeom prst="rect">
            <a:avLst/>
          </a:prstGeom>
          <a:noFill/>
          <a:ln cap="flat" cmpd="sng" w="9525">
            <a:solidFill>
              <a:schemeClr val="dk2"/>
            </a:solidFill>
            <a:prstDash val="solid"/>
            <a:round/>
            <a:headEnd len="sm" w="sm" type="none"/>
            <a:tailEnd len="sm" w="sm" type="none"/>
          </a:ln>
        </p:spPr>
      </p:pic>
      <p:pic>
        <p:nvPicPr>
          <p:cNvPr id="76" name="Google Shape;76;p15"/>
          <p:cNvPicPr preferRelativeResize="0"/>
          <p:nvPr/>
        </p:nvPicPr>
        <p:blipFill>
          <a:blip r:embed="rId4">
            <a:alphaModFix/>
          </a:blip>
          <a:stretch>
            <a:fillRect/>
          </a:stretch>
        </p:blipFill>
        <p:spPr>
          <a:xfrm>
            <a:off x="1291250" y="3413150"/>
            <a:ext cx="6044999" cy="1014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idx="1" type="body"/>
          </p:nvPr>
        </p:nvSpPr>
        <p:spPr>
          <a:xfrm>
            <a:off x="311700" y="590201"/>
            <a:ext cx="8520600" cy="4340700"/>
          </a:xfrm>
          <a:prstGeom prst="rect">
            <a:avLst/>
          </a:prstGeom>
        </p:spPr>
        <p:txBody>
          <a:bodyPr anchorCtr="0" anchor="t" bIns="91425" lIns="91425" spcFirstLastPara="1" rIns="91425" wrap="square" tIns="91425">
            <a:normAutofit fontScale="62500"/>
          </a:bodyPr>
          <a:lstStyle/>
          <a:p>
            <a:pPr indent="0" lvl="0" marL="0" rtl="0" algn="just">
              <a:lnSpc>
                <a:spcPct val="150000"/>
              </a:lnSpc>
              <a:spcBef>
                <a:spcPts val="0"/>
              </a:spcBef>
              <a:spcAft>
                <a:spcPts val="0"/>
              </a:spcAft>
              <a:buNone/>
            </a:pPr>
            <a:r>
              <a:rPr lang="en-CA" sz="2000">
                <a:solidFill>
                  <a:schemeClr val="dk1"/>
                </a:solidFill>
                <a:highlight>
                  <a:schemeClr val="lt1"/>
                </a:highlight>
              </a:rPr>
              <a:t>When you create two lists, even with the same elements in each, you get two objects:</a:t>
            </a:r>
            <a:endParaRPr sz="2000">
              <a:solidFill>
                <a:schemeClr val="dk1"/>
              </a:solidFill>
              <a:highlight>
                <a:schemeClr val="lt1"/>
              </a:highlight>
            </a:endParaRPr>
          </a:p>
          <a:p>
            <a:pPr indent="0" lvl="0" marL="0" rtl="0" algn="just">
              <a:lnSpc>
                <a:spcPct val="150000"/>
              </a:lnSpc>
              <a:spcBef>
                <a:spcPts val="1200"/>
              </a:spcBef>
              <a:spcAft>
                <a:spcPts val="0"/>
              </a:spcAft>
              <a:buNone/>
            </a:pPr>
            <a:r>
              <a:t/>
            </a:r>
            <a:endParaRPr sz="2000">
              <a:solidFill>
                <a:schemeClr val="dk1"/>
              </a:solidFill>
              <a:highlight>
                <a:schemeClr val="lt1"/>
              </a:highlight>
            </a:endParaRPr>
          </a:p>
          <a:p>
            <a:pPr indent="0" lvl="0" marL="0" rtl="0" algn="just">
              <a:lnSpc>
                <a:spcPct val="150000"/>
              </a:lnSpc>
              <a:spcBef>
                <a:spcPts val="1200"/>
              </a:spcBef>
              <a:spcAft>
                <a:spcPts val="0"/>
              </a:spcAft>
              <a:buNone/>
            </a:pPr>
            <a:r>
              <a:t/>
            </a:r>
            <a:endParaRPr sz="2000">
              <a:solidFill>
                <a:schemeClr val="dk1"/>
              </a:solidFill>
              <a:highlight>
                <a:schemeClr val="lt1"/>
              </a:highlight>
            </a:endParaRPr>
          </a:p>
          <a:p>
            <a:pPr indent="0" lvl="0" marL="0" rtl="0" algn="just">
              <a:lnSpc>
                <a:spcPct val="150000"/>
              </a:lnSpc>
              <a:spcBef>
                <a:spcPts val="1200"/>
              </a:spcBef>
              <a:spcAft>
                <a:spcPts val="0"/>
              </a:spcAft>
              <a:buNone/>
            </a:pPr>
            <a:r>
              <a:t/>
            </a:r>
            <a:endParaRPr sz="2000">
              <a:solidFill>
                <a:schemeClr val="dk1"/>
              </a:solidFill>
              <a:highlight>
                <a:schemeClr val="lt1"/>
              </a:highlight>
            </a:endParaRPr>
          </a:p>
          <a:p>
            <a:pPr indent="0" lvl="0" marL="0" rtl="0" algn="just">
              <a:lnSpc>
                <a:spcPct val="150000"/>
              </a:lnSpc>
              <a:spcBef>
                <a:spcPts val="1200"/>
              </a:spcBef>
              <a:spcAft>
                <a:spcPts val="0"/>
              </a:spcAft>
              <a:buClr>
                <a:schemeClr val="dk1"/>
              </a:buClr>
              <a:buSzPct val="55000"/>
              <a:buFont typeface="Arial"/>
              <a:buNone/>
            </a:pPr>
            <a:r>
              <a:rPr lang="en-CA" sz="2000">
                <a:solidFill>
                  <a:schemeClr val="dk1"/>
                </a:solidFill>
                <a:highlight>
                  <a:schemeClr val="lt1"/>
                </a:highlight>
              </a:rPr>
              <a:t>That two lists are </a:t>
            </a:r>
            <a:r>
              <a:rPr b="1" lang="en-CA" sz="2000">
                <a:solidFill>
                  <a:schemeClr val="dk1"/>
                </a:solidFill>
                <a:highlight>
                  <a:schemeClr val="lt1"/>
                </a:highlight>
              </a:rPr>
              <a:t>equivalent</a:t>
            </a:r>
            <a:r>
              <a:rPr lang="en-CA" sz="2000">
                <a:solidFill>
                  <a:schemeClr val="dk1"/>
                </a:solidFill>
                <a:highlight>
                  <a:schemeClr val="lt1"/>
                </a:highlight>
              </a:rPr>
              <a:t>, because they have the same elements, but not </a:t>
            </a:r>
            <a:r>
              <a:rPr b="1" lang="en-CA" sz="2000">
                <a:solidFill>
                  <a:schemeClr val="dk1"/>
                </a:solidFill>
                <a:highlight>
                  <a:schemeClr val="lt1"/>
                </a:highlight>
              </a:rPr>
              <a:t>identical</a:t>
            </a:r>
            <a:r>
              <a:rPr lang="en-CA" sz="2000">
                <a:solidFill>
                  <a:schemeClr val="dk1"/>
                </a:solidFill>
                <a:highlight>
                  <a:schemeClr val="lt1"/>
                </a:highlight>
              </a:rPr>
              <a:t>, because they are not the same object. </a:t>
            </a:r>
            <a:endParaRPr sz="2000">
              <a:solidFill>
                <a:schemeClr val="dk1"/>
              </a:solidFill>
              <a:highlight>
                <a:schemeClr val="lt1"/>
              </a:highlight>
            </a:endParaRPr>
          </a:p>
          <a:p>
            <a:pPr indent="0" lvl="0" marL="0" rtl="0" algn="just">
              <a:lnSpc>
                <a:spcPct val="150000"/>
              </a:lnSpc>
              <a:spcBef>
                <a:spcPts val="800"/>
              </a:spcBef>
              <a:spcAft>
                <a:spcPts val="0"/>
              </a:spcAft>
              <a:buClr>
                <a:schemeClr val="dk1"/>
              </a:buClr>
              <a:buSzPct val="55000"/>
              <a:buFont typeface="Arial"/>
              <a:buNone/>
            </a:pPr>
            <a:r>
              <a:rPr lang="en-CA" sz="2000">
                <a:solidFill>
                  <a:schemeClr val="dk1"/>
                </a:solidFill>
                <a:highlight>
                  <a:schemeClr val="lt1"/>
                </a:highlight>
              </a:rPr>
              <a:t>If two objects are identical, they are also equivalent, but if they are equivalent, they are not necessarily identical.</a:t>
            </a:r>
            <a:endParaRPr sz="2000">
              <a:solidFill>
                <a:schemeClr val="dk1"/>
              </a:solidFill>
              <a:highlight>
                <a:schemeClr val="lt1"/>
              </a:highlight>
            </a:endParaRPr>
          </a:p>
          <a:p>
            <a:pPr indent="0" lvl="0" marL="0" rtl="0" algn="just">
              <a:lnSpc>
                <a:spcPct val="150000"/>
              </a:lnSpc>
              <a:spcBef>
                <a:spcPts val="800"/>
              </a:spcBef>
              <a:spcAft>
                <a:spcPts val="0"/>
              </a:spcAft>
              <a:buClr>
                <a:schemeClr val="dk1"/>
              </a:buClr>
              <a:buSzPct val="55000"/>
              <a:buFont typeface="Arial"/>
              <a:buNone/>
            </a:pPr>
            <a:r>
              <a:t/>
            </a:r>
            <a:endParaRPr sz="2000">
              <a:solidFill>
                <a:schemeClr val="dk1"/>
              </a:solidFill>
              <a:highlight>
                <a:schemeClr val="lt1"/>
              </a:highlight>
            </a:endParaRPr>
          </a:p>
          <a:p>
            <a:pPr indent="0" lvl="0" marL="0" rtl="0" algn="just">
              <a:lnSpc>
                <a:spcPct val="150000"/>
              </a:lnSpc>
              <a:spcBef>
                <a:spcPts val="800"/>
              </a:spcBef>
              <a:spcAft>
                <a:spcPts val="800"/>
              </a:spcAft>
              <a:buNone/>
            </a:pPr>
            <a:r>
              <a:rPr lang="en-CA" sz="2000">
                <a:solidFill>
                  <a:schemeClr val="dk1"/>
                </a:solidFill>
                <a:highlight>
                  <a:schemeClr val="lt1"/>
                </a:highlight>
              </a:rPr>
              <a:t>Until now, we have been using “object” and “value” interchangeably, but it is more precise to say that an object has a value. If you execute </a:t>
            </a:r>
            <a:r>
              <a:rPr b="1" lang="en-CA" sz="2000">
                <a:solidFill>
                  <a:schemeClr val="dk1"/>
                </a:solidFill>
                <a:highlight>
                  <a:schemeClr val="lt1"/>
                </a:highlight>
              </a:rPr>
              <a:t>a = [4,8,12], a</a:t>
            </a:r>
            <a:r>
              <a:rPr lang="en-CA" sz="2000">
                <a:solidFill>
                  <a:schemeClr val="dk1"/>
                </a:solidFill>
                <a:highlight>
                  <a:schemeClr val="lt1"/>
                </a:highlight>
              </a:rPr>
              <a:t> refers to a list object whose value is a particular sequence of elements. If another list has the same elements, we would say it has the same value.</a:t>
            </a:r>
            <a:endParaRPr sz="1400">
              <a:solidFill>
                <a:srgbClr val="333333"/>
              </a:solidFill>
              <a:highlight>
                <a:srgbClr val="FFFFFF"/>
              </a:highlight>
            </a:endParaRPr>
          </a:p>
        </p:txBody>
      </p:sp>
      <p:sp>
        <p:nvSpPr>
          <p:cNvPr id="309" name="Google Shape;309;p4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42"/>
          <p:cNvPicPr preferRelativeResize="0"/>
          <p:nvPr/>
        </p:nvPicPr>
        <p:blipFill>
          <a:blip r:embed="rId3">
            <a:alphaModFix/>
          </a:blip>
          <a:stretch>
            <a:fillRect/>
          </a:stretch>
        </p:blipFill>
        <p:spPr>
          <a:xfrm>
            <a:off x="2178600" y="1216750"/>
            <a:ext cx="4601501" cy="8263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48299" rtl="0" algn="l">
              <a:spcBef>
                <a:spcPts val="5"/>
              </a:spcBef>
              <a:spcAft>
                <a:spcPts val="0"/>
              </a:spcAft>
              <a:buNone/>
            </a:pPr>
            <a:r>
              <a:rPr lang="en-CA" sz="2500">
                <a:solidFill>
                  <a:srgbClr val="1C4587"/>
                </a:solidFill>
              </a:rPr>
              <a:t>8.10 </a:t>
            </a:r>
            <a:r>
              <a:rPr lang="en-CA" sz="2500">
                <a:solidFill>
                  <a:srgbClr val="1C4587"/>
                </a:solidFill>
              </a:rPr>
              <a:t>Aliasing</a:t>
            </a:r>
            <a:endParaRPr sz="2500">
              <a:solidFill>
                <a:srgbClr val="1C4587"/>
              </a:solidFill>
            </a:endParaRPr>
          </a:p>
        </p:txBody>
      </p:sp>
      <p:sp>
        <p:nvSpPr>
          <p:cNvPr id="317" name="Google Shape;31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48299" rtl="0" algn="just">
              <a:lnSpc>
                <a:spcPct val="150000"/>
              </a:lnSpc>
              <a:spcBef>
                <a:spcPts val="5"/>
              </a:spcBef>
              <a:spcAft>
                <a:spcPts val="0"/>
              </a:spcAft>
              <a:buNone/>
            </a:pPr>
            <a:r>
              <a:rPr lang="en-CA" sz="1400">
                <a:solidFill>
                  <a:schemeClr val="dk1"/>
                </a:solidFill>
                <a:highlight>
                  <a:schemeClr val="lt1"/>
                </a:highlight>
              </a:rPr>
              <a:t>If </a:t>
            </a:r>
            <a:r>
              <a:rPr b="1" lang="en-CA" sz="1400">
                <a:solidFill>
                  <a:schemeClr val="dk1"/>
                </a:solidFill>
                <a:highlight>
                  <a:schemeClr val="lt1"/>
                </a:highlight>
              </a:rPr>
              <a:t>a</a:t>
            </a:r>
            <a:r>
              <a:rPr lang="en-CA" sz="1400">
                <a:solidFill>
                  <a:schemeClr val="dk1"/>
                </a:solidFill>
                <a:highlight>
                  <a:schemeClr val="lt1"/>
                </a:highlight>
              </a:rPr>
              <a:t> refers to an object and you assign </a:t>
            </a:r>
            <a:r>
              <a:rPr b="1" lang="en-CA" sz="1400">
                <a:solidFill>
                  <a:schemeClr val="dk1"/>
                </a:solidFill>
                <a:highlight>
                  <a:schemeClr val="lt1"/>
                </a:highlight>
              </a:rPr>
              <a:t>b = a,</a:t>
            </a:r>
            <a:r>
              <a:rPr lang="en-CA" sz="1400">
                <a:solidFill>
                  <a:schemeClr val="dk1"/>
                </a:solidFill>
                <a:highlight>
                  <a:schemeClr val="lt1"/>
                </a:highlight>
              </a:rPr>
              <a:t> then both variables refer to the same object:</a:t>
            </a:r>
            <a:endParaRPr sz="1400">
              <a:solidFill>
                <a:schemeClr val="dk1"/>
              </a:solidFill>
              <a:highlight>
                <a:schemeClr val="lt1"/>
              </a:highlight>
            </a:endParaRPr>
          </a:p>
          <a:p>
            <a:pPr indent="0" lvl="0" marL="0" marR="48299" rtl="0" algn="just">
              <a:lnSpc>
                <a:spcPct val="150000"/>
              </a:lnSpc>
              <a:spcBef>
                <a:spcPts val="5"/>
              </a:spcBef>
              <a:spcAft>
                <a:spcPts val="0"/>
              </a:spcAft>
              <a:buNone/>
            </a:pPr>
            <a:r>
              <a:t/>
            </a:r>
            <a:endParaRPr sz="1400">
              <a:solidFill>
                <a:schemeClr val="dk1"/>
              </a:solidFill>
              <a:highlight>
                <a:schemeClr val="lt1"/>
              </a:highlight>
            </a:endParaRPr>
          </a:p>
          <a:p>
            <a:pPr indent="0" lvl="0" marL="0" marR="48299" rtl="0" algn="just">
              <a:lnSpc>
                <a:spcPct val="150000"/>
              </a:lnSpc>
              <a:spcBef>
                <a:spcPts val="5"/>
              </a:spcBef>
              <a:spcAft>
                <a:spcPts val="0"/>
              </a:spcAft>
              <a:buNone/>
            </a:pPr>
            <a:r>
              <a:t/>
            </a:r>
            <a:endParaRPr sz="1400">
              <a:solidFill>
                <a:schemeClr val="dk1"/>
              </a:solidFill>
              <a:highlight>
                <a:schemeClr val="lt1"/>
              </a:highlight>
            </a:endParaRPr>
          </a:p>
          <a:p>
            <a:pPr indent="0" lvl="0" marL="0" marR="48299" rtl="0" algn="just">
              <a:lnSpc>
                <a:spcPct val="150000"/>
              </a:lnSpc>
              <a:spcBef>
                <a:spcPts val="5"/>
              </a:spcBef>
              <a:spcAft>
                <a:spcPts val="0"/>
              </a:spcAft>
              <a:buNone/>
            </a:pPr>
            <a:r>
              <a:t/>
            </a:r>
            <a:endParaRPr sz="1400">
              <a:solidFill>
                <a:schemeClr val="dk1"/>
              </a:solidFill>
              <a:highlight>
                <a:schemeClr val="lt1"/>
              </a:highlight>
            </a:endParaRPr>
          </a:p>
          <a:p>
            <a:pPr indent="0" lvl="0" marL="0" marR="48299" rtl="0" algn="just">
              <a:lnSpc>
                <a:spcPct val="150000"/>
              </a:lnSpc>
              <a:spcBef>
                <a:spcPts val="5"/>
              </a:spcBef>
              <a:spcAft>
                <a:spcPts val="0"/>
              </a:spcAft>
              <a:buNone/>
            </a:pPr>
            <a:r>
              <a:t/>
            </a:r>
            <a:endParaRPr sz="1400">
              <a:solidFill>
                <a:schemeClr val="dk1"/>
              </a:solidFill>
              <a:highlight>
                <a:schemeClr val="lt1"/>
              </a:highlight>
            </a:endParaRPr>
          </a:p>
          <a:p>
            <a:pPr indent="0" lvl="0" marL="0" marR="48299" rtl="0" algn="just">
              <a:lnSpc>
                <a:spcPct val="150000"/>
              </a:lnSpc>
              <a:spcBef>
                <a:spcPts val="5"/>
              </a:spcBef>
              <a:spcAft>
                <a:spcPts val="0"/>
              </a:spcAft>
              <a:buNone/>
            </a:pPr>
            <a:r>
              <a:t/>
            </a:r>
            <a:endParaRPr sz="1400">
              <a:solidFill>
                <a:schemeClr val="dk1"/>
              </a:solidFill>
              <a:highlight>
                <a:schemeClr val="lt1"/>
              </a:highlight>
            </a:endParaRPr>
          </a:p>
          <a:p>
            <a:pPr indent="0" lvl="0" marL="0" rtl="0" algn="just">
              <a:lnSpc>
                <a:spcPct val="150000"/>
              </a:lnSpc>
              <a:spcBef>
                <a:spcPts val="0"/>
              </a:spcBef>
              <a:spcAft>
                <a:spcPts val="0"/>
              </a:spcAft>
              <a:buNone/>
            </a:pPr>
            <a:r>
              <a:rPr lang="en-CA" sz="1400">
                <a:solidFill>
                  <a:schemeClr val="dk1"/>
                </a:solidFill>
                <a:highlight>
                  <a:schemeClr val="lt1"/>
                </a:highlight>
              </a:rPr>
              <a:t>The association of a variable with an object is called a </a:t>
            </a:r>
            <a:r>
              <a:rPr b="1" lang="en-CA" sz="1400">
                <a:solidFill>
                  <a:schemeClr val="dk1"/>
                </a:solidFill>
                <a:highlight>
                  <a:schemeClr val="lt1"/>
                </a:highlight>
              </a:rPr>
              <a:t>reference</a:t>
            </a:r>
            <a:r>
              <a:rPr lang="en-CA" sz="1400">
                <a:solidFill>
                  <a:schemeClr val="dk1"/>
                </a:solidFill>
                <a:highlight>
                  <a:schemeClr val="lt1"/>
                </a:highlight>
              </a:rPr>
              <a:t>. In the example above, there are two references to the same object.</a:t>
            </a:r>
            <a:endParaRPr sz="1400">
              <a:solidFill>
                <a:schemeClr val="dk1"/>
              </a:solidFill>
              <a:highlight>
                <a:schemeClr val="lt1"/>
              </a:highlight>
            </a:endParaRPr>
          </a:p>
          <a:p>
            <a:pPr indent="0" lvl="0" marL="0" rtl="0" algn="l">
              <a:spcBef>
                <a:spcPts val="800"/>
              </a:spcBef>
              <a:spcAft>
                <a:spcPts val="800"/>
              </a:spcAft>
              <a:buNone/>
            </a:pPr>
            <a:r>
              <a:rPr lang="en-CA" sz="1400">
                <a:solidFill>
                  <a:schemeClr val="dk1"/>
                </a:solidFill>
                <a:highlight>
                  <a:schemeClr val="lt1"/>
                </a:highlight>
              </a:rPr>
              <a:t>An object with more than one reference has more than one name, so we say that the object is </a:t>
            </a:r>
            <a:r>
              <a:rPr b="1" lang="en-CA" sz="1400">
                <a:solidFill>
                  <a:schemeClr val="dk1"/>
                </a:solidFill>
                <a:highlight>
                  <a:schemeClr val="lt1"/>
                </a:highlight>
              </a:rPr>
              <a:t>aliased</a:t>
            </a:r>
            <a:r>
              <a:rPr lang="en-CA" sz="1400">
                <a:solidFill>
                  <a:schemeClr val="dk1"/>
                </a:solidFill>
                <a:highlight>
                  <a:schemeClr val="lt1"/>
                </a:highlight>
              </a:rPr>
              <a:t>.</a:t>
            </a:r>
            <a:endParaRPr sz="1400">
              <a:solidFill>
                <a:schemeClr val="dk1"/>
              </a:solidFill>
              <a:highlight>
                <a:schemeClr val="lt1"/>
              </a:highlight>
            </a:endParaRPr>
          </a:p>
        </p:txBody>
      </p:sp>
      <p:sp>
        <p:nvSpPr>
          <p:cNvPr id="318" name="Google Shape;318;p4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0" name="Google Shape;320;p43"/>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321" name="Google Shape;321;p43"/>
          <p:cNvPicPr preferRelativeResize="0"/>
          <p:nvPr/>
        </p:nvPicPr>
        <p:blipFill>
          <a:blip r:embed="rId3">
            <a:alphaModFix/>
          </a:blip>
          <a:stretch>
            <a:fillRect/>
          </a:stretch>
        </p:blipFill>
        <p:spPr>
          <a:xfrm>
            <a:off x="1888626" y="1901025"/>
            <a:ext cx="4508850" cy="8832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idx="1" type="body"/>
          </p:nvPr>
        </p:nvSpPr>
        <p:spPr>
          <a:xfrm>
            <a:off x="311700" y="733275"/>
            <a:ext cx="8520600" cy="38355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If the aliased object is mutable, changes made with one alias affect the other:</a:t>
            </a:r>
            <a:endParaRPr sz="1400">
              <a:solidFill>
                <a:schemeClr val="dk1"/>
              </a:solidFill>
              <a:highlight>
                <a:schemeClr val="lt1"/>
              </a:highlight>
            </a:endParaRPr>
          </a:p>
          <a:p>
            <a:pPr indent="0" lvl="0" marL="0" rtl="0" algn="just">
              <a:lnSpc>
                <a:spcPct val="150000"/>
              </a:lnSpc>
              <a:spcBef>
                <a:spcPts val="800"/>
              </a:spcBef>
              <a:spcAft>
                <a:spcPts val="0"/>
              </a:spcAft>
              <a:buNone/>
            </a:pPr>
            <a:r>
              <a:t/>
            </a:r>
            <a:endParaRPr sz="1400">
              <a:solidFill>
                <a:schemeClr val="dk1"/>
              </a:solidFill>
              <a:highlight>
                <a:schemeClr val="lt1"/>
              </a:highlight>
            </a:endParaRPr>
          </a:p>
          <a:p>
            <a:pPr indent="0" lvl="0" marL="0" rtl="0" algn="just">
              <a:lnSpc>
                <a:spcPct val="150000"/>
              </a:lnSpc>
              <a:spcBef>
                <a:spcPts val="800"/>
              </a:spcBef>
              <a:spcAft>
                <a:spcPts val="0"/>
              </a:spcAft>
              <a:buNone/>
            </a:pPr>
            <a:r>
              <a:t/>
            </a:r>
            <a:endParaRPr sz="1400">
              <a:solidFill>
                <a:schemeClr val="dk1"/>
              </a:solidFill>
              <a:highlight>
                <a:schemeClr val="lt1"/>
              </a:highlight>
            </a:endParaRPr>
          </a:p>
          <a:p>
            <a:pPr indent="0" lvl="0" marL="0" rtl="0" algn="just">
              <a:lnSpc>
                <a:spcPct val="150000"/>
              </a:lnSpc>
              <a:spcBef>
                <a:spcPts val="800"/>
              </a:spcBef>
              <a:spcAft>
                <a:spcPts val="0"/>
              </a:spcAft>
              <a:buNone/>
            </a:pPr>
            <a:r>
              <a:t/>
            </a:r>
            <a:endParaRPr sz="1400">
              <a:solidFill>
                <a:schemeClr val="dk1"/>
              </a:solidFill>
              <a:highlight>
                <a:schemeClr val="lt1"/>
              </a:highlight>
            </a:endParaRPr>
          </a:p>
          <a:p>
            <a:pPr indent="0" lvl="0" marL="0" rtl="0" algn="just">
              <a:lnSpc>
                <a:spcPct val="150000"/>
              </a:lnSpc>
              <a:spcBef>
                <a:spcPts val="800"/>
              </a:spcBef>
              <a:spcAft>
                <a:spcPts val="0"/>
              </a:spcAft>
              <a:buNone/>
            </a:pPr>
            <a:r>
              <a:t/>
            </a:r>
            <a:endParaRPr sz="1400">
              <a:solidFill>
                <a:schemeClr val="dk1"/>
              </a:solidFill>
              <a:highlight>
                <a:schemeClr val="lt1"/>
              </a:highlight>
            </a:endParaRPr>
          </a:p>
          <a:p>
            <a:pPr indent="0" lvl="0" marL="0" rtl="0" algn="just">
              <a:lnSpc>
                <a:spcPct val="150000"/>
              </a:lnSpc>
              <a:spcBef>
                <a:spcPts val="800"/>
              </a:spcBef>
              <a:spcAft>
                <a:spcPts val="0"/>
              </a:spcAft>
              <a:buNone/>
            </a:pPr>
            <a:r>
              <a:t/>
            </a:r>
            <a:endParaRPr sz="1400">
              <a:solidFill>
                <a:schemeClr val="dk1"/>
              </a:solidFill>
              <a:highlight>
                <a:schemeClr val="lt1"/>
              </a:highlight>
            </a:endParaRPr>
          </a:p>
          <a:p>
            <a:pPr indent="0" lvl="0" marL="0" rtl="0" algn="just">
              <a:lnSpc>
                <a:spcPct val="150000"/>
              </a:lnSpc>
              <a:spcBef>
                <a:spcPts val="800"/>
              </a:spcBef>
              <a:spcAft>
                <a:spcPts val="0"/>
              </a:spcAft>
              <a:buNone/>
            </a:pPr>
            <a:r>
              <a:t/>
            </a:r>
            <a:endParaRPr sz="1400">
              <a:solidFill>
                <a:schemeClr val="dk1"/>
              </a:solidFill>
              <a:highlight>
                <a:schemeClr val="lt1"/>
              </a:highlight>
            </a:endParaRPr>
          </a:p>
          <a:p>
            <a:pPr indent="0" lvl="0" marL="0" marR="48299" rtl="0" algn="just">
              <a:lnSpc>
                <a:spcPct val="150000"/>
              </a:lnSpc>
              <a:spcBef>
                <a:spcPts val="800"/>
              </a:spcBef>
              <a:spcAft>
                <a:spcPts val="0"/>
              </a:spcAft>
              <a:buClr>
                <a:schemeClr val="dk1"/>
              </a:buClr>
              <a:buSzPts val="1100"/>
              <a:buFont typeface="Arial"/>
              <a:buNone/>
            </a:pPr>
            <a:r>
              <a:rPr lang="en-CA" sz="1400">
                <a:solidFill>
                  <a:schemeClr val="dk1"/>
                </a:solidFill>
                <a:highlight>
                  <a:schemeClr val="lt1"/>
                </a:highlight>
              </a:rPr>
              <a:t>Although this behavior can be useful, it is error-prone. In general, it is safer to avoid aliasing when you are working with mutable objects.</a:t>
            </a:r>
            <a:endParaRPr>
              <a:solidFill>
                <a:schemeClr val="dk1"/>
              </a:solidFill>
              <a:highlight>
                <a:schemeClr val="lt1"/>
              </a:highlight>
            </a:endParaRPr>
          </a:p>
        </p:txBody>
      </p:sp>
      <p:sp>
        <p:nvSpPr>
          <p:cNvPr id="327" name="Google Shape;327;p4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9" name="Google Shape;329;p44"/>
          <p:cNvPicPr preferRelativeResize="0"/>
          <p:nvPr/>
        </p:nvPicPr>
        <p:blipFill>
          <a:blip r:embed="rId3">
            <a:alphaModFix/>
          </a:blip>
          <a:stretch>
            <a:fillRect/>
          </a:stretch>
        </p:blipFill>
        <p:spPr>
          <a:xfrm>
            <a:off x="2465475" y="1524550"/>
            <a:ext cx="3124374" cy="1971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idx="1" type="body"/>
          </p:nvPr>
        </p:nvSpPr>
        <p:spPr>
          <a:xfrm>
            <a:off x="311700" y="563613"/>
            <a:ext cx="8520600" cy="4005300"/>
          </a:xfrm>
          <a:prstGeom prst="rect">
            <a:avLst/>
          </a:prstGeom>
        </p:spPr>
        <p:txBody>
          <a:bodyPr anchorCtr="0" anchor="t" bIns="91425" lIns="91425" spcFirstLastPara="1" rIns="91425" wrap="square" tIns="91425">
            <a:normAutofit/>
          </a:bodyPr>
          <a:lstStyle/>
          <a:p>
            <a:pPr indent="0" lvl="0" marL="0" marR="48299" rtl="0" algn="just">
              <a:lnSpc>
                <a:spcPct val="150000"/>
              </a:lnSpc>
              <a:spcBef>
                <a:spcPts val="585"/>
              </a:spcBef>
              <a:spcAft>
                <a:spcPts val="0"/>
              </a:spcAft>
              <a:buClr>
                <a:schemeClr val="dk1"/>
              </a:buClr>
              <a:buSzPts val="1100"/>
              <a:buFont typeface="Arial"/>
              <a:buNone/>
            </a:pPr>
            <a:r>
              <a:rPr lang="en-CA" sz="1400">
                <a:solidFill>
                  <a:schemeClr val="dk1"/>
                </a:solidFill>
                <a:highlight>
                  <a:schemeClr val="lt1"/>
                </a:highlight>
              </a:rPr>
              <a:t>For immutable objects like strings, aliasing is not as much of a problem. In example below:</a:t>
            </a:r>
            <a:endParaRPr sz="1400">
              <a:solidFill>
                <a:schemeClr val="dk1"/>
              </a:solidFill>
              <a:highlight>
                <a:schemeClr val="lt1"/>
              </a:highlight>
            </a:endParaRPr>
          </a:p>
          <a:p>
            <a:pPr indent="0" lvl="0" marL="0" marR="48299" rtl="0" algn="just">
              <a:lnSpc>
                <a:spcPct val="150000"/>
              </a:lnSpc>
              <a:spcBef>
                <a:spcPts val="25"/>
              </a:spcBef>
              <a:spcAft>
                <a:spcPts val="0"/>
              </a:spcAft>
              <a:buClr>
                <a:schemeClr val="dk1"/>
              </a:buClr>
              <a:buSzPts val="1100"/>
              <a:buFont typeface="Arial"/>
              <a:buNone/>
            </a:pPr>
            <a:r>
              <a:t/>
            </a:r>
            <a:endParaRPr sz="1400">
              <a:solidFill>
                <a:schemeClr val="dk1"/>
              </a:solidFill>
              <a:highlight>
                <a:schemeClr val="lt1"/>
              </a:highlight>
            </a:endParaRPr>
          </a:p>
          <a:p>
            <a:pPr indent="0" lvl="0" marL="0" marR="48299" rtl="0" algn="just">
              <a:lnSpc>
                <a:spcPct val="150000"/>
              </a:lnSpc>
              <a:spcBef>
                <a:spcPts val="30"/>
              </a:spcBef>
              <a:spcAft>
                <a:spcPts val="0"/>
              </a:spcAft>
              <a:buClr>
                <a:schemeClr val="dk1"/>
              </a:buClr>
              <a:buSzPts val="1100"/>
              <a:buFont typeface="Arial"/>
              <a:buNone/>
            </a:pPr>
            <a:r>
              <a:t/>
            </a:r>
            <a:endParaRPr sz="1400">
              <a:solidFill>
                <a:schemeClr val="dk1"/>
              </a:solidFill>
              <a:highlight>
                <a:schemeClr val="lt1"/>
              </a:highlight>
            </a:endParaRPr>
          </a:p>
          <a:p>
            <a:pPr indent="0" lvl="0" marL="0" marR="48299" rtl="0" algn="just">
              <a:lnSpc>
                <a:spcPct val="150000"/>
              </a:lnSpc>
              <a:spcBef>
                <a:spcPts val="5"/>
              </a:spcBef>
              <a:spcAft>
                <a:spcPts val="0"/>
              </a:spcAft>
              <a:buClr>
                <a:schemeClr val="dk1"/>
              </a:buClr>
              <a:buSzPts val="1100"/>
              <a:buFont typeface="Arial"/>
              <a:buNone/>
            </a:pPr>
            <a:r>
              <a:t/>
            </a:r>
            <a:endParaRPr sz="1400">
              <a:solidFill>
                <a:schemeClr val="dk1"/>
              </a:solidFill>
              <a:highlight>
                <a:schemeClr val="lt1"/>
              </a:highlight>
            </a:endParaRPr>
          </a:p>
          <a:p>
            <a:pPr indent="0" lvl="0" marL="0" marR="48299" rtl="0" algn="just">
              <a:lnSpc>
                <a:spcPct val="150000"/>
              </a:lnSpc>
              <a:spcBef>
                <a:spcPts val="0"/>
              </a:spcBef>
              <a:spcAft>
                <a:spcPts val="0"/>
              </a:spcAft>
              <a:buNone/>
            </a:pPr>
            <a:r>
              <a:t/>
            </a:r>
            <a:endParaRPr sz="1400">
              <a:solidFill>
                <a:schemeClr val="dk1"/>
              </a:solidFill>
              <a:highlight>
                <a:schemeClr val="lt1"/>
              </a:highlight>
            </a:endParaRPr>
          </a:p>
          <a:p>
            <a:pPr indent="0" lvl="0" marL="0" marR="48299" rtl="0" algn="just">
              <a:lnSpc>
                <a:spcPct val="150000"/>
              </a:lnSpc>
              <a:spcBef>
                <a:spcPts val="0"/>
              </a:spcBef>
              <a:spcAft>
                <a:spcPts val="0"/>
              </a:spcAft>
              <a:buNone/>
            </a:pPr>
            <a:r>
              <a:t/>
            </a:r>
            <a:endParaRPr sz="1400">
              <a:solidFill>
                <a:schemeClr val="dk1"/>
              </a:solidFill>
              <a:highlight>
                <a:schemeClr val="lt1"/>
              </a:highlight>
            </a:endParaRPr>
          </a:p>
          <a:p>
            <a:pPr indent="0" lvl="0" marL="0" marR="48299" rtl="0" algn="just">
              <a:lnSpc>
                <a:spcPct val="150000"/>
              </a:lnSpc>
              <a:spcBef>
                <a:spcPts val="0"/>
              </a:spcBef>
              <a:spcAft>
                <a:spcPts val="0"/>
              </a:spcAft>
              <a:buNone/>
            </a:pPr>
            <a:r>
              <a:t/>
            </a:r>
            <a:endParaRPr sz="1400">
              <a:solidFill>
                <a:schemeClr val="dk1"/>
              </a:solidFill>
              <a:highlight>
                <a:schemeClr val="lt1"/>
              </a:highlight>
            </a:endParaRPr>
          </a:p>
          <a:p>
            <a:pPr indent="0" lvl="0" marL="0" marR="48299"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It almost never makes a difference whether </a:t>
            </a:r>
            <a:r>
              <a:rPr b="1" lang="en-CA" sz="1400">
                <a:solidFill>
                  <a:schemeClr val="dk1"/>
                </a:solidFill>
                <a:highlight>
                  <a:schemeClr val="lt1"/>
                </a:highlight>
              </a:rPr>
              <a:t>a</a:t>
            </a:r>
            <a:r>
              <a:rPr lang="en-CA" sz="1400">
                <a:solidFill>
                  <a:schemeClr val="dk1"/>
                </a:solidFill>
                <a:highlight>
                  <a:schemeClr val="lt1"/>
                </a:highlight>
              </a:rPr>
              <a:t> and </a:t>
            </a:r>
            <a:r>
              <a:rPr b="1" lang="en-CA" sz="1400">
                <a:solidFill>
                  <a:schemeClr val="dk1"/>
                </a:solidFill>
                <a:highlight>
                  <a:schemeClr val="lt1"/>
                </a:highlight>
              </a:rPr>
              <a:t>b</a:t>
            </a:r>
            <a:r>
              <a:rPr lang="en-CA" sz="1400">
                <a:solidFill>
                  <a:schemeClr val="dk1"/>
                </a:solidFill>
                <a:highlight>
                  <a:schemeClr val="lt1"/>
                </a:highlight>
              </a:rPr>
              <a:t> refer to the same string or not.</a:t>
            </a:r>
            <a:endParaRPr sz="1400">
              <a:solidFill>
                <a:schemeClr val="dk1"/>
              </a:solidFill>
              <a:highlight>
                <a:schemeClr val="lt1"/>
              </a:highlight>
            </a:endParaRPr>
          </a:p>
          <a:p>
            <a:pPr indent="0" lvl="0" marL="0" rtl="0" algn="l">
              <a:spcBef>
                <a:spcPts val="0"/>
              </a:spcBef>
              <a:spcAft>
                <a:spcPts val="1200"/>
              </a:spcAft>
              <a:buNone/>
            </a:pPr>
            <a:r>
              <a:t/>
            </a:r>
            <a:endParaRPr/>
          </a:p>
        </p:txBody>
      </p:sp>
      <p:sp>
        <p:nvSpPr>
          <p:cNvPr id="335" name="Google Shape;335;p4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7" name="Google Shape;337;p45"/>
          <p:cNvPicPr preferRelativeResize="0"/>
          <p:nvPr/>
        </p:nvPicPr>
        <p:blipFill>
          <a:blip r:embed="rId3">
            <a:alphaModFix/>
          </a:blip>
          <a:stretch>
            <a:fillRect/>
          </a:stretch>
        </p:blipFill>
        <p:spPr>
          <a:xfrm>
            <a:off x="1464173" y="1502050"/>
            <a:ext cx="5499600" cy="719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48299" rtl="0" algn="l">
              <a:spcBef>
                <a:spcPts val="935"/>
              </a:spcBef>
              <a:spcAft>
                <a:spcPts val="0"/>
              </a:spcAft>
              <a:buNone/>
            </a:pPr>
            <a:r>
              <a:rPr lang="en-CA" sz="2500">
                <a:solidFill>
                  <a:srgbClr val="1C4587"/>
                </a:solidFill>
              </a:rPr>
              <a:t>8.11 </a:t>
            </a:r>
            <a:r>
              <a:rPr lang="en-CA" sz="2500">
                <a:solidFill>
                  <a:srgbClr val="1C4587"/>
                </a:solidFill>
              </a:rPr>
              <a:t>List arguments</a:t>
            </a:r>
            <a:endParaRPr sz="2500">
              <a:solidFill>
                <a:srgbClr val="1C4587"/>
              </a:solidFill>
            </a:endParaRPr>
          </a:p>
        </p:txBody>
      </p:sp>
      <p:sp>
        <p:nvSpPr>
          <p:cNvPr id="343" name="Google Shape;34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48299" rtl="0" algn="just">
              <a:lnSpc>
                <a:spcPct val="150000"/>
              </a:lnSpc>
              <a:spcBef>
                <a:spcPts val="5"/>
              </a:spcBef>
              <a:spcAft>
                <a:spcPts val="0"/>
              </a:spcAft>
              <a:buNone/>
            </a:pPr>
            <a:r>
              <a:rPr lang="en-CA" sz="1400">
                <a:solidFill>
                  <a:schemeClr val="dk1"/>
                </a:solidFill>
                <a:highlight>
                  <a:schemeClr val="lt1"/>
                </a:highlight>
              </a:rPr>
              <a:t>When you pass a </a:t>
            </a:r>
            <a:r>
              <a:rPr b="1" lang="en-CA" sz="1400">
                <a:solidFill>
                  <a:schemeClr val="dk1"/>
                </a:solidFill>
                <a:highlight>
                  <a:schemeClr val="lt1"/>
                </a:highlight>
              </a:rPr>
              <a:t>list</a:t>
            </a:r>
            <a:r>
              <a:rPr lang="en-CA" sz="1400">
                <a:solidFill>
                  <a:schemeClr val="dk1"/>
                </a:solidFill>
                <a:highlight>
                  <a:schemeClr val="lt1"/>
                </a:highlight>
              </a:rPr>
              <a:t> to a function, the function gets a reference to the list. If the function modifies a list parameter, and the caller sees the change. </a:t>
            </a:r>
            <a:endParaRPr sz="1400">
              <a:solidFill>
                <a:schemeClr val="dk1"/>
              </a:solidFill>
              <a:highlight>
                <a:schemeClr val="lt1"/>
              </a:highlight>
            </a:endParaRPr>
          </a:p>
          <a:p>
            <a:pPr indent="0" lvl="0" marL="0" marR="48299" rtl="0" algn="just">
              <a:lnSpc>
                <a:spcPct val="150000"/>
              </a:lnSpc>
              <a:spcBef>
                <a:spcPts val="5"/>
              </a:spcBef>
              <a:spcAft>
                <a:spcPts val="0"/>
              </a:spcAft>
              <a:buNone/>
            </a:pPr>
            <a:r>
              <a:rPr lang="en-CA" sz="1400">
                <a:solidFill>
                  <a:schemeClr val="dk1"/>
                </a:solidFill>
                <a:highlight>
                  <a:schemeClr val="lt1"/>
                </a:highlight>
              </a:rPr>
              <a:t>For example, </a:t>
            </a:r>
            <a:r>
              <a:rPr b="1" lang="en-CA" sz="1400">
                <a:solidFill>
                  <a:schemeClr val="dk1"/>
                </a:solidFill>
                <a:highlight>
                  <a:schemeClr val="lt1"/>
                </a:highlight>
              </a:rPr>
              <a:t>delete_head</a:t>
            </a:r>
            <a:r>
              <a:rPr lang="en-CA" sz="1400">
                <a:solidFill>
                  <a:schemeClr val="dk1"/>
                </a:solidFill>
                <a:highlight>
                  <a:schemeClr val="lt1"/>
                </a:highlight>
              </a:rPr>
              <a:t> removes the first element from a list:</a:t>
            </a:r>
            <a:endParaRPr sz="1400">
              <a:solidFill>
                <a:schemeClr val="dk1"/>
              </a:solidFill>
              <a:highlight>
                <a:schemeClr val="lt1"/>
              </a:highlight>
            </a:endParaRPr>
          </a:p>
          <a:p>
            <a:pPr indent="0" lvl="0" marL="0" marR="48299" rtl="0" algn="just">
              <a:lnSpc>
                <a:spcPct val="150000"/>
              </a:lnSpc>
              <a:spcBef>
                <a:spcPts val="5"/>
              </a:spcBef>
              <a:spcAft>
                <a:spcPts val="0"/>
              </a:spcAft>
              <a:buNone/>
            </a:pPr>
            <a:r>
              <a:t/>
            </a:r>
            <a:endParaRPr sz="1400">
              <a:solidFill>
                <a:schemeClr val="dk1"/>
              </a:solidFill>
              <a:highlight>
                <a:schemeClr val="lt1"/>
              </a:highlight>
            </a:endParaRPr>
          </a:p>
          <a:p>
            <a:pPr indent="0" lvl="0" marL="0" marR="48299" rtl="0" algn="just">
              <a:lnSpc>
                <a:spcPct val="102916"/>
              </a:lnSpc>
              <a:spcBef>
                <a:spcPts val="5"/>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2916"/>
              </a:lnSpc>
              <a:spcBef>
                <a:spcPts val="5"/>
              </a:spcBef>
              <a:spcAft>
                <a:spcPts val="0"/>
              </a:spcAft>
              <a:buClr>
                <a:schemeClr val="dk1"/>
              </a:buClr>
              <a:buSzPts val="1100"/>
              <a:buFont typeface="Arial"/>
              <a:buNone/>
            </a:pPr>
            <a:r>
              <a:t/>
            </a:r>
            <a:endParaRPr sz="1000">
              <a:solidFill>
                <a:srgbClr val="231F20"/>
              </a:solidFill>
              <a:latin typeface="DejaVu Serif"/>
              <a:ea typeface="DejaVu Serif"/>
              <a:cs typeface="DejaVu Serif"/>
              <a:sym typeface="DejaVu Serif"/>
            </a:endParaRPr>
          </a:p>
        </p:txBody>
      </p:sp>
      <p:sp>
        <p:nvSpPr>
          <p:cNvPr id="344" name="Google Shape;344;p4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46"/>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347" name="Google Shape;347;p46"/>
          <p:cNvPicPr preferRelativeResize="0"/>
          <p:nvPr/>
        </p:nvPicPr>
        <p:blipFill>
          <a:blip r:embed="rId3">
            <a:alphaModFix/>
          </a:blip>
          <a:stretch>
            <a:fillRect/>
          </a:stretch>
        </p:blipFill>
        <p:spPr>
          <a:xfrm>
            <a:off x="1675299" y="2402174"/>
            <a:ext cx="4679676" cy="1595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7"/>
          <p:cNvSpPr txBox="1"/>
          <p:nvPr>
            <p:ph idx="1" type="body"/>
          </p:nvPr>
        </p:nvSpPr>
        <p:spPr>
          <a:xfrm>
            <a:off x="311700" y="508200"/>
            <a:ext cx="8520600" cy="4412100"/>
          </a:xfrm>
          <a:prstGeom prst="rect">
            <a:avLst/>
          </a:prstGeom>
        </p:spPr>
        <p:txBody>
          <a:bodyPr anchorCtr="0" anchor="t" bIns="91425" lIns="91425" spcFirstLastPara="1" rIns="91425" wrap="square" tIns="91425">
            <a:normAutofit/>
          </a:bodyPr>
          <a:lstStyle/>
          <a:p>
            <a:pPr indent="0" lvl="0" marL="0" marR="50800"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The parameter</a:t>
            </a:r>
            <a:r>
              <a:rPr b="1" lang="en-CA" sz="1400">
                <a:solidFill>
                  <a:schemeClr val="dk1"/>
                </a:solidFill>
                <a:highlight>
                  <a:schemeClr val="lt1"/>
                </a:highlight>
              </a:rPr>
              <a:t> t </a:t>
            </a:r>
            <a:r>
              <a:rPr lang="en-CA" sz="1400">
                <a:solidFill>
                  <a:schemeClr val="dk1"/>
                </a:solidFill>
                <a:highlight>
                  <a:schemeClr val="lt1"/>
                </a:highlight>
              </a:rPr>
              <a:t>and the variable letters are aliases for the same object.</a:t>
            </a:r>
            <a:endParaRPr sz="1400">
              <a:solidFill>
                <a:schemeClr val="dk1"/>
              </a:solidFill>
              <a:highlight>
                <a:schemeClr val="lt1"/>
              </a:highlight>
            </a:endParaRPr>
          </a:p>
          <a:p>
            <a:pPr indent="0" lvl="0" marL="0" marR="50800" rtl="0" algn="just">
              <a:lnSpc>
                <a:spcPct val="150000"/>
              </a:lnSpc>
              <a:spcBef>
                <a:spcPts val="0"/>
              </a:spcBef>
              <a:spcAft>
                <a:spcPts val="0"/>
              </a:spcAft>
              <a:buNone/>
            </a:pPr>
            <a:r>
              <a:rPr lang="en-CA" sz="1400">
                <a:solidFill>
                  <a:schemeClr val="dk1"/>
                </a:solidFill>
                <a:highlight>
                  <a:schemeClr val="lt1"/>
                </a:highlight>
              </a:rPr>
              <a:t>It is important to distinguish between operations that modify lists and operations that create new lists. For example, the append method modifies a list, but the </a:t>
            </a:r>
            <a:r>
              <a:rPr b="1" lang="en-CA" sz="1400">
                <a:solidFill>
                  <a:schemeClr val="dk1"/>
                </a:solidFill>
                <a:highlight>
                  <a:schemeClr val="lt1"/>
                </a:highlight>
              </a:rPr>
              <a:t>+</a:t>
            </a:r>
            <a:r>
              <a:rPr lang="en-CA" sz="1400">
                <a:solidFill>
                  <a:schemeClr val="dk1"/>
                </a:solidFill>
                <a:highlight>
                  <a:schemeClr val="lt1"/>
                </a:highlight>
              </a:rPr>
              <a:t> operator creates a new list:</a:t>
            </a:r>
            <a:endParaRPr sz="1400">
              <a:solidFill>
                <a:schemeClr val="dk1"/>
              </a:solidFill>
              <a:highlight>
                <a:schemeClr val="lt1"/>
              </a:highlight>
            </a:endParaRPr>
          </a:p>
          <a:p>
            <a:pPr indent="0" lvl="0" marL="0" marR="50800" rtl="0" algn="just">
              <a:lnSpc>
                <a:spcPct val="150000"/>
              </a:lnSpc>
              <a:spcBef>
                <a:spcPts val="0"/>
              </a:spcBef>
              <a:spcAft>
                <a:spcPts val="0"/>
              </a:spcAft>
              <a:buNone/>
            </a:pPr>
            <a:r>
              <a:t/>
            </a:r>
            <a:endParaRPr sz="1400">
              <a:solidFill>
                <a:schemeClr val="dk1"/>
              </a:solidFill>
              <a:highlight>
                <a:schemeClr val="lt1"/>
              </a:highlight>
            </a:endParaRPr>
          </a:p>
          <a:p>
            <a:pPr indent="0" lvl="0" marL="0" marR="50800" rtl="0" algn="just">
              <a:lnSpc>
                <a:spcPct val="150000"/>
              </a:lnSpc>
              <a:spcBef>
                <a:spcPts val="0"/>
              </a:spcBef>
              <a:spcAft>
                <a:spcPts val="0"/>
              </a:spcAft>
              <a:buNone/>
            </a:pPr>
            <a:r>
              <a:t/>
            </a:r>
            <a:endParaRPr sz="1400">
              <a:solidFill>
                <a:schemeClr val="dk1"/>
              </a:solidFill>
              <a:highlight>
                <a:schemeClr val="lt1"/>
              </a:highlight>
            </a:endParaRPr>
          </a:p>
          <a:p>
            <a:pPr indent="0" lvl="0" marL="0" marR="50800" rtl="0" algn="just">
              <a:lnSpc>
                <a:spcPct val="150000"/>
              </a:lnSpc>
              <a:spcBef>
                <a:spcPts val="0"/>
              </a:spcBef>
              <a:spcAft>
                <a:spcPts val="0"/>
              </a:spcAft>
              <a:buNone/>
            </a:pPr>
            <a:r>
              <a:t/>
            </a:r>
            <a:endParaRPr sz="1400">
              <a:solidFill>
                <a:schemeClr val="dk1"/>
              </a:solidFill>
              <a:highlight>
                <a:schemeClr val="lt1"/>
              </a:highlight>
            </a:endParaRPr>
          </a:p>
          <a:p>
            <a:pPr indent="0" lvl="0" marL="0" marR="50800" rtl="0" algn="just">
              <a:lnSpc>
                <a:spcPct val="150000"/>
              </a:lnSpc>
              <a:spcBef>
                <a:spcPts val="0"/>
              </a:spcBef>
              <a:spcAft>
                <a:spcPts val="0"/>
              </a:spcAft>
              <a:buNone/>
            </a:pPr>
            <a:r>
              <a:t/>
            </a:r>
            <a:endParaRPr sz="1400">
              <a:solidFill>
                <a:schemeClr val="dk1"/>
              </a:solidFill>
              <a:highlight>
                <a:schemeClr val="lt1"/>
              </a:highlight>
            </a:endParaRPr>
          </a:p>
          <a:p>
            <a:pPr indent="0" lvl="0" marL="0" marR="50800" rtl="0" algn="just">
              <a:lnSpc>
                <a:spcPct val="150000"/>
              </a:lnSpc>
              <a:spcBef>
                <a:spcPts val="0"/>
              </a:spcBef>
              <a:spcAft>
                <a:spcPts val="0"/>
              </a:spcAft>
              <a:buNone/>
            </a:pPr>
            <a:r>
              <a:t/>
            </a:r>
            <a:endParaRPr sz="1400">
              <a:solidFill>
                <a:schemeClr val="dk1"/>
              </a:solidFill>
              <a:highlight>
                <a:schemeClr val="lt1"/>
              </a:highlight>
            </a:endParaRPr>
          </a:p>
          <a:p>
            <a:pPr indent="0" lvl="0" marL="0" marR="50800" rtl="0" algn="just">
              <a:lnSpc>
                <a:spcPct val="150000"/>
              </a:lnSpc>
              <a:spcBef>
                <a:spcPts val="0"/>
              </a:spcBef>
              <a:spcAft>
                <a:spcPts val="0"/>
              </a:spcAft>
              <a:buNone/>
            </a:pPr>
            <a:r>
              <a:t/>
            </a:r>
            <a:endParaRPr sz="1400">
              <a:solidFill>
                <a:schemeClr val="dk1"/>
              </a:solidFill>
              <a:highlight>
                <a:schemeClr val="lt1"/>
              </a:highlight>
            </a:endParaRPr>
          </a:p>
          <a:p>
            <a:pPr indent="0" lvl="0" marL="0" marR="50800" rtl="0" algn="just">
              <a:lnSpc>
                <a:spcPct val="150000"/>
              </a:lnSpc>
              <a:spcBef>
                <a:spcPts val="0"/>
              </a:spcBef>
              <a:spcAft>
                <a:spcPts val="0"/>
              </a:spcAft>
              <a:buClr>
                <a:schemeClr val="dk1"/>
              </a:buClr>
              <a:buSzPts val="1100"/>
              <a:buFont typeface="Arial"/>
              <a:buNone/>
            </a:pPr>
            <a:r>
              <a:t/>
            </a:r>
            <a:endParaRPr sz="1400">
              <a:solidFill>
                <a:schemeClr val="dk1"/>
              </a:solidFill>
              <a:highlight>
                <a:schemeClr val="lt1"/>
              </a:highlight>
            </a:endParaRPr>
          </a:p>
          <a:p>
            <a:pPr indent="0" lvl="0" marL="0" marR="48299" rtl="0" algn="just">
              <a:lnSpc>
                <a:spcPct val="95833"/>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95833"/>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95833"/>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95833"/>
              </a:lnSpc>
              <a:spcBef>
                <a:spcPts val="0"/>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This difference is important when you write functions that are supposed to modify lists.</a:t>
            </a:r>
            <a:endParaRPr sz="2200">
              <a:solidFill>
                <a:schemeClr val="dk1"/>
              </a:solidFill>
              <a:highlight>
                <a:schemeClr val="lt1"/>
              </a:highlight>
            </a:endParaRPr>
          </a:p>
        </p:txBody>
      </p:sp>
      <p:sp>
        <p:nvSpPr>
          <p:cNvPr id="353" name="Google Shape;353;p4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5" name="Google Shape;355;p47"/>
          <p:cNvPicPr preferRelativeResize="0"/>
          <p:nvPr/>
        </p:nvPicPr>
        <p:blipFill>
          <a:blip r:embed="rId3">
            <a:alphaModFix/>
          </a:blip>
          <a:stretch>
            <a:fillRect/>
          </a:stretch>
        </p:blipFill>
        <p:spPr>
          <a:xfrm>
            <a:off x="2667375" y="1944750"/>
            <a:ext cx="3188150" cy="21679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8"/>
          <p:cNvSpPr txBox="1"/>
          <p:nvPr>
            <p:ph idx="1" type="body"/>
          </p:nvPr>
        </p:nvSpPr>
        <p:spPr>
          <a:xfrm>
            <a:off x="311700" y="508200"/>
            <a:ext cx="8520600" cy="4060800"/>
          </a:xfrm>
          <a:prstGeom prst="rect">
            <a:avLst/>
          </a:prstGeom>
        </p:spPr>
        <p:txBody>
          <a:bodyPr anchorCtr="0" anchor="t" bIns="91425" lIns="91425" spcFirstLastPara="1" rIns="91425" wrap="square" tIns="91425">
            <a:normAutofit lnSpcReduction="10000"/>
          </a:bodyPr>
          <a:lstStyle/>
          <a:p>
            <a:pPr indent="0" lvl="0" marL="0" marR="48299" rtl="0" algn="just">
              <a:lnSpc>
                <a:spcPct val="95833"/>
              </a:lnSpc>
              <a:spcBef>
                <a:spcPts val="0"/>
              </a:spcBef>
              <a:spcAft>
                <a:spcPts val="0"/>
              </a:spcAft>
              <a:buNone/>
            </a:pPr>
            <a:r>
              <a:rPr lang="en-CA" sz="1400">
                <a:solidFill>
                  <a:schemeClr val="dk1"/>
                </a:solidFill>
                <a:highlight>
                  <a:schemeClr val="lt1"/>
                </a:highlight>
              </a:rPr>
              <a:t>For example, this function below does not delete the head of a list:</a:t>
            </a:r>
            <a:endParaRPr sz="1400">
              <a:solidFill>
                <a:schemeClr val="dk1"/>
              </a:solidFill>
              <a:highlight>
                <a:schemeClr val="lt1"/>
              </a:highlight>
            </a:endParaRPr>
          </a:p>
          <a:p>
            <a:pPr indent="0" lvl="0" marL="0" marR="48299" rtl="0" algn="just">
              <a:lnSpc>
                <a:spcPct val="95833"/>
              </a:lnSpc>
              <a:spcBef>
                <a:spcPts val="0"/>
              </a:spcBef>
              <a:spcAft>
                <a:spcPts val="0"/>
              </a:spcAft>
              <a:buNone/>
            </a:pPr>
            <a:r>
              <a:t/>
            </a:r>
            <a:endParaRPr sz="1400">
              <a:solidFill>
                <a:schemeClr val="dk1"/>
              </a:solidFill>
              <a:highlight>
                <a:schemeClr val="lt1"/>
              </a:highlight>
            </a:endParaRPr>
          </a:p>
          <a:p>
            <a:pPr indent="0" lvl="0" marL="0" marR="48299" rtl="0" algn="just">
              <a:lnSpc>
                <a:spcPct val="95833"/>
              </a:lnSpc>
              <a:spcBef>
                <a:spcPts val="0"/>
              </a:spcBef>
              <a:spcAft>
                <a:spcPts val="0"/>
              </a:spcAft>
              <a:buNone/>
            </a:pPr>
            <a:r>
              <a:t/>
            </a:r>
            <a:endParaRPr sz="1400">
              <a:solidFill>
                <a:schemeClr val="dk1"/>
              </a:solidFill>
              <a:highlight>
                <a:schemeClr val="lt1"/>
              </a:highlight>
            </a:endParaRPr>
          </a:p>
          <a:p>
            <a:pPr indent="0" lvl="0" marL="0" marR="48299" rtl="0" algn="just">
              <a:lnSpc>
                <a:spcPct val="95833"/>
              </a:lnSpc>
              <a:spcBef>
                <a:spcPts val="0"/>
              </a:spcBef>
              <a:spcAft>
                <a:spcPts val="0"/>
              </a:spcAft>
              <a:buNone/>
            </a:pPr>
            <a:r>
              <a:t/>
            </a:r>
            <a:endParaRPr sz="1400">
              <a:solidFill>
                <a:schemeClr val="dk1"/>
              </a:solidFill>
              <a:highlight>
                <a:schemeClr val="lt1"/>
              </a:highlight>
            </a:endParaRPr>
          </a:p>
          <a:p>
            <a:pPr indent="0" lvl="0" marL="0" marR="48299" rtl="0" algn="just">
              <a:lnSpc>
                <a:spcPct val="95833"/>
              </a:lnSpc>
              <a:spcBef>
                <a:spcPts val="0"/>
              </a:spcBef>
              <a:spcAft>
                <a:spcPts val="0"/>
              </a:spcAft>
              <a:buNone/>
            </a:pPr>
            <a:r>
              <a:t/>
            </a:r>
            <a:endParaRPr sz="1400">
              <a:solidFill>
                <a:schemeClr val="dk1"/>
              </a:solidFill>
              <a:highlight>
                <a:schemeClr val="lt1"/>
              </a:highlight>
            </a:endParaRPr>
          </a:p>
          <a:p>
            <a:pPr indent="0" lvl="0" marL="0" marR="48299" rtl="0" algn="just">
              <a:lnSpc>
                <a:spcPct val="95833"/>
              </a:lnSpc>
              <a:spcBef>
                <a:spcPts val="0"/>
              </a:spcBef>
              <a:spcAft>
                <a:spcPts val="0"/>
              </a:spcAft>
              <a:buNone/>
            </a:pPr>
            <a:r>
              <a:t/>
            </a:r>
            <a:endParaRPr sz="1400">
              <a:solidFill>
                <a:schemeClr val="dk1"/>
              </a:solidFill>
              <a:highlight>
                <a:schemeClr val="lt1"/>
              </a:highlight>
            </a:endParaRPr>
          </a:p>
          <a:p>
            <a:pPr indent="0" lvl="0" marL="0" marR="50800" rtl="0" algn="just">
              <a:lnSpc>
                <a:spcPct val="150000"/>
              </a:lnSpc>
              <a:spcBef>
                <a:spcPts val="900"/>
              </a:spcBef>
              <a:spcAft>
                <a:spcPts val="0"/>
              </a:spcAft>
              <a:buNone/>
            </a:pPr>
            <a:r>
              <a:t/>
            </a:r>
            <a:endParaRPr sz="1400">
              <a:solidFill>
                <a:schemeClr val="dk1"/>
              </a:solidFill>
              <a:highlight>
                <a:schemeClr val="lt1"/>
              </a:highlight>
            </a:endParaRPr>
          </a:p>
          <a:p>
            <a:pPr indent="0" lvl="0" marL="0" marR="50800" rtl="0" algn="just">
              <a:lnSpc>
                <a:spcPct val="150000"/>
              </a:lnSpc>
              <a:spcBef>
                <a:spcPts val="900"/>
              </a:spcBef>
              <a:spcAft>
                <a:spcPts val="0"/>
              </a:spcAft>
              <a:buNone/>
            </a:pPr>
            <a:r>
              <a:rPr lang="en-CA" sz="1400">
                <a:solidFill>
                  <a:schemeClr val="dk1"/>
                </a:solidFill>
                <a:highlight>
                  <a:schemeClr val="lt1"/>
                </a:highlight>
              </a:rPr>
              <a:t>The slice operator creates a new list and the assignment makes t refer to it, but none of that has any effect on the list that was passed as an argument.</a:t>
            </a:r>
            <a:endParaRPr sz="1400">
              <a:solidFill>
                <a:schemeClr val="dk1"/>
              </a:solidFill>
              <a:highlight>
                <a:schemeClr val="lt1"/>
              </a:highlight>
            </a:endParaRPr>
          </a:p>
          <a:p>
            <a:pPr indent="0" lvl="0" marL="0" marR="50800" rtl="0" algn="just">
              <a:lnSpc>
                <a:spcPct val="150000"/>
              </a:lnSpc>
              <a:spcBef>
                <a:spcPts val="800"/>
              </a:spcBef>
              <a:spcAft>
                <a:spcPts val="0"/>
              </a:spcAft>
              <a:buNone/>
            </a:pPr>
            <a:r>
              <a:rPr lang="en-CA" sz="1400">
                <a:solidFill>
                  <a:schemeClr val="dk1"/>
                </a:solidFill>
                <a:highlight>
                  <a:schemeClr val="lt1"/>
                </a:highlight>
              </a:rPr>
              <a:t>An alternative is to write a function that creates and returns a new list. For example, tail returns all but the first element of a list:</a:t>
            </a:r>
            <a:endParaRPr sz="1400">
              <a:solidFill>
                <a:schemeClr val="dk1"/>
              </a:solidFill>
              <a:highlight>
                <a:schemeClr val="lt1"/>
              </a:highlight>
            </a:endParaRPr>
          </a:p>
          <a:p>
            <a:pPr indent="0" lvl="0" marL="0" marR="48299" rtl="0" algn="just">
              <a:lnSpc>
                <a:spcPct val="95833"/>
              </a:lnSpc>
              <a:spcBef>
                <a:spcPts val="0"/>
              </a:spcBef>
              <a:spcAft>
                <a:spcPts val="0"/>
              </a:spcAft>
              <a:buNone/>
            </a:pPr>
            <a:r>
              <a:t/>
            </a:r>
            <a:endParaRPr sz="1400">
              <a:solidFill>
                <a:schemeClr val="dk1"/>
              </a:solidFill>
              <a:highlight>
                <a:schemeClr val="lt1"/>
              </a:highlight>
            </a:endParaRPr>
          </a:p>
          <a:p>
            <a:pPr indent="0" lvl="0" marL="0" marR="48299" rtl="0" algn="just">
              <a:lnSpc>
                <a:spcPct val="95833"/>
              </a:lnSpc>
              <a:spcBef>
                <a:spcPts val="0"/>
              </a:spcBef>
              <a:spcAft>
                <a:spcPts val="0"/>
              </a:spcAft>
              <a:buNone/>
            </a:pPr>
            <a:r>
              <a:t/>
            </a:r>
            <a:endParaRPr sz="1400">
              <a:solidFill>
                <a:schemeClr val="dk1"/>
              </a:solidFill>
              <a:highlight>
                <a:schemeClr val="lt1"/>
              </a:highlight>
            </a:endParaRPr>
          </a:p>
          <a:p>
            <a:pPr indent="0" lvl="0" marL="0" marR="48299" rtl="0" algn="just">
              <a:lnSpc>
                <a:spcPct val="95833"/>
              </a:lnSpc>
              <a:spcBef>
                <a:spcPts val="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spcBef>
                <a:spcPts val="0"/>
              </a:spcBef>
              <a:spcAft>
                <a:spcPts val="1200"/>
              </a:spcAft>
              <a:buNone/>
            </a:pPr>
            <a:r>
              <a:t/>
            </a:r>
            <a:endParaRPr/>
          </a:p>
        </p:txBody>
      </p:sp>
      <p:sp>
        <p:nvSpPr>
          <p:cNvPr id="361" name="Google Shape;361;p4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3" name="Google Shape;363;p48"/>
          <p:cNvPicPr preferRelativeResize="0"/>
          <p:nvPr/>
        </p:nvPicPr>
        <p:blipFill>
          <a:blip r:embed="rId3">
            <a:alphaModFix/>
          </a:blip>
          <a:stretch>
            <a:fillRect/>
          </a:stretch>
        </p:blipFill>
        <p:spPr>
          <a:xfrm>
            <a:off x="2252950" y="1208825"/>
            <a:ext cx="3992801" cy="685880"/>
          </a:xfrm>
          <a:prstGeom prst="rect">
            <a:avLst/>
          </a:prstGeom>
          <a:noFill/>
          <a:ln cap="flat" cmpd="sng" w="9525">
            <a:solidFill>
              <a:schemeClr val="dk2"/>
            </a:solidFill>
            <a:prstDash val="solid"/>
            <a:round/>
            <a:headEnd len="sm" w="sm" type="none"/>
            <a:tailEnd len="sm" w="sm" type="none"/>
          </a:ln>
        </p:spPr>
      </p:pic>
      <p:pic>
        <p:nvPicPr>
          <p:cNvPr id="364" name="Google Shape;364;p48"/>
          <p:cNvPicPr preferRelativeResize="0"/>
          <p:nvPr/>
        </p:nvPicPr>
        <p:blipFill>
          <a:blip r:embed="rId4">
            <a:alphaModFix/>
          </a:blip>
          <a:stretch>
            <a:fillRect/>
          </a:stretch>
        </p:blipFill>
        <p:spPr>
          <a:xfrm>
            <a:off x="2309913" y="3692450"/>
            <a:ext cx="3878875" cy="6858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idx="1" type="body"/>
          </p:nvPr>
        </p:nvSpPr>
        <p:spPr>
          <a:xfrm>
            <a:off x="311700" y="508200"/>
            <a:ext cx="8520600" cy="4060800"/>
          </a:xfrm>
          <a:prstGeom prst="rect">
            <a:avLst/>
          </a:prstGeom>
        </p:spPr>
        <p:txBody>
          <a:bodyPr anchorCtr="0" anchor="t" bIns="91425" lIns="91425" spcFirstLastPara="1" rIns="91425" wrap="square" tIns="91425">
            <a:normAutofit/>
          </a:bodyPr>
          <a:lstStyle/>
          <a:p>
            <a:pPr indent="0" lvl="0" marL="0" marR="48299" rtl="0" algn="just">
              <a:lnSpc>
                <a:spcPct val="150000"/>
              </a:lnSpc>
              <a:spcBef>
                <a:spcPts val="5"/>
              </a:spcBef>
              <a:spcAft>
                <a:spcPts val="0"/>
              </a:spcAft>
              <a:buNone/>
            </a:pPr>
            <a:r>
              <a:rPr lang="en-CA" sz="1400">
                <a:solidFill>
                  <a:schemeClr val="dk1"/>
                </a:solidFill>
                <a:highlight>
                  <a:schemeClr val="lt1"/>
                </a:highlight>
              </a:rPr>
              <a:t>This function leaves the original list unmodified. Here’s how it is used:</a:t>
            </a:r>
            <a:endParaRPr sz="1400">
              <a:solidFill>
                <a:schemeClr val="dk1"/>
              </a:solidFill>
              <a:highlight>
                <a:schemeClr val="lt1"/>
              </a:highlight>
            </a:endParaRPr>
          </a:p>
          <a:p>
            <a:pPr indent="0" lvl="0" marL="0" marR="48299" rtl="0" algn="just">
              <a:lnSpc>
                <a:spcPct val="100000"/>
              </a:lnSpc>
              <a:spcBef>
                <a:spcPts val="5"/>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0000"/>
              </a:lnSpc>
              <a:spcBef>
                <a:spcPts val="5"/>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0000"/>
              </a:lnSpc>
              <a:spcBef>
                <a:spcPts val="5"/>
              </a:spcBef>
              <a:spcAft>
                <a:spcPts val="0"/>
              </a:spcAft>
              <a:buNone/>
            </a:pPr>
            <a:r>
              <a:t/>
            </a:r>
            <a:endParaRPr sz="1000">
              <a:solidFill>
                <a:srgbClr val="231F20"/>
              </a:solidFill>
              <a:latin typeface="DejaVu Serif"/>
              <a:ea typeface="DejaVu Serif"/>
              <a:cs typeface="DejaVu Serif"/>
              <a:sym typeface="DejaVu Serif"/>
            </a:endParaRPr>
          </a:p>
          <a:p>
            <a:pPr indent="0" lvl="0" marL="0" marR="48299" rtl="0" algn="just">
              <a:lnSpc>
                <a:spcPct val="100000"/>
              </a:lnSpc>
              <a:spcBef>
                <a:spcPts val="5"/>
              </a:spcBef>
              <a:spcAft>
                <a:spcPts val="0"/>
              </a:spcAft>
              <a:buClr>
                <a:schemeClr val="dk1"/>
              </a:buClr>
              <a:buSzPts val="1100"/>
              <a:buFont typeface="Arial"/>
              <a:buNone/>
            </a:pPr>
            <a:r>
              <a:t/>
            </a:r>
            <a:endParaRPr sz="1000">
              <a:solidFill>
                <a:srgbClr val="231F20"/>
              </a:solidFill>
              <a:latin typeface="DejaVu Serif"/>
              <a:ea typeface="DejaVu Serif"/>
              <a:cs typeface="DejaVu Serif"/>
              <a:sym typeface="DejaVu Serif"/>
            </a:endParaRPr>
          </a:p>
          <a:p>
            <a:pPr indent="0" lvl="0" marL="0" rtl="0" algn="l">
              <a:spcBef>
                <a:spcPts val="0"/>
              </a:spcBef>
              <a:spcAft>
                <a:spcPts val="1200"/>
              </a:spcAft>
              <a:buNone/>
            </a:pPr>
            <a:r>
              <a:t/>
            </a:r>
            <a:endParaRPr/>
          </a:p>
        </p:txBody>
      </p:sp>
      <p:sp>
        <p:nvSpPr>
          <p:cNvPr id="370" name="Google Shape;370;p4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49"/>
          <p:cNvPicPr preferRelativeResize="0"/>
          <p:nvPr/>
        </p:nvPicPr>
        <p:blipFill>
          <a:blip r:embed="rId3">
            <a:alphaModFix/>
          </a:blip>
          <a:stretch>
            <a:fillRect/>
          </a:stretch>
        </p:blipFill>
        <p:spPr>
          <a:xfrm>
            <a:off x="2051000" y="1370900"/>
            <a:ext cx="4507075" cy="2597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577850"/>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rgbClr val="333333"/>
                </a:solidFill>
                <a:highlight>
                  <a:schemeClr val="lt1"/>
                </a:highlight>
              </a:rPr>
              <a:t>The</a:t>
            </a:r>
            <a:r>
              <a:rPr b="1" lang="en-CA" sz="1400">
                <a:solidFill>
                  <a:schemeClr val="dk1"/>
                </a:solidFill>
                <a:highlight>
                  <a:schemeClr val="lt1"/>
                </a:highlight>
              </a:rPr>
              <a:t> in </a:t>
            </a:r>
            <a:r>
              <a:rPr lang="en-CA" sz="1400">
                <a:solidFill>
                  <a:srgbClr val="333333"/>
                </a:solidFill>
                <a:highlight>
                  <a:schemeClr val="lt1"/>
                </a:highlight>
              </a:rPr>
              <a:t>operator also works on lists in a similar way to how it works with strings.</a:t>
            </a:r>
            <a:endParaRPr sz="1400">
              <a:solidFill>
                <a:srgbClr val="333333"/>
              </a:solidFill>
              <a:highlight>
                <a:schemeClr val="lt1"/>
              </a:highlight>
            </a:endParaRPr>
          </a:p>
          <a:p>
            <a:pPr indent="0" lvl="0" marL="0" rtl="0" algn="l">
              <a:spcBef>
                <a:spcPts val="1200"/>
              </a:spcBef>
              <a:spcAft>
                <a:spcPts val="1200"/>
              </a:spcAft>
              <a:buNone/>
            </a:pPr>
            <a:r>
              <a:t/>
            </a:r>
            <a:endParaRPr sz="1200">
              <a:solidFill>
                <a:srgbClr val="333333"/>
              </a:solidFill>
              <a:highlight>
                <a:srgbClr val="FFFFFF"/>
              </a:highlight>
              <a:latin typeface="Lato"/>
              <a:ea typeface="Lato"/>
              <a:cs typeface="Lato"/>
              <a:sym typeface="Lato"/>
            </a:endParaRPr>
          </a:p>
        </p:txBody>
      </p:sp>
      <p:sp>
        <p:nvSpPr>
          <p:cNvPr id="82" name="Google Shape;82;p1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6"/>
          <p:cNvPicPr preferRelativeResize="0"/>
          <p:nvPr/>
        </p:nvPicPr>
        <p:blipFill>
          <a:blip r:embed="rId3">
            <a:alphaModFix/>
          </a:blip>
          <a:stretch>
            <a:fillRect/>
          </a:stretch>
        </p:blipFill>
        <p:spPr>
          <a:xfrm>
            <a:off x="1254100" y="1269396"/>
            <a:ext cx="6135950" cy="1119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48299" rtl="0" algn="l">
              <a:spcBef>
                <a:spcPts val="1700"/>
              </a:spcBef>
              <a:spcAft>
                <a:spcPts val="0"/>
              </a:spcAft>
              <a:buNone/>
            </a:pPr>
            <a:r>
              <a:rPr lang="en-CA" sz="2500">
                <a:solidFill>
                  <a:srgbClr val="1C4587"/>
                </a:solidFill>
              </a:rPr>
              <a:t>8.2 </a:t>
            </a:r>
            <a:r>
              <a:rPr lang="en-CA" sz="2500">
                <a:solidFill>
                  <a:srgbClr val="1C4587"/>
                </a:solidFill>
              </a:rPr>
              <a:t>Lists are mutable</a:t>
            </a:r>
            <a:endParaRPr sz="2500">
              <a:solidFill>
                <a:srgbClr val="1C4587"/>
              </a:solidFill>
            </a:endParaRPr>
          </a:p>
        </p:txBody>
      </p:sp>
      <p:sp>
        <p:nvSpPr>
          <p:cNvPr id="90" name="Google Shape;90;p17"/>
          <p:cNvSpPr txBox="1"/>
          <p:nvPr>
            <p:ph idx="1" type="body"/>
          </p:nvPr>
        </p:nvSpPr>
        <p:spPr>
          <a:xfrm>
            <a:off x="311700" y="1152475"/>
            <a:ext cx="8520600" cy="3754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rPr>
              <a:t>The syntax for accessing the elements of a list is the same as for accessing the characters of a string: the bracket operator. The expression inside the brackets specifies the index. </a:t>
            </a:r>
            <a:r>
              <a:rPr lang="en-CA" sz="1400">
                <a:solidFill>
                  <a:schemeClr val="dk1"/>
                </a:solidFill>
                <a:highlight>
                  <a:srgbClr val="FFFFFF"/>
                </a:highlight>
              </a:rPr>
              <a:t>It is important to remember that the indices start at 0:</a:t>
            </a:r>
            <a:endParaRPr sz="1400">
              <a:solidFill>
                <a:schemeClr val="dk1"/>
              </a:solidFill>
              <a:highlight>
                <a:srgbClr val="FFFFFF"/>
              </a:highlight>
            </a:endParaRPr>
          </a:p>
          <a:p>
            <a:pPr indent="0" lvl="0" marL="0" rtl="0" algn="just">
              <a:lnSpc>
                <a:spcPct val="150000"/>
              </a:lnSpc>
              <a:spcBef>
                <a:spcPts val="800"/>
              </a:spcBef>
              <a:spcAft>
                <a:spcPts val="0"/>
              </a:spcAft>
              <a:buNone/>
            </a:pPr>
            <a:r>
              <a:t/>
            </a:r>
            <a:endParaRPr sz="1400">
              <a:solidFill>
                <a:schemeClr val="dk1"/>
              </a:solidFill>
              <a:highlight>
                <a:srgbClr val="FFFFFF"/>
              </a:highlight>
            </a:endParaRPr>
          </a:p>
          <a:p>
            <a:pPr indent="0" lvl="0" marL="0" rtl="0" algn="just">
              <a:lnSpc>
                <a:spcPct val="150000"/>
              </a:lnSpc>
              <a:spcBef>
                <a:spcPts val="800"/>
              </a:spcBef>
              <a:spcAft>
                <a:spcPts val="0"/>
              </a:spcAft>
              <a:buNone/>
            </a:pPr>
            <a:r>
              <a:t/>
            </a:r>
            <a:endParaRPr sz="1400">
              <a:solidFill>
                <a:schemeClr val="dk1"/>
              </a:solidFill>
              <a:highlight>
                <a:srgbClr val="FFFFFF"/>
              </a:highlight>
            </a:endParaRPr>
          </a:p>
          <a:p>
            <a:pPr indent="0" lvl="0" marL="0" rtl="0" algn="just">
              <a:lnSpc>
                <a:spcPct val="150000"/>
              </a:lnSpc>
              <a:spcBef>
                <a:spcPts val="80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800"/>
              </a:spcBef>
              <a:spcAft>
                <a:spcPts val="1200"/>
              </a:spcAft>
              <a:buNone/>
            </a:pPr>
            <a:r>
              <a:t/>
            </a:r>
            <a:endParaRPr/>
          </a:p>
        </p:txBody>
      </p:sp>
      <p:sp>
        <p:nvSpPr>
          <p:cNvPr id="91" name="Google Shape;91;p1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7"/>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94" name="Google Shape;94;p17"/>
          <p:cNvPicPr preferRelativeResize="0"/>
          <p:nvPr/>
        </p:nvPicPr>
        <p:blipFill>
          <a:blip r:embed="rId3">
            <a:alphaModFix/>
          </a:blip>
          <a:stretch>
            <a:fillRect/>
          </a:stretch>
        </p:blipFill>
        <p:spPr>
          <a:xfrm>
            <a:off x="1156722" y="2345775"/>
            <a:ext cx="6755174" cy="7577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567088"/>
            <a:ext cx="8520600" cy="40017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rgbClr val="FFFFFF"/>
                </a:highlight>
              </a:rPr>
              <a:t>Lists are mutable: it means that you can change the order of items in a list or reassign an item in a list. When the bracket operator appears on the left side of an assignment, it identifies the element of the list that will be assigned.</a:t>
            </a:r>
            <a:endParaRPr sz="1400">
              <a:solidFill>
                <a:schemeClr val="dk1"/>
              </a:solidFill>
              <a:highlight>
                <a:srgbClr val="FFFFFF"/>
              </a:highlight>
            </a:endParaRPr>
          </a:p>
          <a:p>
            <a:pPr indent="0" lvl="0" marL="0" rtl="0" algn="just">
              <a:lnSpc>
                <a:spcPct val="150000"/>
              </a:lnSpc>
              <a:spcBef>
                <a:spcPts val="800"/>
              </a:spcBef>
              <a:spcAft>
                <a:spcPts val="0"/>
              </a:spcAft>
              <a:buNone/>
            </a:pPr>
            <a:r>
              <a:t/>
            </a:r>
            <a:endParaRPr sz="1400">
              <a:solidFill>
                <a:schemeClr val="dk1"/>
              </a:solidFill>
              <a:highlight>
                <a:srgbClr val="FFFFFF"/>
              </a:highlight>
            </a:endParaRPr>
          </a:p>
          <a:p>
            <a:pPr indent="0" lvl="0" marL="0" rtl="0" algn="just">
              <a:lnSpc>
                <a:spcPct val="150000"/>
              </a:lnSpc>
              <a:spcBef>
                <a:spcPts val="800"/>
              </a:spcBef>
              <a:spcAft>
                <a:spcPts val="0"/>
              </a:spcAft>
              <a:buNone/>
            </a:pPr>
            <a:r>
              <a:t/>
            </a:r>
            <a:endParaRPr sz="1400">
              <a:solidFill>
                <a:schemeClr val="dk1"/>
              </a:solidFill>
              <a:highlight>
                <a:srgbClr val="FFFFFF"/>
              </a:highlight>
            </a:endParaRPr>
          </a:p>
          <a:p>
            <a:pPr indent="0" lvl="0" marL="0" rtl="0" algn="just">
              <a:lnSpc>
                <a:spcPct val="150000"/>
              </a:lnSpc>
              <a:spcBef>
                <a:spcPts val="800"/>
              </a:spcBef>
              <a:spcAft>
                <a:spcPts val="0"/>
              </a:spcAft>
              <a:buNone/>
            </a:pPr>
            <a:r>
              <a:t/>
            </a:r>
            <a:endParaRPr sz="1400">
              <a:solidFill>
                <a:schemeClr val="dk1"/>
              </a:solidFill>
              <a:highlight>
                <a:srgbClr val="FFFFFF"/>
              </a:highlight>
            </a:endParaRPr>
          </a:p>
          <a:p>
            <a:pPr indent="0" lvl="0" marL="0" rtl="0" algn="just">
              <a:lnSpc>
                <a:spcPct val="150000"/>
              </a:lnSpc>
              <a:spcBef>
                <a:spcPts val="800"/>
              </a:spcBef>
              <a:spcAft>
                <a:spcPts val="0"/>
              </a:spcAft>
              <a:buNone/>
            </a:pPr>
            <a:r>
              <a:t/>
            </a:r>
            <a:endParaRPr sz="1400">
              <a:solidFill>
                <a:schemeClr val="dk1"/>
              </a:solidFill>
              <a:highlight>
                <a:srgbClr val="FFFFFF"/>
              </a:highlight>
            </a:endParaRPr>
          </a:p>
          <a:p>
            <a:pPr indent="0" lvl="0" marL="0" rtl="0" algn="just">
              <a:lnSpc>
                <a:spcPct val="150000"/>
              </a:lnSpc>
              <a:spcBef>
                <a:spcPts val="800"/>
              </a:spcBef>
              <a:spcAft>
                <a:spcPts val="0"/>
              </a:spcAft>
              <a:buNone/>
            </a:pPr>
            <a:r>
              <a:t/>
            </a:r>
            <a:endParaRPr sz="1400">
              <a:solidFill>
                <a:schemeClr val="dk1"/>
              </a:solidFill>
              <a:highlight>
                <a:srgbClr val="FFFFFF"/>
              </a:highlight>
            </a:endParaRPr>
          </a:p>
          <a:p>
            <a:pPr indent="0" lvl="0" marL="0" rtl="0" algn="just">
              <a:lnSpc>
                <a:spcPct val="150000"/>
              </a:lnSpc>
              <a:spcBef>
                <a:spcPts val="800"/>
              </a:spcBef>
              <a:spcAft>
                <a:spcPts val="800"/>
              </a:spcAft>
              <a:buClr>
                <a:schemeClr val="dk1"/>
              </a:buClr>
              <a:buSzPts val="1100"/>
              <a:buFont typeface="Arial"/>
              <a:buNone/>
            </a:pPr>
            <a:r>
              <a:rPr lang="en-CA" sz="1400">
                <a:solidFill>
                  <a:schemeClr val="dk1"/>
                </a:solidFill>
                <a:highlight>
                  <a:schemeClr val="lt1"/>
                </a:highlight>
              </a:rPr>
              <a:t>In the example above the second element numbers (at index 1), which used to be 9, is changed to 5.</a:t>
            </a:r>
            <a:endParaRPr sz="1400">
              <a:solidFill>
                <a:schemeClr val="dk1"/>
              </a:solidFill>
              <a:highlight>
                <a:schemeClr val="lt1"/>
              </a:highlight>
            </a:endParaRPr>
          </a:p>
        </p:txBody>
      </p:sp>
      <p:sp>
        <p:nvSpPr>
          <p:cNvPr id="100" name="Google Shape;100;p1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8"/>
          <p:cNvPicPr preferRelativeResize="0"/>
          <p:nvPr/>
        </p:nvPicPr>
        <p:blipFill>
          <a:blip r:embed="rId3">
            <a:alphaModFix/>
          </a:blip>
          <a:stretch>
            <a:fillRect/>
          </a:stretch>
        </p:blipFill>
        <p:spPr>
          <a:xfrm>
            <a:off x="1646353" y="1983225"/>
            <a:ext cx="5621151" cy="1283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1700" y="634875"/>
            <a:ext cx="8520600" cy="3933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b="1" lang="en-CA" sz="1400">
                <a:solidFill>
                  <a:schemeClr val="dk1"/>
                </a:solidFill>
                <a:highlight>
                  <a:schemeClr val="lt1"/>
                </a:highlight>
              </a:rPr>
              <a:t>Mapping - </a:t>
            </a:r>
            <a:r>
              <a:rPr lang="en-CA" sz="1400">
                <a:solidFill>
                  <a:schemeClr val="dk1"/>
                </a:solidFill>
                <a:highlight>
                  <a:schemeClr val="lt1"/>
                </a:highlight>
              </a:rPr>
              <a:t>is a relationship between indices and elements; each index “maps to” one of the elements.</a:t>
            </a:r>
            <a:endParaRPr sz="1400">
              <a:solidFill>
                <a:schemeClr val="dk1"/>
              </a:solidFill>
              <a:highlight>
                <a:schemeClr val="lt1"/>
              </a:highlight>
            </a:endParaRPr>
          </a:p>
          <a:p>
            <a:pPr indent="0" lvl="0" marL="0" rtl="0" algn="just">
              <a:lnSpc>
                <a:spcPct val="150000"/>
              </a:lnSpc>
              <a:spcBef>
                <a:spcPts val="800"/>
              </a:spcBef>
              <a:spcAft>
                <a:spcPts val="0"/>
              </a:spcAft>
              <a:buClr>
                <a:schemeClr val="dk1"/>
              </a:buClr>
              <a:buSzPts val="1100"/>
              <a:buFont typeface="Arial"/>
              <a:buNone/>
            </a:pPr>
            <a:r>
              <a:rPr lang="en-CA" sz="1400">
                <a:solidFill>
                  <a:schemeClr val="dk1"/>
                </a:solidFill>
                <a:highlight>
                  <a:schemeClr val="lt1"/>
                </a:highlight>
              </a:rPr>
              <a:t>Indexing in a list works the same way as indexing in a string:</a:t>
            </a:r>
            <a:endParaRPr sz="1400">
              <a:solidFill>
                <a:schemeClr val="dk1"/>
              </a:solidFill>
              <a:highlight>
                <a:schemeClr val="lt1"/>
              </a:highlight>
            </a:endParaRPr>
          </a:p>
          <a:p>
            <a:pPr indent="-317500" lvl="0" marL="457200" rtl="0" algn="just">
              <a:lnSpc>
                <a:spcPct val="150000"/>
              </a:lnSpc>
              <a:spcBef>
                <a:spcPts val="800"/>
              </a:spcBef>
              <a:spcAft>
                <a:spcPts val="0"/>
              </a:spcAft>
              <a:buClr>
                <a:schemeClr val="dk1"/>
              </a:buClr>
              <a:buSzPts val="1400"/>
              <a:buFont typeface="Arial"/>
              <a:buChar char="●"/>
            </a:pPr>
            <a:r>
              <a:rPr lang="en-CA" sz="1400">
                <a:solidFill>
                  <a:schemeClr val="dk1"/>
                </a:solidFill>
                <a:highlight>
                  <a:schemeClr val="lt1"/>
                </a:highlight>
              </a:rPr>
              <a:t>Indexes start from 0.</a:t>
            </a:r>
            <a:endParaRPr sz="1400">
              <a:solidFill>
                <a:schemeClr val="dk1"/>
              </a:solidFill>
              <a:highlight>
                <a:schemeClr val="lt1"/>
              </a:highlight>
            </a:endParaRPr>
          </a:p>
          <a:p>
            <a:pPr indent="-317500" lvl="0" marL="457200" rtl="0" algn="just">
              <a:lnSpc>
                <a:spcPct val="150000"/>
              </a:lnSpc>
              <a:spcBef>
                <a:spcPts val="0"/>
              </a:spcBef>
              <a:spcAft>
                <a:spcPts val="0"/>
              </a:spcAft>
              <a:buClr>
                <a:schemeClr val="dk1"/>
              </a:buClr>
              <a:buSzPts val="1400"/>
              <a:buFont typeface="Arial"/>
              <a:buChar char="●"/>
            </a:pPr>
            <a:r>
              <a:rPr lang="en-CA" sz="1400">
                <a:solidFill>
                  <a:schemeClr val="dk1"/>
                </a:solidFill>
                <a:highlight>
                  <a:schemeClr val="lt1"/>
                </a:highlight>
              </a:rPr>
              <a:t>Any integer expression can be used as an index.</a:t>
            </a:r>
            <a:endParaRPr sz="1400">
              <a:solidFill>
                <a:schemeClr val="dk1"/>
              </a:solidFill>
              <a:highlight>
                <a:schemeClr val="lt1"/>
              </a:highlight>
            </a:endParaRPr>
          </a:p>
          <a:p>
            <a:pPr indent="-317500" lvl="0" marL="457200" rtl="0" algn="just">
              <a:lnSpc>
                <a:spcPct val="150000"/>
              </a:lnSpc>
              <a:spcBef>
                <a:spcPts val="0"/>
              </a:spcBef>
              <a:spcAft>
                <a:spcPts val="0"/>
              </a:spcAft>
              <a:buClr>
                <a:schemeClr val="dk1"/>
              </a:buClr>
              <a:buSzPts val="1400"/>
              <a:buFont typeface="Lato"/>
              <a:buChar char="●"/>
            </a:pPr>
            <a:r>
              <a:rPr lang="en-CA" sz="1400">
                <a:solidFill>
                  <a:schemeClr val="dk1"/>
                </a:solidFill>
                <a:highlight>
                  <a:schemeClr val="lt1"/>
                </a:highlight>
              </a:rPr>
              <a:t>If you try to read or write an element that does not exist, you get an IndexError.</a:t>
            </a:r>
            <a:endParaRPr sz="1400">
              <a:solidFill>
                <a:schemeClr val="dk1"/>
              </a:solidFill>
              <a:highlight>
                <a:schemeClr val="lt1"/>
              </a:highlight>
            </a:endParaRPr>
          </a:p>
          <a:p>
            <a:pPr indent="-317500" lvl="0" marL="457200" rtl="0" algn="just">
              <a:lnSpc>
                <a:spcPct val="150000"/>
              </a:lnSpc>
              <a:spcBef>
                <a:spcPts val="0"/>
              </a:spcBef>
              <a:spcAft>
                <a:spcPts val="0"/>
              </a:spcAft>
              <a:buClr>
                <a:schemeClr val="dk1"/>
              </a:buClr>
              <a:buSzPts val="1400"/>
              <a:buFont typeface="Arial"/>
              <a:buChar char="●"/>
            </a:pPr>
            <a:r>
              <a:rPr lang="en-CA" sz="1400">
                <a:solidFill>
                  <a:schemeClr val="dk1"/>
                </a:solidFill>
                <a:highlight>
                  <a:schemeClr val="lt1"/>
                </a:highlight>
              </a:rPr>
              <a:t>If an index has a negative value, it counts backward from the end of the list.</a:t>
            </a:r>
            <a:endParaRPr sz="1400">
              <a:solidFill>
                <a:schemeClr val="dk1"/>
              </a:solidFill>
              <a:highlight>
                <a:schemeClr val="lt1"/>
              </a:highlight>
            </a:endParaRPr>
          </a:p>
          <a:p>
            <a:pPr indent="0" lvl="0" marL="0" rtl="0" algn="l">
              <a:spcBef>
                <a:spcPts val="800"/>
              </a:spcBef>
              <a:spcAft>
                <a:spcPts val="1200"/>
              </a:spcAft>
              <a:buNone/>
            </a:pPr>
            <a:r>
              <a:t/>
            </a:r>
            <a:endParaRPr/>
          </a:p>
        </p:txBody>
      </p:sp>
      <p:sp>
        <p:nvSpPr>
          <p:cNvPr id="108" name="Google Shape;108;p1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500">
                <a:solidFill>
                  <a:srgbClr val="1C4587"/>
                </a:solidFill>
              </a:rPr>
              <a:t>8.3 </a:t>
            </a:r>
            <a:r>
              <a:rPr lang="en-CA" sz="2500">
                <a:solidFill>
                  <a:srgbClr val="1C4587"/>
                </a:solidFill>
              </a:rPr>
              <a:t>Traversing a list</a:t>
            </a:r>
            <a:endParaRPr sz="2500">
              <a:solidFill>
                <a:srgbClr val="1C4587"/>
              </a:solidFill>
            </a:endParaRPr>
          </a:p>
        </p:txBody>
      </p:sp>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chemeClr val="dk1"/>
                </a:solidFill>
                <a:highlight>
                  <a:schemeClr val="lt1"/>
                </a:highlight>
              </a:rPr>
              <a:t>The most common way to traverse the elements of a list is with a for loop:</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rgbClr val="FFFFFF"/>
              </a:highlight>
            </a:endParaRPr>
          </a:p>
          <a:p>
            <a:pPr indent="0" lvl="0" marL="0" rtl="0" algn="l">
              <a:spcBef>
                <a:spcPts val="800"/>
              </a:spcBef>
              <a:spcAft>
                <a:spcPts val="0"/>
              </a:spcAft>
              <a:buNone/>
            </a:pPr>
            <a:r>
              <a:t/>
            </a:r>
            <a:endParaRPr sz="1400">
              <a:solidFill>
                <a:schemeClr val="dk1"/>
              </a:solidFill>
              <a:highlight>
                <a:srgbClr val="FFFFFF"/>
              </a:highlight>
            </a:endParaRPr>
          </a:p>
          <a:p>
            <a:pPr indent="0" lvl="0" marL="0" rtl="0" algn="l">
              <a:spcBef>
                <a:spcPts val="800"/>
              </a:spcBef>
              <a:spcAft>
                <a:spcPts val="0"/>
              </a:spcAft>
              <a:buNone/>
            </a:pPr>
            <a:r>
              <a:t/>
            </a:r>
            <a:endParaRPr sz="1400">
              <a:solidFill>
                <a:schemeClr val="dk1"/>
              </a:solidFill>
              <a:highlight>
                <a:srgbClr val="FFFFFF"/>
              </a:highlight>
            </a:endParaRPr>
          </a:p>
          <a:p>
            <a:pPr indent="0" lvl="0" marL="0" rtl="0" algn="just">
              <a:lnSpc>
                <a:spcPct val="150000"/>
              </a:lnSpc>
              <a:spcBef>
                <a:spcPts val="800"/>
              </a:spcBef>
              <a:spcAft>
                <a:spcPts val="800"/>
              </a:spcAft>
              <a:buNone/>
            </a:pPr>
            <a:r>
              <a:rPr lang="en-CA" sz="1400">
                <a:solidFill>
                  <a:schemeClr val="dk1"/>
                </a:solidFill>
                <a:highlight>
                  <a:srgbClr val="FFFFFF"/>
                </a:highlight>
              </a:rPr>
              <a:t>This works great if you only need to read the elements of the list. But if you want to write or update the elements, you have to use indexing. </a:t>
            </a:r>
            <a:endParaRPr sz="1200">
              <a:solidFill>
                <a:srgbClr val="333333"/>
              </a:solidFill>
              <a:highlight>
                <a:srgbClr val="FFFFFF"/>
              </a:highlight>
              <a:latin typeface="Lato"/>
              <a:ea typeface="Lato"/>
              <a:cs typeface="Lato"/>
              <a:sym typeface="Lato"/>
            </a:endParaRPr>
          </a:p>
        </p:txBody>
      </p:sp>
      <p:sp>
        <p:nvSpPr>
          <p:cNvPr id="116" name="Google Shape;116;p2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20"/>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19" name="Google Shape;119;p20"/>
          <p:cNvPicPr preferRelativeResize="0"/>
          <p:nvPr/>
        </p:nvPicPr>
        <p:blipFill>
          <a:blip r:embed="rId3">
            <a:alphaModFix/>
          </a:blip>
          <a:stretch>
            <a:fillRect/>
          </a:stretch>
        </p:blipFill>
        <p:spPr>
          <a:xfrm>
            <a:off x="1916825" y="1788775"/>
            <a:ext cx="4680825" cy="782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446325"/>
            <a:ext cx="8520600" cy="41226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50000"/>
              </a:lnSpc>
              <a:spcBef>
                <a:spcPts val="0"/>
              </a:spcBef>
              <a:spcAft>
                <a:spcPts val="0"/>
              </a:spcAft>
              <a:buNone/>
            </a:pPr>
            <a:r>
              <a:rPr lang="en-CA" sz="1400">
                <a:solidFill>
                  <a:schemeClr val="dk1"/>
                </a:solidFill>
                <a:highlight>
                  <a:schemeClr val="lt1"/>
                </a:highlight>
              </a:rPr>
              <a:t>The for loop gives you a copy of each value in the list, but it provides no way to alter them. A common way to do that is to combine the functions </a:t>
            </a:r>
            <a:r>
              <a:rPr b="1" lang="en-CA" sz="1400">
                <a:solidFill>
                  <a:schemeClr val="dk1"/>
                </a:solidFill>
                <a:highlight>
                  <a:schemeClr val="lt1"/>
                </a:highlight>
              </a:rPr>
              <a:t>range</a:t>
            </a:r>
            <a:r>
              <a:rPr lang="en-CA" sz="1400">
                <a:solidFill>
                  <a:schemeClr val="dk1"/>
                </a:solidFill>
                <a:highlight>
                  <a:schemeClr val="lt1"/>
                </a:highlight>
              </a:rPr>
              <a:t> and </a:t>
            </a:r>
            <a:r>
              <a:rPr b="1" lang="en-CA" sz="1400">
                <a:solidFill>
                  <a:schemeClr val="dk1"/>
                </a:solidFill>
                <a:highlight>
                  <a:schemeClr val="lt1"/>
                </a:highlight>
              </a:rPr>
              <a:t>len</a:t>
            </a:r>
            <a:r>
              <a:rPr lang="en-CA" sz="1400">
                <a:solidFill>
                  <a:schemeClr val="dk1"/>
                </a:solidFill>
                <a:highlight>
                  <a:schemeClr val="lt1"/>
                </a:highlight>
              </a:rPr>
              <a:t>:</a:t>
            </a:r>
            <a:endParaRPr sz="1400">
              <a:solidFill>
                <a:schemeClr val="dk1"/>
              </a:solidFill>
              <a:highlight>
                <a:schemeClr val="lt1"/>
              </a:highlight>
            </a:endParaRPr>
          </a:p>
          <a:p>
            <a:pPr indent="0" lvl="0" marL="0" rtl="0" algn="just">
              <a:lnSpc>
                <a:spcPct val="150000"/>
              </a:lnSpc>
              <a:spcBef>
                <a:spcPts val="800"/>
              </a:spcBef>
              <a:spcAft>
                <a:spcPts val="0"/>
              </a:spcAft>
              <a:buNone/>
            </a:pPr>
            <a:r>
              <a:t/>
            </a:r>
            <a:endParaRPr sz="1400">
              <a:solidFill>
                <a:schemeClr val="dk1"/>
              </a:solidFill>
              <a:highlight>
                <a:schemeClr val="lt1"/>
              </a:highlight>
            </a:endParaRPr>
          </a:p>
          <a:p>
            <a:pPr indent="0" lvl="0" marL="0" rtl="0" algn="just">
              <a:lnSpc>
                <a:spcPct val="150000"/>
              </a:lnSpc>
              <a:spcBef>
                <a:spcPts val="800"/>
              </a:spcBef>
              <a:spcAft>
                <a:spcPts val="0"/>
              </a:spcAft>
              <a:buNone/>
            </a:pPr>
            <a:r>
              <a:t/>
            </a:r>
            <a:endParaRPr sz="1400">
              <a:solidFill>
                <a:schemeClr val="dk1"/>
              </a:solidFill>
              <a:highlight>
                <a:schemeClr val="lt1"/>
              </a:highlight>
            </a:endParaRPr>
          </a:p>
          <a:p>
            <a:pPr indent="0" lvl="0" marL="0" rtl="0" algn="just">
              <a:lnSpc>
                <a:spcPct val="150000"/>
              </a:lnSpc>
              <a:spcBef>
                <a:spcPts val="800"/>
              </a:spcBef>
              <a:spcAft>
                <a:spcPts val="0"/>
              </a:spcAft>
              <a:buNone/>
            </a:pPr>
            <a:r>
              <a:t/>
            </a:r>
            <a:endParaRPr sz="1400">
              <a:solidFill>
                <a:schemeClr val="dk1"/>
              </a:solidFill>
              <a:highlight>
                <a:schemeClr val="lt1"/>
              </a:highlight>
            </a:endParaRPr>
          </a:p>
          <a:p>
            <a:pPr indent="0" lvl="0" marL="0" rtl="0" algn="just">
              <a:lnSpc>
                <a:spcPct val="150000"/>
              </a:lnSpc>
              <a:spcBef>
                <a:spcPts val="800"/>
              </a:spcBef>
              <a:spcAft>
                <a:spcPts val="0"/>
              </a:spcAft>
              <a:buNone/>
            </a:pPr>
            <a:r>
              <a:t/>
            </a:r>
            <a:endParaRPr sz="1400">
              <a:solidFill>
                <a:schemeClr val="dk1"/>
              </a:solidFill>
              <a:highlight>
                <a:schemeClr val="lt1"/>
              </a:highlight>
            </a:endParaRPr>
          </a:p>
          <a:p>
            <a:pPr indent="0" lvl="0" marL="0" rtl="0" algn="just">
              <a:lnSpc>
                <a:spcPct val="150000"/>
              </a:lnSpc>
              <a:spcBef>
                <a:spcPts val="800"/>
              </a:spcBef>
              <a:spcAft>
                <a:spcPts val="0"/>
              </a:spcAft>
              <a:buNone/>
            </a:pPr>
            <a:r>
              <a:t/>
            </a:r>
            <a:endParaRPr sz="1400">
              <a:solidFill>
                <a:schemeClr val="dk1"/>
              </a:solidFill>
              <a:highlight>
                <a:schemeClr val="lt1"/>
              </a:highlight>
            </a:endParaRPr>
          </a:p>
          <a:p>
            <a:pPr indent="0" lvl="0" marL="0" rtl="0" algn="l">
              <a:spcBef>
                <a:spcPts val="800"/>
              </a:spcBef>
              <a:spcAft>
                <a:spcPts val="0"/>
              </a:spcAft>
              <a:buNone/>
            </a:pPr>
            <a:r>
              <a:t/>
            </a:r>
            <a:endParaRPr sz="1200">
              <a:solidFill>
                <a:srgbClr val="333333"/>
              </a:solidFill>
              <a:latin typeface="Lato"/>
              <a:ea typeface="Lato"/>
              <a:cs typeface="Lato"/>
              <a:sym typeface="Lato"/>
            </a:endParaRPr>
          </a:p>
          <a:p>
            <a:pPr indent="0" lvl="0" marL="0" rtl="0" algn="just">
              <a:lnSpc>
                <a:spcPct val="150000"/>
              </a:lnSpc>
              <a:spcBef>
                <a:spcPts val="800"/>
              </a:spcBef>
              <a:spcAft>
                <a:spcPts val="800"/>
              </a:spcAft>
              <a:buClr>
                <a:schemeClr val="dk1"/>
              </a:buClr>
              <a:buSzPct val="73333"/>
              <a:buFont typeface="Arial"/>
              <a:buNone/>
            </a:pPr>
            <a:r>
              <a:rPr lang="en-CA" sz="1500">
                <a:solidFill>
                  <a:schemeClr val="dk1"/>
                </a:solidFill>
                <a:highlight>
                  <a:schemeClr val="lt1"/>
                </a:highlight>
              </a:rPr>
              <a:t>The </a:t>
            </a:r>
            <a:r>
              <a:rPr b="1" lang="en-CA" sz="1500">
                <a:solidFill>
                  <a:schemeClr val="dk1"/>
                </a:solidFill>
                <a:highlight>
                  <a:schemeClr val="lt1"/>
                </a:highlight>
              </a:rPr>
              <a:t>sequence</a:t>
            </a:r>
            <a:r>
              <a:rPr lang="en-CA" sz="1500">
                <a:solidFill>
                  <a:schemeClr val="dk1"/>
                </a:solidFill>
                <a:highlight>
                  <a:schemeClr val="lt1"/>
                </a:highlight>
              </a:rPr>
              <a:t> in this loop is the sequence of all valid indexes into the list. The expression </a:t>
            </a:r>
            <a:r>
              <a:rPr b="1" lang="en-CA" sz="1500">
                <a:solidFill>
                  <a:schemeClr val="dk1"/>
                </a:solidFill>
                <a:highlight>
                  <a:schemeClr val="lt1"/>
                </a:highlight>
              </a:rPr>
              <a:t>range(len(numbers))</a:t>
            </a:r>
            <a:r>
              <a:rPr lang="en-CA" sz="1500">
                <a:solidFill>
                  <a:schemeClr val="dk1"/>
                </a:solidFill>
                <a:highlight>
                  <a:schemeClr val="lt1"/>
                </a:highlight>
              </a:rPr>
              <a:t> gives the length of the list to </a:t>
            </a:r>
            <a:r>
              <a:rPr b="1" lang="en-CA" sz="1500">
                <a:solidFill>
                  <a:schemeClr val="dk1"/>
                </a:solidFill>
                <a:highlight>
                  <a:schemeClr val="lt1"/>
                </a:highlight>
              </a:rPr>
              <a:t>range()</a:t>
            </a:r>
            <a:r>
              <a:rPr lang="en-CA" sz="1500">
                <a:solidFill>
                  <a:schemeClr val="dk1"/>
                </a:solidFill>
                <a:highlight>
                  <a:schemeClr val="lt1"/>
                </a:highlight>
              </a:rPr>
              <a:t>, which produces a sequence of values starting at 0 and going up to, </a:t>
            </a:r>
            <a:r>
              <a:rPr b="1" lang="en-CA" sz="1500">
                <a:solidFill>
                  <a:schemeClr val="dk1"/>
                </a:solidFill>
                <a:highlight>
                  <a:schemeClr val="lt1"/>
                </a:highlight>
              </a:rPr>
              <a:t>but not including</a:t>
            </a:r>
            <a:r>
              <a:rPr lang="en-CA" sz="1500">
                <a:solidFill>
                  <a:schemeClr val="dk1"/>
                </a:solidFill>
                <a:highlight>
                  <a:schemeClr val="lt1"/>
                </a:highlight>
              </a:rPr>
              <a:t>, the length of the list itself. This is always going to be the valid indexes into the list!</a:t>
            </a:r>
            <a:endParaRPr sz="1400">
              <a:solidFill>
                <a:schemeClr val="dk1"/>
              </a:solidFill>
              <a:highlight>
                <a:schemeClr val="lt1"/>
              </a:highlight>
            </a:endParaRPr>
          </a:p>
        </p:txBody>
      </p:sp>
      <p:sp>
        <p:nvSpPr>
          <p:cNvPr id="125" name="Google Shape;125;p2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1"/>
          <p:cNvPicPr preferRelativeResize="0"/>
          <p:nvPr/>
        </p:nvPicPr>
        <p:blipFill>
          <a:blip r:embed="rId3">
            <a:alphaModFix/>
          </a:blip>
          <a:stretch>
            <a:fillRect/>
          </a:stretch>
        </p:blipFill>
        <p:spPr>
          <a:xfrm>
            <a:off x="1934125" y="1340700"/>
            <a:ext cx="5503074" cy="17346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