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6dc24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6dc24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6dc24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6dc24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6dc242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6dc242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fcfa76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fcfa76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fcfa76f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fcfa76f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fcfa76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fcfa76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46dc24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46dc24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fcfa76f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5fcfa76f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5fcfa76f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5fcfa76f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5fcfa76f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5fcfa76f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fcfa76f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fcfa76f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46dc24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46dc24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5fcfa76f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5fcfa76f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5fcfa76f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5fcfa76f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46dc242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46dc242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fcfa76f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fcfa76f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46dc242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46dc242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46dc242f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46dc242f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6dc242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6dc242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fcfa76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fcfa76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6dc242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6dc242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fcfa76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fcfa76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9</a:t>
            </a:r>
            <a:endParaRPr>
              <a:solidFill>
                <a:srgbClr val="1C458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DICTIONARIES</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111"/>
              <a:buFont typeface="Arial"/>
              <a:buNone/>
            </a:pPr>
            <a:r>
              <a:rPr lang="en-CA" sz="1800">
                <a:solidFill>
                  <a:srgbClr val="1C4587"/>
                </a:solidFill>
              </a:rPr>
              <a:t>Removing elements from Dictionary</a:t>
            </a:r>
            <a:endParaRPr sz="1800">
              <a:solidFill>
                <a:srgbClr val="1C4587"/>
              </a:solidFill>
            </a:endParaRPr>
          </a:p>
          <a:p>
            <a:pPr indent="0" lvl="0" marL="0" rtl="0" algn="l">
              <a:spcBef>
                <a:spcPts val="900"/>
              </a:spcBef>
              <a:spcAft>
                <a:spcPts val="0"/>
              </a:spcAft>
              <a:buNone/>
            </a:pPr>
            <a:r>
              <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You can remove  item in a dictionary by using the</a:t>
            </a:r>
            <a:r>
              <a:rPr b="1" lang="en-CA" sz="1400">
                <a:solidFill>
                  <a:schemeClr val="dk1"/>
                </a:solidFill>
                <a:highlight>
                  <a:schemeClr val="lt1"/>
                </a:highlight>
              </a:rPr>
              <a:t> pop() </a:t>
            </a:r>
            <a:r>
              <a:rPr lang="en-CA" sz="1400">
                <a:solidFill>
                  <a:schemeClr val="dk1"/>
                </a:solidFill>
                <a:highlight>
                  <a:schemeClr val="lt1"/>
                </a:highlight>
              </a:rPr>
              <a:t>method. This method removes an item with the provided key and returns the value.</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The </a:t>
            </a:r>
            <a:r>
              <a:rPr b="1" lang="en-CA" sz="1400">
                <a:solidFill>
                  <a:schemeClr val="dk1"/>
                </a:solidFill>
                <a:highlight>
                  <a:schemeClr val="lt1"/>
                </a:highlight>
              </a:rPr>
              <a:t>popitem( )</a:t>
            </a:r>
            <a:r>
              <a:rPr lang="en-CA" sz="1400">
                <a:solidFill>
                  <a:schemeClr val="dk1"/>
                </a:solidFill>
                <a:highlight>
                  <a:schemeClr val="lt1"/>
                </a:highlight>
              </a:rPr>
              <a:t> method can be used to remove and return an arbitrary (key, value) item pair from the dictionary. </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By using the </a:t>
            </a:r>
            <a:r>
              <a:rPr b="1" lang="en-CA" sz="1400">
                <a:solidFill>
                  <a:schemeClr val="dk1"/>
                </a:solidFill>
                <a:highlight>
                  <a:schemeClr val="lt1"/>
                </a:highlight>
              </a:rPr>
              <a:t>clear( )</a:t>
            </a:r>
            <a:r>
              <a:rPr lang="en-CA" sz="1400">
                <a:solidFill>
                  <a:schemeClr val="dk1"/>
                </a:solidFill>
                <a:highlight>
                  <a:schemeClr val="lt1"/>
                </a:highlight>
              </a:rPr>
              <a:t> method you can remove all items at once. </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You can also use the </a:t>
            </a:r>
            <a:r>
              <a:rPr b="1" lang="en-CA" sz="1400">
                <a:solidFill>
                  <a:schemeClr val="dk1"/>
                </a:solidFill>
                <a:highlight>
                  <a:schemeClr val="lt1"/>
                </a:highlight>
              </a:rPr>
              <a:t>del</a:t>
            </a:r>
            <a:r>
              <a:rPr lang="en-CA" sz="1400">
                <a:solidFill>
                  <a:schemeClr val="dk1"/>
                </a:solidFill>
                <a:highlight>
                  <a:schemeClr val="lt1"/>
                </a:highlight>
              </a:rPr>
              <a:t> keyword to remove individual items or the entire dictionary itself.</a:t>
            </a:r>
            <a:endParaRPr sz="1400">
              <a:solidFill>
                <a:schemeClr val="dk1"/>
              </a:solidFill>
              <a:highlight>
                <a:schemeClr val="lt1"/>
              </a:highlight>
            </a:endParaRPr>
          </a:p>
          <a:p>
            <a:pPr indent="0" lvl="0" marL="0" rtl="0" algn="l">
              <a:spcBef>
                <a:spcPts val="1200"/>
              </a:spcBef>
              <a:spcAft>
                <a:spcPts val="1200"/>
              </a:spcAft>
              <a:buNone/>
            </a:pPr>
            <a:r>
              <a:t/>
            </a:r>
            <a:endParaRPr/>
          </a:p>
        </p:txBody>
      </p:sp>
      <p:sp>
        <p:nvSpPr>
          <p:cNvPr id="133" name="Google Shape;133;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11700" y="577850"/>
            <a:ext cx="8520600" cy="3990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Example of </a:t>
            </a:r>
            <a:r>
              <a:rPr b="1" lang="en-CA" sz="1400">
                <a:solidFill>
                  <a:schemeClr val="dk1"/>
                </a:solidFill>
                <a:highlight>
                  <a:schemeClr val="lt1"/>
                </a:highlight>
              </a:rPr>
              <a:t>pop( ) method </a:t>
            </a:r>
            <a:r>
              <a:rPr lang="en-CA" sz="1400">
                <a:solidFill>
                  <a:schemeClr val="dk1"/>
                </a:solidFill>
                <a:highlight>
                  <a:schemeClr val="lt1"/>
                </a:highlight>
              </a:rPr>
              <a:t>remove a particular item, returns its value:</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t/>
            </a:r>
            <a:endParaRPr b="1" sz="1400">
              <a:solidFill>
                <a:schemeClr val="dk1"/>
              </a:solidFill>
              <a:highlight>
                <a:schemeClr val="lt1"/>
              </a:highlight>
            </a:endParaRPr>
          </a:p>
          <a:p>
            <a:pPr indent="0" lvl="0" marL="152400" marR="152400" rtl="0" algn="l">
              <a:lnSpc>
                <a:spcPct val="142857"/>
              </a:lnSpc>
              <a:spcBef>
                <a:spcPts val="1200"/>
              </a:spcBef>
              <a:spcAft>
                <a:spcPts val="0"/>
              </a:spcAft>
              <a:buNone/>
            </a:pPr>
            <a:r>
              <a:t/>
            </a:r>
            <a:endParaRPr sz="1740">
              <a:solidFill>
                <a:schemeClr val="dk1"/>
              </a:solidFill>
              <a:highlight>
                <a:schemeClr val="lt1"/>
              </a:highlight>
            </a:endParaRPr>
          </a:p>
          <a:p>
            <a:pPr indent="0" lvl="0" marL="0" marR="152400" rtl="0" algn="l">
              <a:lnSpc>
                <a:spcPct val="142857"/>
              </a:lnSpc>
              <a:spcBef>
                <a:spcPts val="1200"/>
              </a:spcBef>
              <a:spcAft>
                <a:spcPts val="0"/>
              </a:spcAft>
              <a:buClr>
                <a:schemeClr val="dk1"/>
              </a:buClr>
              <a:buSzPts val="1100"/>
              <a:buFont typeface="Arial"/>
              <a:buNone/>
            </a:pPr>
            <a:r>
              <a:t/>
            </a:r>
            <a:endParaRPr sz="2242">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40" name="Google Shape;140;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184375" y="1239725"/>
            <a:ext cx="4658076" cy="1974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311700" y="577850"/>
            <a:ext cx="8520600" cy="3990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Example of </a:t>
            </a:r>
            <a:r>
              <a:rPr b="1" lang="en-CA" sz="1400">
                <a:solidFill>
                  <a:schemeClr val="dk1"/>
                </a:solidFill>
                <a:highlight>
                  <a:schemeClr val="lt1"/>
                </a:highlight>
              </a:rPr>
              <a:t>popitem( )</a:t>
            </a:r>
            <a:r>
              <a:rPr b="1" lang="en-CA" sz="1400">
                <a:solidFill>
                  <a:schemeClr val="dk1"/>
                </a:solidFill>
                <a:highlight>
                  <a:schemeClr val="lt1"/>
                </a:highlight>
              </a:rPr>
              <a:t> method </a:t>
            </a:r>
            <a:r>
              <a:rPr lang="en-CA" sz="1400">
                <a:solidFill>
                  <a:schemeClr val="dk1"/>
                </a:solidFill>
                <a:highlight>
                  <a:schemeClr val="lt1"/>
                </a:highlight>
              </a:rPr>
              <a:t>to</a:t>
            </a:r>
            <a:r>
              <a:rPr b="1" lang="en-CA" sz="1400">
                <a:solidFill>
                  <a:schemeClr val="dk1"/>
                </a:solidFill>
                <a:highlight>
                  <a:schemeClr val="lt1"/>
                </a:highlight>
              </a:rPr>
              <a:t> </a:t>
            </a:r>
            <a:r>
              <a:rPr lang="en-CA" sz="1400">
                <a:solidFill>
                  <a:schemeClr val="dk1"/>
                </a:solidFill>
                <a:highlight>
                  <a:schemeClr val="lt1"/>
                </a:highlight>
              </a:rPr>
              <a:t>remove an arbitrary item, return (key,value):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b="1" sz="1400">
              <a:solidFill>
                <a:schemeClr val="dk1"/>
              </a:solidFill>
              <a:highlight>
                <a:schemeClr val="lt1"/>
              </a:highlight>
            </a:endParaRPr>
          </a:p>
          <a:p>
            <a:pPr indent="0" lvl="0" marL="152400" marR="152400" rtl="0" algn="l">
              <a:lnSpc>
                <a:spcPct val="142857"/>
              </a:lnSpc>
              <a:spcBef>
                <a:spcPts val="1200"/>
              </a:spcBef>
              <a:spcAft>
                <a:spcPts val="0"/>
              </a:spcAft>
              <a:buNone/>
            </a:pPr>
            <a:r>
              <a:t/>
            </a:r>
            <a:endParaRPr sz="1740">
              <a:solidFill>
                <a:schemeClr val="dk1"/>
              </a:solidFill>
              <a:highlight>
                <a:schemeClr val="lt1"/>
              </a:highlight>
            </a:endParaRPr>
          </a:p>
          <a:p>
            <a:pPr indent="0" lvl="0" marL="0" marR="152400" rtl="0" algn="l">
              <a:lnSpc>
                <a:spcPct val="142857"/>
              </a:lnSpc>
              <a:spcBef>
                <a:spcPts val="1200"/>
              </a:spcBef>
              <a:spcAft>
                <a:spcPts val="0"/>
              </a:spcAft>
              <a:buClr>
                <a:schemeClr val="dk1"/>
              </a:buClr>
              <a:buSzPts val="1100"/>
              <a:buFont typeface="Arial"/>
              <a:buNone/>
            </a:pPr>
            <a:r>
              <a:t/>
            </a:r>
            <a:endParaRPr sz="2242">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48" name="Google Shape;148;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4"/>
          <p:cNvPicPr preferRelativeResize="0"/>
          <p:nvPr/>
        </p:nvPicPr>
        <p:blipFill>
          <a:blip r:embed="rId3">
            <a:alphaModFix/>
          </a:blip>
          <a:stretch>
            <a:fillRect/>
          </a:stretch>
        </p:blipFill>
        <p:spPr>
          <a:xfrm>
            <a:off x="2033701" y="1334375"/>
            <a:ext cx="4780250" cy="1978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311700" y="577850"/>
            <a:ext cx="8520600" cy="3990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Example of </a:t>
            </a:r>
            <a:r>
              <a:rPr b="1" lang="en-CA" sz="1400">
                <a:solidFill>
                  <a:schemeClr val="dk1"/>
                </a:solidFill>
                <a:highlight>
                  <a:schemeClr val="lt1"/>
                </a:highlight>
              </a:rPr>
              <a:t>clear( </a:t>
            </a:r>
            <a:r>
              <a:rPr b="1" lang="en-CA" sz="1400">
                <a:solidFill>
                  <a:schemeClr val="dk1"/>
                </a:solidFill>
                <a:highlight>
                  <a:schemeClr val="lt1"/>
                </a:highlight>
              </a:rPr>
              <a:t>) method </a:t>
            </a:r>
            <a:r>
              <a:rPr lang="en-CA" sz="1400">
                <a:solidFill>
                  <a:schemeClr val="dk1"/>
                </a:solidFill>
                <a:highlight>
                  <a:schemeClr val="lt1"/>
                </a:highlight>
              </a:rPr>
              <a:t>to</a:t>
            </a:r>
            <a:r>
              <a:rPr b="1" lang="en-CA" sz="1400">
                <a:solidFill>
                  <a:schemeClr val="dk1"/>
                </a:solidFill>
                <a:highlight>
                  <a:schemeClr val="lt1"/>
                </a:highlight>
              </a:rPr>
              <a:t> </a:t>
            </a:r>
            <a:r>
              <a:rPr lang="en-CA" sz="1400">
                <a:solidFill>
                  <a:schemeClr val="dk1"/>
                </a:solidFill>
                <a:highlight>
                  <a:schemeClr val="lt1"/>
                </a:highlight>
              </a:rPr>
              <a:t>remove all items: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b="1" sz="1400">
              <a:solidFill>
                <a:schemeClr val="dk1"/>
              </a:solidFill>
              <a:highlight>
                <a:schemeClr val="lt1"/>
              </a:highlight>
            </a:endParaRPr>
          </a:p>
          <a:p>
            <a:pPr indent="0" lvl="0" marL="152400" marR="152400" rtl="0" algn="l">
              <a:lnSpc>
                <a:spcPct val="142857"/>
              </a:lnSpc>
              <a:spcBef>
                <a:spcPts val="1200"/>
              </a:spcBef>
              <a:spcAft>
                <a:spcPts val="0"/>
              </a:spcAft>
              <a:buNone/>
            </a:pPr>
            <a:r>
              <a:t/>
            </a:r>
            <a:endParaRPr sz="174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56" name="Google Shape;156;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5"/>
          <p:cNvPicPr preferRelativeResize="0"/>
          <p:nvPr/>
        </p:nvPicPr>
        <p:blipFill>
          <a:blip r:embed="rId3">
            <a:alphaModFix/>
          </a:blip>
          <a:stretch>
            <a:fillRect/>
          </a:stretch>
        </p:blipFill>
        <p:spPr>
          <a:xfrm>
            <a:off x="1936895" y="1320500"/>
            <a:ext cx="4454076" cy="177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 type="body"/>
          </p:nvPr>
        </p:nvSpPr>
        <p:spPr>
          <a:xfrm>
            <a:off x="311700" y="577850"/>
            <a:ext cx="8520600" cy="3990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Example of </a:t>
            </a:r>
            <a:r>
              <a:rPr b="1" lang="en-CA" sz="1400">
                <a:solidFill>
                  <a:schemeClr val="dk1"/>
                </a:solidFill>
                <a:highlight>
                  <a:schemeClr val="lt1"/>
                </a:highlight>
              </a:rPr>
              <a:t>del keyword</a:t>
            </a:r>
            <a:r>
              <a:rPr b="1" lang="en-CA" sz="1400">
                <a:solidFill>
                  <a:schemeClr val="dk1"/>
                </a:solidFill>
                <a:highlight>
                  <a:schemeClr val="lt1"/>
                </a:highlight>
              </a:rPr>
              <a:t> </a:t>
            </a:r>
            <a:r>
              <a:rPr lang="en-CA" sz="1400">
                <a:solidFill>
                  <a:schemeClr val="dk1"/>
                </a:solidFill>
                <a:highlight>
                  <a:schemeClr val="lt1"/>
                </a:highlight>
              </a:rPr>
              <a:t>to</a:t>
            </a:r>
            <a:r>
              <a:rPr b="1" lang="en-CA" sz="1400">
                <a:solidFill>
                  <a:schemeClr val="dk1"/>
                </a:solidFill>
                <a:highlight>
                  <a:schemeClr val="lt1"/>
                </a:highlight>
              </a:rPr>
              <a:t> </a:t>
            </a:r>
            <a:r>
              <a:rPr lang="en-CA" sz="1400">
                <a:solidFill>
                  <a:schemeClr val="dk1"/>
                </a:solidFill>
                <a:highlight>
                  <a:schemeClr val="lt1"/>
                </a:highlight>
              </a:rPr>
              <a:t>delete the dictionary itself:</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b="1" sz="1400">
              <a:solidFill>
                <a:schemeClr val="dk1"/>
              </a:solidFill>
              <a:highlight>
                <a:schemeClr val="lt1"/>
              </a:highlight>
            </a:endParaRPr>
          </a:p>
          <a:p>
            <a:pPr indent="0" lvl="0" marL="152400" marR="152400" rtl="0" algn="l">
              <a:lnSpc>
                <a:spcPct val="142857"/>
              </a:lnSpc>
              <a:spcBef>
                <a:spcPts val="1200"/>
              </a:spcBef>
              <a:spcAft>
                <a:spcPts val="0"/>
              </a:spcAft>
              <a:buNone/>
            </a:pPr>
            <a:r>
              <a:t/>
            </a:r>
            <a:endParaRPr sz="174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64" name="Google Shape;164;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6"/>
          <p:cNvPicPr preferRelativeResize="0"/>
          <p:nvPr/>
        </p:nvPicPr>
        <p:blipFill>
          <a:blip r:embed="rId3">
            <a:alphaModFix/>
          </a:blip>
          <a:stretch>
            <a:fillRect/>
          </a:stretch>
        </p:blipFill>
        <p:spPr>
          <a:xfrm>
            <a:off x="2356525" y="1323525"/>
            <a:ext cx="4127399" cy="2101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lang="en-CA" sz="2700">
                <a:solidFill>
                  <a:srgbClr val="1C4587"/>
                </a:solidFill>
              </a:rPr>
              <a:t>9.2 </a:t>
            </a:r>
            <a:r>
              <a:rPr lang="en-CA" sz="2700">
                <a:solidFill>
                  <a:srgbClr val="1C4587"/>
                </a:solidFill>
              </a:rPr>
              <a:t>Dictionary Methods</a:t>
            </a:r>
            <a:endParaRPr sz="2700">
              <a:solidFill>
                <a:srgbClr val="1C4587"/>
              </a:solidFill>
            </a:endParaRPr>
          </a:p>
          <a:p>
            <a:pPr indent="0" lvl="0" marL="0" rtl="0" algn="l">
              <a:spcBef>
                <a:spcPts val="900"/>
              </a:spcBef>
              <a:spcAft>
                <a:spcPts val="0"/>
              </a:spcAft>
              <a:buNone/>
            </a:pPr>
            <a:r>
              <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sz="1400">
                <a:solidFill>
                  <a:schemeClr val="dk1"/>
                </a:solidFill>
                <a:highlight>
                  <a:schemeClr val="lt1"/>
                </a:highlight>
              </a:rPr>
              <a:t>Python has a set of built-in methods that you can use on dictionaries.</a:t>
            </a:r>
            <a:endParaRPr sz="1400">
              <a:solidFill>
                <a:schemeClr val="dk1"/>
              </a:solidFill>
              <a:highlight>
                <a:schemeClr val="lt1"/>
              </a:highlight>
            </a:endParaRPr>
          </a:p>
        </p:txBody>
      </p:sp>
      <p:sp>
        <p:nvSpPr>
          <p:cNvPr id="173" name="Google Shape;173;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7"/>
          <p:cNvPicPr preferRelativeResize="0"/>
          <p:nvPr/>
        </p:nvPicPr>
        <p:blipFill>
          <a:blip r:embed="rId3">
            <a:alphaModFix/>
          </a:blip>
          <a:stretch>
            <a:fillRect/>
          </a:stretch>
        </p:blipFill>
        <p:spPr>
          <a:xfrm>
            <a:off x="1193212" y="1923825"/>
            <a:ext cx="6757574" cy="2645050"/>
          </a:xfrm>
          <a:prstGeom prst="rect">
            <a:avLst/>
          </a:prstGeom>
          <a:noFill/>
          <a:ln cap="flat" cmpd="sng" w="9525">
            <a:solidFill>
              <a:schemeClr val="dk2"/>
            </a:solidFill>
            <a:prstDash val="solid"/>
            <a:round/>
            <a:headEnd len="sm" w="sm" type="none"/>
            <a:tailEnd len="sm" w="sm" type="none"/>
          </a:ln>
        </p:spPr>
      </p:pic>
      <p:cxnSp>
        <p:nvCxnSpPr>
          <p:cNvPr id="176" name="Google Shape;176;p2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8"/>
          <p:cNvPicPr preferRelativeResize="0"/>
          <p:nvPr/>
        </p:nvPicPr>
        <p:blipFill>
          <a:blip r:embed="rId3">
            <a:alphaModFix/>
          </a:blip>
          <a:stretch>
            <a:fillRect/>
          </a:stretch>
        </p:blipFill>
        <p:spPr>
          <a:xfrm>
            <a:off x="1043775" y="1280500"/>
            <a:ext cx="6763000" cy="2900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111"/>
              <a:buFont typeface="Arial"/>
              <a:buNone/>
            </a:pPr>
            <a:r>
              <a:rPr lang="en-CA" sz="1800">
                <a:solidFill>
                  <a:srgbClr val="1C4587"/>
                </a:solidFill>
              </a:rPr>
              <a:t>Dictionary Comprehension</a:t>
            </a:r>
            <a:endParaRPr sz="1800">
              <a:solidFill>
                <a:srgbClr val="1C4587"/>
              </a:solidFill>
            </a:endParaRPr>
          </a:p>
          <a:p>
            <a:pPr indent="0" lvl="0" marL="0" rtl="0" algn="l">
              <a:spcBef>
                <a:spcPts val="900"/>
              </a:spcBef>
              <a:spcAft>
                <a:spcPts val="0"/>
              </a:spcAft>
              <a:buNone/>
            </a:pPr>
            <a:r>
              <a:t/>
            </a:r>
            <a:endParaRPr/>
          </a:p>
        </p:txBody>
      </p:sp>
      <p:sp>
        <p:nvSpPr>
          <p:cNvPr id="189" name="Google Shape;18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Dictionary comprehension consists of an expression pair (key : value) followed by a </a:t>
            </a:r>
            <a:r>
              <a:rPr b="1" lang="en-CA" sz="1400">
                <a:solidFill>
                  <a:schemeClr val="dk1"/>
                </a:solidFill>
                <a:highlight>
                  <a:schemeClr val="lt1"/>
                </a:highlight>
              </a:rPr>
              <a:t>for</a:t>
            </a:r>
            <a:r>
              <a:rPr lang="en-CA" sz="1400">
                <a:solidFill>
                  <a:schemeClr val="dk1"/>
                </a:solidFill>
                <a:highlight>
                  <a:schemeClr val="lt1"/>
                </a:highlight>
              </a:rPr>
              <a:t> statement inside curly braces </a:t>
            </a:r>
            <a:r>
              <a:rPr b="1" lang="en-CA" sz="1400">
                <a:solidFill>
                  <a:schemeClr val="dk1"/>
                </a:solidFill>
                <a:highlight>
                  <a:schemeClr val="lt1"/>
                </a:highlight>
              </a:rPr>
              <a:t>{ }</a:t>
            </a:r>
            <a:r>
              <a:rPr lang="en-CA" sz="1400">
                <a:solidFill>
                  <a:schemeClr val="dk1"/>
                </a:solidFill>
                <a:highlight>
                  <a:schemeClr val="lt1"/>
                </a:highlight>
              </a:rPr>
              <a:t>. Dictionary comprehension is an elegant way to create a new dictionary from an iterable in Python.</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Below is an example to make a dictionary with each item being a pair of a number and its square.</a:t>
            </a:r>
            <a:endParaRPr sz="1400">
              <a:solidFill>
                <a:schemeClr val="dk1"/>
              </a:solidFill>
              <a:highlight>
                <a:schemeClr val="lt1"/>
              </a:highlight>
            </a:endParaRPr>
          </a:p>
          <a:p>
            <a:pPr indent="0" lvl="0" marL="0" rtl="0" algn="l">
              <a:spcBef>
                <a:spcPts val="1200"/>
              </a:spcBef>
              <a:spcAft>
                <a:spcPts val="1200"/>
              </a:spcAft>
              <a:buNone/>
            </a:pPr>
            <a:r>
              <a:t/>
            </a:r>
            <a:endParaRPr/>
          </a:p>
        </p:txBody>
      </p:sp>
      <p:sp>
        <p:nvSpPr>
          <p:cNvPr id="190" name="Google Shape;190;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9"/>
          <p:cNvPicPr preferRelativeResize="0"/>
          <p:nvPr/>
        </p:nvPicPr>
        <p:blipFill>
          <a:blip r:embed="rId3">
            <a:alphaModFix/>
          </a:blip>
          <a:stretch>
            <a:fillRect/>
          </a:stretch>
        </p:blipFill>
        <p:spPr>
          <a:xfrm>
            <a:off x="2170575" y="3085075"/>
            <a:ext cx="4566150" cy="1040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311700" y="567088"/>
            <a:ext cx="8520600" cy="40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The code above is </a:t>
            </a:r>
            <a:r>
              <a:rPr lang="en-CA" sz="1400">
                <a:solidFill>
                  <a:schemeClr val="dk1"/>
                </a:solidFill>
                <a:highlight>
                  <a:schemeClr val="lt1"/>
                </a:highlight>
              </a:rPr>
              <a:t>equivalent to: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chemeClr val="lt1"/>
              </a:highlight>
            </a:endParaRPr>
          </a:p>
        </p:txBody>
      </p:sp>
      <p:sp>
        <p:nvSpPr>
          <p:cNvPr id="198" name="Google Shape;198;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30"/>
          <p:cNvPicPr preferRelativeResize="0"/>
          <p:nvPr/>
        </p:nvPicPr>
        <p:blipFill>
          <a:blip r:embed="rId3">
            <a:alphaModFix/>
          </a:blip>
          <a:stretch>
            <a:fillRect/>
          </a:stretch>
        </p:blipFill>
        <p:spPr>
          <a:xfrm>
            <a:off x="1904600" y="1308200"/>
            <a:ext cx="4842200" cy="1521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 type="body"/>
          </p:nvPr>
        </p:nvSpPr>
        <p:spPr>
          <a:xfrm>
            <a:off x="311700" y="453025"/>
            <a:ext cx="8520600" cy="4249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A dictionary comprehension can optionally contain more </a:t>
            </a:r>
            <a:r>
              <a:rPr b="1" lang="en-CA" sz="1400">
                <a:solidFill>
                  <a:schemeClr val="dk1"/>
                </a:solidFill>
                <a:highlight>
                  <a:schemeClr val="lt1"/>
                </a:highlight>
              </a:rPr>
              <a:t>for </a:t>
            </a:r>
            <a:r>
              <a:rPr lang="en-CA" sz="1400">
                <a:solidFill>
                  <a:schemeClr val="dk1"/>
                </a:solidFill>
                <a:highlight>
                  <a:schemeClr val="lt1"/>
                </a:highlight>
              </a:rPr>
              <a:t>or </a:t>
            </a:r>
            <a:r>
              <a:rPr b="1" lang="en-CA" sz="1400">
                <a:solidFill>
                  <a:schemeClr val="dk1"/>
                </a:solidFill>
                <a:highlight>
                  <a:schemeClr val="lt1"/>
                </a:highlight>
              </a:rPr>
              <a:t>if </a:t>
            </a:r>
            <a:r>
              <a:rPr lang="en-CA" sz="1400">
                <a:solidFill>
                  <a:schemeClr val="dk1"/>
                </a:solidFill>
                <a:highlight>
                  <a:schemeClr val="lt1"/>
                </a:highlight>
              </a:rPr>
              <a:t>statements. An optional </a:t>
            </a:r>
            <a:r>
              <a:rPr b="1" lang="en-CA" sz="1400">
                <a:solidFill>
                  <a:schemeClr val="dk1"/>
                </a:solidFill>
                <a:highlight>
                  <a:schemeClr val="lt1"/>
                </a:highlight>
              </a:rPr>
              <a:t>if</a:t>
            </a:r>
            <a:r>
              <a:rPr lang="en-CA" sz="1400">
                <a:solidFill>
                  <a:schemeClr val="dk1"/>
                </a:solidFill>
                <a:highlight>
                  <a:schemeClr val="lt1"/>
                </a:highlight>
              </a:rPr>
              <a:t> statement can filter out items to form the new dictionary.</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Below is an example to make a dictionary with only odd items.</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200"/>
              </a:spcBef>
              <a:spcAft>
                <a:spcPts val="1200"/>
              </a:spcAft>
              <a:buNone/>
            </a:pPr>
            <a:r>
              <a:t/>
            </a:r>
            <a:endParaRPr/>
          </a:p>
        </p:txBody>
      </p:sp>
      <p:sp>
        <p:nvSpPr>
          <p:cNvPr id="206" name="Google Shape;206;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31"/>
          <p:cNvPicPr preferRelativeResize="0"/>
          <p:nvPr/>
        </p:nvPicPr>
        <p:blipFill>
          <a:blip r:embed="rId3">
            <a:alphaModFix/>
          </a:blip>
          <a:stretch>
            <a:fillRect/>
          </a:stretch>
        </p:blipFill>
        <p:spPr>
          <a:xfrm>
            <a:off x="1686775" y="2168333"/>
            <a:ext cx="5985400" cy="102494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1"/>
              </a:buClr>
              <a:buSzPts val="1100"/>
              <a:buFont typeface="Arial"/>
              <a:buNone/>
            </a:pPr>
            <a:r>
              <a:rPr lang="en-CA" sz="2500">
                <a:solidFill>
                  <a:srgbClr val="1C4587"/>
                </a:solidFill>
              </a:rPr>
              <a:t>9.1 </a:t>
            </a:r>
            <a:r>
              <a:rPr lang="en-CA" sz="2500">
                <a:solidFill>
                  <a:srgbClr val="1C4587"/>
                </a:solidFill>
              </a:rPr>
              <a:t>Dictionaries</a:t>
            </a:r>
            <a:endParaRPr sz="25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30000"/>
              </a:lnSpc>
              <a:spcBef>
                <a:spcPts val="0"/>
              </a:spcBef>
              <a:spcAft>
                <a:spcPts val="0"/>
              </a:spcAft>
              <a:buSzPts val="935"/>
              <a:buNone/>
            </a:pPr>
            <a:r>
              <a:rPr lang="en-CA" sz="1430">
                <a:solidFill>
                  <a:schemeClr val="dk1"/>
                </a:solidFill>
                <a:highlight>
                  <a:srgbClr val="FFFFFF"/>
                </a:highlight>
              </a:rPr>
              <a:t>Dictionaries are used to store data values in </a:t>
            </a:r>
            <a:r>
              <a:rPr b="1" lang="en-CA" sz="1430">
                <a:solidFill>
                  <a:schemeClr val="dk1"/>
                </a:solidFill>
                <a:highlight>
                  <a:srgbClr val="FFFFFF"/>
                </a:highlight>
              </a:rPr>
              <a:t>key : value</a:t>
            </a:r>
            <a:r>
              <a:rPr lang="en-CA" sz="1430">
                <a:solidFill>
                  <a:schemeClr val="dk1"/>
                </a:solidFill>
                <a:highlight>
                  <a:srgbClr val="FFFFFF"/>
                </a:highlight>
              </a:rPr>
              <a:t> pairs. </a:t>
            </a:r>
            <a:endParaRPr b="1" sz="1430">
              <a:solidFill>
                <a:schemeClr val="dk1"/>
              </a:solidFill>
            </a:endParaRPr>
          </a:p>
          <a:p>
            <a:pPr indent="0" lvl="0" marL="0" rtl="0" algn="just">
              <a:lnSpc>
                <a:spcPct val="130000"/>
              </a:lnSpc>
              <a:spcBef>
                <a:spcPts val="1400"/>
              </a:spcBef>
              <a:spcAft>
                <a:spcPts val="0"/>
              </a:spcAft>
              <a:buSzPts val="935"/>
              <a:buNone/>
            </a:pPr>
            <a:r>
              <a:rPr lang="en-CA" sz="1430">
                <a:solidFill>
                  <a:schemeClr val="dk1"/>
                </a:solidFill>
              </a:rPr>
              <a:t>A dictionary is a </a:t>
            </a:r>
            <a:r>
              <a:rPr b="1" lang="en-CA" sz="1430">
                <a:solidFill>
                  <a:schemeClr val="dk1"/>
                </a:solidFill>
              </a:rPr>
              <a:t>collection </a:t>
            </a:r>
            <a:r>
              <a:rPr lang="en-CA" sz="1430">
                <a:solidFill>
                  <a:schemeClr val="dk1"/>
                </a:solidFill>
              </a:rPr>
              <a:t>which is:</a:t>
            </a:r>
            <a:endParaRPr sz="1430">
              <a:solidFill>
                <a:schemeClr val="dk1"/>
              </a:solidFill>
            </a:endParaRPr>
          </a:p>
          <a:p>
            <a:pPr indent="-319405" lvl="0" marL="457200" rtl="0" algn="just">
              <a:lnSpc>
                <a:spcPct val="130000"/>
              </a:lnSpc>
              <a:spcBef>
                <a:spcPts val="1400"/>
              </a:spcBef>
              <a:spcAft>
                <a:spcPts val="0"/>
              </a:spcAft>
              <a:buClr>
                <a:schemeClr val="dk1"/>
              </a:buClr>
              <a:buSzPts val="1430"/>
              <a:buChar char="●"/>
            </a:pPr>
            <a:r>
              <a:rPr b="1" lang="en-CA" sz="1430">
                <a:solidFill>
                  <a:schemeClr val="dk1"/>
                </a:solidFill>
              </a:rPr>
              <a:t>ordered</a:t>
            </a:r>
            <a:r>
              <a:rPr lang="en-CA" sz="1430">
                <a:solidFill>
                  <a:schemeClr val="dk1"/>
                </a:solidFill>
              </a:rPr>
              <a:t>*, </a:t>
            </a:r>
            <a:endParaRPr sz="1430">
              <a:solidFill>
                <a:schemeClr val="dk1"/>
              </a:solidFill>
            </a:endParaRPr>
          </a:p>
          <a:p>
            <a:pPr indent="-319405" lvl="0" marL="457200" rtl="0" algn="just">
              <a:lnSpc>
                <a:spcPct val="130000"/>
              </a:lnSpc>
              <a:spcBef>
                <a:spcPts val="0"/>
              </a:spcBef>
              <a:spcAft>
                <a:spcPts val="0"/>
              </a:spcAft>
              <a:buClr>
                <a:schemeClr val="dk1"/>
              </a:buClr>
              <a:buSzPts val="1430"/>
              <a:buChar char="●"/>
            </a:pPr>
            <a:r>
              <a:rPr b="1" lang="en-CA" sz="1430">
                <a:solidFill>
                  <a:schemeClr val="dk1"/>
                </a:solidFill>
              </a:rPr>
              <a:t>changeable</a:t>
            </a:r>
            <a:r>
              <a:rPr lang="en-CA" sz="1430">
                <a:solidFill>
                  <a:schemeClr val="dk1"/>
                </a:solidFill>
              </a:rPr>
              <a:t>,</a:t>
            </a:r>
            <a:endParaRPr sz="1430">
              <a:solidFill>
                <a:schemeClr val="dk1"/>
              </a:solidFill>
            </a:endParaRPr>
          </a:p>
          <a:p>
            <a:pPr indent="-319405" lvl="0" marL="457200" rtl="0" algn="just">
              <a:lnSpc>
                <a:spcPct val="130000"/>
              </a:lnSpc>
              <a:spcBef>
                <a:spcPts val="0"/>
              </a:spcBef>
              <a:spcAft>
                <a:spcPts val="0"/>
              </a:spcAft>
              <a:buClr>
                <a:schemeClr val="dk1"/>
              </a:buClr>
              <a:buSzPts val="1430"/>
              <a:buChar char="●"/>
            </a:pPr>
            <a:r>
              <a:rPr b="1" lang="en-CA" sz="1430">
                <a:solidFill>
                  <a:schemeClr val="dk1"/>
                </a:solidFill>
              </a:rPr>
              <a:t>does not allow duplicates.</a:t>
            </a:r>
            <a:endParaRPr b="1" sz="1430">
              <a:solidFill>
                <a:schemeClr val="dk1"/>
              </a:solidFill>
            </a:endParaRPr>
          </a:p>
          <a:p>
            <a:pPr indent="0" lvl="0" marL="0" rtl="0" algn="just">
              <a:lnSpc>
                <a:spcPct val="130000"/>
              </a:lnSpc>
              <a:spcBef>
                <a:spcPts val="2900"/>
              </a:spcBef>
              <a:spcAft>
                <a:spcPts val="2900"/>
              </a:spcAft>
              <a:buClr>
                <a:schemeClr val="dk1"/>
              </a:buClr>
              <a:buSzPts val="935"/>
              <a:buFont typeface="Arial"/>
              <a:buNone/>
            </a:pPr>
            <a:r>
              <a:rPr lang="en-CA" sz="1430">
                <a:solidFill>
                  <a:schemeClr val="dk1"/>
                </a:solidFill>
                <a:highlight>
                  <a:schemeClr val="lt1"/>
                </a:highlight>
              </a:rPr>
              <a:t>*As of Python version 3.7, dictionaries are ordered. In Python 3.6 and earlier, dictionaries are unordered.</a:t>
            </a:r>
            <a:endParaRPr b="1" sz="1330">
              <a:solidFill>
                <a:srgbClr val="231F20"/>
              </a:solidFill>
              <a:latin typeface="DejaVu Serif"/>
              <a:ea typeface="DejaVu Serif"/>
              <a:cs typeface="DejaVu Serif"/>
              <a:sym typeface="DejaVu Serif"/>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4705"/>
              <a:buFont typeface="Arial"/>
              <a:buNone/>
            </a:pPr>
            <a:r>
              <a:rPr lang="en-CA" sz="1700">
                <a:solidFill>
                  <a:srgbClr val="1C4587"/>
                </a:solidFill>
              </a:rPr>
              <a:t>Dictionary Membership Test</a:t>
            </a:r>
            <a:endParaRPr sz="1700">
              <a:solidFill>
                <a:srgbClr val="1C4587"/>
              </a:solidFill>
            </a:endParaRPr>
          </a:p>
          <a:p>
            <a:pPr indent="0" lvl="0" marL="0" rtl="0" algn="l">
              <a:spcBef>
                <a:spcPts val="900"/>
              </a:spcBef>
              <a:spcAft>
                <a:spcPts val="0"/>
              </a:spcAft>
              <a:buNone/>
            </a:pPr>
            <a:r>
              <a:t/>
            </a:r>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9FAFC"/>
                </a:highlight>
              </a:rPr>
              <a:t>We can test if a </a:t>
            </a:r>
            <a:r>
              <a:rPr b="1" lang="en-CA" sz="1400">
                <a:solidFill>
                  <a:schemeClr val="dk1"/>
                </a:solidFill>
              </a:rPr>
              <a:t>key</a:t>
            </a:r>
            <a:r>
              <a:rPr b="1" lang="en-CA" sz="1400">
                <a:solidFill>
                  <a:schemeClr val="dk1"/>
                </a:solidFill>
                <a:highlight>
                  <a:srgbClr val="F9FAFC"/>
                </a:highlight>
              </a:rPr>
              <a:t> </a:t>
            </a:r>
            <a:r>
              <a:rPr lang="en-CA" sz="1400">
                <a:solidFill>
                  <a:schemeClr val="dk1"/>
                </a:solidFill>
                <a:highlight>
                  <a:srgbClr val="F9FAFC"/>
                </a:highlight>
              </a:rPr>
              <a:t>is in a dictionary or not using the keyword </a:t>
            </a:r>
            <a:r>
              <a:rPr b="1" lang="en-CA" sz="1400">
                <a:solidFill>
                  <a:schemeClr val="dk1"/>
                </a:solidFill>
              </a:rPr>
              <a:t>in</a:t>
            </a:r>
            <a:r>
              <a:rPr lang="en-CA" sz="1400">
                <a:solidFill>
                  <a:schemeClr val="dk1"/>
                </a:solidFill>
                <a:highlight>
                  <a:srgbClr val="F9FAFC"/>
                </a:highlight>
              </a:rPr>
              <a:t>. Notice that the membership test is only for the </a:t>
            </a:r>
            <a:r>
              <a:rPr b="1" lang="en-CA" sz="1400">
                <a:solidFill>
                  <a:schemeClr val="dk1"/>
                </a:solidFill>
              </a:rPr>
              <a:t>keys</a:t>
            </a:r>
            <a:r>
              <a:rPr lang="en-CA" sz="1400">
                <a:solidFill>
                  <a:schemeClr val="dk1"/>
                </a:solidFill>
                <a:highlight>
                  <a:srgbClr val="F9FAFC"/>
                </a:highlight>
              </a:rPr>
              <a:t> and not for the </a:t>
            </a:r>
            <a:r>
              <a:rPr b="1" lang="en-CA" sz="1400">
                <a:solidFill>
                  <a:schemeClr val="dk1"/>
                </a:solidFill>
              </a:rPr>
              <a:t>values</a:t>
            </a:r>
            <a:r>
              <a:rPr lang="en-CA" sz="1400">
                <a:solidFill>
                  <a:schemeClr val="dk1"/>
                </a:solidFill>
                <a:highlight>
                  <a:srgbClr val="F9FAFC"/>
                </a:highlight>
              </a:rPr>
              <a:t>.</a:t>
            </a:r>
            <a:endParaRPr sz="1400">
              <a:solidFill>
                <a:schemeClr val="dk1"/>
              </a:solidFill>
              <a:highlight>
                <a:srgbClr val="F9FAFC"/>
              </a:highlight>
            </a:endParaRPr>
          </a:p>
          <a:p>
            <a:pPr indent="0" lvl="0" marL="0" rtl="0" algn="just">
              <a:lnSpc>
                <a:spcPct val="150000"/>
              </a:lnSpc>
              <a:spcBef>
                <a:spcPts val="1200"/>
              </a:spcBef>
              <a:spcAft>
                <a:spcPts val="0"/>
              </a:spcAft>
              <a:buNone/>
            </a:pPr>
            <a:r>
              <a:t/>
            </a:r>
            <a:endParaRPr sz="1400">
              <a:solidFill>
                <a:schemeClr val="dk1"/>
              </a:solidFill>
              <a:highlight>
                <a:srgbClr val="F9FAFC"/>
              </a:highlight>
            </a:endParaRPr>
          </a:p>
          <a:p>
            <a:pPr indent="0" lvl="0" marL="0" rtl="0" algn="just">
              <a:lnSpc>
                <a:spcPct val="150000"/>
              </a:lnSpc>
              <a:spcBef>
                <a:spcPts val="1200"/>
              </a:spcBef>
              <a:spcAft>
                <a:spcPts val="1200"/>
              </a:spcAft>
              <a:buNone/>
            </a:pPr>
            <a:r>
              <a:t/>
            </a:r>
            <a:endParaRPr sz="1400">
              <a:solidFill>
                <a:schemeClr val="dk1"/>
              </a:solidFill>
              <a:highlight>
                <a:srgbClr val="F9FAFC"/>
              </a:highlight>
            </a:endParaRPr>
          </a:p>
        </p:txBody>
      </p:sp>
      <p:sp>
        <p:nvSpPr>
          <p:cNvPr id="215" name="Google Shape;215;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32"/>
          <p:cNvPicPr preferRelativeResize="0"/>
          <p:nvPr/>
        </p:nvPicPr>
        <p:blipFill>
          <a:blip r:embed="rId3">
            <a:alphaModFix/>
          </a:blip>
          <a:stretch>
            <a:fillRect/>
          </a:stretch>
        </p:blipFill>
        <p:spPr>
          <a:xfrm>
            <a:off x="2149288" y="2162850"/>
            <a:ext cx="4845424" cy="2608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4705"/>
              <a:buFont typeface="Arial"/>
              <a:buNone/>
            </a:pPr>
            <a:r>
              <a:rPr lang="en-CA" sz="1700">
                <a:solidFill>
                  <a:srgbClr val="1C4587"/>
                </a:solidFill>
              </a:rPr>
              <a:t>Iterating Through a Dictionary</a:t>
            </a:r>
            <a:endParaRPr sz="1700">
              <a:solidFill>
                <a:srgbClr val="1C4587"/>
              </a:solidFill>
            </a:endParaRPr>
          </a:p>
          <a:p>
            <a:pPr indent="0" lvl="0" marL="0" rtl="0" algn="l">
              <a:spcBef>
                <a:spcPts val="900"/>
              </a:spcBef>
              <a:spcAft>
                <a:spcPts val="0"/>
              </a:spcAft>
              <a:buNone/>
            </a:pPr>
            <a:r>
              <a:t/>
            </a:r>
            <a:endParaRPr/>
          </a:p>
        </p:txBody>
      </p:sp>
      <p:sp>
        <p:nvSpPr>
          <p:cNvPr id="223" name="Google Shape;2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dk1"/>
                </a:solidFill>
                <a:highlight>
                  <a:schemeClr val="lt1"/>
                </a:highlight>
              </a:rPr>
              <a:t>Using a </a:t>
            </a:r>
            <a:r>
              <a:rPr b="1" lang="en-CA" sz="1400">
                <a:solidFill>
                  <a:schemeClr val="dk1"/>
                </a:solidFill>
                <a:highlight>
                  <a:schemeClr val="lt1"/>
                </a:highlight>
              </a:rPr>
              <a:t>for </a:t>
            </a:r>
            <a:r>
              <a:rPr lang="en-CA" sz="1400">
                <a:solidFill>
                  <a:schemeClr val="dk1"/>
                </a:solidFill>
                <a:highlight>
                  <a:schemeClr val="lt1"/>
                </a:highlight>
              </a:rPr>
              <a:t>loop y</a:t>
            </a:r>
            <a:r>
              <a:rPr lang="en-CA" sz="1400">
                <a:solidFill>
                  <a:schemeClr val="dk1"/>
                </a:solidFill>
                <a:highlight>
                  <a:schemeClr val="lt1"/>
                </a:highlight>
              </a:rPr>
              <a:t>ou can iterate through each key in a dictionary.</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1200"/>
              </a:spcAft>
              <a:buNone/>
            </a:pPr>
            <a:r>
              <a:t/>
            </a:r>
            <a:endParaRPr sz="1350">
              <a:solidFill>
                <a:schemeClr val="dk1"/>
              </a:solidFill>
              <a:highlight>
                <a:srgbClr val="F9FAFC"/>
              </a:highlight>
            </a:endParaRPr>
          </a:p>
        </p:txBody>
      </p:sp>
      <p:sp>
        <p:nvSpPr>
          <p:cNvPr id="224" name="Google Shape;224;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3"/>
          <p:cNvPicPr preferRelativeResize="0"/>
          <p:nvPr/>
        </p:nvPicPr>
        <p:blipFill>
          <a:blip r:embed="rId3">
            <a:alphaModFix/>
          </a:blip>
          <a:stretch>
            <a:fillRect/>
          </a:stretch>
        </p:blipFill>
        <p:spPr>
          <a:xfrm>
            <a:off x="1797000" y="2015025"/>
            <a:ext cx="5193751" cy="882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lang="en-CA" sz="2700">
                <a:solidFill>
                  <a:srgbClr val="1C4587"/>
                </a:solidFill>
              </a:rPr>
              <a:t>9.3 </a:t>
            </a:r>
            <a:r>
              <a:rPr lang="en-CA" sz="2700">
                <a:solidFill>
                  <a:srgbClr val="1C4587"/>
                </a:solidFill>
              </a:rPr>
              <a:t>Dictionary Built-in Functions</a:t>
            </a:r>
            <a:endParaRPr sz="2700">
              <a:solidFill>
                <a:srgbClr val="1C4587"/>
              </a:solidFill>
            </a:endParaRPr>
          </a:p>
          <a:p>
            <a:pPr indent="0" lvl="0" marL="0" rtl="0" algn="l">
              <a:spcBef>
                <a:spcPts val="900"/>
              </a:spcBef>
              <a:spcAft>
                <a:spcPts val="0"/>
              </a:spcAft>
              <a:buNone/>
            </a:pPr>
            <a:r>
              <a:t/>
            </a:r>
            <a:endParaRPr/>
          </a:p>
        </p:txBody>
      </p:sp>
      <p:sp>
        <p:nvSpPr>
          <p:cNvPr id="232" name="Google Shape;232;p3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500">
                <a:solidFill>
                  <a:schemeClr val="dk1"/>
                </a:solidFill>
                <a:highlight>
                  <a:schemeClr val="lt1"/>
                </a:highlight>
              </a:rPr>
              <a:t>To perform different tasks in python we are using  built-in functions like all(), any(), len(), cmp(), sorted(), etc.</a:t>
            </a:r>
            <a:r>
              <a:rPr lang="en-CA" sz="1500">
                <a:solidFill>
                  <a:schemeClr val="dk1"/>
                </a:solidFill>
                <a:highlight>
                  <a:srgbClr val="F9FAFC"/>
                </a:highlight>
              </a:rPr>
              <a:t> </a:t>
            </a:r>
            <a:endParaRPr sz="1500">
              <a:solidFill>
                <a:schemeClr val="dk1"/>
              </a:solidFill>
              <a:highlight>
                <a:srgbClr val="F9FAFC"/>
              </a:highlight>
            </a:endParaRPr>
          </a:p>
          <a:p>
            <a:pPr indent="0" lvl="0" marL="0" rtl="0" algn="l">
              <a:spcBef>
                <a:spcPts val="1200"/>
              </a:spcBef>
              <a:spcAft>
                <a:spcPts val="1200"/>
              </a:spcAft>
              <a:buNone/>
            </a:pPr>
            <a:r>
              <a:t/>
            </a:r>
            <a:endParaRPr sz="1500">
              <a:solidFill>
                <a:schemeClr val="dk1"/>
              </a:solidFill>
              <a:highlight>
                <a:srgbClr val="F9FAFC"/>
              </a:highlight>
            </a:endParaRPr>
          </a:p>
        </p:txBody>
      </p:sp>
      <p:sp>
        <p:nvSpPr>
          <p:cNvPr id="233" name="Google Shape;233;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34"/>
          <p:cNvPicPr preferRelativeResize="0"/>
          <p:nvPr/>
        </p:nvPicPr>
        <p:blipFill>
          <a:blip r:embed="rId3">
            <a:alphaModFix/>
          </a:blip>
          <a:stretch>
            <a:fillRect/>
          </a:stretch>
        </p:blipFill>
        <p:spPr>
          <a:xfrm>
            <a:off x="1452650" y="1801200"/>
            <a:ext cx="5918276" cy="3174325"/>
          </a:xfrm>
          <a:prstGeom prst="rect">
            <a:avLst/>
          </a:prstGeom>
          <a:noFill/>
          <a:ln cap="flat" cmpd="sng" w="9525">
            <a:solidFill>
              <a:schemeClr val="dk2"/>
            </a:solidFill>
            <a:prstDash val="solid"/>
            <a:round/>
            <a:headEnd len="sm" w="sm" type="none"/>
            <a:tailEnd len="sm" w="sm" type="none"/>
          </a:ln>
        </p:spPr>
      </p:pic>
      <p:cxnSp>
        <p:nvCxnSpPr>
          <p:cNvPr id="236" name="Google Shape;236;p3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667150"/>
            <a:ext cx="8520600" cy="4272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The function </a:t>
            </a:r>
            <a:r>
              <a:rPr b="1" lang="en-CA" sz="1400">
                <a:solidFill>
                  <a:schemeClr val="dk1"/>
                </a:solidFill>
                <a:highlight>
                  <a:schemeClr val="lt1"/>
                </a:highlight>
              </a:rPr>
              <a:t>dict</a:t>
            </a:r>
            <a:r>
              <a:rPr lang="en-CA" sz="1400">
                <a:solidFill>
                  <a:schemeClr val="dk1"/>
                </a:solidFill>
                <a:highlight>
                  <a:schemeClr val="lt1"/>
                </a:highlight>
              </a:rPr>
              <a:t> creates a new dictionary with no items.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just">
              <a:lnSpc>
                <a:spcPct val="150000"/>
              </a:lnSpc>
              <a:spcBef>
                <a:spcPts val="1400"/>
              </a:spcBef>
              <a:spcAft>
                <a:spcPts val="0"/>
              </a:spcAft>
              <a:buNone/>
            </a:pPr>
            <a:r>
              <a:rPr lang="en-CA" sz="1400">
                <a:solidFill>
                  <a:schemeClr val="dk1"/>
                </a:solidFill>
                <a:highlight>
                  <a:schemeClr val="lt1"/>
                </a:highlight>
              </a:rPr>
              <a:t>The curly brackets, </a:t>
            </a:r>
            <a:r>
              <a:rPr b="1" lang="en-CA" sz="1400">
                <a:solidFill>
                  <a:schemeClr val="dk1"/>
                </a:solidFill>
                <a:highlight>
                  <a:schemeClr val="lt1"/>
                </a:highlight>
              </a:rPr>
              <a:t>{ }</a:t>
            </a:r>
            <a:r>
              <a:rPr lang="en-CA" sz="1400">
                <a:solidFill>
                  <a:schemeClr val="dk1"/>
                </a:solidFill>
                <a:highlight>
                  <a:schemeClr val="lt1"/>
                </a:highlight>
              </a:rPr>
              <a:t>, represent an empty dictionary:</a:t>
            </a:r>
            <a:endParaRPr sz="1400">
              <a:solidFill>
                <a:schemeClr val="dk1"/>
              </a:solidFill>
              <a:highlight>
                <a:schemeClr val="lt1"/>
              </a:highlight>
            </a:endParaRPr>
          </a:p>
          <a:p>
            <a:pPr indent="0" lvl="0" marL="0" rtl="0" algn="just">
              <a:lnSpc>
                <a:spcPct val="150000"/>
              </a:lnSpc>
              <a:spcBef>
                <a:spcPts val="14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400"/>
              </a:spcBef>
              <a:spcAft>
                <a:spcPts val="1200"/>
              </a:spcAft>
              <a:buNone/>
            </a:pPr>
            <a:r>
              <a:t/>
            </a:r>
            <a:endParaRPr sz="1050">
              <a:solidFill>
                <a:schemeClr val="dk1"/>
              </a:solidFill>
              <a:highlight>
                <a:srgbClr val="FFFFFF"/>
              </a:highlight>
              <a:latin typeface="Helvetica Neue"/>
              <a:ea typeface="Helvetica Neue"/>
              <a:cs typeface="Helvetica Neue"/>
              <a:sym typeface="Helvetica Neue"/>
            </a:endParaRPr>
          </a:p>
        </p:txBody>
      </p:sp>
      <p:sp>
        <p:nvSpPr>
          <p:cNvPr id="72" name="Google Shape;72;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2442650" y="3422875"/>
            <a:ext cx="4013625" cy="362350"/>
          </a:xfrm>
          <a:prstGeom prst="rect">
            <a:avLst/>
          </a:prstGeom>
          <a:noFill/>
          <a:ln cap="flat" cmpd="sng" w="9525">
            <a:solidFill>
              <a:schemeClr val="dk2"/>
            </a:solidFill>
            <a:prstDash val="solid"/>
            <a:round/>
            <a:headEnd len="sm" w="sm" type="none"/>
            <a:tailEnd len="sm" w="sm" type="none"/>
          </a:ln>
        </p:spPr>
      </p:pic>
      <p:pic>
        <p:nvPicPr>
          <p:cNvPr id="75" name="Google Shape;75;p15"/>
          <p:cNvPicPr preferRelativeResize="0"/>
          <p:nvPr/>
        </p:nvPicPr>
        <p:blipFill>
          <a:blip r:embed="rId4">
            <a:alphaModFix/>
          </a:blip>
          <a:stretch>
            <a:fillRect/>
          </a:stretch>
        </p:blipFill>
        <p:spPr>
          <a:xfrm>
            <a:off x="2464248" y="1392775"/>
            <a:ext cx="3970424" cy="571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508200"/>
            <a:ext cx="8520600" cy="406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sz="1400">
                <a:solidFill>
                  <a:schemeClr val="dk1"/>
                </a:solidFill>
                <a:highlight>
                  <a:schemeClr val="lt1"/>
                </a:highlight>
              </a:rPr>
              <a:t>D</a:t>
            </a:r>
            <a:r>
              <a:rPr lang="en-CA" sz="1400">
                <a:solidFill>
                  <a:schemeClr val="dk1"/>
                </a:solidFill>
                <a:highlight>
                  <a:schemeClr val="lt1"/>
                </a:highlight>
              </a:rPr>
              <a:t>ictionary with integer keys: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rPr lang="en-CA" sz="1400">
                <a:solidFill>
                  <a:schemeClr val="dk1"/>
                </a:solidFill>
                <a:highlight>
                  <a:schemeClr val="lt1"/>
                </a:highlight>
              </a:rPr>
              <a:t>Dictionary with mixed keys:</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400"/>
              </a:spcBef>
              <a:spcAft>
                <a:spcPts val="1400"/>
              </a:spcAft>
              <a:buClr>
                <a:schemeClr val="dk1"/>
              </a:buClr>
              <a:buSzPts val="1100"/>
              <a:buFont typeface="Arial"/>
              <a:buNone/>
            </a:pPr>
            <a:r>
              <a:t/>
            </a:r>
            <a:endParaRPr>
              <a:solidFill>
                <a:schemeClr val="dk1"/>
              </a:solidFill>
              <a:latin typeface="Verdana"/>
              <a:ea typeface="Verdana"/>
              <a:cs typeface="Verdana"/>
              <a:sym typeface="Verdana"/>
            </a:endParaRPr>
          </a:p>
        </p:txBody>
      </p:sp>
      <p:sp>
        <p:nvSpPr>
          <p:cNvPr id="81" name="Google Shape;81;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1753950" y="1143875"/>
            <a:ext cx="5875800" cy="817775"/>
          </a:xfrm>
          <a:prstGeom prst="rect">
            <a:avLst/>
          </a:prstGeom>
          <a:noFill/>
          <a:ln cap="flat" cmpd="sng" w="9525">
            <a:solidFill>
              <a:schemeClr val="dk2"/>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1753950" y="3269975"/>
            <a:ext cx="5875799" cy="817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111"/>
              <a:buFont typeface="Arial"/>
              <a:buNone/>
            </a:pPr>
            <a:r>
              <a:rPr lang="en-CA" sz="1800">
                <a:solidFill>
                  <a:srgbClr val="1C4587"/>
                </a:solidFill>
              </a:rPr>
              <a:t>Accessing Elements from Dictionary</a:t>
            </a:r>
            <a:endParaRPr sz="1800">
              <a:solidFill>
                <a:srgbClr val="1C4587"/>
              </a:solidFill>
            </a:endParaRPr>
          </a:p>
          <a:p>
            <a:pPr indent="0" lvl="0" marL="0" rtl="0" algn="l">
              <a:lnSpc>
                <a:spcPct val="115000"/>
              </a:lnSpc>
              <a:spcBef>
                <a:spcPts val="9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A dictionary uses keys to access values. Keys can be used either inside square brackets</a:t>
            </a:r>
            <a:r>
              <a:rPr b="1" lang="en-CA" sz="1400">
                <a:solidFill>
                  <a:schemeClr val="dk1"/>
                </a:solidFill>
                <a:highlight>
                  <a:schemeClr val="lt1"/>
                </a:highlight>
              </a:rPr>
              <a:t> [ ] </a:t>
            </a:r>
            <a:r>
              <a:rPr lang="en-CA" sz="1400">
                <a:solidFill>
                  <a:schemeClr val="dk1"/>
                </a:solidFill>
                <a:highlight>
                  <a:schemeClr val="lt1"/>
                </a:highlight>
              </a:rPr>
              <a:t>or with the </a:t>
            </a:r>
            <a:r>
              <a:rPr b="1" lang="en-CA" sz="1400">
                <a:solidFill>
                  <a:schemeClr val="dk1"/>
                </a:solidFill>
                <a:highlight>
                  <a:schemeClr val="lt1"/>
                </a:highlight>
              </a:rPr>
              <a:t>get( )</a:t>
            </a:r>
            <a:r>
              <a:rPr lang="en-CA" sz="1400">
                <a:solidFill>
                  <a:schemeClr val="dk1"/>
                </a:solidFill>
                <a:highlight>
                  <a:schemeClr val="lt1"/>
                </a:highlight>
              </a:rPr>
              <a:t> method. If you use the square brackets </a:t>
            </a:r>
            <a:r>
              <a:rPr b="1" lang="en-CA" sz="1400">
                <a:solidFill>
                  <a:schemeClr val="dk1"/>
                </a:solidFill>
                <a:highlight>
                  <a:schemeClr val="lt1"/>
                </a:highlight>
              </a:rPr>
              <a:t>[ ], KeyError</a:t>
            </a:r>
            <a:r>
              <a:rPr lang="en-CA" sz="1400">
                <a:solidFill>
                  <a:schemeClr val="dk1"/>
                </a:solidFill>
                <a:highlight>
                  <a:schemeClr val="lt1"/>
                </a:highlight>
              </a:rPr>
              <a:t> is raised when a key is not found in the dictionary. On the other hand, the </a:t>
            </a:r>
            <a:r>
              <a:rPr b="1" lang="en-CA" sz="1400">
                <a:solidFill>
                  <a:schemeClr val="dk1"/>
                </a:solidFill>
                <a:highlight>
                  <a:schemeClr val="lt1"/>
                </a:highlight>
              </a:rPr>
              <a:t>get( )</a:t>
            </a:r>
            <a:r>
              <a:rPr lang="en-CA" sz="1400">
                <a:solidFill>
                  <a:schemeClr val="dk1"/>
                </a:solidFill>
                <a:highlight>
                  <a:schemeClr val="lt1"/>
                </a:highlight>
              </a:rPr>
              <a:t> method returns </a:t>
            </a:r>
            <a:r>
              <a:rPr b="1" lang="en-CA" sz="1400">
                <a:solidFill>
                  <a:schemeClr val="dk1"/>
                </a:solidFill>
                <a:highlight>
                  <a:schemeClr val="lt1"/>
                </a:highlight>
              </a:rPr>
              <a:t>None </a:t>
            </a:r>
            <a:r>
              <a:rPr lang="en-CA" sz="1400">
                <a:solidFill>
                  <a:schemeClr val="dk1"/>
                </a:solidFill>
                <a:highlight>
                  <a:schemeClr val="lt1"/>
                </a:highlight>
              </a:rPr>
              <a:t>if the key is not found.</a:t>
            </a:r>
            <a:endParaRPr sz="14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CA" sz="1500">
                <a:solidFill>
                  <a:schemeClr val="dk1"/>
                </a:solidFill>
                <a:highlight>
                  <a:srgbClr val="FFFFFF"/>
                </a:highlight>
              </a:rPr>
              <a:t>Example to get the value of the ‘Anna’ key:  </a:t>
            </a:r>
            <a:endParaRPr sz="1400">
              <a:solidFill>
                <a:schemeClr val="dk1"/>
              </a:solidFill>
              <a:highlight>
                <a:schemeClr val="lt1"/>
              </a:highlight>
            </a:endParaRPr>
          </a:p>
          <a:p>
            <a:pPr indent="0" lvl="0" marL="0" rtl="0" algn="just">
              <a:lnSpc>
                <a:spcPct val="150000"/>
              </a:lnSpc>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600">
              <a:solidFill>
                <a:schemeClr val="dk1"/>
              </a:solidFill>
              <a:highlight>
                <a:schemeClr val="lt1"/>
              </a:highlight>
            </a:endParaRPr>
          </a:p>
          <a:p>
            <a:pPr indent="0" lvl="0" marL="0" rtl="0" algn="l">
              <a:spcBef>
                <a:spcPts val="1200"/>
              </a:spcBef>
              <a:spcAft>
                <a:spcPts val="0"/>
              </a:spcAft>
              <a:buNone/>
            </a:pPr>
            <a:r>
              <a:t/>
            </a:r>
            <a:endParaRPr sz="1600">
              <a:solidFill>
                <a:schemeClr val="dk1"/>
              </a:solidFill>
              <a:highlight>
                <a:schemeClr val="lt1"/>
              </a:highlight>
            </a:endParaRPr>
          </a:p>
          <a:p>
            <a:pPr indent="0" lvl="0" marL="0" rtl="0" algn="l">
              <a:spcBef>
                <a:spcPts val="1200"/>
              </a:spcBef>
              <a:spcAft>
                <a:spcPts val="1200"/>
              </a:spcAft>
              <a:buNone/>
            </a:pPr>
            <a:r>
              <a:t/>
            </a:r>
            <a:endParaRPr sz="1600">
              <a:solidFill>
                <a:schemeClr val="dk1"/>
              </a:solidFill>
              <a:highlight>
                <a:schemeClr val="lt1"/>
              </a:highlight>
            </a:endParaRPr>
          </a:p>
        </p:txBody>
      </p:sp>
      <p:sp>
        <p:nvSpPr>
          <p:cNvPr id="91" name="Google Shape;91;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2195125" y="2916075"/>
            <a:ext cx="3970625" cy="191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508200"/>
            <a:ext cx="8520600" cy="406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CA" sz="2000">
                <a:solidFill>
                  <a:schemeClr val="dk1"/>
                </a:solidFill>
                <a:highlight>
                  <a:srgbClr val="FFFFFF"/>
                </a:highlight>
              </a:rPr>
              <a:t>There is also a method called </a:t>
            </a:r>
            <a:r>
              <a:rPr b="1" lang="en-CA" sz="2000">
                <a:solidFill>
                  <a:schemeClr val="dk1"/>
                </a:solidFill>
                <a:highlight>
                  <a:schemeClr val="lt1"/>
                </a:highlight>
              </a:rPr>
              <a:t>get( )</a:t>
            </a:r>
            <a:r>
              <a:rPr lang="en-CA" sz="2000">
                <a:solidFill>
                  <a:schemeClr val="dk1"/>
                </a:solidFill>
                <a:highlight>
                  <a:srgbClr val="FFFFFF"/>
                </a:highlight>
              </a:rPr>
              <a:t> that will give you the same result:</a:t>
            </a:r>
            <a:endParaRPr sz="2000">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4407">
              <a:solidFill>
                <a:schemeClr val="dk1"/>
              </a:solidFill>
              <a:highlight>
                <a:schemeClr val="lt1"/>
              </a:highlight>
            </a:endParaRPr>
          </a:p>
          <a:p>
            <a:pPr indent="0" lvl="0" marL="0" rtl="0" algn="l">
              <a:spcBef>
                <a:spcPts val="1200"/>
              </a:spcBef>
              <a:spcAft>
                <a:spcPts val="1200"/>
              </a:spcAft>
              <a:buNone/>
            </a:pPr>
            <a:r>
              <a:t/>
            </a:r>
            <a:endParaRPr/>
          </a:p>
        </p:txBody>
      </p:sp>
      <p:sp>
        <p:nvSpPr>
          <p:cNvPr id="99" name="Google Shape;99;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2356550" y="1532446"/>
            <a:ext cx="4063224" cy="2012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567088"/>
            <a:ext cx="8520600" cy="4001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CA" sz="2700">
                <a:solidFill>
                  <a:schemeClr val="dk1"/>
                </a:solidFill>
                <a:highlight>
                  <a:srgbClr val="FFFFFF"/>
                </a:highlight>
              </a:rPr>
              <a:t>If you use </a:t>
            </a:r>
            <a:r>
              <a:rPr b="1" lang="en-CA" sz="2700">
                <a:solidFill>
                  <a:schemeClr val="dk1"/>
                </a:solidFill>
                <a:highlight>
                  <a:schemeClr val="lt1"/>
                </a:highlight>
              </a:rPr>
              <a:t>keys( ) </a:t>
            </a:r>
            <a:r>
              <a:rPr lang="en-CA" sz="2700">
                <a:solidFill>
                  <a:schemeClr val="dk1"/>
                </a:solidFill>
                <a:highlight>
                  <a:srgbClr val="FFFFFF"/>
                </a:highlight>
              </a:rPr>
              <a:t>method will return a list of all the keys in the dictionary.</a:t>
            </a:r>
            <a:endParaRPr sz="2700">
              <a:solidFill>
                <a:schemeClr val="dk1"/>
              </a:solidFill>
              <a:highlight>
                <a:srgbClr val="FFFFFF"/>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4407">
              <a:solidFill>
                <a:schemeClr val="dk1"/>
              </a:solidFill>
              <a:highlight>
                <a:schemeClr val="lt1"/>
              </a:highlight>
            </a:endParaRPr>
          </a:p>
          <a:p>
            <a:pPr indent="0" lvl="0" marL="0" rtl="0" algn="l">
              <a:spcBef>
                <a:spcPts val="1200"/>
              </a:spcBef>
              <a:spcAft>
                <a:spcPts val="1200"/>
              </a:spcAft>
              <a:buNone/>
            </a:pPr>
            <a:r>
              <a:t/>
            </a:r>
            <a:endParaRPr/>
          </a:p>
        </p:txBody>
      </p:sp>
      <p:sp>
        <p:nvSpPr>
          <p:cNvPr id="107" name="Google Shape;107;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9"/>
          <p:cNvPicPr preferRelativeResize="0"/>
          <p:nvPr/>
        </p:nvPicPr>
        <p:blipFill>
          <a:blip r:embed="rId3">
            <a:alphaModFix/>
          </a:blip>
          <a:stretch>
            <a:fillRect/>
          </a:stretch>
        </p:blipFill>
        <p:spPr>
          <a:xfrm>
            <a:off x="2540086" y="1440651"/>
            <a:ext cx="3934724" cy="1896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111"/>
              <a:buFont typeface="Arial"/>
              <a:buNone/>
            </a:pPr>
            <a:r>
              <a:rPr lang="en-CA" sz="1800">
                <a:solidFill>
                  <a:srgbClr val="1C4587"/>
                </a:solidFill>
              </a:rPr>
              <a:t>Changing and Adding Dictionary elements</a:t>
            </a:r>
            <a:endParaRPr sz="1800">
              <a:solidFill>
                <a:srgbClr val="1C4587"/>
              </a:solidFill>
            </a:endParaRPr>
          </a:p>
          <a:p>
            <a:pPr indent="0" lvl="0" marL="0" rtl="0" algn="l">
              <a:spcBef>
                <a:spcPts val="900"/>
              </a:spcBef>
              <a:spcAft>
                <a:spcPts val="0"/>
              </a:spcAft>
              <a:buNone/>
            </a:pPr>
            <a:r>
              <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Dictionaries are </a:t>
            </a:r>
            <a:r>
              <a:rPr b="1" lang="en-CA" sz="1400">
                <a:solidFill>
                  <a:schemeClr val="dk1"/>
                </a:solidFill>
              </a:rPr>
              <a:t>mutable</a:t>
            </a:r>
            <a:r>
              <a:rPr lang="en-CA" sz="1400">
                <a:solidFill>
                  <a:schemeClr val="dk1"/>
                </a:solidFill>
              </a:rPr>
              <a:t>. You can change the value of existing items or add new items by using an assignment operator. If the key is already present, then the existing value gets updated. In case the key is not present, a new (key : value) pair is added to the dictionary.</a:t>
            </a:r>
            <a:endParaRPr sz="1400">
              <a:solidFill>
                <a:schemeClr val="dk1"/>
              </a:solidFill>
            </a:endParaRPr>
          </a:p>
          <a:p>
            <a:pPr indent="0" lvl="0" marL="0" rtl="0" algn="just">
              <a:lnSpc>
                <a:spcPct val="150000"/>
              </a:lnSpc>
              <a:spcBef>
                <a:spcPts val="1200"/>
              </a:spcBef>
              <a:spcAft>
                <a:spcPts val="1200"/>
              </a:spcAft>
              <a:buNone/>
            </a:pPr>
            <a:r>
              <a:rPr lang="en-CA" sz="1400">
                <a:solidFill>
                  <a:schemeClr val="dk1"/>
                </a:solidFill>
              </a:rPr>
              <a:t>Update value in dictionary:</a:t>
            </a:r>
            <a:r>
              <a:rPr lang="en-CA">
                <a:solidFill>
                  <a:schemeClr val="dk1"/>
                </a:solidFill>
              </a:rPr>
              <a:t> </a:t>
            </a:r>
            <a:endParaRPr>
              <a:solidFill>
                <a:schemeClr val="dk1"/>
              </a:solidFill>
            </a:endParaRPr>
          </a:p>
        </p:txBody>
      </p:sp>
      <p:sp>
        <p:nvSpPr>
          <p:cNvPr id="116" name="Google Shape;116;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0"/>
          <p:cNvPicPr preferRelativeResize="0"/>
          <p:nvPr/>
        </p:nvPicPr>
        <p:blipFill>
          <a:blip r:embed="rId3">
            <a:alphaModFix/>
          </a:blip>
          <a:stretch>
            <a:fillRect/>
          </a:stretch>
        </p:blipFill>
        <p:spPr>
          <a:xfrm>
            <a:off x="2489402" y="2922950"/>
            <a:ext cx="3654825" cy="1908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700" y="615513"/>
            <a:ext cx="8520600" cy="3953400"/>
          </a:xfrm>
          <a:prstGeom prst="rect">
            <a:avLst/>
          </a:prstGeom>
        </p:spPr>
        <p:txBody>
          <a:bodyPr anchorCtr="0" anchor="t" bIns="91425" lIns="91425" spcFirstLastPara="1" rIns="91425" wrap="square" tIns="91425">
            <a:normAutofit fontScale="40000" lnSpcReduction="10000"/>
          </a:bodyPr>
          <a:lstStyle/>
          <a:p>
            <a:pPr indent="0" lvl="0" marL="0" rtl="0" algn="just">
              <a:lnSpc>
                <a:spcPct val="150000"/>
              </a:lnSpc>
              <a:spcBef>
                <a:spcPts val="0"/>
              </a:spcBef>
              <a:spcAft>
                <a:spcPts val="0"/>
              </a:spcAft>
              <a:buNone/>
            </a:pPr>
            <a:r>
              <a:rPr lang="en-CA" sz="3511">
                <a:solidFill>
                  <a:schemeClr val="dk1"/>
                </a:solidFill>
                <a:highlight>
                  <a:schemeClr val="lt1"/>
                </a:highlight>
              </a:rPr>
              <a:t>Adding new item to the dictionary: </a:t>
            </a:r>
            <a:endParaRPr sz="3511">
              <a:solidFill>
                <a:schemeClr val="dk1"/>
              </a:solidFill>
              <a:highlight>
                <a:schemeClr val="lt1"/>
              </a:highlight>
            </a:endParaRPr>
          </a:p>
          <a:p>
            <a:pPr indent="0" lvl="0" marL="0" rtl="0" algn="just">
              <a:lnSpc>
                <a:spcPct val="150000"/>
              </a:lnSpc>
              <a:spcBef>
                <a:spcPts val="1200"/>
              </a:spcBef>
              <a:spcAft>
                <a:spcPts val="0"/>
              </a:spcAft>
              <a:buNone/>
            </a:pPr>
            <a:r>
              <a:rPr lang="en-CA" sz="2590">
                <a:solidFill>
                  <a:schemeClr val="dk1"/>
                </a:solidFill>
                <a:highlight>
                  <a:schemeClr val="lt1"/>
                </a:highlight>
              </a:rPr>
              <a:t> </a:t>
            </a:r>
            <a:endParaRPr sz="2590">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6407">
              <a:solidFill>
                <a:schemeClr val="dk1"/>
              </a:solidFill>
              <a:highlight>
                <a:schemeClr val="lt1"/>
              </a:highlight>
            </a:endParaRPr>
          </a:p>
          <a:p>
            <a:pPr indent="0" lvl="0" marL="0" rtl="0" algn="l">
              <a:spcBef>
                <a:spcPts val="1200"/>
              </a:spcBef>
              <a:spcAft>
                <a:spcPts val="0"/>
              </a:spcAft>
              <a:buNone/>
            </a:pPr>
            <a:r>
              <a:t/>
            </a:r>
            <a:endParaRPr sz="4407">
              <a:solidFill>
                <a:schemeClr val="dk1"/>
              </a:solidFill>
              <a:highlight>
                <a:schemeClr val="lt1"/>
              </a:highlight>
            </a:endParaRPr>
          </a:p>
          <a:p>
            <a:pPr indent="0" lvl="0" marL="0" rtl="0" algn="l">
              <a:spcBef>
                <a:spcPts val="1200"/>
              </a:spcBef>
              <a:spcAft>
                <a:spcPts val="1200"/>
              </a:spcAft>
              <a:buNone/>
            </a:pPr>
            <a:r>
              <a:t/>
            </a:r>
            <a:endParaRPr/>
          </a:p>
        </p:txBody>
      </p:sp>
      <p:sp>
        <p:nvSpPr>
          <p:cNvPr id="124" name="Google Shape;124;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1"/>
          <p:cNvPicPr preferRelativeResize="0"/>
          <p:nvPr/>
        </p:nvPicPr>
        <p:blipFill>
          <a:blip r:embed="rId3">
            <a:alphaModFix/>
          </a:blip>
          <a:stretch>
            <a:fillRect/>
          </a:stretch>
        </p:blipFill>
        <p:spPr>
          <a:xfrm>
            <a:off x="2442600" y="1467750"/>
            <a:ext cx="3884549" cy="1999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