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56" r:id="rId2"/>
    <p:sldId id="262" r:id="rId3"/>
    <p:sldId id="257" r:id="rId4"/>
    <p:sldId id="258" r:id="rId5"/>
    <p:sldId id="259" r:id="rId6"/>
    <p:sldId id="260" r:id="rId7"/>
    <p:sldId id="266" r:id="rId8"/>
    <p:sldId id="267" r:id="rId9"/>
    <p:sldId id="261" r:id="rId10"/>
    <p:sldId id="263" r:id="rId11"/>
    <p:sldId id="264" r:id="rId12"/>
    <p:sldId id="26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ENOVO" initials="L" lastIdx="1" clrIdx="0">
    <p:extLst>
      <p:ext uri="{19B8F6BF-5375-455C-9EA6-DF929625EA0E}">
        <p15:presenceInfo xmlns:p15="http://schemas.microsoft.com/office/powerpoint/2012/main" userId="LENOVO"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2" d="100"/>
          <a:sy n="82" d="100"/>
        </p:scale>
        <p:origin x="720" y="5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2C8D3F-863F-4007-A00B-1068BD518B66}" type="datetimeFigureOut">
              <a:rPr lang="en-US" smtClean="0"/>
              <a:t>6/5/2024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ECED99-25FA-4567-8BFA-C7F561CB3593}" type="slidenum">
              <a:rPr lang="en-US" smtClean="0"/>
              <a:t>‹#›</a:t>
            </a:fld>
            <a:endParaRPr lang="en-US"/>
          </a:p>
        </p:txBody>
      </p:sp>
    </p:spTree>
    <p:extLst>
      <p:ext uri="{BB962C8B-B14F-4D97-AF65-F5344CB8AC3E}">
        <p14:creationId xmlns:p14="http://schemas.microsoft.com/office/powerpoint/2010/main" val="24585747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CECED99-25FA-4567-8BFA-C7F561CB3593}" type="slidenum">
              <a:rPr lang="en-US" smtClean="0"/>
              <a:t>1</a:t>
            </a:fld>
            <a:endParaRPr lang="en-US"/>
          </a:p>
        </p:txBody>
      </p:sp>
    </p:spTree>
    <p:extLst>
      <p:ext uri="{BB962C8B-B14F-4D97-AF65-F5344CB8AC3E}">
        <p14:creationId xmlns:p14="http://schemas.microsoft.com/office/powerpoint/2010/main" val="135163149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6/5/2024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6/5/2024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6/5/2024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web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9E06E-9276-1C21-8941-10A80DF9BE8D}"/>
              </a:ext>
            </a:extLst>
          </p:cNvPr>
          <p:cNvSpPr>
            <a:spLocks noGrp="1"/>
          </p:cNvSpPr>
          <p:nvPr>
            <p:ph type="ctrTitle"/>
          </p:nvPr>
        </p:nvSpPr>
        <p:spPr>
          <a:xfrm>
            <a:off x="6096000" y="419878"/>
            <a:ext cx="5452186" cy="5405224"/>
          </a:xfrm>
        </p:spPr>
        <p:txBody>
          <a:bodyPr>
            <a:normAutofit fontScale="90000"/>
          </a:bodyPr>
          <a:lstStyle/>
          <a:p>
            <a:pPr algn="ctr" rtl="1">
              <a:lnSpc>
                <a:spcPct val="150000"/>
              </a:lnSpc>
            </a:pPr>
            <a:r>
              <a:rPr lang="fa-IR" sz="3600" dirty="0">
                <a:cs typeface="B Nazanin" panose="00000400000000000000" pitchFamily="2" charset="-78"/>
              </a:rPr>
              <a:t>به نام خدا</a:t>
            </a:r>
            <a:br>
              <a:rPr lang="fa-IR" sz="3600" dirty="0">
                <a:cs typeface="B Nazanin" panose="00000400000000000000" pitchFamily="2" charset="-78"/>
              </a:rPr>
            </a:br>
            <a:br>
              <a:rPr lang="fa-IR" sz="3600" dirty="0">
                <a:cs typeface="B Nazanin" panose="00000400000000000000" pitchFamily="2" charset="-78"/>
              </a:rPr>
            </a:br>
            <a:br>
              <a:rPr lang="fa-IR" sz="3600" dirty="0">
                <a:cs typeface="B Nazanin" panose="00000400000000000000" pitchFamily="2" charset="-78"/>
              </a:rPr>
            </a:br>
            <a:br>
              <a:rPr lang="fa-IR" sz="3600" dirty="0">
                <a:cs typeface="B Nazanin" panose="00000400000000000000" pitchFamily="2" charset="-78"/>
              </a:rPr>
            </a:br>
            <a:r>
              <a:rPr lang="fa-IR" sz="3600" dirty="0">
                <a:cs typeface="B Nazanin" panose="00000400000000000000" pitchFamily="2" charset="-78"/>
              </a:rPr>
              <a:t>نام دانشجو: علیرضا دهبان</a:t>
            </a:r>
            <a:br>
              <a:rPr lang="fa-IR" sz="3600" dirty="0">
                <a:cs typeface="B Nazanin" panose="00000400000000000000" pitchFamily="2" charset="-78"/>
              </a:rPr>
            </a:br>
            <a:r>
              <a:rPr lang="fa-IR" sz="3600" dirty="0">
                <a:cs typeface="B Nazanin" panose="00000400000000000000" pitchFamily="2" charset="-78"/>
              </a:rPr>
              <a:t>موضوع: هوش مصنوعی در خودرو</a:t>
            </a:r>
            <a:br>
              <a:rPr lang="fa-IR" sz="3600" dirty="0">
                <a:cs typeface="B Nazanin" panose="00000400000000000000" pitchFamily="2" charset="-78"/>
              </a:rPr>
            </a:br>
            <a:r>
              <a:rPr lang="fa-IR" sz="3600" dirty="0">
                <a:cs typeface="B Nazanin" panose="00000400000000000000" pitchFamily="2" charset="-78"/>
              </a:rPr>
              <a:t>استاد:دکتر عصائی</a:t>
            </a:r>
            <a:endParaRPr lang="en-US" sz="3600" dirty="0">
              <a:cs typeface="B Nazanin" panose="00000400000000000000" pitchFamily="2" charset="-78"/>
            </a:endParaRPr>
          </a:p>
        </p:txBody>
      </p:sp>
      <p:pic>
        <p:nvPicPr>
          <p:cNvPr id="9" name="Picture 8">
            <a:extLst>
              <a:ext uri="{FF2B5EF4-FFF2-40B4-BE49-F238E27FC236}">
                <a16:creationId xmlns:a16="http://schemas.microsoft.com/office/drawing/2014/main" id="{DF864672-3417-EC27-93C5-E2ED8F74B2A3}"/>
              </a:ext>
            </a:extLst>
          </p:cNvPr>
          <p:cNvPicPr>
            <a:picLocks noChangeAspect="1"/>
          </p:cNvPicPr>
          <p:nvPr/>
        </p:nvPicPr>
        <p:blipFill>
          <a:blip r:embed="rId3"/>
          <a:stretch>
            <a:fillRect/>
          </a:stretch>
        </p:blipFill>
        <p:spPr>
          <a:xfrm>
            <a:off x="858418" y="721567"/>
            <a:ext cx="5050973" cy="3661955"/>
          </a:xfrm>
          <a:prstGeom prst="rect">
            <a:avLst/>
          </a:prstGeom>
        </p:spPr>
      </p:pic>
    </p:spTree>
    <p:extLst>
      <p:ext uri="{BB962C8B-B14F-4D97-AF65-F5344CB8AC3E}">
        <p14:creationId xmlns:p14="http://schemas.microsoft.com/office/powerpoint/2010/main" val="148356937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FCED8-38C5-2D63-268D-557B56A39BE5}"/>
              </a:ext>
            </a:extLst>
          </p:cNvPr>
          <p:cNvSpPr>
            <a:spLocks noGrp="1"/>
          </p:cNvSpPr>
          <p:nvPr>
            <p:ph type="title"/>
          </p:nvPr>
        </p:nvSpPr>
        <p:spPr/>
        <p:txBody>
          <a:bodyPr>
            <a:normAutofit/>
          </a:bodyPr>
          <a:lstStyle/>
          <a:p>
            <a:pPr algn="ctr" rtl="1"/>
            <a:r>
              <a:rPr lang="fa-IR" dirty="0">
                <a:solidFill>
                  <a:schemeClr val="bg1"/>
                </a:solidFill>
              </a:rPr>
              <a:t>هوش مصنوعی قابل توضیح در </a:t>
            </a:r>
            <a:r>
              <a:rPr lang="en-US" dirty="0">
                <a:solidFill>
                  <a:schemeClr val="bg1"/>
                </a:solidFill>
              </a:rPr>
              <a:t>(XAI)</a:t>
            </a:r>
          </a:p>
        </p:txBody>
      </p:sp>
      <p:sp>
        <p:nvSpPr>
          <p:cNvPr id="3" name="Content Placeholder 2">
            <a:extLst>
              <a:ext uri="{FF2B5EF4-FFF2-40B4-BE49-F238E27FC236}">
                <a16:creationId xmlns:a16="http://schemas.microsoft.com/office/drawing/2014/main" id="{C37A792A-B287-424B-1B4E-9D324203B020}"/>
              </a:ext>
            </a:extLst>
          </p:cNvPr>
          <p:cNvSpPr>
            <a:spLocks noGrp="1"/>
          </p:cNvSpPr>
          <p:nvPr>
            <p:ph idx="1"/>
          </p:nvPr>
        </p:nvSpPr>
        <p:spPr>
          <a:xfrm>
            <a:off x="970384" y="1604865"/>
            <a:ext cx="10078615" cy="4158345"/>
          </a:xfrm>
        </p:spPr>
        <p:txBody>
          <a:bodyPr>
            <a:normAutofit/>
          </a:bodyPr>
          <a:lstStyle/>
          <a:p>
            <a:pPr marL="0" indent="0" algn="ctr" rtl="1">
              <a:lnSpc>
                <a:spcPct val="150000"/>
              </a:lnSpc>
              <a:buNone/>
            </a:pPr>
            <a:r>
              <a:rPr lang="fa-IR" sz="2800" b="0" i="0" dirty="0">
                <a:solidFill>
                  <a:schemeClr val="bg1"/>
                </a:solidFill>
                <a:effectLst/>
                <a:highlight>
                  <a:srgbClr val="FFFFFF"/>
                </a:highlight>
                <a:latin typeface="Yekan"/>
              </a:rPr>
              <a:t>راه حل‌های قابل توضیح هوش مصنوعی</a:t>
            </a:r>
            <a:r>
              <a:rPr lang="en-US" sz="2800" b="0" i="0" dirty="0">
                <a:solidFill>
                  <a:schemeClr val="bg1"/>
                </a:solidFill>
                <a:effectLst/>
                <a:highlight>
                  <a:srgbClr val="FFFFFF"/>
                </a:highlight>
                <a:latin typeface="Yekan"/>
              </a:rPr>
              <a:t> </a:t>
            </a:r>
            <a:r>
              <a:rPr lang="fa-IR" sz="2800" b="0" i="0" dirty="0">
                <a:solidFill>
                  <a:schemeClr val="bg1"/>
                </a:solidFill>
                <a:effectLst/>
                <a:highlight>
                  <a:srgbClr val="FFFFFF"/>
                </a:highlight>
                <a:latin typeface="Yekan"/>
              </a:rPr>
              <a:t> (</a:t>
            </a:r>
            <a:r>
              <a:rPr lang="en-US" sz="2800" dirty="0">
                <a:solidFill>
                  <a:schemeClr val="bg1"/>
                </a:solidFill>
                <a:highlight>
                  <a:srgbClr val="FFFFFF"/>
                </a:highlight>
                <a:latin typeface="Yekan"/>
              </a:rPr>
              <a:t> (XAI</a:t>
            </a:r>
            <a:r>
              <a:rPr lang="fa-IR" sz="2800" b="0" i="0" dirty="0">
                <a:solidFill>
                  <a:schemeClr val="bg1"/>
                </a:solidFill>
                <a:effectLst/>
                <a:highlight>
                  <a:srgbClr val="FFFFFF"/>
                </a:highlight>
                <a:latin typeface="Yekan"/>
              </a:rPr>
              <a:t> به جای جعبه‌های سیاه، برای صنعت خودرو ایده‌آل هستند. برخلاف مدل‌های جعبه سیاه مجهز به هوش مصنوعی، سیستم‌های </a:t>
            </a:r>
            <a:r>
              <a:rPr lang="en-US" sz="2800" b="0" i="0" dirty="0">
                <a:solidFill>
                  <a:schemeClr val="bg1"/>
                </a:solidFill>
                <a:effectLst/>
                <a:highlight>
                  <a:srgbClr val="FFFFFF"/>
                </a:highlight>
                <a:latin typeface="Yekan"/>
              </a:rPr>
              <a:t>XAI </a:t>
            </a:r>
            <a:r>
              <a:rPr lang="fa-IR" sz="2800" b="0" i="0" dirty="0">
                <a:solidFill>
                  <a:schemeClr val="bg1"/>
                </a:solidFill>
                <a:effectLst/>
                <a:highlight>
                  <a:srgbClr val="FFFFFF"/>
                </a:highlight>
                <a:latin typeface="Yekan"/>
              </a:rPr>
              <a:t>تصمیمات شفاف و آسان را در اختیار مردم قرار می‌دهند. این به کارشناسان هوش مصنوعی کمک می‌کند تا هر گونه نقص سیستم را به سرعت تشخیص دهند و تغییرات مناسب را ایجاد کنند</a:t>
            </a:r>
            <a:endParaRPr lang="en-US" sz="2800" dirty="0">
              <a:solidFill>
                <a:schemeClr val="bg1"/>
              </a:solidFill>
            </a:endParaRPr>
          </a:p>
        </p:txBody>
      </p:sp>
    </p:spTree>
    <p:extLst>
      <p:ext uri="{BB962C8B-B14F-4D97-AF65-F5344CB8AC3E}">
        <p14:creationId xmlns:p14="http://schemas.microsoft.com/office/powerpoint/2010/main" val="239440968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5F335-985C-9871-467D-CF633E0C0195}"/>
              </a:ext>
            </a:extLst>
          </p:cNvPr>
          <p:cNvSpPr>
            <a:spLocks noGrp="1"/>
          </p:cNvSpPr>
          <p:nvPr>
            <p:ph type="title"/>
          </p:nvPr>
        </p:nvSpPr>
        <p:spPr/>
        <p:txBody>
          <a:bodyPr/>
          <a:lstStyle/>
          <a:p>
            <a:pPr algn="ctr" rtl="1"/>
            <a:r>
              <a:rPr lang="fa-IR" dirty="0"/>
              <a:t>محدودیت سنسورها</a:t>
            </a:r>
            <a:endParaRPr lang="en-US" dirty="0"/>
          </a:p>
        </p:txBody>
      </p:sp>
      <p:sp>
        <p:nvSpPr>
          <p:cNvPr id="3" name="Content Placeholder 2">
            <a:extLst>
              <a:ext uri="{FF2B5EF4-FFF2-40B4-BE49-F238E27FC236}">
                <a16:creationId xmlns:a16="http://schemas.microsoft.com/office/drawing/2014/main" id="{7DBF89C5-E402-06B1-26FF-95D0FDE2D683}"/>
              </a:ext>
            </a:extLst>
          </p:cNvPr>
          <p:cNvSpPr>
            <a:spLocks noGrp="1"/>
          </p:cNvSpPr>
          <p:nvPr>
            <p:ph idx="1"/>
          </p:nvPr>
        </p:nvSpPr>
        <p:spPr/>
        <p:txBody>
          <a:bodyPr>
            <a:normAutofit/>
          </a:bodyPr>
          <a:lstStyle/>
          <a:p>
            <a:pPr marL="0" indent="0" algn="ctr" rtl="1">
              <a:lnSpc>
                <a:spcPct val="200000"/>
              </a:lnSpc>
              <a:buNone/>
            </a:pPr>
            <a:r>
              <a:rPr lang="fa-IR" sz="2800" dirty="0">
                <a:solidFill>
                  <a:schemeClr val="bg1"/>
                </a:solidFill>
              </a:rPr>
              <a:t>قابلیت‌های تکنولوژیکی حسگرها و دستگاه‌های جمع آوری داده‌ها، تاثیر قابل توجهی بر کیفیت داده‌ها دارد. اگر داده‌ها از سنسور یا تجهیزات اشتباه گرفته شده باشند، جمع‌آوری حجم زیادی از داده‌های مرتبط بی‌معنی است.</a:t>
            </a:r>
            <a:endParaRPr lang="en-US" sz="2800" dirty="0">
              <a:solidFill>
                <a:schemeClr val="bg1"/>
              </a:solidFill>
            </a:endParaRPr>
          </a:p>
        </p:txBody>
      </p:sp>
    </p:spTree>
    <p:extLst>
      <p:ext uri="{BB962C8B-B14F-4D97-AF65-F5344CB8AC3E}">
        <p14:creationId xmlns:p14="http://schemas.microsoft.com/office/powerpoint/2010/main" val="251898468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1B833-D60A-6A0D-D32B-0D073273D1EB}"/>
              </a:ext>
            </a:extLst>
          </p:cNvPr>
          <p:cNvSpPr>
            <a:spLocks noGrp="1"/>
          </p:cNvSpPr>
          <p:nvPr>
            <p:ph type="title"/>
          </p:nvPr>
        </p:nvSpPr>
        <p:spPr/>
        <p:txBody>
          <a:bodyPr>
            <a:normAutofit fontScale="90000"/>
          </a:bodyPr>
          <a:lstStyle/>
          <a:p>
            <a:pPr algn="ctr"/>
            <a:r>
              <a:rPr lang="fa-IR" sz="5400" dirty="0"/>
              <a:t>پایان  </a:t>
            </a:r>
            <a:br>
              <a:rPr lang="fa-IR" sz="5400" dirty="0"/>
            </a:br>
            <a:endParaRPr lang="en-US" sz="5400" dirty="0"/>
          </a:p>
        </p:txBody>
      </p:sp>
      <p:pic>
        <p:nvPicPr>
          <p:cNvPr id="5" name="Content Placeholder 4">
            <a:extLst>
              <a:ext uri="{FF2B5EF4-FFF2-40B4-BE49-F238E27FC236}">
                <a16:creationId xmlns:a16="http://schemas.microsoft.com/office/drawing/2014/main" id="{E20AE044-B2FD-D9DC-2BE6-6DA739640949}"/>
              </a:ext>
            </a:extLst>
          </p:cNvPr>
          <p:cNvPicPr>
            <a:picLocks noGrp="1" noChangeAspect="1"/>
          </p:cNvPicPr>
          <p:nvPr>
            <p:ph idx="1"/>
          </p:nvPr>
        </p:nvPicPr>
        <p:blipFill>
          <a:blip r:embed="rId2"/>
          <a:stretch>
            <a:fillRect/>
          </a:stretch>
        </p:blipFill>
        <p:spPr>
          <a:xfrm>
            <a:off x="1544184" y="1432448"/>
            <a:ext cx="8728819" cy="4909960"/>
          </a:xfrm>
        </p:spPr>
      </p:pic>
    </p:spTree>
    <p:extLst>
      <p:ext uri="{BB962C8B-B14F-4D97-AF65-F5344CB8AC3E}">
        <p14:creationId xmlns:p14="http://schemas.microsoft.com/office/powerpoint/2010/main" val="388340743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D30B0-F884-E7C2-18B2-318CE73A3971}"/>
              </a:ext>
            </a:extLst>
          </p:cNvPr>
          <p:cNvSpPr>
            <a:spLocks noGrp="1"/>
          </p:cNvSpPr>
          <p:nvPr>
            <p:ph type="title"/>
          </p:nvPr>
        </p:nvSpPr>
        <p:spPr>
          <a:xfrm>
            <a:off x="1141412" y="599857"/>
            <a:ext cx="9905998" cy="753082"/>
          </a:xfrm>
        </p:spPr>
        <p:txBody>
          <a:bodyPr>
            <a:normAutofit fontScale="90000"/>
          </a:bodyPr>
          <a:lstStyle/>
          <a:p>
            <a:pPr algn="r" rtl="1"/>
            <a:r>
              <a:rPr lang="fa-IR" b="1" i="0" dirty="0">
                <a:solidFill>
                  <a:srgbClr val="2C2C51"/>
                </a:solidFill>
                <a:effectLst/>
                <a:latin typeface="header-font"/>
              </a:rPr>
              <a:t>هوش مصنوعی در صنعت خودرو چیست؟</a:t>
            </a:r>
            <a:br>
              <a:rPr lang="fa-IR" b="1" i="0" dirty="0">
                <a:solidFill>
                  <a:srgbClr val="2C2C51"/>
                </a:solidFill>
                <a:effectLst/>
                <a:latin typeface="header-font"/>
              </a:rPr>
            </a:br>
            <a:br>
              <a:rPr lang="fa-IR" dirty="0"/>
            </a:br>
            <a:endParaRPr lang="en-US" dirty="0"/>
          </a:p>
        </p:txBody>
      </p:sp>
      <p:sp>
        <p:nvSpPr>
          <p:cNvPr id="3" name="Content Placeholder 2">
            <a:extLst>
              <a:ext uri="{FF2B5EF4-FFF2-40B4-BE49-F238E27FC236}">
                <a16:creationId xmlns:a16="http://schemas.microsoft.com/office/drawing/2014/main" id="{0175D132-3E13-BAFF-1E0A-9E0345760B42}"/>
              </a:ext>
            </a:extLst>
          </p:cNvPr>
          <p:cNvSpPr>
            <a:spLocks noGrp="1"/>
          </p:cNvSpPr>
          <p:nvPr>
            <p:ph idx="1"/>
          </p:nvPr>
        </p:nvSpPr>
        <p:spPr>
          <a:xfrm>
            <a:off x="1141412" y="1455576"/>
            <a:ext cx="9905999" cy="4335625"/>
          </a:xfrm>
        </p:spPr>
        <p:txBody>
          <a:bodyPr>
            <a:normAutofit/>
          </a:bodyPr>
          <a:lstStyle/>
          <a:p>
            <a:pPr algn="r">
              <a:lnSpc>
                <a:spcPct val="220000"/>
              </a:lnSpc>
            </a:pPr>
            <a:r>
              <a:rPr lang="fa-IR" sz="2000" b="0" i="0" dirty="0">
                <a:effectLst/>
                <a:latin typeface="body-font"/>
              </a:rPr>
              <a:t>هوش مصنوعی در صنعت خودرو به معنای اجرای تکنیک های هوش مصنوعی در چندین حوزه از دنیای خودرو است. فناوری‌های مختلف هوش مصنوعی مانند یادگیری ماشینی “</a:t>
            </a:r>
            <a:r>
              <a:rPr lang="en-US" sz="2000" b="0" i="0" dirty="0">
                <a:effectLst/>
                <a:latin typeface="body-font"/>
              </a:rPr>
              <a:t>ML”، </a:t>
            </a:r>
            <a:r>
              <a:rPr lang="fa-IR" sz="2000" b="0" i="0" dirty="0">
                <a:effectLst/>
                <a:latin typeface="body-font"/>
              </a:rPr>
              <a:t>پردازش زبان طبیعی “</a:t>
            </a:r>
            <a:r>
              <a:rPr lang="en-US" sz="2000" b="0" i="0" dirty="0">
                <a:effectLst/>
                <a:latin typeface="body-font"/>
              </a:rPr>
              <a:t>NLP”</a:t>
            </a:r>
            <a:r>
              <a:rPr lang="fa-IR" sz="2000" b="0" i="0" dirty="0">
                <a:effectLst/>
                <a:latin typeface="body-font"/>
              </a:rPr>
              <a:t>و بینایی رایانه‌ای به ادغام هوش مصنوعی در صنعت خودرو کمک می‌کنند تا تجربه بهتری از راننده داشته باشند. این فناوری‌ها در دنیای خودروهای هوش مصنوعی بسیاری از وظایف مانند برنامه‌ریزی مسیر، ناوبری، پارکینگ و غیره را خودکار می‌کنند و در عین حال کارایی و ایمنی را نیز ارائه می‌دهند.</a:t>
            </a:r>
          </a:p>
          <a:p>
            <a:pPr marL="0" indent="0" algn="r">
              <a:lnSpc>
                <a:spcPct val="220000"/>
              </a:lnSpc>
              <a:buNone/>
            </a:pPr>
            <a:endParaRPr lang="en-US" sz="2000" dirty="0"/>
          </a:p>
        </p:txBody>
      </p:sp>
    </p:spTree>
    <p:extLst>
      <p:ext uri="{BB962C8B-B14F-4D97-AF65-F5344CB8AC3E}">
        <p14:creationId xmlns:p14="http://schemas.microsoft.com/office/powerpoint/2010/main" val="45038201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8F3FF-A5DC-5EED-35B3-8FB4E69CA2A4}"/>
              </a:ext>
            </a:extLst>
          </p:cNvPr>
          <p:cNvSpPr>
            <a:spLocks noGrp="1"/>
          </p:cNvSpPr>
          <p:nvPr>
            <p:ph type="title"/>
          </p:nvPr>
        </p:nvSpPr>
        <p:spPr>
          <a:xfrm>
            <a:off x="3853543" y="618518"/>
            <a:ext cx="7193867" cy="1478570"/>
          </a:xfrm>
        </p:spPr>
        <p:txBody>
          <a:bodyPr>
            <a:normAutofit/>
          </a:bodyPr>
          <a:lstStyle/>
          <a:p>
            <a:pPr algn="r" rtl="1"/>
            <a:r>
              <a:rPr lang="fa-IR" sz="3000" b="1" dirty="0">
                <a:cs typeface="B Nazanin" panose="00000400000000000000" pitchFamily="2" charset="-78"/>
              </a:rPr>
              <a:t>هوش مصنوعی چگونه بر صنعت خودروسازی اثر می‌گذارد؟</a:t>
            </a:r>
            <a:endParaRPr lang="en-US" sz="3000" b="1" dirty="0">
              <a:cs typeface="B Nazanin" panose="00000400000000000000" pitchFamily="2" charset="-78"/>
            </a:endParaRPr>
          </a:p>
        </p:txBody>
      </p:sp>
      <p:sp>
        <p:nvSpPr>
          <p:cNvPr id="3" name="Content Placeholder 2">
            <a:extLst>
              <a:ext uri="{FF2B5EF4-FFF2-40B4-BE49-F238E27FC236}">
                <a16:creationId xmlns:a16="http://schemas.microsoft.com/office/drawing/2014/main" id="{259D642A-3103-B190-7190-88836929168B}"/>
              </a:ext>
            </a:extLst>
          </p:cNvPr>
          <p:cNvSpPr>
            <a:spLocks noGrp="1"/>
          </p:cNvSpPr>
          <p:nvPr>
            <p:ph idx="1"/>
          </p:nvPr>
        </p:nvSpPr>
        <p:spPr/>
        <p:txBody>
          <a:bodyPr>
            <a:normAutofit/>
          </a:bodyPr>
          <a:lstStyle/>
          <a:p>
            <a:pPr algn="r" rtl="1"/>
            <a:r>
              <a:rPr lang="fa-IR" sz="4000" dirty="0">
                <a:solidFill>
                  <a:schemeClr val="bg1"/>
                </a:solidFill>
                <a:cs typeface="B Nazanin" panose="00000400000000000000" pitchFamily="2" charset="-78"/>
              </a:rPr>
              <a:t>هوش مصنوعی به عنوان علمی که به ماشین‌ها و سیستم‌ های کامپیوتری امکان می‌دهد تا با استفاده از داده‌ها و الگوریتم‌های خاصی، وظایفی را انجام دهند که نیاز به فهم و تصمیم‌گیری انسانی دارند، اهمیت بسیاری دارد.</a:t>
            </a:r>
            <a:endParaRPr lang="en-US" sz="4000" dirty="0">
              <a:solidFill>
                <a:schemeClr val="bg1"/>
              </a:solidFill>
              <a:cs typeface="B Nazanin" panose="00000400000000000000" pitchFamily="2" charset="-78"/>
            </a:endParaRPr>
          </a:p>
        </p:txBody>
      </p:sp>
    </p:spTree>
    <p:extLst>
      <p:ext uri="{BB962C8B-B14F-4D97-AF65-F5344CB8AC3E}">
        <p14:creationId xmlns:p14="http://schemas.microsoft.com/office/powerpoint/2010/main" val="13210426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8BD28-4252-7B23-2410-A7FEB33F3496}"/>
              </a:ext>
            </a:extLst>
          </p:cNvPr>
          <p:cNvSpPr>
            <a:spLocks noGrp="1"/>
          </p:cNvSpPr>
          <p:nvPr>
            <p:ph type="title"/>
          </p:nvPr>
        </p:nvSpPr>
        <p:spPr>
          <a:xfrm>
            <a:off x="3760237" y="223936"/>
            <a:ext cx="7288762" cy="1530220"/>
          </a:xfrm>
        </p:spPr>
        <p:txBody>
          <a:bodyPr/>
          <a:lstStyle/>
          <a:p>
            <a:pPr algn="r" rtl="1"/>
            <a:r>
              <a:rPr lang="fa-IR" b="1" dirty="0">
                <a:solidFill>
                  <a:schemeClr val="bg1"/>
                </a:solidFill>
              </a:rPr>
              <a:t>ویژگی‌های هوش مصنوعی در صنعت خودرو:</a:t>
            </a:r>
            <a:endParaRPr lang="en-US" b="1" dirty="0">
              <a:solidFill>
                <a:schemeClr val="bg1"/>
              </a:solidFill>
            </a:endParaRPr>
          </a:p>
        </p:txBody>
      </p:sp>
      <p:sp>
        <p:nvSpPr>
          <p:cNvPr id="3" name="Content Placeholder 2">
            <a:extLst>
              <a:ext uri="{FF2B5EF4-FFF2-40B4-BE49-F238E27FC236}">
                <a16:creationId xmlns:a16="http://schemas.microsoft.com/office/drawing/2014/main" id="{80441FFC-CA42-2267-7D1E-78839DF0501A}"/>
              </a:ext>
            </a:extLst>
          </p:cNvPr>
          <p:cNvSpPr>
            <a:spLocks noGrp="1"/>
          </p:cNvSpPr>
          <p:nvPr>
            <p:ph idx="1"/>
          </p:nvPr>
        </p:nvSpPr>
        <p:spPr>
          <a:xfrm>
            <a:off x="5365102" y="1940767"/>
            <a:ext cx="6326122" cy="4331125"/>
          </a:xfrm>
        </p:spPr>
        <p:txBody>
          <a:bodyPr>
            <a:noAutofit/>
          </a:bodyPr>
          <a:lstStyle/>
          <a:p>
            <a:pPr marL="457200" lvl="1" algn="r" rtl="1">
              <a:lnSpc>
                <a:spcPct val="300000"/>
              </a:lnSpc>
              <a:spcBef>
                <a:spcPts val="0"/>
              </a:spcBef>
              <a:spcAft>
                <a:spcPts val="800"/>
              </a:spcAft>
            </a:pPr>
            <a:r>
              <a:rPr lang="fa-IR" sz="1600" b="1" kern="100" dirty="0">
                <a:effectLst/>
                <a:latin typeface="Calibri" panose="020F0502020204030204" pitchFamily="34" charset="0"/>
                <a:ea typeface="Calibri" panose="020F0502020204030204" pitchFamily="34" charset="0"/>
                <a:cs typeface="Arial" panose="020B0604020202020204" pitchFamily="34" charset="0"/>
              </a:rPr>
              <a:t>خودران</a:t>
            </a:r>
            <a:endParaRPr lang="en-US" sz="1600" b="1" kern="100" dirty="0">
              <a:effectLst/>
              <a:latin typeface="Calibri" panose="020F0502020204030204" pitchFamily="34" charset="0"/>
              <a:ea typeface="Calibri" panose="020F0502020204030204" pitchFamily="34" charset="0"/>
              <a:cs typeface="Arial" panose="020B0604020202020204" pitchFamily="34" charset="0"/>
            </a:endParaRPr>
          </a:p>
          <a:p>
            <a:pPr marL="457200" lvl="1" algn="r" rtl="1">
              <a:lnSpc>
                <a:spcPct val="300000"/>
              </a:lnSpc>
              <a:spcBef>
                <a:spcPts val="0"/>
              </a:spcBef>
              <a:spcAft>
                <a:spcPts val="800"/>
              </a:spcAft>
            </a:pPr>
            <a:r>
              <a:rPr lang="fa-IR" sz="1600" b="1" kern="100" dirty="0">
                <a:effectLst/>
                <a:latin typeface="Calibri" panose="020F0502020204030204" pitchFamily="34" charset="0"/>
                <a:ea typeface="Calibri" panose="020F0502020204030204" pitchFamily="34" charset="0"/>
                <a:cs typeface="Arial" panose="020B0604020202020204" pitchFamily="34" charset="0"/>
              </a:rPr>
              <a:t>بهینه ‌سازی مصرف سوخت</a:t>
            </a:r>
            <a:r>
              <a:rPr lang="en-US" sz="1600" b="1" kern="100" dirty="0">
                <a:effectLst/>
                <a:latin typeface="Calibri" panose="020F0502020204030204" pitchFamily="34" charset="0"/>
                <a:ea typeface="Calibri" panose="020F0502020204030204" pitchFamily="34" charset="0"/>
                <a:cs typeface="Arial" panose="020B0604020202020204" pitchFamily="34" charset="0"/>
              </a:rPr>
              <a:t> AI</a:t>
            </a:r>
          </a:p>
          <a:p>
            <a:pPr marL="457200" lvl="1" algn="r" rtl="1">
              <a:lnSpc>
                <a:spcPct val="200000"/>
              </a:lnSpc>
              <a:spcBef>
                <a:spcPts val="0"/>
              </a:spcBef>
              <a:spcAft>
                <a:spcPts val="800"/>
              </a:spcAft>
            </a:pPr>
            <a:r>
              <a:rPr lang="fa-IR" sz="1600" b="1" kern="100" dirty="0">
                <a:effectLst/>
                <a:latin typeface="Calibri" panose="020F0502020204030204" pitchFamily="34" charset="0"/>
                <a:ea typeface="Calibri" panose="020F0502020204030204" pitchFamily="34" charset="0"/>
                <a:cs typeface="Arial" panose="020B0604020202020204" pitchFamily="34" charset="0"/>
              </a:rPr>
              <a:t>ایمنی</a:t>
            </a:r>
          </a:p>
          <a:p>
            <a:pPr marL="457200" lvl="1" algn="r" rtl="1">
              <a:lnSpc>
                <a:spcPct val="200000"/>
              </a:lnSpc>
              <a:spcBef>
                <a:spcPts val="0"/>
              </a:spcBef>
              <a:spcAft>
                <a:spcPts val="800"/>
              </a:spcAft>
            </a:pPr>
            <a:r>
              <a:rPr lang="fa-IR" sz="1600" b="1" kern="100" dirty="0">
                <a:effectLst/>
                <a:latin typeface="Calibri" panose="020F0502020204030204" pitchFamily="34" charset="0"/>
                <a:ea typeface="Calibri" panose="020F0502020204030204" pitchFamily="34" charset="0"/>
                <a:cs typeface="Arial" panose="020B0604020202020204" pitchFamily="34" charset="0"/>
              </a:rPr>
              <a:t>سیستم ناوبری و آدرس دهی</a:t>
            </a:r>
            <a:endParaRPr lang="en-US" sz="1600" b="1" kern="100" dirty="0">
              <a:effectLst/>
              <a:latin typeface="Calibri" panose="020F0502020204030204" pitchFamily="34" charset="0"/>
              <a:ea typeface="Calibri" panose="020F0502020204030204" pitchFamily="34" charset="0"/>
              <a:cs typeface="Arial" panose="020B0604020202020204" pitchFamily="34" charset="0"/>
            </a:endParaRPr>
          </a:p>
          <a:p>
            <a:pPr marL="457200" lvl="1" algn="r" rtl="1">
              <a:lnSpc>
                <a:spcPct val="300000"/>
              </a:lnSpc>
              <a:spcBef>
                <a:spcPts val="0"/>
              </a:spcBef>
              <a:spcAft>
                <a:spcPts val="800"/>
              </a:spcAft>
            </a:pPr>
            <a:r>
              <a:rPr lang="fa-IR" sz="1600" b="1" kern="100" dirty="0">
                <a:effectLst/>
                <a:latin typeface="Calibri" panose="020F0502020204030204" pitchFamily="34" charset="0"/>
                <a:ea typeface="Calibri" panose="020F0502020204030204" pitchFamily="34" charset="0"/>
                <a:cs typeface="Arial" panose="020B0604020202020204" pitchFamily="34" charset="0"/>
              </a:rPr>
              <a:t> رابط کاربری هوشمند</a:t>
            </a:r>
            <a:endParaRPr lang="en-US" sz="1600" b="1" kern="100" dirty="0">
              <a:effectLst/>
              <a:latin typeface="Calibri" panose="020F0502020204030204" pitchFamily="34" charset="0"/>
              <a:ea typeface="Calibri" panose="020F0502020204030204" pitchFamily="34" charset="0"/>
              <a:cs typeface="Arial" panose="020B0604020202020204" pitchFamily="34" charset="0"/>
            </a:endParaRPr>
          </a:p>
          <a:p>
            <a:pPr marL="457200" lvl="1" algn="r" rtl="1">
              <a:lnSpc>
                <a:spcPct val="300000"/>
              </a:lnSpc>
              <a:spcBef>
                <a:spcPts val="0"/>
              </a:spcBef>
              <a:spcAft>
                <a:spcPts val="800"/>
              </a:spcAft>
            </a:pPr>
            <a:r>
              <a:rPr lang="fa-IR" sz="1600" b="1" kern="100" dirty="0">
                <a:effectLst/>
                <a:latin typeface="Calibri" panose="020F0502020204030204" pitchFamily="34" charset="0"/>
                <a:ea typeface="Calibri" panose="020F0502020204030204" pitchFamily="34" charset="0"/>
                <a:cs typeface="Arial" panose="020B0604020202020204" pitchFamily="34" charset="0"/>
              </a:rPr>
              <a:t>تولید و نگهداری پیشگیرانه</a:t>
            </a:r>
            <a:endParaRPr lang="en-US" sz="1600" b="1" kern="1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11" name="Picture 10">
            <a:extLst>
              <a:ext uri="{FF2B5EF4-FFF2-40B4-BE49-F238E27FC236}">
                <a16:creationId xmlns:a16="http://schemas.microsoft.com/office/drawing/2014/main" id="{96415217-9CBD-5B41-AA0D-0A5E9687764E}"/>
              </a:ext>
            </a:extLst>
          </p:cNvPr>
          <p:cNvPicPr>
            <a:picLocks noChangeAspect="1"/>
          </p:cNvPicPr>
          <p:nvPr/>
        </p:nvPicPr>
        <p:blipFill>
          <a:blip r:embed="rId2"/>
          <a:stretch>
            <a:fillRect/>
          </a:stretch>
        </p:blipFill>
        <p:spPr>
          <a:xfrm>
            <a:off x="1072243" y="1677789"/>
            <a:ext cx="6858002" cy="4572001"/>
          </a:xfrm>
          <a:prstGeom prst="rect">
            <a:avLst/>
          </a:prstGeom>
        </p:spPr>
      </p:pic>
    </p:spTree>
    <p:extLst>
      <p:ext uri="{BB962C8B-B14F-4D97-AF65-F5344CB8AC3E}">
        <p14:creationId xmlns:p14="http://schemas.microsoft.com/office/powerpoint/2010/main" val="159281001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4FF4F-022C-1262-8985-771AFB6F6874}"/>
              </a:ext>
            </a:extLst>
          </p:cNvPr>
          <p:cNvSpPr>
            <a:spLocks noGrp="1"/>
          </p:cNvSpPr>
          <p:nvPr>
            <p:ph type="title"/>
          </p:nvPr>
        </p:nvSpPr>
        <p:spPr/>
        <p:txBody>
          <a:bodyPr>
            <a:normAutofit/>
          </a:bodyPr>
          <a:lstStyle/>
          <a:p>
            <a:pPr marL="0" marR="0" algn="r" rtl="1">
              <a:lnSpc>
                <a:spcPct val="107000"/>
              </a:lnSpc>
              <a:spcBef>
                <a:spcPts val="0"/>
              </a:spcBef>
              <a:spcAft>
                <a:spcPts val="600"/>
              </a:spcAft>
            </a:pPr>
            <a:r>
              <a:rPr lang="ar-SA" sz="2400" b="1" kern="0" dirty="0">
                <a:solidFill>
                  <a:schemeClr val="bg1"/>
                </a:solidFill>
                <a:effectLst/>
                <a:highlight>
                  <a:srgbClr val="FFFFFF"/>
                </a:highlight>
                <a:latin typeface="Yekan"/>
                <a:ea typeface="Times New Roman" panose="02020603050405020304" pitchFamily="18" charset="0"/>
                <a:cs typeface="B Nazanin" panose="00000400000000000000" pitchFamily="2" charset="-78"/>
              </a:rPr>
              <a:t>ضعف های هوش مصنوعی درخودرو سازی</a:t>
            </a:r>
            <a:endParaRPr lang="en-US" sz="4400" dirty="0">
              <a:solidFill>
                <a:schemeClr val="bg1"/>
              </a:solidFill>
              <a:cs typeface="B Nazanin" panose="00000400000000000000" pitchFamily="2" charset="-78"/>
            </a:endParaRPr>
          </a:p>
        </p:txBody>
      </p:sp>
      <p:sp>
        <p:nvSpPr>
          <p:cNvPr id="3" name="Content Placeholder 2">
            <a:extLst>
              <a:ext uri="{FF2B5EF4-FFF2-40B4-BE49-F238E27FC236}">
                <a16:creationId xmlns:a16="http://schemas.microsoft.com/office/drawing/2014/main" id="{563329DF-122A-2A2C-D477-3D31150A85E2}"/>
              </a:ext>
            </a:extLst>
          </p:cNvPr>
          <p:cNvSpPr>
            <a:spLocks noGrp="1"/>
          </p:cNvSpPr>
          <p:nvPr>
            <p:ph idx="1"/>
          </p:nvPr>
        </p:nvSpPr>
        <p:spPr>
          <a:xfrm>
            <a:off x="1141413" y="2249487"/>
            <a:ext cx="9905998" cy="4104660"/>
          </a:xfrm>
        </p:spPr>
        <p:txBody>
          <a:bodyPr>
            <a:normAutofit/>
          </a:bodyPr>
          <a:lstStyle/>
          <a:p>
            <a:pPr marL="0" marR="0" algn="r" rtl="1">
              <a:lnSpc>
                <a:spcPct val="150000"/>
              </a:lnSpc>
              <a:spcBef>
                <a:spcPts val="0"/>
              </a:spcBef>
              <a:spcAft>
                <a:spcPts val="800"/>
              </a:spcAft>
            </a:pPr>
            <a:r>
              <a:rPr lang="fa-IR"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اعتمادی: اینکه آیا سیستم‌های هوش مصنوعی، به ویژه در خودروهای خودران، بطور کامل قابل اطمینان و بدون اشتباه عمل می‌کنند یا نه؟</a:t>
            </a:r>
            <a:endParaRPr lang="en-US"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50000"/>
              </a:lnSpc>
              <a:spcBef>
                <a:spcPts val="0"/>
              </a:spcBef>
              <a:spcAft>
                <a:spcPts val="800"/>
              </a:spcAft>
            </a:pPr>
            <a:r>
              <a:rPr lang="fa-IR"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پیچیدگی: پیچیدگی بالای سیستم‌های هوش مصنوعی که باید در کنار سایر سیستم‌ها مانند موتور و سیستم‌های الکتریکی خودرو عمل کنند، ممکن است مشکلاتی ایجاد کند</a:t>
            </a:r>
            <a:r>
              <a:rPr lang="en-US"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a:t>
            </a:r>
          </a:p>
          <a:p>
            <a:pPr marL="0" marR="0" algn="r" rtl="1">
              <a:lnSpc>
                <a:spcPct val="150000"/>
              </a:lnSpc>
              <a:spcBef>
                <a:spcPts val="0"/>
              </a:spcBef>
              <a:spcAft>
                <a:spcPts val="800"/>
              </a:spcAft>
            </a:pPr>
            <a:r>
              <a:rPr lang="fa-IR"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حریم خصوصی و امنیت: استفاده از داده‌های حساس در خودروهای هوشمند و ارتباط آن‌ها با سرورها نگرانی‌های حفظ حریم خصوصی و امنیت اطلاعات را به وجود می‌آورد</a:t>
            </a:r>
            <a:r>
              <a:rPr lang="en-US"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a:t>
            </a:r>
          </a:p>
          <a:p>
            <a:pPr algn="r" rtl="1">
              <a:lnSpc>
                <a:spcPct val="150000"/>
              </a:lnSpc>
            </a:pPr>
            <a:endParaRPr lang="en-US" sz="3200" dirty="0">
              <a:solidFill>
                <a:schemeClr val="bg1"/>
              </a:solidFill>
              <a:cs typeface="B Nazanin" panose="00000400000000000000" pitchFamily="2" charset="-78"/>
            </a:endParaRPr>
          </a:p>
        </p:txBody>
      </p:sp>
    </p:spTree>
    <p:extLst>
      <p:ext uri="{BB962C8B-B14F-4D97-AF65-F5344CB8AC3E}">
        <p14:creationId xmlns:p14="http://schemas.microsoft.com/office/powerpoint/2010/main" val="123833947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8AEB8-938C-62C6-99E1-6D4B1BDBE476}"/>
              </a:ext>
            </a:extLst>
          </p:cNvPr>
          <p:cNvSpPr>
            <a:spLocks noGrp="1"/>
          </p:cNvSpPr>
          <p:nvPr>
            <p:ph type="title"/>
          </p:nvPr>
        </p:nvSpPr>
        <p:spPr/>
        <p:txBody>
          <a:bodyPr/>
          <a:lstStyle/>
          <a:p>
            <a:pPr algn="r" rtl="1"/>
            <a:r>
              <a:rPr lang="fa-IR" b="0" i="0" dirty="0">
                <a:solidFill>
                  <a:srgbClr val="121A49"/>
                </a:solidFill>
                <a:effectLst/>
                <a:latin typeface="IRANSansXV"/>
              </a:rPr>
              <a:t>شرکت‌های پیشتاز در هوش مصنوعی در صنعت خودرو</a:t>
            </a:r>
            <a:endParaRPr lang="en-US" dirty="0"/>
          </a:p>
        </p:txBody>
      </p:sp>
      <p:sp>
        <p:nvSpPr>
          <p:cNvPr id="3" name="Content Placeholder 2">
            <a:extLst>
              <a:ext uri="{FF2B5EF4-FFF2-40B4-BE49-F238E27FC236}">
                <a16:creationId xmlns:a16="http://schemas.microsoft.com/office/drawing/2014/main" id="{C285492A-1A87-2E12-FD8C-B2561323FF03}"/>
              </a:ext>
            </a:extLst>
          </p:cNvPr>
          <p:cNvSpPr>
            <a:spLocks noGrp="1"/>
          </p:cNvSpPr>
          <p:nvPr>
            <p:ph idx="1"/>
          </p:nvPr>
        </p:nvSpPr>
        <p:spPr/>
        <p:txBody>
          <a:bodyPr/>
          <a:lstStyle/>
          <a:p>
            <a:pPr algn="r" rtl="1"/>
            <a:r>
              <a:rPr lang="fa-IR" dirty="0"/>
              <a:t>تویوتا</a:t>
            </a:r>
          </a:p>
          <a:p>
            <a:pPr algn="r" rtl="1"/>
            <a:r>
              <a:rPr lang="fa-IR" dirty="0"/>
              <a:t>تسلا</a:t>
            </a:r>
          </a:p>
          <a:p>
            <a:pPr algn="r" rtl="1"/>
            <a:r>
              <a:rPr lang="fa-IR" dirty="0"/>
              <a:t>هوندا</a:t>
            </a:r>
          </a:p>
          <a:p>
            <a:pPr algn="r" rtl="1"/>
            <a:r>
              <a:rPr lang="fa-IR" dirty="0"/>
              <a:t>سوبار</a:t>
            </a:r>
          </a:p>
          <a:p>
            <a:pPr algn="r" rtl="1"/>
            <a:r>
              <a:rPr lang="fa-IR" dirty="0"/>
              <a:t>فورد</a:t>
            </a:r>
          </a:p>
          <a:p>
            <a:pPr algn="r" rtl="1"/>
            <a:r>
              <a:rPr lang="en-US" dirty="0" err="1"/>
              <a:t>bmw</a:t>
            </a:r>
            <a:endParaRPr lang="en-US" dirty="0"/>
          </a:p>
        </p:txBody>
      </p:sp>
      <p:pic>
        <p:nvPicPr>
          <p:cNvPr id="5" name="Picture 4">
            <a:extLst>
              <a:ext uri="{FF2B5EF4-FFF2-40B4-BE49-F238E27FC236}">
                <a16:creationId xmlns:a16="http://schemas.microsoft.com/office/drawing/2014/main" id="{5A532DF8-17CF-FA0C-124B-8F6BA7711465}"/>
              </a:ext>
            </a:extLst>
          </p:cNvPr>
          <p:cNvPicPr>
            <a:picLocks noChangeAspect="1"/>
          </p:cNvPicPr>
          <p:nvPr/>
        </p:nvPicPr>
        <p:blipFill>
          <a:blip r:embed="rId2"/>
          <a:stretch>
            <a:fillRect/>
          </a:stretch>
        </p:blipFill>
        <p:spPr>
          <a:xfrm>
            <a:off x="1325724" y="1705202"/>
            <a:ext cx="7141368" cy="4760912"/>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Tree>
    <p:extLst>
      <p:ext uri="{BB962C8B-B14F-4D97-AF65-F5344CB8AC3E}">
        <p14:creationId xmlns:p14="http://schemas.microsoft.com/office/powerpoint/2010/main" val="285006627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BB17A-1962-802C-B787-FCF6361B5CDE}"/>
              </a:ext>
            </a:extLst>
          </p:cNvPr>
          <p:cNvSpPr>
            <a:spLocks noGrp="1"/>
          </p:cNvSpPr>
          <p:nvPr>
            <p:ph type="title"/>
          </p:nvPr>
        </p:nvSpPr>
        <p:spPr>
          <a:xfrm>
            <a:off x="1141413" y="177282"/>
            <a:ext cx="9905998" cy="1091681"/>
          </a:xfrm>
        </p:spPr>
        <p:txBody>
          <a:bodyPr/>
          <a:lstStyle/>
          <a:p>
            <a:pPr algn="r" rtl="1"/>
            <a:r>
              <a:rPr lang="fa-IR" dirty="0">
                <a:solidFill>
                  <a:schemeClr val="bg2"/>
                </a:solidFill>
              </a:rPr>
              <a:t>فورد</a:t>
            </a:r>
            <a:endParaRPr lang="en-US" dirty="0">
              <a:solidFill>
                <a:schemeClr val="bg2"/>
              </a:solidFill>
            </a:endParaRPr>
          </a:p>
        </p:txBody>
      </p:sp>
      <p:sp>
        <p:nvSpPr>
          <p:cNvPr id="3" name="Content Placeholder 2">
            <a:extLst>
              <a:ext uri="{FF2B5EF4-FFF2-40B4-BE49-F238E27FC236}">
                <a16:creationId xmlns:a16="http://schemas.microsoft.com/office/drawing/2014/main" id="{4CCF7557-9B1D-F8E2-9470-03A41A3F1704}"/>
              </a:ext>
            </a:extLst>
          </p:cNvPr>
          <p:cNvSpPr>
            <a:spLocks noGrp="1"/>
          </p:cNvSpPr>
          <p:nvPr>
            <p:ph idx="1"/>
          </p:nvPr>
        </p:nvSpPr>
        <p:spPr>
          <a:xfrm>
            <a:off x="1141412" y="1268963"/>
            <a:ext cx="9905999" cy="4522238"/>
          </a:xfrm>
        </p:spPr>
        <p:txBody>
          <a:bodyPr/>
          <a:lstStyle/>
          <a:p>
            <a:pPr marL="0" indent="0" algn="ctr" rtl="1">
              <a:lnSpc>
                <a:spcPct val="100000"/>
              </a:lnSpc>
              <a:buNone/>
            </a:pPr>
            <a:r>
              <a:rPr lang="fa-IR" b="0" i="0" dirty="0">
                <a:effectLst/>
                <a:latin typeface="Vazir"/>
                <a:cs typeface="B Nazanin" panose="00000400000000000000" pitchFamily="2" charset="-78"/>
              </a:rPr>
              <a:t>شرکت فورد از سیستم </a:t>
            </a:r>
            <a:r>
              <a:rPr lang="en-US" b="0" i="0" dirty="0">
                <a:effectLst/>
                <a:latin typeface="Vazir"/>
                <a:cs typeface="B Nazanin" panose="00000400000000000000" pitchFamily="2" charset="-78"/>
              </a:rPr>
              <a:t>SYNC </a:t>
            </a:r>
            <a:r>
              <a:rPr lang="fa-IR" b="0" i="0" dirty="0">
                <a:effectLst/>
                <a:latin typeface="Vazir"/>
                <a:cs typeface="B Nazanin" panose="00000400000000000000" pitchFamily="2" charset="-78"/>
              </a:rPr>
              <a:t>استفاده می‌کند که امکان اتصال به تکنولوژی‌های هوش مصنوعی و دستیار صوتی را فراهم می‌کند.این تکنولوژی به شما این امکان را میدهد تا بتوانید از قابلیت هایی همچون پارک خودکار ، حفظ فاصله ایمن، حرکت بین خطوط و .. استفاده کنید. همچنین تمرکز بالایی نیز بر روی سیستم خود عیب یابی هوشمند خودرو ها اختصاص داده و به طور کلی گام های مثبتی در این شاخه از صنعت خودروسازی برداشته است.</a:t>
            </a:r>
          </a:p>
          <a:p>
            <a:pPr algn="r" rtl="1"/>
            <a:endParaRPr lang="en-US" dirty="0"/>
          </a:p>
        </p:txBody>
      </p:sp>
      <p:pic>
        <p:nvPicPr>
          <p:cNvPr id="5" name="Picture 4">
            <a:extLst>
              <a:ext uri="{FF2B5EF4-FFF2-40B4-BE49-F238E27FC236}">
                <a16:creationId xmlns:a16="http://schemas.microsoft.com/office/drawing/2014/main" id="{297AB94E-8C35-0EE2-2791-EED44402A4E4}"/>
              </a:ext>
            </a:extLst>
          </p:cNvPr>
          <p:cNvPicPr>
            <a:picLocks noChangeAspect="1"/>
          </p:cNvPicPr>
          <p:nvPr/>
        </p:nvPicPr>
        <p:blipFill>
          <a:blip r:embed="rId2"/>
          <a:stretch>
            <a:fillRect/>
          </a:stretch>
        </p:blipFill>
        <p:spPr>
          <a:xfrm>
            <a:off x="1463673" y="3191564"/>
            <a:ext cx="5580938" cy="2948143"/>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312297800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CDE6D-F1AB-28CC-2946-2A4AB80F2890}"/>
              </a:ext>
            </a:extLst>
          </p:cNvPr>
          <p:cNvSpPr>
            <a:spLocks noGrp="1"/>
          </p:cNvSpPr>
          <p:nvPr>
            <p:ph type="title"/>
          </p:nvPr>
        </p:nvSpPr>
        <p:spPr>
          <a:xfrm>
            <a:off x="1141413" y="214604"/>
            <a:ext cx="9905998" cy="1334278"/>
          </a:xfrm>
        </p:spPr>
        <p:txBody>
          <a:bodyPr/>
          <a:lstStyle/>
          <a:p>
            <a:pPr algn="ctr" rtl="1"/>
            <a:r>
              <a:rPr lang="en-US" dirty="0" err="1">
                <a:solidFill>
                  <a:schemeClr val="bg1"/>
                </a:solidFill>
              </a:rPr>
              <a:t>bmw</a:t>
            </a:r>
            <a:endParaRPr lang="en-US" dirty="0">
              <a:solidFill>
                <a:schemeClr val="bg1"/>
              </a:solidFill>
            </a:endParaRPr>
          </a:p>
        </p:txBody>
      </p:sp>
      <p:sp>
        <p:nvSpPr>
          <p:cNvPr id="3" name="Content Placeholder 2">
            <a:extLst>
              <a:ext uri="{FF2B5EF4-FFF2-40B4-BE49-F238E27FC236}">
                <a16:creationId xmlns:a16="http://schemas.microsoft.com/office/drawing/2014/main" id="{6036B3B2-6ABF-809F-ED97-DAEF38EAF6AB}"/>
              </a:ext>
            </a:extLst>
          </p:cNvPr>
          <p:cNvSpPr>
            <a:spLocks noGrp="1"/>
          </p:cNvSpPr>
          <p:nvPr>
            <p:ph idx="1"/>
          </p:nvPr>
        </p:nvSpPr>
        <p:spPr>
          <a:xfrm>
            <a:off x="1141412" y="1446245"/>
            <a:ext cx="9905999" cy="4344956"/>
          </a:xfrm>
        </p:spPr>
        <p:txBody>
          <a:bodyPr/>
          <a:lstStyle/>
          <a:p>
            <a:pPr algn="r" rtl="1"/>
            <a:r>
              <a:rPr lang="fa-IR" b="0" i="0" dirty="0">
                <a:effectLst/>
                <a:latin typeface="Vazir"/>
              </a:rPr>
              <a:t>بی‌ام</a:t>
            </a:r>
            <a:r>
              <a:rPr lang="en-US" b="0" i="0" dirty="0">
                <a:effectLst/>
                <a:latin typeface="Vazir"/>
              </a:rPr>
              <a:t> </a:t>
            </a:r>
            <a:r>
              <a:rPr lang="fa-IR" b="0" i="0" dirty="0">
                <a:effectLst/>
                <a:latin typeface="Vazir"/>
              </a:rPr>
              <a:t>‌و از سیستم هوش مصنوعی به نام “</a:t>
            </a:r>
            <a:r>
              <a:rPr lang="en-US" b="0" i="0" dirty="0">
                <a:effectLst/>
                <a:latin typeface="Vazir"/>
              </a:rPr>
              <a:t>BMW Intelligent Personal Assistant” </a:t>
            </a:r>
            <a:r>
              <a:rPr lang="fa-IR" b="0" i="0" dirty="0">
                <a:effectLst/>
                <a:latin typeface="Vazir"/>
              </a:rPr>
              <a:t>که به معنی “دستیار شخصی هوشمند بی ام و” است  برای ارتباط با راننده و کنترل اجزای مختلف خودرو استفاده می‌کند. این سیستم کاملا موفق شده تا احساس حضور یک دستیار واقعی را به شما القا کند و فضایی کاملا یوزرفرندلی برای صاحبان این ماشین ها فراهم کرده که دسترسی ها و امکانات بیشماری را در اختیاز شما قرار میدهد.</a:t>
            </a:r>
          </a:p>
          <a:p>
            <a:br>
              <a:rPr lang="fa-IR" dirty="0"/>
            </a:br>
            <a:endParaRPr lang="en-US" dirty="0"/>
          </a:p>
        </p:txBody>
      </p:sp>
      <p:pic>
        <p:nvPicPr>
          <p:cNvPr id="5" name="Picture 4">
            <a:extLst>
              <a:ext uri="{FF2B5EF4-FFF2-40B4-BE49-F238E27FC236}">
                <a16:creationId xmlns:a16="http://schemas.microsoft.com/office/drawing/2014/main" id="{4803FC76-9D98-2010-F893-65C75C247319}"/>
              </a:ext>
            </a:extLst>
          </p:cNvPr>
          <p:cNvPicPr>
            <a:picLocks noChangeAspect="1"/>
          </p:cNvPicPr>
          <p:nvPr/>
        </p:nvPicPr>
        <p:blipFill>
          <a:blip r:embed="rId2"/>
          <a:stretch>
            <a:fillRect/>
          </a:stretch>
        </p:blipFill>
        <p:spPr>
          <a:xfrm>
            <a:off x="1141411" y="3167273"/>
            <a:ext cx="4593028" cy="3280180"/>
          </a:xfrm>
          <a:prstGeom prst="rect">
            <a:avLst/>
          </a:prstGeom>
          <a:ln>
            <a:noFill/>
          </a:ln>
          <a:effectLst>
            <a:softEdge rad="112500"/>
          </a:effectLst>
        </p:spPr>
      </p:pic>
    </p:spTree>
    <p:extLst>
      <p:ext uri="{BB962C8B-B14F-4D97-AF65-F5344CB8AC3E}">
        <p14:creationId xmlns:p14="http://schemas.microsoft.com/office/powerpoint/2010/main" val="45114229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F122E-6AC8-AA92-C2E2-A9B59A0CC24A}"/>
              </a:ext>
            </a:extLst>
          </p:cNvPr>
          <p:cNvSpPr>
            <a:spLocks noGrp="1"/>
          </p:cNvSpPr>
          <p:nvPr>
            <p:ph type="title"/>
          </p:nvPr>
        </p:nvSpPr>
        <p:spPr>
          <a:xfrm>
            <a:off x="1141413" y="618518"/>
            <a:ext cx="9905998" cy="818396"/>
          </a:xfrm>
        </p:spPr>
        <p:txBody>
          <a:bodyPr>
            <a:normAutofit fontScale="90000"/>
          </a:bodyPr>
          <a:lstStyle/>
          <a:p>
            <a:pPr algn="r" rtl="1"/>
            <a:r>
              <a:rPr lang="fa-IR" b="0" i="0" dirty="0">
                <a:solidFill>
                  <a:schemeClr val="bg1"/>
                </a:solidFill>
                <a:effectLst/>
                <a:latin typeface="Vazir"/>
              </a:rPr>
              <a:t>چالش های پیاده سازی هوش مصنوعی در صنعت خودروسازی</a:t>
            </a:r>
            <a:br>
              <a:rPr lang="fa-IR" b="0" i="0" dirty="0">
                <a:solidFill>
                  <a:schemeClr val="bg1"/>
                </a:solidFill>
                <a:effectLst/>
                <a:latin typeface="Vazir"/>
              </a:rPr>
            </a:br>
            <a:br>
              <a:rPr lang="fa-IR" dirty="0">
                <a:solidFill>
                  <a:schemeClr val="bg1"/>
                </a:solidFill>
              </a:rPr>
            </a:br>
            <a:endParaRPr lang="en-US" dirty="0">
              <a:solidFill>
                <a:schemeClr val="bg1"/>
              </a:solidFill>
            </a:endParaRPr>
          </a:p>
        </p:txBody>
      </p:sp>
      <p:sp>
        <p:nvSpPr>
          <p:cNvPr id="3" name="Content Placeholder 2">
            <a:extLst>
              <a:ext uri="{FF2B5EF4-FFF2-40B4-BE49-F238E27FC236}">
                <a16:creationId xmlns:a16="http://schemas.microsoft.com/office/drawing/2014/main" id="{F605FBAE-E0E1-8EA8-DE27-59A3A9965508}"/>
              </a:ext>
            </a:extLst>
          </p:cNvPr>
          <p:cNvSpPr>
            <a:spLocks noGrp="1"/>
          </p:cNvSpPr>
          <p:nvPr>
            <p:ph idx="1"/>
          </p:nvPr>
        </p:nvSpPr>
        <p:spPr>
          <a:xfrm>
            <a:off x="1141411" y="1436914"/>
            <a:ext cx="9905999" cy="3762943"/>
          </a:xfrm>
        </p:spPr>
        <p:txBody>
          <a:bodyPr>
            <a:normAutofit fontScale="92500" lnSpcReduction="20000"/>
          </a:bodyPr>
          <a:lstStyle/>
          <a:p>
            <a:pPr algn="r" rtl="1" fontAlgn="base">
              <a:lnSpc>
                <a:spcPct val="200000"/>
              </a:lnSpc>
              <a:buFont typeface="Arial" panose="020B0604020202020204" pitchFamily="34" charset="0"/>
              <a:buChar char="•"/>
            </a:pPr>
            <a:r>
              <a:rPr lang="fa-IR" b="0" i="0" dirty="0">
                <a:solidFill>
                  <a:srgbClr val="FF0000"/>
                </a:solidFill>
                <a:effectLst/>
                <a:latin typeface="Vazir"/>
              </a:rPr>
              <a:t>هوش مصنوعی قابل توضیح </a:t>
            </a:r>
            <a:r>
              <a:rPr lang="en-US" dirty="0">
                <a:solidFill>
                  <a:srgbClr val="FF0000"/>
                </a:solidFill>
                <a:latin typeface="Vazir"/>
              </a:rPr>
              <a:t>(XAI)</a:t>
            </a:r>
            <a:endParaRPr lang="en-US" b="0" i="0" dirty="0">
              <a:solidFill>
                <a:srgbClr val="FF0000"/>
              </a:solidFill>
              <a:effectLst/>
              <a:latin typeface="Vazir"/>
            </a:endParaRPr>
          </a:p>
          <a:p>
            <a:pPr algn="r" rtl="1" fontAlgn="base">
              <a:lnSpc>
                <a:spcPct val="200000"/>
              </a:lnSpc>
              <a:buFont typeface="Arial" panose="020B0604020202020204" pitchFamily="34" charset="0"/>
              <a:buChar char="•"/>
            </a:pPr>
            <a:r>
              <a:rPr lang="fa-IR" b="0" i="0" dirty="0">
                <a:solidFill>
                  <a:srgbClr val="FF0000"/>
                </a:solidFill>
                <a:effectLst/>
                <a:latin typeface="Vazir"/>
              </a:rPr>
              <a:t>عدم پایبندی به قوانین و مقررات</a:t>
            </a:r>
          </a:p>
          <a:p>
            <a:pPr algn="r" rtl="1" fontAlgn="base">
              <a:lnSpc>
                <a:spcPct val="200000"/>
              </a:lnSpc>
              <a:buFont typeface="Arial" panose="020B0604020202020204" pitchFamily="34" charset="0"/>
              <a:buChar char="•"/>
            </a:pPr>
            <a:r>
              <a:rPr lang="fa-IR" b="0" i="0" dirty="0">
                <a:solidFill>
                  <a:srgbClr val="FF0000"/>
                </a:solidFill>
                <a:effectLst/>
                <a:latin typeface="Vazir"/>
              </a:rPr>
              <a:t>داده‌های با کیفیت پایین</a:t>
            </a:r>
          </a:p>
          <a:p>
            <a:pPr algn="r" rtl="1" fontAlgn="base">
              <a:lnSpc>
                <a:spcPct val="200000"/>
              </a:lnSpc>
              <a:buFont typeface="Arial" panose="020B0604020202020204" pitchFamily="34" charset="0"/>
              <a:buChar char="•"/>
            </a:pPr>
            <a:r>
              <a:rPr lang="fa-IR" b="0" i="0" dirty="0">
                <a:solidFill>
                  <a:srgbClr val="FF0000"/>
                </a:solidFill>
                <a:effectLst/>
                <a:latin typeface="Vazir"/>
              </a:rPr>
              <a:t>محدودیت سنسورها و تجهیزات</a:t>
            </a:r>
          </a:p>
          <a:p>
            <a:pPr algn="r" rtl="1" fontAlgn="base">
              <a:lnSpc>
                <a:spcPct val="200000"/>
              </a:lnSpc>
              <a:buFont typeface="Arial" panose="020B0604020202020204" pitchFamily="34" charset="0"/>
              <a:buChar char="•"/>
            </a:pPr>
            <a:r>
              <a:rPr lang="fa-IR" b="0" i="0" dirty="0">
                <a:solidFill>
                  <a:srgbClr val="FF0000"/>
                </a:solidFill>
                <a:effectLst/>
                <a:latin typeface="Vazir"/>
              </a:rPr>
              <a:t>تجمع داده‌ها</a:t>
            </a:r>
          </a:p>
          <a:p>
            <a:pPr algn="r" rtl="1">
              <a:lnSpc>
                <a:spcPct val="200000"/>
              </a:lnSpc>
            </a:pPr>
            <a:endParaRPr lang="en-US" dirty="0">
              <a:solidFill>
                <a:srgbClr val="FF0000"/>
              </a:solidFill>
            </a:endParaRPr>
          </a:p>
        </p:txBody>
      </p:sp>
    </p:spTree>
    <p:extLst>
      <p:ext uri="{BB962C8B-B14F-4D97-AF65-F5344CB8AC3E}">
        <p14:creationId xmlns:p14="http://schemas.microsoft.com/office/powerpoint/2010/main" val="263219748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144</TotalTime>
  <Words>613</Words>
  <Application>Microsoft Office PowerPoint</Application>
  <PresentationFormat>Widescreen</PresentationFormat>
  <Paragraphs>40</Paragraphs>
  <Slides>12</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Arial</vt:lpstr>
      <vt:lpstr>B Nazanin</vt:lpstr>
      <vt:lpstr>body-font</vt:lpstr>
      <vt:lpstr>Calibri</vt:lpstr>
      <vt:lpstr>header-font</vt:lpstr>
      <vt:lpstr>IRANSansXV</vt:lpstr>
      <vt:lpstr>Tw Cen MT</vt:lpstr>
      <vt:lpstr>Vazir</vt:lpstr>
      <vt:lpstr>Yekan</vt:lpstr>
      <vt:lpstr>Circuit</vt:lpstr>
      <vt:lpstr>به نام خدا    نام دانشجو: علیرضا دهبان موضوع: هوش مصنوعی در خودرو استاد:دکتر عصائی</vt:lpstr>
      <vt:lpstr>هوش مصنوعی در صنعت خودرو چیست؟  </vt:lpstr>
      <vt:lpstr>هوش مصنوعی چگونه بر صنعت خودروسازی اثر می‌گذارد؟</vt:lpstr>
      <vt:lpstr>ویژگی‌های هوش مصنوعی در صنعت خودرو:</vt:lpstr>
      <vt:lpstr>ضعف های هوش مصنوعی درخودرو سازی</vt:lpstr>
      <vt:lpstr>شرکت‌های پیشتاز در هوش مصنوعی در صنعت خودرو</vt:lpstr>
      <vt:lpstr>فورد</vt:lpstr>
      <vt:lpstr>bmw</vt:lpstr>
      <vt:lpstr>چالش های پیاده سازی هوش مصنوعی در صنعت خودروسازی  </vt:lpstr>
      <vt:lpstr>هوش مصنوعی قابل توضیح در (XAI)</vt:lpstr>
      <vt:lpstr>محدودیت سنسورها</vt:lpstr>
      <vt:lpstr>پایان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LENOVO</dc:creator>
  <cp:lastModifiedBy>LENOVO</cp:lastModifiedBy>
  <cp:revision>12</cp:revision>
  <dcterms:created xsi:type="dcterms:W3CDTF">2024-06-05T06:36:54Z</dcterms:created>
  <dcterms:modified xsi:type="dcterms:W3CDTF">2024-06-05T09:01:48Z</dcterms:modified>
</cp:coreProperties>
</file>