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360" r:id="rId4"/>
    <p:sldId id="281" r:id="rId5"/>
    <p:sldId id="282" r:id="rId6"/>
    <p:sldId id="259" r:id="rId7"/>
    <p:sldId id="280" r:id="rId8"/>
    <p:sldId id="265" r:id="rId9"/>
    <p:sldId id="284" r:id="rId10"/>
    <p:sldId id="283" r:id="rId11"/>
    <p:sldId id="289" r:id="rId12"/>
    <p:sldId id="290" r:id="rId13"/>
    <p:sldId id="292" r:id="rId14"/>
    <p:sldId id="293" r:id="rId15"/>
    <p:sldId id="371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8" r:id="rId24"/>
    <p:sldId id="294" r:id="rId25"/>
    <p:sldId id="285" r:id="rId26"/>
    <p:sldId id="286" r:id="rId27"/>
    <p:sldId id="287" r:id="rId28"/>
    <p:sldId id="295" r:id="rId29"/>
    <p:sldId id="296" r:id="rId30"/>
    <p:sldId id="298" r:id="rId31"/>
    <p:sldId id="299" r:id="rId32"/>
    <p:sldId id="370" r:id="rId33"/>
    <p:sldId id="324" r:id="rId34"/>
    <p:sldId id="325" r:id="rId35"/>
    <p:sldId id="330" r:id="rId36"/>
    <p:sldId id="326" r:id="rId37"/>
    <p:sldId id="327" r:id="rId38"/>
    <p:sldId id="328" r:id="rId39"/>
    <p:sldId id="329" r:id="rId40"/>
    <p:sldId id="332" r:id="rId41"/>
    <p:sldId id="333" r:id="rId42"/>
    <p:sldId id="335" r:id="rId43"/>
    <p:sldId id="336" r:id="rId44"/>
    <p:sldId id="337" r:id="rId45"/>
    <p:sldId id="311" r:id="rId46"/>
    <p:sldId id="312" r:id="rId47"/>
    <p:sldId id="359" r:id="rId48"/>
    <p:sldId id="315" r:id="rId49"/>
    <p:sldId id="316" r:id="rId50"/>
    <p:sldId id="318" r:id="rId51"/>
    <p:sldId id="319" r:id="rId52"/>
    <p:sldId id="321" r:id="rId53"/>
    <p:sldId id="342" r:id="rId54"/>
    <p:sldId id="343" r:id="rId55"/>
    <p:sldId id="338" r:id="rId56"/>
    <p:sldId id="339" r:id="rId57"/>
    <p:sldId id="344" r:id="rId58"/>
    <p:sldId id="351" r:id="rId59"/>
    <p:sldId id="346" r:id="rId60"/>
    <p:sldId id="340" r:id="rId61"/>
    <p:sldId id="341" r:id="rId62"/>
    <p:sldId id="347" r:id="rId63"/>
    <p:sldId id="352" r:id="rId64"/>
    <p:sldId id="348" r:id="rId65"/>
    <p:sldId id="353" r:id="rId66"/>
    <p:sldId id="349" r:id="rId67"/>
    <p:sldId id="354" r:id="rId68"/>
    <p:sldId id="350" r:id="rId69"/>
    <p:sldId id="355" r:id="rId70"/>
    <p:sldId id="373" r:id="rId71"/>
    <p:sldId id="374" r:id="rId72"/>
    <p:sldId id="356" r:id="rId73"/>
    <p:sldId id="375" r:id="rId74"/>
    <p:sldId id="378" r:id="rId75"/>
    <p:sldId id="357" r:id="rId76"/>
    <p:sldId id="358" r:id="rId77"/>
    <p:sldId id="377" r:id="rId78"/>
    <p:sldId id="37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1" id="{7087D57B-ACA5-4CA8-B71F-271F3E5653D4}">
          <p14:sldIdLst>
            <p14:sldId id="256"/>
            <p14:sldId id="257"/>
            <p14:sldId id="360"/>
            <p14:sldId id="281"/>
            <p14:sldId id="282"/>
            <p14:sldId id="259"/>
            <p14:sldId id="280"/>
            <p14:sldId id="265"/>
            <p14:sldId id="284"/>
            <p14:sldId id="283"/>
            <p14:sldId id="289"/>
            <p14:sldId id="290"/>
            <p14:sldId id="292"/>
            <p14:sldId id="293"/>
            <p14:sldId id="371"/>
            <p14:sldId id="361"/>
            <p14:sldId id="362"/>
            <p14:sldId id="363"/>
            <p14:sldId id="364"/>
            <p14:sldId id="365"/>
            <p14:sldId id="366"/>
            <p14:sldId id="367"/>
            <p14:sldId id="288"/>
            <p14:sldId id="294"/>
            <p14:sldId id="285"/>
            <p14:sldId id="286"/>
            <p14:sldId id="287"/>
            <p14:sldId id="295"/>
            <p14:sldId id="296"/>
            <p14:sldId id="298"/>
          </p14:sldIdLst>
        </p14:section>
        <p14:section name="session2" id="{D6F21D1A-9873-42E7-B4E8-8087A4F205A6}">
          <p14:sldIdLst>
            <p14:sldId id="299"/>
            <p14:sldId id="370"/>
            <p14:sldId id="324"/>
            <p14:sldId id="325"/>
            <p14:sldId id="330"/>
            <p14:sldId id="326"/>
            <p14:sldId id="327"/>
            <p14:sldId id="328"/>
            <p14:sldId id="329"/>
            <p14:sldId id="332"/>
            <p14:sldId id="333"/>
            <p14:sldId id="335"/>
            <p14:sldId id="336"/>
            <p14:sldId id="337"/>
            <p14:sldId id="311"/>
            <p14:sldId id="312"/>
            <p14:sldId id="359"/>
            <p14:sldId id="315"/>
            <p14:sldId id="316"/>
            <p14:sldId id="318"/>
            <p14:sldId id="319"/>
            <p14:sldId id="321"/>
          </p14:sldIdLst>
        </p14:section>
        <p14:section name="session3" id="{224C1D55-4240-4ED1-BE01-4CE2C9BB3D6D}">
          <p14:sldIdLst>
            <p14:sldId id="342"/>
            <p14:sldId id="343"/>
            <p14:sldId id="338"/>
            <p14:sldId id="339"/>
            <p14:sldId id="344"/>
            <p14:sldId id="351"/>
            <p14:sldId id="346"/>
            <p14:sldId id="340"/>
            <p14:sldId id="341"/>
            <p14:sldId id="347"/>
            <p14:sldId id="352"/>
            <p14:sldId id="348"/>
            <p14:sldId id="353"/>
            <p14:sldId id="349"/>
            <p14:sldId id="354"/>
            <p14:sldId id="350"/>
            <p14:sldId id="355"/>
          </p14:sldIdLst>
        </p14:section>
        <p14:section name="session4" id="{CB7C94F2-80E3-43BC-9201-B453DEB327D6}">
          <p14:sldIdLst>
            <p14:sldId id="373"/>
            <p14:sldId id="374"/>
            <p14:sldId id="356"/>
            <p14:sldId id="375"/>
            <p14:sldId id="378"/>
            <p14:sldId id="357"/>
            <p14:sldId id="358"/>
            <p14:sldId id="377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reza Edalatpour" initials="AE" lastIdx="4" clrIdx="0">
    <p:extLst>
      <p:ext uri="{19B8F6BF-5375-455C-9EA6-DF929625EA0E}">
        <p15:presenceInfo xmlns:p15="http://schemas.microsoft.com/office/powerpoint/2012/main" userId="S-1-5-21-3560642594-3731558064-529776311-12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82690" autoAdjust="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82D6-6E98-4B9D-9FF0-FE2786CC920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A23C-68C4-4F15-AF81-6F09FD1E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/>
              <a:t>ری‌اکت</a:t>
            </a:r>
            <a:r>
              <a:rPr lang="fa-IR" dirty="0"/>
              <a:t> ساختن </a:t>
            </a:r>
            <a:r>
              <a:rPr lang="fa-IR" dirty="0" err="1"/>
              <a:t>رابط‌کاربری</a:t>
            </a:r>
            <a:r>
              <a:rPr lang="fa-IR" dirty="0"/>
              <a:t> پویا را ساده </a:t>
            </a:r>
            <a:r>
              <a:rPr lang="fa-IR" dirty="0" err="1"/>
              <a:t>می‌کند</a:t>
            </a:r>
            <a:r>
              <a:rPr lang="fa-IR" dirty="0"/>
              <a:t>. برای هر وضعیت برنامه خود یک </a:t>
            </a:r>
            <a:r>
              <a:rPr lang="en-US" dirty="0"/>
              <a:t>view </a:t>
            </a:r>
            <a:r>
              <a:rPr lang="fa-IR" dirty="0"/>
              <a:t>ساده طراحی کنید و </a:t>
            </a:r>
            <a:r>
              <a:rPr lang="fa-IR" dirty="0" err="1"/>
              <a:t>هربار</a:t>
            </a:r>
            <a:r>
              <a:rPr lang="fa-IR" dirty="0"/>
              <a:t> که </a:t>
            </a:r>
            <a:r>
              <a:rPr lang="fa-IR" dirty="0" err="1"/>
              <a:t>داده‌های</a:t>
            </a:r>
            <a:r>
              <a:rPr lang="fa-IR" dirty="0"/>
              <a:t> شما تغییر </a:t>
            </a:r>
            <a:r>
              <a:rPr lang="fa-IR" dirty="0" err="1"/>
              <a:t>می‌کند</a:t>
            </a:r>
            <a:r>
              <a:rPr lang="fa-IR" dirty="0"/>
              <a:t>، </a:t>
            </a:r>
            <a:r>
              <a:rPr lang="fa-IR" dirty="0" err="1"/>
              <a:t>ری‌اکت</a:t>
            </a:r>
            <a:r>
              <a:rPr lang="fa-IR" dirty="0"/>
              <a:t> به صورت بهینه‌‌ای، فقط </a:t>
            </a:r>
            <a:r>
              <a:rPr lang="fa-IR" dirty="0" err="1"/>
              <a:t>کامپوننت‌های</a:t>
            </a:r>
            <a:r>
              <a:rPr lang="fa-IR" dirty="0"/>
              <a:t> مربوطه را </a:t>
            </a:r>
            <a:r>
              <a:rPr lang="fa-IR" dirty="0" err="1"/>
              <a:t>به‌روز</a:t>
            </a:r>
            <a:r>
              <a:rPr lang="fa-IR" dirty="0"/>
              <a:t> رسانی و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algn="r" rtl="1"/>
            <a:r>
              <a:rPr lang="fa-IR" dirty="0" err="1"/>
              <a:t>کامپوننت‌هایی</a:t>
            </a:r>
            <a:r>
              <a:rPr lang="fa-IR" dirty="0"/>
              <a:t> بسازید که </a:t>
            </a:r>
            <a:r>
              <a:rPr lang="en-US" dirty="0"/>
              <a:t>state </a:t>
            </a:r>
            <a:r>
              <a:rPr lang="fa-IR" dirty="0"/>
              <a:t>داخلی خود را، خودشان مدیریت </a:t>
            </a:r>
            <a:r>
              <a:rPr lang="fa-IR" dirty="0" err="1"/>
              <a:t>می‌کنند</a:t>
            </a:r>
            <a:r>
              <a:rPr lang="fa-IR" dirty="0"/>
              <a:t> و </a:t>
            </a:r>
            <a:r>
              <a:rPr lang="fa-IR" dirty="0" err="1"/>
              <a:t>کپسوله</a:t>
            </a:r>
            <a:r>
              <a:rPr lang="fa-IR" dirty="0"/>
              <a:t> </a:t>
            </a:r>
            <a:r>
              <a:rPr lang="fa-IR" dirty="0" err="1"/>
              <a:t>شده‌اند.سپس</a:t>
            </a:r>
            <a:r>
              <a:rPr lang="fa-IR" dirty="0"/>
              <a:t> با ترکیب </a:t>
            </a:r>
            <a:r>
              <a:rPr lang="fa-IR" dirty="0" err="1"/>
              <a:t>آن‌ها</a:t>
            </a:r>
            <a:r>
              <a:rPr lang="fa-IR" dirty="0"/>
              <a:t> </a:t>
            </a:r>
            <a:r>
              <a:rPr lang="fa-IR" dirty="0" err="1"/>
              <a:t>رابط‌کاربری‌های</a:t>
            </a:r>
            <a:r>
              <a:rPr lang="fa-IR" dirty="0"/>
              <a:t> پیچیده را بسازید.</a:t>
            </a:r>
          </a:p>
          <a:p>
            <a:pPr algn="r" rtl="1"/>
            <a:r>
              <a:rPr lang="fa-IR" dirty="0"/>
              <a:t>از </a:t>
            </a:r>
            <a:r>
              <a:rPr lang="fa-IR" dirty="0" err="1"/>
              <a:t>آن‌جا</a:t>
            </a:r>
            <a:r>
              <a:rPr lang="fa-IR" dirty="0"/>
              <a:t> که منطق یک </a:t>
            </a:r>
            <a:r>
              <a:rPr lang="fa-IR" dirty="0" err="1"/>
              <a:t>کامپوننت</a:t>
            </a:r>
            <a:r>
              <a:rPr lang="fa-IR" dirty="0"/>
              <a:t> </a:t>
            </a:r>
            <a:r>
              <a:rPr lang="fa-IR" dirty="0" err="1"/>
              <a:t>به‌جای</a:t>
            </a:r>
            <a:r>
              <a:rPr lang="fa-IR" dirty="0"/>
              <a:t> استفاده از قالب با </a:t>
            </a:r>
            <a:r>
              <a:rPr lang="fa-IR" dirty="0" err="1"/>
              <a:t>جاوااسکریپت</a:t>
            </a:r>
            <a:r>
              <a:rPr lang="fa-IR" dirty="0"/>
              <a:t> نوشته </a:t>
            </a:r>
            <a:r>
              <a:rPr lang="fa-IR" dirty="0" err="1"/>
              <a:t>می‌شود</a:t>
            </a:r>
            <a:r>
              <a:rPr lang="fa-IR" dirty="0"/>
              <a:t>، شما </a:t>
            </a:r>
            <a:r>
              <a:rPr lang="fa-IR" dirty="0" err="1"/>
              <a:t>به‌راحتی</a:t>
            </a:r>
            <a:r>
              <a:rPr lang="fa-IR" dirty="0"/>
              <a:t> </a:t>
            </a:r>
            <a:r>
              <a:rPr lang="fa-IR" dirty="0" err="1"/>
              <a:t>می‌توانید</a:t>
            </a:r>
            <a:r>
              <a:rPr lang="fa-IR" dirty="0"/>
              <a:t> </a:t>
            </a:r>
            <a:r>
              <a:rPr lang="fa-IR" dirty="0" err="1"/>
              <a:t>داده‌هایی</a:t>
            </a:r>
            <a:r>
              <a:rPr lang="fa-IR" dirty="0"/>
              <a:t> با ساختار متفاوت‌ را میان </a:t>
            </a:r>
            <a:r>
              <a:rPr lang="fa-IR" dirty="0" err="1"/>
              <a:t>کامپوننت‌ها</a:t>
            </a:r>
            <a:r>
              <a:rPr lang="fa-IR" dirty="0"/>
              <a:t> منتقل کنید و </a:t>
            </a:r>
            <a:r>
              <a:rPr lang="en-US" dirty="0"/>
              <a:t>state </a:t>
            </a:r>
            <a:r>
              <a:rPr lang="fa-IR" dirty="0" err="1"/>
              <a:t>کامپوننت‌ها</a:t>
            </a:r>
            <a:r>
              <a:rPr lang="fa-IR" dirty="0"/>
              <a:t> را مستقل از </a:t>
            </a:r>
            <a:r>
              <a:rPr lang="en-US" dirty="0"/>
              <a:t>DOM </a:t>
            </a:r>
            <a:r>
              <a:rPr lang="fa-IR" dirty="0" err="1"/>
              <a:t>نگه‌دارید</a:t>
            </a:r>
            <a:r>
              <a:rPr lang="fa-IR" dirty="0"/>
              <a:t>.</a:t>
            </a:r>
          </a:p>
          <a:p>
            <a:pPr algn="r" rtl="1"/>
            <a:r>
              <a:rPr lang="fa-IR" dirty="0"/>
              <a:t>ما </a:t>
            </a:r>
            <a:r>
              <a:rPr lang="fa-IR" dirty="0" err="1"/>
              <a:t>پیش‌فرضی</a:t>
            </a:r>
            <a:r>
              <a:rPr lang="fa-IR" dirty="0"/>
              <a:t> درباره دیگر </a:t>
            </a:r>
            <a:r>
              <a:rPr lang="fa-IR" dirty="0" err="1"/>
              <a:t>تکنولوژی‌های</a:t>
            </a:r>
            <a:r>
              <a:rPr lang="fa-IR" dirty="0"/>
              <a:t> </a:t>
            </a:r>
            <a:r>
              <a:rPr lang="fa-IR" dirty="0" err="1"/>
              <a:t>به‌کاررفته</a:t>
            </a:r>
            <a:r>
              <a:rPr lang="fa-IR" dirty="0"/>
              <a:t> در پروژه شما نداریم، بنابراین می توانید </a:t>
            </a:r>
            <a:r>
              <a:rPr lang="fa-IR" dirty="0" err="1"/>
              <a:t>قابلیت‌های</a:t>
            </a:r>
            <a:r>
              <a:rPr lang="fa-IR" dirty="0"/>
              <a:t> جدید را با </a:t>
            </a:r>
            <a:r>
              <a:rPr lang="fa-IR" dirty="0" err="1"/>
              <a:t>ری‌اکت</a:t>
            </a:r>
            <a:r>
              <a:rPr lang="fa-IR" dirty="0"/>
              <a:t> بسازید.</a:t>
            </a:r>
          </a:p>
          <a:p>
            <a:pPr algn="r" rtl="1"/>
            <a:r>
              <a:rPr lang="fa-IR" dirty="0" err="1"/>
              <a:t>ری‌اکت</a:t>
            </a:r>
            <a:r>
              <a:rPr lang="fa-IR" dirty="0"/>
              <a:t> روی سرور و همچنین </a:t>
            </a:r>
            <a:r>
              <a:rPr lang="fa-IR" dirty="0" err="1"/>
              <a:t>به‌وسیله</a:t>
            </a:r>
            <a:r>
              <a:rPr lang="fa-IR" dirty="0"/>
              <a:t> </a:t>
            </a:r>
            <a:r>
              <a:rPr lang="fa-IR" dirty="0" err="1"/>
              <a:t>ری‌اکت</a:t>
            </a:r>
            <a:r>
              <a:rPr lang="fa-IR" dirty="0"/>
              <a:t> </a:t>
            </a:r>
            <a:r>
              <a:rPr lang="fa-IR" dirty="0" err="1"/>
              <a:t>نیتیو</a:t>
            </a:r>
            <a:r>
              <a:rPr lang="fa-IR" dirty="0"/>
              <a:t>. روی </a:t>
            </a:r>
            <a:r>
              <a:rPr lang="fa-IR" dirty="0" err="1"/>
              <a:t>اپ</a:t>
            </a:r>
            <a:r>
              <a:rPr lang="fa-IR" dirty="0"/>
              <a:t> موبایل هم </a:t>
            </a:r>
            <a:r>
              <a:rPr lang="fa-IR" dirty="0" err="1"/>
              <a:t>رندر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7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6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BA23C-68C4-4F15-AF81-6F09FD1EC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15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C6F8-CE4D-49AA-AAE7-0DE8AAD7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&amp; </a:t>
            </a:r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0B29-BB3B-40C2-BB69-A9D7566F2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Alireza</a:t>
            </a:r>
            <a:r>
              <a:rPr lang="en-US" dirty="0" smtClean="0"/>
              <a:t> </a:t>
            </a:r>
            <a:r>
              <a:rPr lang="en-US" dirty="0"/>
              <a:t>Edalatpour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E015-0F5A-45F2-AF5C-7935D5EC0842}"/>
              </a:ext>
            </a:extLst>
          </p:cNvPr>
          <p:cNvSpPr txBox="1"/>
          <p:nvPr/>
        </p:nvSpPr>
        <p:spPr>
          <a:xfrm>
            <a:off x="9365065" y="2733710"/>
            <a:ext cx="2632666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86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Scope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</a:p>
          <a:p>
            <a:pPr lvl="0"/>
            <a:r>
              <a:rPr lang="en-US" dirty="0" smtClean="0"/>
              <a:t>Hoisting</a:t>
            </a:r>
          </a:p>
          <a:p>
            <a:pPr lvl="0"/>
            <a:r>
              <a:rPr lang="en-US" dirty="0" err="1" smtClean="0"/>
              <a:t>DataTypes</a:t>
            </a:r>
            <a:r>
              <a:rPr lang="en-US" dirty="0" smtClean="0"/>
              <a:t> (Number, String, Boolean, </a:t>
            </a:r>
            <a:r>
              <a:rPr lang="en-US" dirty="0" err="1" smtClean="0"/>
              <a:t>SpecialTypes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 smtClean="0"/>
              <a:t>SpecialTypes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Symbol</a:t>
            </a:r>
          </a:p>
          <a:p>
            <a:r>
              <a:rPr lang="en-US" dirty="0" smtClean="0"/>
              <a:t>Every thing else is object (object, array, Date, </a:t>
            </a:r>
            <a:r>
              <a:rPr lang="en-US" dirty="0" err="1" smtClean="0"/>
              <a:t>RegExp</a:t>
            </a:r>
            <a:r>
              <a:rPr lang="en-US" dirty="0" smtClean="0"/>
              <a:t>, </a:t>
            </a:r>
            <a:r>
              <a:rPr lang="en-US" dirty="0" err="1" smtClean="0"/>
              <a:t>Map,WeakMap,Set</a:t>
            </a:r>
            <a:r>
              <a:rPr lang="en-US" dirty="0" smtClean="0"/>
              <a:t>, </a:t>
            </a:r>
            <a:r>
              <a:rPr lang="en-US" dirty="0" err="1" smtClean="0"/>
              <a:t>WeakSet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2458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10.4, 10e4, 50</a:t>
            </a:r>
          </a:p>
          <a:p>
            <a:pPr lvl="0"/>
            <a:r>
              <a:rPr lang="en-US" dirty="0" smtClean="0"/>
              <a:t>Converting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/>
              <a:t>+</a:t>
            </a:r>
          </a:p>
          <a:p>
            <a:pPr lvl="0"/>
            <a:r>
              <a:rPr lang="en-US" dirty="0" err="1" smtClean="0"/>
              <a:t>NaN</a:t>
            </a:r>
            <a:endParaRPr lang="en-US" dirty="0" smtClean="0"/>
          </a:p>
          <a:p>
            <a:pPr lvl="0"/>
            <a:r>
              <a:rPr lang="en-US" dirty="0" smtClean="0"/>
              <a:t>Infinity, -infinity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3978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String()</a:t>
            </a:r>
          </a:p>
          <a:p>
            <a:pPr lvl="0"/>
            <a:r>
              <a:rPr lang="en-US" dirty="0" smtClean="0"/>
              <a:t>Characters</a:t>
            </a:r>
          </a:p>
          <a:p>
            <a:pPr lvl="0"/>
            <a:r>
              <a:rPr lang="en-US" dirty="0" smtClean="0"/>
              <a:t>“” ,’’ ,``</a:t>
            </a:r>
          </a:p>
          <a:p>
            <a:pPr lvl="0"/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0"/>
            <a:r>
              <a:rPr lang="en-US" dirty="0" smtClean="0"/>
              <a:t>string methods</a:t>
            </a:r>
          </a:p>
          <a:p>
            <a:pPr lvl="0"/>
            <a:r>
              <a:rPr lang="en-US" dirty="0" smtClean="0"/>
              <a:t>Special characters (\n \r \t \’ \” \` \$ \\,)</a:t>
            </a:r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5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Boolean() </a:t>
            </a:r>
          </a:p>
          <a:p>
            <a:pPr lvl="0"/>
            <a:r>
              <a:rPr lang="en-US" dirty="0" err="1" smtClean="0"/>
              <a:t>Falsy</a:t>
            </a:r>
            <a:r>
              <a:rPr lang="en-US" dirty="0" smtClean="0"/>
              <a:t> values (false, null, undefined, “’’, 0, 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!!</a:t>
            </a:r>
          </a:p>
          <a:p>
            <a:pPr lvl="0"/>
            <a:r>
              <a:rPr lang="en-US" dirty="0" err="1" smtClean="0"/>
              <a:t>Truthy</a:t>
            </a:r>
            <a:r>
              <a:rPr lang="en-US" dirty="0" smtClean="0"/>
              <a:t> values (-1, infinity, “ ”, “0”, ”false”, [], {}, function(){}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185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null</a:t>
            </a:r>
          </a:p>
          <a:p>
            <a:pPr lvl="0"/>
            <a:r>
              <a:rPr lang="en-US" dirty="0" smtClean="0"/>
              <a:t>undefined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4376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Symbol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5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unordered collection of related data, of primitive or reference types, in the form of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Variable or function =&gt; property, method</a:t>
            </a:r>
          </a:p>
          <a:p>
            <a:r>
              <a:rPr lang="en-US" dirty="0" smtClean="0"/>
              <a:t>Value in memory referenced by an identifier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Object();</a:t>
            </a:r>
          </a:p>
          <a:p>
            <a:r>
              <a:rPr lang="en-US" dirty="0" smtClean="0"/>
              <a:t>object initializer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Accessing properties to set or get</a:t>
            </a:r>
          </a:p>
          <a:p>
            <a:r>
              <a:rPr lang="en-US" dirty="0" smtClean="0"/>
              <a:t>Unassigned variables will be undefined.</a:t>
            </a:r>
          </a:p>
          <a:p>
            <a:r>
              <a:rPr lang="en-US" dirty="0" smtClean="0"/>
              <a:t>Properties can be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in object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Equality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96283"/>
          </a:xfrm>
        </p:spPr>
        <p:txBody>
          <a:bodyPr/>
          <a:lstStyle/>
          <a:p>
            <a:r>
              <a:rPr lang="en-US" dirty="0" err="1" smtClean="0"/>
              <a:t>Orderd</a:t>
            </a:r>
            <a:r>
              <a:rPr lang="en-US" dirty="0" smtClean="0"/>
              <a:t> collection </a:t>
            </a:r>
          </a:p>
          <a:p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2293" y="3787063"/>
          <a:ext cx="897404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56">
                  <a:extLst>
                    <a:ext uri="{9D8B030D-6E8A-4147-A177-3AD203B41FA5}">
                      <a16:colId xmlns:a16="http://schemas.microsoft.com/office/drawing/2014/main" val="3044057596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63932517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423596325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1877318771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588976568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937602255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2891747733"/>
                    </a:ext>
                  </a:extLst>
                </a:gridCol>
                <a:gridCol w="1121756">
                  <a:extLst>
                    <a:ext uri="{9D8B030D-6E8A-4147-A177-3AD203B41FA5}">
                      <a16:colId xmlns:a16="http://schemas.microsoft.com/office/drawing/2014/main" val="375622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2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ali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reza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</a:t>
                      </a:r>
                    </a:p>
                    <a:p>
                      <a:pPr algn="ctr"/>
                      <a:r>
                        <a:rPr lang="en-US" dirty="0" smtClean="0"/>
                        <a:t>   a:’a’</a:t>
                      </a:r>
                    </a:p>
                    <a:p>
                      <a:pPr algn="l"/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[3,54,2]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5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Alireza Edalatpour</a:t>
            </a:r>
          </a:p>
          <a:p>
            <a:r>
              <a:rPr lang="en-US" dirty="0"/>
              <a:t>Senior f</a:t>
            </a:r>
            <a:r>
              <a:rPr lang="en-US" dirty="0" smtClean="0"/>
              <a:t>ull-stack developer </a:t>
            </a:r>
            <a:r>
              <a:rPr lang="en-US" dirty="0"/>
              <a:t>at Chargoon</a:t>
            </a:r>
          </a:p>
          <a:p>
            <a:r>
              <a:rPr lang="en-US" dirty="0" smtClean="0"/>
              <a:t>Head of </a:t>
            </a:r>
            <a:r>
              <a:rPr lang="en-US" dirty="0"/>
              <a:t>Front-End Team (HR </a:t>
            </a:r>
            <a:r>
              <a:rPr lang="en-US" dirty="0" smtClean="0"/>
              <a:t>Systems)</a:t>
            </a:r>
          </a:p>
          <a:p>
            <a:r>
              <a:rPr lang="en-US" dirty="0" smtClean="0"/>
              <a:t>Teaching at </a:t>
            </a:r>
            <a:r>
              <a:rPr lang="en-US" dirty="0" err="1" smtClean="0"/>
              <a:t>Sematec</a:t>
            </a:r>
            <a:r>
              <a:rPr lang="en-US" dirty="0" smtClean="0"/>
              <a:t> and </a:t>
            </a:r>
            <a:r>
              <a:rPr lang="en-US" dirty="0" err="1" smtClean="0"/>
              <a:t>MapsaHR</a:t>
            </a:r>
            <a:endParaRPr lang="en-US" dirty="0" smtClean="0"/>
          </a:p>
          <a:p>
            <a:r>
              <a:rPr lang="en-US" dirty="0"/>
              <a:t>C# </a:t>
            </a:r>
            <a:r>
              <a:rPr lang="en-US" dirty="0" smtClean="0"/>
              <a:t>/ .</a:t>
            </a:r>
            <a:r>
              <a:rPr lang="en-US" dirty="0"/>
              <a:t>NET Framework </a:t>
            </a:r>
            <a:r>
              <a:rPr lang="en-US" dirty="0" smtClean="0"/>
              <a:t>/ .NET Core / PHP</a:t>
            </a:r>
          </a:p>
          <a:p>
            <a:r>
              <a:rPr lang="en-US" dirty="0" smtClean="0"/>
              <a:t>T-SQL / </a:t>
            </a:r>
            <a:r>
              <a:rPr lang="en-US" dirty="0" err="1" smtClean="0"/>
              <a:t>MSSQLServer</a:t>
            </a:r>
            <a:r>
              <a:rPr lang="en-US" dirty="0" smtClean="0"/>
              <a:t> / EF Core / Dapper</a:t>
            </a:r>
          </a:p>
          <a:p>
            <a:r>
              <a:rPr lang="en-US" dirty="0" smtClean="0"/>
              <a:t>HTML  / CSS / JavaScript / React / </a:t>
            </a:r>
            <a:r>
              <a:rPr lang="en-US" dirty="0" err="1" smtClean="0"/>
              <a:t>Redux</a:t>
            </a:r>
            <a:r>
              <a:rPr lang="en-US" dirty="0" smtClean="0"/>
              <a:t> / </a:t>
            </a:r>
            <a:r>
              <a:rPr lang="en-US" dirty="0" err="1" smtClean="0"/>
              <a:t>NextJS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40177-B20C-4C9D-AE45-76F05D12AB53}"/>
              </a:ext>
            </a:extLst>
          </p:cNvPr>
          <p:cNvSpPr txBox="1"/>
          <p:nvPr/>
        </p:nvSpPr>
        <p:spPr>
          <a:xfrm>
            <a:off x="10692355" y="834675"/>
            <a:ext cx="1396182" cy="918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61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string.split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array.join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ush,pop</a:t>
            </a:r>
            <a:endParaRPr lang="en-US" dirty="0"/>
          </a:p>
          <a:p>
            <a:r>
              <a:rPr lang="en-US" dirty="0" err="1" smtClean="0"/>
              <a:t>shift,unshift</a:t>
            </a:r>
            <a:endParaRPr lang="en-US" dirty="0" smtClean="0"/>
          </a:p>
          <a:p>
            <a:r>
              <a:rPr lang="en-US" dirty="0" err="1" smtClean="0"/>
              <a:t>indexOf</a:t>
            </a:r>
            <a:endParaRPr lang="en-US" dirty="0" smtClean="0"/>
          </a:p>
          <a:p>
            <a:r>
              <a:rPr lang="en-US" dirty="0" smtClean="0"/>
              <a:t>splice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2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Shallow copy : slice(); (keeps reference types)</a:t>
            </a:r>
          </a:p>
          <a:p>
            <a:r>
              <a:rPr lang="en-US" dirty="0" smtClean="0"/>
              <a:t>reverse()</a:t>
            </a:r>
          </a:p>
          <a:p>
            <a:r>
              <a:rPr lang="en-US" dirty="0" smtClean="0"/>
              <a:t>sort()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smtClean="0"/>
              <a:t>includes()</a:t>
            </a:r>
          </a:p>
          <a:p>
            <a:r>
              <a:rPr lang="en-US" dirty="0" smtClean="0"/>
              <a:t>every() some()</a:t>
            </a:r>
          </a:p>
          <a:p>
            <a:r>
              <a:rPr lang="en-US" dirty="0" smtClean="0"/>
              <a:t>find()</a:t>
            </a:r>
          </a:p>
          <a:p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2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map()</a:t>
            </a:r>
          </a:p>
          <a:p>
            <a:r>
              <a:rPr lang="en-US" dirty="0" smtClean="0"/>
              <a:t>reduce() </a:t>
            </a:r>
            <a:r>
              <a:rPr lang="en-US" dirty="0" err="1" smtClean="0"/>
              <a:t>reduceRight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produces a value.</a:t>
            </a:r>
          </a:p>
          <a:p>
            <a:pPr lvl="0"/>
            <a:r>
              <a:rPr lang="en-US" dirty="0" smtClean="0"/>
              <a:t>Assignment (= ,+= ,=+, *=, /=, %=)</a:t>
            </a:r>
          </a:p>
          <a:p>
            <a:pPr lvl="0"/>
            <a:r>
              <a:rPr lang="en-US" dirty="0" smtClean="0"/>
              <a:t>Operator (+ ,- ,* ,/ ,%, ++(</a:t>
            </a:r>
            <a:r>
              <a:rPr lang="en-US" dirty="0" err="1" smtClean="0"/>
              <a:t>pre,post</a:t>
            </a:r>
            <a:r>
              <a:rPr lang="en-US" dirty="0" smtClean="0"/>
              <a:t>), --(</a:t>
            </a:r>
            <a:r>
              <a:rPr lang="en-US" dirty="0" err="1" smtClean="0"/>
              <a:t>pre,post</a:t>
            </a:r>
            <a:r>
              <a:rPr lang="en-US" dirty="0" smtClean="0"/>
              <a:t>))</a:t>
            </a:r>
          </a:p>
          <a:p>
            <a:pPr lvl="0"/>
            <a:r>
              <a:rPr lang="en-US" dirty="0" smtClean="0"/>
              <a:t>Operand (2 + 4 =&gt; 2 and 4 are operands)</a:t>
            </a:r>
          </a:p>
          <a:p>
            <a:pPr lvl="0"/>
            <a:r>
              <a:rPr lang="en-US" dirty="0" smtClean="0"/>
              <a:t>Logical (&amp;&amp; || !)</a:t>
            </a:r>
          </a:p>
          <a:p>
            <a:pPr lvl="0"/>
            <a:r>
              <a:rPr lang="en-US" dirty="0" smtClean="0"/>
              <a:t>Default operator ||</a:t>
            </a:r>
          </a:p>
          <a:p>
            <a:pPr lvl="0"/>
            <a:r>
              <a:rPr lang="en-US" dirty="0" smtClean="0"/>
              <a:t>Guard operator &amp;&amp;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238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Ternary (condition ? “is true” : “is false”)</a:t>
            </a:r>
          </a:p>
          <a:p>
            <a:pPr lvl="0"/>
            <a:r>
              <a:rPr lang="en-US" dirty="0" err="1" smtClean="0"/>
              <a:t>typeof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921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must start with a letter, dollar sign ($) or underscore(_)</a:t>
            </a:r>
          </a:p>
          <a:p>
            <a:pPr lvl="0"/>
            <a:r>
              <a:rPr lang="en-US" dirty="0" smtClean="0"/>
              <a:t>They can consist of numbers.</a:t>
            </a:r>
          </a:p>
          <a:p>
            <a:pPr lvl="0"/>
            <a:r>
              <a:rPr lang="en-US" dirty="0" smtClean="0"/>
              <a:t>Unicode allowed</a:t>
            </a:r>
          </a:p>
          <a:p>
            <a:pPr lvl="0"/>
            <a:r>
              <a:rPr lang="en-US" dirty="0" smtClean="0"/>
              <a:t>Cant be a reserved word.(let, </a:t>
            </a:r>
            <a:r>
              <a:rPr lang="en-US" dirty="0" err="1" smtClean="0"/>
              <a:t>var</a:t>
            </a:r>
            <a:r>
              <a:rPr lang="en-US" dirty="0" smtClean="0"/>
              <a:t>, if, while, for, break, class,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7961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Identifier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camelCase</a:t>
            </a:r>
            <a:endParaRPr lang="en-US" dirty="0" smtClean="0"/>
          </a:p>
          <a:p>
            <a:pPr lvl="1"/>
            <a:r>
              <a:rPr lang="en-US" dirty="0" err="1" smtClean="0"/>
              <a:t>firstName,lastName,birthdayDate</a:t>
            </a:r>
            <a:endParaRPr lang="en-US" dirty="0" smtClean="0"/>
          </a:p>
          <a:p>
            <a:r>
              <a:rPr lang="en-US" dirty="0" err="1" smtClean="0"/>
              <a:t>snake_case</a:t>
            </a:r>
            <a:endParaRPr lang="en-US" dirty="0"/>
          </a:p>
          <a:p>
            <a:pPr lvl="1"/>
            <a:r>
              <a:rPr lang="en-US" dirty="0" err="1" smtClean="0"/>
              <a:t>first_name,last_name,birthday_date</a:t>
            </a:r>
            <a:endParaRPr lang="en-US" dirty="0" smtClean="0"/>
          </a:p>
          <a:p>
            <a:r>
              <a:rPr lang="en-US" dirty="0" err="1" smtClean="0"/>
              <a:t>PascalCase</a:t>
            </a:r>
            <a:endParaRPr lang="en-US" dirty="0"/>
          </a:p>
          <a:p>
            <a:pPr lvl="1"/>
            <a:r>
              <a:rPr lang="en-US" dirty="0" err="1" smtClean="0"/>
              <a:t>FirstName,LastName,BirthDate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192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Identifiers shouldn’t start with a capital letter except for classes.</a:t>
            </a:r>
          </a:p>
          <a:p>
            <a:pPr lvl="0"/>
            <a:r>
              <a:rPr lang="en-US" dirty="0" smtClean="0"/>
              <a:t>Identifiers that start with one or two underscores are used to represent special or internal variables.</a:t>
            </a:r>
          </a:p>
          <a:p>
            <a:pPr lvl="0"/>
            <a:r>
              <a:rPr lang="en-US" dirty="0" smtClean="0"/>
              <a:t>Identifiers for constants are in capital letters.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0272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function is a self-contained collection of statements that run as a single unit.</a:t>
            </a:r>
          </a:p>
          <a:p>
            <a:r>
              <a:rPr lang="en-US" dirty="0" smtClean="0"/>
              <a:t>Define functions</a:t>
            </a:r>
          </a:p>
          <a:p>
            <a:pPr marL="0" indent="0">
              <a:buNone/>
            </a:pPr>
            <a:r>
              <a:rPr lang="en-US" dirty="0" smtClean="0"/>
              <a:t>   function hello(name){</a:t>
            </a:r>
          </a:p>
          <a:p>
            <a:pPr marL="457200" lvl="1" indent="0">
              <a:buNone/>
            </a:pPr>
            <a:r>
              <a:rPr lang="en-US" dirty="0" smtClean="0"/>
              <a:t> console.log(‘Hello ’ + name);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r>
              <a:rPr lang="en-US" dirty="0" smtClean="0"/>
              <a:t>call functions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hello(‘Tom’)</a:t>
            </a:r>
          </a:p>
          <a:p>
            <a:r>
              <a:rPr lang="en-US" dirty="0" smtClean="0"/>
              <a:t>call run execute invoke dispatch</a:t>
            </a:r>
          </a:p>
          <a:p>
            <a:r>
              <a:rPr lang="en-US" dirty="0" smtClean="0"/>
              <a:t>Functions can 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Calling and referencing</a:t>
            </a:r>
          </a:p>
          <a:p>
            <a:r>
              <a:rPr lang="en-US" dirty="0" smtClean="0"/>
              <a:t>We have parentheses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</a:p>
          <a:p>
            <a:r>
              <a:rPr lang="en-US" dirty="0"/>
              <a:t>Modern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React (basic, hook, router, access server, etc.)</a:t>
            </a:r>
          </a:p>
          <a:p>
            <a:r>
              <a:rPr lang="en-US" dirty="0" smtClean="0"/>
              <a:t>State Management by Context</a:t>
            </a:r>
          </a:p>
          <a:p>
            <a:r>
              <a:rPr lang="en-US" dirty="0" smtClean="0"/>
              <a:t>State Management </a:t>
            </a:r>
            <a:r>
              <a:rPr lang="en-US" dirty="0"/>
              <a:t>by </a:t>
            </a:r>
            <a:r>
              <a:rPr lang="en-US" dirty="0" err="1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,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(arg1){} 		‘</a:t>
            </a:r>
            <a:r>
              <a:rPr lang="en-US" dirty="0"/>
              <a:t>arg1</a:t>
            </a:r>
            <a:r>
              <a:rPr lang="en-US" dirty="0" smtClean="0"/>
              <a:t>’ is an argument</a:t>
            </a:r>
          </a:p>
          <a:p>
            <a:r>
              <a:rPr lang="en-US" dirty="0" err="1" smtClean="0"/>
              <a:t>sayHi</a:t>
            </a:r>
            <a:r>
              <a:rPr lang="en-US" dirty="0" smtClean="0"/>
              <a:t>(‘</a:t>
            </a:r>
            <a:r>
              <a:rPr lang="en-US" dirty="0" err="1" smtClean="0"/>
              <a:t>ali</a:t>
            </a:r>
            <a:r>
              <a:rPr lang="en-US" dirty="0" smtClean="0"/>
              <a:t>’) 			‘</a:t>
            </a:r>
            <a:r>
              <a:rPr lang="en-US" dirty="0" err="1" smtClean="0"/>
              <a:t>ali</a:t>
            </a:r>
            <a:r>
              <a:rPr lang="en-US" dirty="0" smtClean="0"/>
              <a:t>’ is a parameter</a:t>
            </a:r>
          </a:p>
          <a:p>
            <a:r>
              <a:rPr lang="en-US" dirty="0" smtClean="0"/>
              <a:t>Default parameters</a:t>
            </a:r>
          </a:p>
          <a:p>
            <a:r>
              <a:rPr lang="en-US" dirty="0" smtClean="0"/>
              <a:t>Functions 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 (x){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IIFE (Immediately Invoked Function Expression)</a:t>
            </a:r>
          </a:p>
          <a:p>
            <a:r>
              <a:rPr lang="en-US" dirty="0" smtClean="0"/>
              <a:t>Assign to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JavaScript (ES6-2015)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Object</a:t>
            </a:r>
          </a:p>
          <a:p>
            <a:r>
              <a:rPr lang="en-US" dirty="0" smtClean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346799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smtClean="0"/>
              <a:t>window object 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Instance of an object</a:t>
            </a:r>
          </a:p>
          <a:p>
            <a:r>
              <a:rPr lang="en-US" dirty="0"/>
              <a:t>c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apply (input arguments should be an array)</a:t>
            </a:r>
          </a:p>
          <a:p>
            <a:r>
              <a:rPr lang="en-US" dirty="0" smtClean="0"/>
              <a:t>bind (didn’t call the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6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called with new keyword?</a:t>
            </a:r>
          </a:p>
          <a:p>
            <a:r>
              <a:rPr lang="en-US" dirty="0" smtClean="0"/>
              <a:t>Function is called with call or apply?</a:t>
            </a:r>
          </a:p>
          <a:p>
            <a:r>
              <a:rPr lang="en-US" dirty="0" smtClean="0"/>
              <a:t>Function is called via context object?</a:t>
            </a:r>
          </a:p>
          <a:p>
            <a:r>
              <a:rPr lang="en-US" dirty="0" smtClean="0"/>
              <a:t>Global object (window)</a:t>
            </a:r>
          </a:p>
          <a:p>
            <a:r>
              <a:rPr lang="en-US" dirty="0" smtClean="0"/>
              <a:t>Arrow function vs normal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(browser and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window.setTimeout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window.clearTimeout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</a:p>
          <a:p>
            <a:r>
              <a:rPr lang="en-US" dirty="0" err="1"/>
              <a:t>window.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Function</a:t>
            </a:r>
          </a:p>
          <a:p>
            <a:r>
              <a:rPr lang="en-US" dirty="0" smtClean="0"/>
              <a:t>Function call process</a:t>
            </a:r>
          </a:p>
          <a:p>
            <a:pPr lvl="1"/>
            <a:r>
              <a:rPr lang="en-US" dirty="0" smtClean="0"/>
              <a:t>Creates a local execution context</a:t>
            </a:r>
          </a:p>
          <a:p>
            <a:pPr lvl="1"/>
            <a:r>
              <a:rPr lang="en-US" dirty="0" smtClean="0"/>
              <a:t>Sent to execution stack</a:t>
            </a:r>
          </a:p>
          <a:p>
            <a:pPr lvl="1"/>
            <a:r>
              <a:rPr lang="en-US" dirty="0" smtClean="0"/>
              <a:t>At the end, the execution context removes from </a:t>
            </a:r>
            <a:r>
              <a:rPr lang="en-US" dirty="0"/>
              <a:t>execution</a:t>
            </a:r>
            <a:r>
              <a:rPr lang="en-US" dirty="0" smtClean="0"/>
              <a:t> stack</a:t>
            </a:r>
          </a:p>
          <a:p>
            <a:pPr lvl="1"/>
            <a:r>
              <a:rPr lang="en-US" dirty="0" smtClean="0"/>
              <a:t>Return value sends to calling context.</a:t>
            </a:r>
          </a:p>
          <a:p>
            <a:pPr lvl="1"/>
            <a:r>
              <a:rPr lang="en-US" dirty="0" smtClean="0"/>
              <a:t>Destroy local execution context;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2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has access to variables in calling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1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closure is a collection of all the variables in scope </a:t>
            </a:r>
            <a:r>
              <a:rPr lang="en-US" b="1" dirty="0" smtClean="0"/>
              <a:t>at the time of creation of the function.</a:t>
            </a:r>
          </a:p>
          <a:p>
            <a:r>
              <a:rPr lang="en-US" dirty="0" smtClean="0"/>
              <a:t>Scope chain</a:t>
            </a:r>
          </a:p>
          <a:p>
            <a:pPr lvl="1"/>
            <a:r>
              <a:rPr lang="en-US" dirty="0" smtClean="0"/>
              <a:t>Local scope (own scope)</a:t>
            </a:r>
          </a:p>
          <a:p>
            <a:pPr lvl="1"/>
            <a:r>
              <a:rPr lang="en-US" dirty="0" smtClean="0"/>
              <a:t>Outer functions scope</a:t>
            </a:r>
          </a:p>
          <a:p>
            <a:pPr lvl="1"/>
            <a:r>
              <a:rPr lang="en-US" dirty="0" smtClean="0"/>
              <a:t>Global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high-level, dynamic, untyped, and interpreted</a:t>
            </a:r>
            <a:br>
              <a:rPr lang="en-US" dirty="0"/>
            </a:br>
            <a:r>
              <a:rPr lang="en-US" dirty="0"/>
              <a:t>programming language.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6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Instance vs Class</a:t>
            </a:r>
          </a:p>
          <a:p>
            <a:r>
              <a:rPr lang="en-US" dirty="0" smtClean="0"/>
              <a:t>Inheritance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95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rejected or resolved</a:t>
            </a:r>
          </a:p>
          <a:p>
            <a:r>
              <a:rPr lang="en-US" dirty="0" smtClean="0"/>
              <a:t>sync /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then / catch / finally</a:t>
            </a:r>
          </a:p>
          <a:p>
            <a:r>
              <a:rPr lang="en-US" dirty="0" smtClean="0"/>
              <a:t>all</a:t>
            </a:r>
          </a:p>
          <a:p>
            <a:r>
              <a:rPr lang="en-US" dirty="0" err="1" smtClean="0"/>
              <a:t>rece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86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Asyncronous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And XML.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HttpRequest</a:t>
            </a:r>
            <a:r>
              <a:rPr lang="en-US" dirty="0" smtClean="0"/>
              <a:t> Verbs</a:t>
            </a:r>
          </a:p>
        </p:txBody>
      </p:sp>
    </p:spTree>
    <p:extLst>
      <p:ext uri="{BB962C8B-B14F-4D97-AF65-F5344CB8AC3E}">
        <p14:creationId xmlns:p14="http://schemas.microsoft.com/office/powerpoint/2010/main" val="2434468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Name/value pair</a:t>
            </a:r>
          </a:p>
          <a:p>
            <a:r>
              <a:rPr lang="en-US" dirty="0" smtClean="0"/>
              <a:t>comma separated</a:t>
            </a:r>
          </a:p>
          <a:p>
            <a:r>
              <a:rPr lang="en-US" dirty="0" smtClean="0"/>
              <a:t>Curly braces holds objects</a:t>
            </a:r>
          </a:p>
          <a:p>
            <a:r>
              <a:rPr lang="en-US" dirty="0" smtClean="0"/>
              <a:t>Square brackets holds arrays.</a:t>
            </a:r>
          </a:p>
          <a:p>
            <a:r>
              <a:rPr lang="en-US" dirty="0" err="1" smtClean="0"/>
              <a:t>JSON.parse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JSON.stringify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266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(Document Object Model)</a:t>
            </a:r>
          </a:p>
          <a:p>
            <a:r>
              <a:rPr lang="en-US" dirty="0" smtClean="0"/>
              <a:t>HTML DOM</a:t>
            </a:r>
          </a:p>
          <a:p>
            <a:r>
              <a:rPr lang="en-US" dirty="0" smtClean="0"/>
              <a:t>A tree of objects</a:t>
            </a:r>
          </a:p>
        </p:txBody>
      </p:sp>
    </p:spTree>
    <p:extLst>
      <p:ext uri="{BB962C8B-B14F-4D97-AF65-F5344CB8AC3E}">
        <p14:creationId xmlns:p14="http://schemas.microsoft.com/office/powerpoint/2010/main" val="378715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661" y="2336800"/>
            <a:ext cx="41006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59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HTML </a:t>
            </a:r>
            <a:r>
              <a:rPr lang="en-US" dirty="0" smtClean="0"/>
              <a:t>elements</a:t>
            </a:r>
          </a:p>
          <a:p>
            <a:r>
              <a:rPr lang="en-US" dirty="0"/>
              <a:t>Changing HTML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Adding </a:t>
            </a:r>
            <a:r>
              <a:rPr lang="en-US" dirty="0"/>
              <a:t>or Deleting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927835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click</a:t>
            </a:r>
          </a:p>
          <a:p>
            <a:r>
              <a:rPr lang="en-US" dirty="0" smtClean="0"/>
              <a:t>When a web page has loaded</a:t>
            </a:r>
          </a:p>
          <a:p>
            <a:r>
              <a:rPr lang="en-US" dirty="0" smtClean="0"/>
              <a:t>Where an image </a:t>
            </a:r>
            <a:r>
              <a:rPr lang="en-US" dirty="0" err="1" smtClean="0"/>
              <a:t>han</a:t>
            </a:r>
            <a:r>
              <a:rPr lang="en-US" dirty="0" smtClean="0"/>
              <a:t> been uploaded</a:t>
            </a:r>
          </a:p>
          <a:p>
            <a:r>
              <a:rPr lang="en-US" dirty="0" smtClean="0"/>
              <a:t>When an input field is changed</a:t>
            </a:r>
          </a:p>
          <a:p>
            <a:r>
              <a:rPr lang="en-US" dirty="0" smtClean="0"/>
              <a:t>When an HTML form is submitted</a:t>
            </a:r>
          </a:p>
          <a:p>
            <a:r>
              <a:rPr lang="en-US" dirty="0" smtClean="0"/>
              <a:t>When a user strokes a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attributes ----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handleClick</a:t>
            </a:r>
            <a:r>
              <a:rPr lang="en-US" dirty="0" smtClean="0"/>
              <a:t>()”</a:t>
            </a:r>
          </a:p>
          <a:p>
            <a:r>
              <a:rPr lang="en-US" dirty="0" err="1" smtClean="0"/>
              <a:t>element.onclick</a:t>
            </a:r>
            <a:r>
              <a:rPr lang="en-US" dirty="0" smtClean="0"/>
              <a:t> = </a:t>
            </a:r>
            <a:r>
              <a:rPr lang="en-US" dirty="0" err="1" smtClean="0"/>
              <a:t>handleClick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addEventListener</a:t>
            </a:r>
            <a:r>
              <a:rPr lang="en-US" dirty="0" smtClean="0"/>
              <a:t>() ---- without ‘on’</a:t>
            </a:r>
          </a:p>
          <a:p>
            <a:r>
              <a:rPr lang="en-US" dirty="0" err="1" smtClean="0"/>
              <a:t>removeEventListener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handleClick</a:t>
            </a:r>
            <a:r>
              <a:rPr lang="en-US" dirty="0" smtClean="0"/>
              <a:t> is an event listener.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SpiderMonkey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Mozilla – Firefox</a:t>
            </a:r>
          </a:p>
          <a:p>
            <a:pPr lvl="1"/>
            <a:r>
              <a:rPr lang="en-US" dirty="0"/>
              <a:t>ES5.1 </a:t>
            </a:r>
          </a:p>
          <a:p>
            <a:r>
              <a:rPr lang="en-US" dirty="0"/>
              <a:t>Chakra </a:t>
            </a:r>
          </a:p>
          <a:p>
            <a:pPr lvl="1"/>
            <a:r>
              <a:rPr lang="en-US" dirty="0"/>
              <a:t>Microsoft – Edge</a:t>
            </a:r>
          </a:p>
          <a:p>
            <a:pPr lvl="1"/>
            <a:r>
              <a:rPr lang="en-US" dirty="0"/>
              <a:t>ES6 </a:t>
            </a:r>
          </a:p>
          <a:p>
            <a:r>
              <a:rPr lang="en-US" dirty="0"/>
              <a:t>V8 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Chrome, Couchbase, MongoDB, Node.js</a:t>
            </a:r>
          </a:p>
          <a:p>
            <a:pPr lvl="1"/>
            <a:r>
              <a:rPr lang="en-US" dirty="0"/>
              <a:t>ES6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4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onmouseover</a:t>
            </a:r>
            <a:r>
              <a:rPr lang="en-US" dirty="0" smtClean="0"/>
              <a:t>, </a:t>
            </a:r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endParaRPr lang="en-US" dirty="0" smtClean="0"/>
          </a:p>
          <a:p>
            <a:r>
              <a:rPr lang="en-US" dirty="0" err="1" smtClean="0"/>
              <a:t>onfocus</a:t>
            </a:r>
            <a:endParaRPr lang="en-US" dirty="0" smtClean="0"/>
          </a:p>
          <a:p>
            <a:r>
              <a:rPr lang="en-US" dirty="0" err="1" smtClean="0"/>
              <a:t>onclick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79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bubbling vs Event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</a:t>
            </a:r>
            <a:r>
              <a:rPr lang="en-US" dirty="0" smtClean="0"/>
              <a:t>: child to parent</a:t>
            </a:r>
          </a:p>
          <a:p>
            <a:r>
              <a:rPr lang="en-US" dirty="0" smtClean="0"/>
              <a:t>Capturing : parent to child</a:t>
            </a:r>
          </a:p>
          <a:p>
            <a:r>
              <a:rPr lang="en-US" dirty="0"/>
              <a:t>propagation</a:t>
            </a:r>
            <a:endParaRPr lang="en-US" dirty="0" smtClean="0"/>
          </a:p>
          <a:p>
            <a:r>
              <a:rPr lang="en-US" dirty="0" err="1" smtClean="0"/>
              <a:t>preventDefault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8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 err="1"/>
              <a:t>git</a:t>
            </a:r>
            <a:r>
              <a:rPr lang="en-US" dirty="0"/>
              <a:t> add [filename|.]</a:t>
            </a:r>
          </a:p>
          <a:p>
            <a:r>
              <a:rPr lang="en-US" dirty="0" err="1"/>
              <a:t>git</a:t>
            </a:r>
            <a:r>
              <a:rPr lang="en-US" dirty="0"/>
              <a:t> commit -m "initial </a:t>
            </a:r>
            <a:r>
              <a:rPr lang="en-US" dirty="0" err="1"/>
              <a:t>mapsa</a:t>
            </a:r>
            <a:r>
              <a:rPr lang="en-US" dirty="0"/>
              <a:t> </a:t>
            </a:r>
            <a:r>
              <a:rPr lang="en-US" dirty="0" err="1"/>
              <a:t>trainig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[address]</a:t>
            </a:r>
          </a:p>
          <a:p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475235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created by Facebook 2013</a:t>
            </a:r>
          </a:p>
          <a:p>
            <a:r>
              <a:rPr lang="en-US" dirty="0"/>
              <a:t>It was first deployed on Facebook's News Feed in 2011 and later on Instagram in 2012</a:t>
            </a:r>
          </a:p>
          <a:p>
            <a:r>
              <a:rPr lang="en-US" dirty="0" smtClean="0"/>
              <a:t>17.0.1 </a:t>
            </a:r>
            <a:r>
              <a:rPr lang="en-US" dirty="0"/>
              <a:t>is the latest version released in October 20, </a:t>
            </a:r>
            <a:r>
              <a:rPr lang="en-US" dirty="0" smtClean="0"/>
              <a:t>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3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Single page applications</a:t>
            </a:r>
          </a:p>
          <a:p>
            <a:pPr lvl="0"/>
            <a:r>
              <a:rPr lang="en-US" dirty="0"/>
              <a:t>More like a desktop application</a:t>
            </a:r>
          </a:p>
          <a:p>
            <a:pPr lvl="0"/>
            <a:r>
              <a:rPr lang="en-US" dirty="0"/>
              <a:t>HTML, JavaScript, and CSS – is retrieved with a single page load</a:t>
            </a:r>
          </a:p>
          <a:p>
            <a:pPr lvl="0"/>
            <a:r>
              <a:rPr lang="en-US" dirty="0"/>
              <a:t>Does not reload</a:t>
            </a:r>
          </a:p>
          <a:p>
            <a:pPr lvl="0"/>
            <a:r>
              <a:rPr lang="en-US" dirty="0"/>
              <a:t>Vue.js , AngularJS , Ember.js are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3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React.js</a:t>
            </a:r>
          </a:p>
          <a:p>
            <a:r>
              <a:rPr lang="en-US" dirty="0" smtClean="0"/>
              <a:t>React-DOM.js</a:t>
            </a:r>
          </a:p>
          <a:p>
            <a:endParaRPr lang="en-US" dirty="0"/>
          </a:p>
          <a:p>
            <a:r>
              <a:rPr lang="en-US" dirty="0" err="1" smtClean="0"/>
              <a:t>React.createElement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ReactDOM.render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7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&lt;h1&gt;Hello world&lt;/h1&gt;</a:t>
            </a:r>
          </a:p>
          <a:p>
            <a:pPr lvl="0"/>
            <a:r>
              <a:rPr lang="en-US" dirty="0"/>
              <a:t>Stands for JavaScript XML</a:t>
            </a:r>
          </a:p>
          <a:p>
            <a:pPr lvl="0"/>
            <a:r>
              <a:rPr lang="en-US" dirty="0"/>
              <a:t>Allows us to write HTML in React</a:t>
            </a:r>
          </a:p>
          <a:p>
            <a:pPr lvl="0"/>
            <a:r>
              <a:rPr lang="en-US" dirty="0"/>
              <a:t>Makes it easier to write and add HTML in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49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JSX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Expressions 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Top Level Element (contain children)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Elements Must be Closed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can put any valid JavaScript expression in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is an Expression Too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Specifying Attributes with JSX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Prevents Injection Attacks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JSX Represents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7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runs JS files 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usage</a:t>
            </a:r>
          </a:p>
          <a:p>
            <a:r>
              <a:rPr lang="en-US" dirty="0" smtClean="0"/>
              <a:t>Client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84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</a:p>
          <a:p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/>
              <a:t>webpack</a:t>
            </a:r>
            <a:endParaRPr lang="en-US" dirty="0"/>
          </a:p>
          <a:p>
            <a:r>
              <a:rPr lang="en-US" dirty="0" smtClean="0"/>
              <a:t>babel</a:t>
            </a:r>
          </a:p>
          <a:p>
            <a:r>
              <a:rPr lang="en-US" dirty="0" smtClean="0"/>
              <a:t>Web server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65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scripting-language specification standardized by </a:t>
            </a:r>
            <a:r>
              <a:rPr lang="en-US" dirty="0" smtClean="0"/>
              <a:t>ECMA </a:t>
            </a:r>
            <a:r>
              <a:rPr lang="en-US" dirty="0"/>
              <a:t>International in ECMA-262</a:t>
            </a:r>
          </a:p>
          <a:p>
            <a:pPr lvl="0"/>
            <a:r>
              <a:rPr lang="en-US" dirty="0"/>
              <a:t>First Edition in 1997</a:t>
            </a:r>
          </a:p>
          <a:p>
            <a:pPr lvl="0"/>
            <a:r>
              <a:rPr lang="en-US" dirty="0"/>
              <a:t>ES5 in 2009 (Most Supported Version)</a:t>
            </a:r>
          </a:p>
          <a:p>
            <a:pPr lvl="0"/>
            <a:r>
              <a:rPr lang="en-US" dirty="0" smtClean="0"/>
              <a:t>ES11 </a:t>
            </a:r>
            <a:r>
              <a:rPr lang="en-US" dirty="0"/>
              <a:t>is last one released in </a:t>
            </a:r>
            <a:r>
              <a:rPr lang="en-US" dirty="0" smtClean="0"/>
              <a:t>2020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18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Closure</a:t>
            </a:r>
          </a:p>
          <a:p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module.exports</a:t>
            </a:r>
            <a:r>
              <a:rPr lang="en-US" dirty="0" smtClean="0"/>
              <a:t> can return </a:t>
            </a:r>
            <a:r>
              <a:rPr lang="en-US" dirty="0" err="1" smtClean="0"/>
              <a:t>array,object,function</a:t>
            </a:r>
            <a:r>
              <a:rPr lang="en-US" dirty="0" smtClean="0"/>
              <a:t>, etc.</a:t>
            </a:r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extention</a:t>
            </a:r>
            <a:endParaRPr lang="en-US" dirty="0" smtClean="0"/>
          </a:p>
          <a:p>
            <a:pPr lvl="1"/>
            <a:r>
              <a:rPr lang="en-US" dirty="0" smtClean="0"/>
              <a:t>Relative path</a:t>
            </a:r>
          </a:p>
          <a:p>
            <a:r>
              <a:rPr lang="en-US" dirty="0" smtClean="0"/>
              <a:t>Import / export in ES6</a:t>
            </a:r>
          </a:p>
          <a:p>
            <a:r>
              <a:rPr lang="en-US" dirty="0"/>
              <a:t>Built-in modules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2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Dependency /</a:t>
            </a:r>
            <a:r>
              <a:rPr lang="en-US" dirty="0"/>
              <a:t> </a:t>
            </a:r>
            <a:r>
              <a:rPr lang="en-US" dirty="0" err="1" smtClean="0"/>
              <a:t>devdependency</a:t>
            </a:r>
            <a:endParaRPr lang="en-US" dirty="0" smtClean="0"/>
          </a:p>
          <a:p>
            <a:r>
              <a:rPr lang="en-US" dirty="0" smtClean="0"/>
              <a:t>scripts</a:t>
            </a:r>
          </a:p>
          <a:p>
            <a:r>
              <a:rPr lang="en-US" dirty="0" err="1" smtClean="0"/>
              <a:t>node_modules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react-</a:t>
            </a:r>
            <a:r>
              <a:rPr lang="en-US" dirty="0" err="1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1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186"/>
            <a:ext cx="9613861" cy="3599316"/>
          </a:xfrm>
        </p:spPr>
        <p:txBody>
          <a:bodyPr/>
          <a:lstStyle/>
          <a:p>
            <a:r>
              <a:rPr lang="en-US" dirty="0" smtClean="0"/>
              <a:t>bundle file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5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-g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-cli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9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47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smtClean="0"/>
              <a:t>babel-loader </a:t>
            </a:r>
          </a:p>
          <a:p>
            <a:pPr lvl="1"/>
            <a:r>
              <a:rPr lang="en-US" dirty="0" smtClean="0"/>
              <a:t>@babel/cli </a:t>
            </a:r>
          </a:p>
          <a:p>
            <a:pPr lvl="1"/>
            <a:r>
              <a:rPr lang="en-US" dirty="0" smtClean="0"/>
              <a:t>@babel/core </a:t>
            </a:r>
          </a:p>
          <a:p>
            <a:pPr lvl="1"/>
            <a:r>
              <a:rPr lang="en-US" dirty="0" smtClean="0"/>
              <a:t>@babel/preset-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/>
              <a:t>babel/preset-react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68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</a:t>
            </a:r>
          </a:p>
          <a:p>
            <a:r>
              <a:rPr lang="en-US" dirty="0" smtClean="0"/>
              <a:t>Watch files and refresh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04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</a:p>
          <a:p>
            <a:pPr lvl="1"/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 of ECMAScript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err="1"/>
              <a:t>JScript</a:t>
            </a:r>
            <a:r>
              <a:rPr lang="fr-FR" dirty="0"/>
              <a:t> • Microsoft • 1996 – 2011</a:t>
            </a:r>
          </a:p>
          <a:p>
            <a:pPr lvl="0"/>
            <a:r>
              <a:rPr lang="fr-FR" dirty="0" err="1"/>
              <a:t>ActionScript</a:t>
            </a:r>
            <a:r>
              <a:rPr lang="fr-FR" dirty="0"/>
              <a:t> • Adobe • 1998 – 2006</a:t>
            </a:r>
          </a:p>
          <a:p>
            <a:pPr lvl="0"/>
            <a:r>
              <a:rPr lang="fr-FR" dirty="0"/>
              <a:t>JavaScript • 1995 - </a:t>
            </a:r>
            <a:r>
              <a:rPr lang="fr-FR" dirty="0" err="1"/>
              <a:t>Current</a:t>
            </a:r>
            <a:r>
              <a:rPr lang="fr-FR" dirty="0"/>
              <a:t> </a:t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51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component / function component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Children</a:t>
            </a:r>
          </a:p>
          <a:p>
            <a:r>
              <a:rPr lang="en-US" dirty="0"/>
              <a:t>List &amp;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6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</a:p>
          <a:p>
            <a:r>
              <a:rPr lang="en-US" dirty="0" smtClean="0"/>
              <a:t>Hook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90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class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</a:p>
          <a:p>
            <a:pPr lvl="1"/>
            <a:r>
              <a:rPr lang="en-US" dirty="0" smtClean="0"/>
              <a:t>Mounting</a:t>
            </a:r>
          </a:p>
          <a:p>
            <a:pPr lvl="1"/>
            <a:r>
              <a:rPr lang="en-US" dirty="0" smtClean="0"/>
              <a:t>Updating</a:t>
            </a:r>
          </a:p>
          <a:p>
            <a:pPr lvl="1"/>
            <a:r>
              <a:rPr lang="en-US" dirty="0" smtClean="0"/>
              <a:t>Unmounting</a:t>
            </a:r>
          </a:p>
          <a:p>
            <a:r>
              <a:rPr lang="en-US" dirty="0" err="1" smtClean="0"/>
              <a:t>setState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Asynchronous</a:t>
            </a:r>
            <a:endParaRPr lang="en-US" dirty="0" smtClean="0"/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The data flows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71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Inline style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Other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55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create-react-app</a:t>
            </a:r>
          </a:p>
          <a:p>
            <a:r>
              <a:rPr lang="en-US" dirty="0" err="1" smtClean="0"/>
              <a:t>BurgerBuilder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07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references instead of string in </a:t>
            </a:r>
            <a:r>
              <a:rPr lang="en-US" dirty="0" err="1" smtClean="0"/>
              <a:t>attrebuite</a:t>
            </a:r>
            <a:endParaRPr lang="en-US" dirty="0" smtClean="0"/>
          </a:p>
          <a:p>
            <a:r>
              <a:rPr lang="en-US" dirty="0" err="1" smtClean="0"/>
              <a:t>e.preventDefault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bind to this / arrow functions</a:t>
            </a:r>
          </a:p>
          <a:p>
            <a:r>
              <a:rPr lang="en-US" dirty="0" smtClean="0"/>
              <a:t>Passing arguments to event handler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rrow function</a:t>
            </a:r>
          </a:p>
          <a:p>
            <a:pPr lvl="1"/>
            <a:r>
              <a:rPr lang="en-US" dirty="0" smtClean="0"/>
              <a:t>bind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8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5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8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5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(Script </a:t>
            </a:r>
            <a:r>
              <a:rPr lang="en-US" dirty="0" smtClean="0"/>
              <a:t>tag) /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/>
              <a:t>case-sensitive</a:t>
            </a:r>
          </a:p>
          <a:p>
            <a:r>
              <a:rPr lang="en-US" dirty="0"/>
              <a:t>Comments </a:t>
            </a:r>
            <a:r>
              <a:rPr lang="en-US" dirty="0" smtClean="0"/>
              <a:t>(</a:t>
            </a:r>
            <a:r>
              <a:rPr lang="en-US" dirty="0" err="1" smtClean="0"/>
              <a:t>singleline</a:t>
            </a:r>
            <a:r>
              <a:rPr lang="en-US" dirty="0" smtClean="0"/>
              <a:t>, multiline)</a:t>
            </a:r>
          </a:p>
          <a:p>
            <a:r>
              <a:rPr lang="en-US" dirty="0" smtClean="0"/>
              <a:t>Optional semicolon, white space</a:t>
            </a:r>
            <a:endParaRPr lang="en-US" dirty="0"/>
          </a:p>
          <a:p>
            <a:pPr lvl="0"/>
            <a:r>
              <a:rPr lang="en-US" dirty="0" smtClean="0"/>
              <a:t>Variable (</a:t>
            </a:r>
            <a:r>
              <a:rPr lang="en-US" dirty="0" err="1" smtClean="0"/>
              <a:t>var</a:t>
            </a:r>
            <a:r>
              <a:rPr lang="en-US" dirty="0" smtClean="0"/>
              <a:t>, let)</a:t>
            </a:r>
            <a:endParaRPr lang="fa-IR" dirty="0"/>
          </a:p>
          <a:p>
            <a:pPr lvl="0"/>
            <a:r>
              <a:rPr lang="en-US" dirty="0"/>
              <a:t>Constant (const)</a:t>
            </a:r>
          </a:p>
          <a:p>
            <a:pPr lvl="0"/>
            <a:r>
              <a:rPr lang="en-US" dirty="0" smtClean="0"/>
              <a:t>Primitive Types (Number, String, Boolean)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08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605D-AF90-4F32-96DA-6A0EB65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528D-A50C-461D-9853-B0ABFB87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Operators</a:t>
            </a:r>
          </a:p>
          <a:p>
            <a:pPr lvl="0"/>
            <a:r>
              <a:rPr lang="en-US" dirty="0" smtClean="0"/>
              <a:t>Condition (if, switch)</a:t>
            </a:r>
          </a:p>
          <a:p>
            <a:pPr lvl="0"/>
            <a:r>
              <a:rPr lang="en-US" dirty="0" smtClean="0"/>
              <a:t>Loops (</a:t>
            </a:r>
            <a:r>
              <a:rPr lang="en-US" dirty="0" err="1" smtClean="0"/>
              <a:t>for,while,do</a:t>
            </a:r>
            <a:r>
              <a:rPr lang="en-US" dirty="0" smtClean="0"/>
              <a:t> while, break, continue)</a:t>
            </a:r>
          </a:p>
          <a:p>
            <a:r>
              <a:rPr lang="en-US" dirty="0"/>
              <a:t>Math (floor, random, round, min, max)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196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13489</TotalTime>
  <Words>1656</Words>
  <Application>Microsoft Office PowerPoint</Application>
  <PresentationFormat>Widescreen</PresentationFormat>
  <Paragraphs>471</Paragraphs>
  <Slides>78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Trebuchet MS</vt:lpstr>
      <vt:lpstr>Berlin</vt:lpstr>
      <vt:lpstr>JS &amp; ReactJS</vt:lpstr>
      <vt:lpstr>My Profile</vt:lpstr>
      <vt:lpstr>Course Roadmap</vt:lpstr>
      <vt:lpstr>JavaScript</vt:lpstr>
      <vt:lpstr>JavaScript Engines</vt:lpstr>
      <vt:lpstr>ECMAScript (ES)</vt:lpstr>
      <vt:lpstr>Implementations of ECMAScript </vt:lpstr>
      <vt:lpstr>Javascript basic</vt:lpstr>
      <vt:lpstr>Javascript basic</vt:lpstr>
      <vt:lpstr>Javascript basic</vt:lpstr>
      <vt:lpstr>Number</vt:lpstr>
      <vt:lpstr>String</vt:lpstr>
      <vt:lpstr>Boolean</vt:lpstr>
      <vt:lpstr>Special Types</vt:lpstr>
      <vt:lpstr>Primitive values</vt:lpstr>
      <vt:lpstr>Object</vt:lpstr>
      <vt:lpstr>Object</vt:lpstr>
      <vt:lpstr>Object</vt:lpstr>
      <vt:lpstr>Array</vt:lpstr>
      <vt:lpstr>Array</vt:lpstr>
      <vt:lpstr>Array</vt:lpstr>
      <vt:lpstr>Array</vt:lpstr>
      <vt:lpstr>Expression</vt:lpstr>
      <vt:lpstr>Other operators</vt:lpstr>
      <vt:lpstr>Identifiers</vt:lpstr>
      <vt:lpstr>Naming Identifier</vt:lpstr>
      <vt:lpstr>Naming Notes</vt:lpstr>
      <vt:lpstr>function</vt:lpstr>
      <vt:lpstr>Referencing</vt:lpstr>
      <vt:lpstr>Arguments , Parameters</vt:lpstr>
      <vt:lpstr>Anonymous function</vt:lpstr>
      <vt:lpstr>Modern JavaScript (ES6-2015)</vt:lpstr>
      <vt:lpstr>this</vt:lpstr>
      <vt:lpstr>this</vt:lpstr>
      <vt:lpstr>Useful functions (browser and nodejs)</vt:lpstr>
      <vt:lpstr>Execution context</vt:lpstr>
      <vt:lpstr>Lexical scope</vt:lpstr>
      <vt:lpstr>Return function</vt:lpstr>
      <vt:lpstr>Closure</vt:lpstr>
      <vt:lpstr>Class</vt:lpstr>
      <vt:lpstr>Promise</vt:lpstr>
      <vt:lpstr>Ajax</vt:lpstr>
      <vt:lpstr>JSON</vt:lpstr>
      <vt:lpstr>fetch</vt:lpstr>
      <vt:lpstr>HTML CSS</vt:lpstr>
      <vt:lpstr>DOM</vt:lpstr>
      <vt:lpstr>HTML CSS</vt:lpstr>
      <vt:lpstr>Events</vt:lpstr>
      <vt:lpstr>Events</vt:lpstr>
      <vt:lpstr>Events</vt:lpstr>
      <vt:lpstr>Event bubbling vs Event capturing</vt:lpstr>
      <vt:lpstr>Git 1</vt:lpstr>
      <vt:lpstr>React</vt:lpstr>
      <vt:lpstr>Single Page Application</vt:lpstr>
      <vt:lpstr>React</vt:lpstr>
      <vt:lpstr>JSX</vt:lpstr>
      <vt:lpstr>Let’s write JSX code</vt:lpstr>
      <vt:lpstr>Node runs JS files at server</vt:lpstr>
      <vt:lpstr>NodeJs</vt:lpstr>
      <vt:lpstr>Module</vt:lpstr>
      <vt:lpstr>Modules</vt:lpstr>
      <vt:lpstr>npm</vt:lpstr>
      <vt:lpstr>Step-1</vt:lpstr>
      <vt:lpstr>webpack</vt:lpstr>
      <vt:lpstr>Step-2</vt:lpstr>
      <vt:lpstr>babel</vt:lpstr>
      <vt:lpstr>Step-3</vt:lpstr>
      <vt:lpstr>Web server</vt:lpstr>
      <vt:lpstr>Step-4</vt:lpstr>
      <vt:lpstr>Component</vt:lpstr>
      <vt:lpstr>Component</vt:lpstr>
      <vt:lpstr>State in class components</vt:lpstr>
      <vt:lpstr>Styling components</vt:lpstr>
      <vt:lpstr>Starting New Project</vt:lpstr>
      <vt:lpstr>Events</vt:lpstr>
      <vt:lpstr>Conditional Rendering</vt:lpstr>
      <vt:lpstr>Pure Component</vt:lpstr>
      <vt:lpstr>axios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Learning</dc:title>
  <dc:creator>Alireza Edalatpour</dc:creator>
  <cp:lastModifiedBy>Windows User</cp:lastModifiedBy>
  <cp:revision>189</cp:revision>
  <dcterms:created xsi:type="dcterms:W3CDTF">2020-01-13T13:07:48Z</dcterms:created>
  <dcterms:modified xsi:type="dcterms:W3CDTF">2021-04-20T07:27:41Z</dcterms:modified>
</cp:coreProperties>
</file>