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5"/>
  </p:notesMasterIdLst>
  <p:handoutMasterIdLst>
    <p:handoutMasterId r:id="rId36"/>
  </p:handoutMasterIdLst>
  <p:sldIdLst>
    <p:sldId id="277" r:id="rId3"/>
    <p:sldId id="267" r:id="rId4"/>
    <p:sldId id="278" r:id="rId5"/>
    <p:sldId id="268" r:id="rId6"/>
    <p:sldId id="279" r:id="rId7"/>
    <p:sldId id="282" r:id="rId8"/>
    <p:sldId id="280" r:id="rId9"/>
    <p:sldId id="283" r:id="rId10"/>
    <p:sldId id="284" r:id="rId11"/>
    <p:sldId id="285" r:id="rId12"/>
    <p:sldId id="286" r:id="rId13"/>
    <p:sldId id="287" r:id="rId14"/>
    <p:sldId id="289" r:id="rId15"/>
    <p:sldId id="281" r:id="rId16"/>
    <p:sldId id="288" r:id="rId17"/>
    <p:sldId id="290" r:id="rId18"/>
    <p:sldId id="291" r:id="rId19"/>
    <p:sldId id="292" r:id="rId20"/>
    <p:sldId id="293" r:id="rId21"/>
    <p:sldId id="296" r:id="rId22"/>
    <p:sldId id="294" r:id="rId23"/>
    <p:sldId id="305" r:id="rId24"/>
    <p:sldId id="295" r:id="rId25"/>
    <p:sldId id="297" r:id="rId26"/>
    <p:sldId id="299" r:id="rId27"/>
    <p:sldId id="300" r:id="rId28"/>
    <p:sldId id="301" r:id="rId29"/>
    <p:sldId id="302" r:id="rId30"/>
    <p:sldId id="303" r:id="rId31"/>
    <p:sldId id="304" r:id="rId32"/>
    <p:sldId id="306" r:id="rId33"/>
    <p:sldId id="27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90" d="100"/>
          <a:sy n="90" d="100"/>
        </p:scale>
        <p:origin x="87" y="147"/>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Desktop\Internship-Work\All\Versions\Version%201\Negative-Payoff\Corrected%20Data\Counter-Doc-Pop-Viral-vs-Doc-Popularity-working.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dre\Desktop\Internship-Work\All\Versions\Version%201\Negative-Payoff\Corrected%20Data\Counter-Doc-Pop-Viral-vs-Enhanced-Doc-Popularity.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[Counter-Doc-Pop-Viral-vs-Doc-Popularity-working.csv]Sheet2!PivotTable2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Turn Payoff</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{breed stock-document-popularity-profiles}</c:v>
                </c:pt>
              </c:strCache>
            </c:strRef>
          </c:tx>
          <c:spPr>
            <a:solidFill>
              <a:schemeClr val="accent1"/>
            </a:solidFill>
            <a:ln>
              <a:noFill/>
            </a:ln>
            <a:effectLst/>
          </c:spPr>
          <c:invertIfNegative val="0"/>
          <c:cat>
            <c:strRef>
              <c:f>Sheet2!$A$5:$A$18</c:f>
              <c:strCache>
                <c:ptCount val="13"/>
                <c:pt idx="0">
                  <c:v>1</c:v>
                </c:pt>
                <c:pt idx="1">
                  <c:v>2</c:v>
                </c:pt>
                <c:pt idx="2">
                  <c:v>3</c:v>
                </c:pt>
                <c:pt idx="3">
                  <c:v>4</c:v>
                </c:pt>
                <c:pt idx="4">
                  <c:v>5</c:v>
                </c:pt>
                <c:pt idx="5">
                  <c:v>6</c:v>
                </c:pt>
                <c:pt idx="6">
                  <c:v>7</c:v>
                </c:pt>
                <c:pt idx="7">
                  <c:v>8</c:v>
                </c:pt>
                <c:pt idx="8">
                  <c:v>9</c:v>
                </c:pt>
                <c:pt idx="9">
                  <c:v>10</c:v>
                </c:pt>
                <c:pt idx="10">
                  <c:v>11</c:v>
                </c:pt>
                <c:pt idx="11">
                  <c:v>12</c:v>
                </c:pt>
                <c:pt idx="12">
                  <c:v>13</c:v>
                </c:pt>
              </c:strCache>
            </c:strRef>
          </c:cat>
          <c:val>
            <c:numRef>
              <c:f>Sheet2!$B$5:$B$18</c:f>
              <c:numCache>
                <c:formatCode>General</c:formatCode>
                <c:ptCount val="13"/>
                <c:pt idx="0">
                  <c:v>6.6646187712640259</c:v>
                </c:pt>
                <c:pt idx="1">
                  <c:v>-2.6841588129140406</c:v>
                </c:pt>
                <c:pt idx="2">
                  <c:v>-2.7000000000004656</c:v>
                </c:pt>
                <c:pt idx="3">
                  <c:v>-2.7000000000004594</c:v>
                </c:pt>
                <c:pt idx="4">
                  <c:v>-2.7000000000004456</c:v>
                </c:pt>
                <c:pt idx="5">
                  <c:v>-2.7000000000004203</c:v>
                </c:pt>
                <c:pt idx="6">
                  <c:v>-2.7000000000003737</c:v>
                </c:pt>
                <c:pt idx="7">
                  <c:v>-2.7000000000002906</c:v>
                </c:pt>
                <c:pt idx="8">
                  <c:v>-2.7000000000001574</c:v>
                </c:pt>
                <c:pt idx="9">
                  <c:v>-2.6999999999999451</c:v>
                </c:pt>
                <c:pt idx="10">
                  <c:v>-2.6999999999998905</c:v>
                </c:pt>
                <c:pt idx="11">
                  <c:v>-2.6999999999999331</c:v>
                </c:pt>
                <c:pt idx="12">
                  <c:v>-2.7000000000000117</c:v>
                </c:pt>
              </c:numCache>
            </c:numRef>
          </c:val>
        </c:ser>
        <c:ser>
          <c:idx val="1"/>
          <c:order val="1"/>
          <c:tx>
            <c:strRef>
              <c:f>Sheet2!$C$3:$C$4</c:f>
              <c:strCache>
                <c:ptCount val="1"/>
                <c:pt idx="0">
                  <c:v>{breed stock-viral-profiles}</c:v>
                </c:pt>
              </c:strCache>
            </c:strRef>
          </c:tx>
          <c:spPr>
            <a:solidFill>
              <a:schemeClr val="accent2"/>
            </a:solidFill>
            <a:ln>
              <a:noFill/>
            </a:ln>
            <a:effectLst/>
          </c:spPr>
          <c:invertIfNegative val="0"/>
          <c:cat>
            <c:strRef>
              <c:f>Sheet2!$A$5:$A$18</c:f>
              <c:strCache>
                <c:ptCount val="13"/>
                <c:pt idx="0">
                  <c:v>1</c:v>
                </c:pt>
                <c:pt idx="1">
                  <c:v>2</c:v>
                </c:pt>
                <c:pt idx="2">
                  <c:v>3</c:v>
                </c:pt>
                <c:pt idx="3">
                  <c:v>4</c:v>
                </c:pt>
                <c:pt idx="4">
                  <c:v>5</c:v>
                </c:pt>
                <c:pt idx="5">
                  <c:v>6</c:v>
                </c:pt>
                <c:pt idx="6">
                  <c:v>7</c:v>
                </c:pt>
                <c:pt idx="7">
                  <c:v>8</c:v>
                </c:pt>
                <c:pt idx="8">
                  <c:v>9</c:v>
                </c:pt>
                <c:pt idx="9">
                  <c:v>10</c:v>
                </c:pt>
                <c:pt idx="10">
                  <c:v>11</c:v>
                </c:pt>
                <c:pt idx="11">
                  <c:v>12</c:v>
                </c:pt>
                <c:pt idx="12">
                  <c:v>13</c:v>
                </c:pt>
              </c:strCache>
            </c:strRef>
          </c:cat>
          <c:val>
            <c:numRef>
              <c:f>Sheet2!$C$5:$C$18</c:f>
              <c:numCache>
                <c:formatCode>General</c:formatCode>
                <c:ptCount val="13"/>
                <c:pt idx="0">
                  <c:v>27.706953476739137</c:v>
                </c:pt>
                <c:pt idx="1">
                  <c:v>18.613813813813678</c:v>
                </c:pt>
                <c:pt idx="2">
                  <c:v>12.209778225806126</c:v>
                </c:pt>
                <c:pt idx="3">
                  <c:v>8.3278500780841203</c:v>
                </c:pt>
                <c:pt idx="4">
                  <c:v>5.6874244920373318</c:v>
                </c:pt>
                <c:pt idx="5">
                  <c:v>4.1645320197045184</c:v>
                </c:pt>
                <c:pt idx="6">
                  <c:v>2.8584918957012557</c:v>
                </c:pt>
                <c:pt idx="7">
                  <c:v>2.4016042780748617</c:v>
                </c:pt>
                <c:pt idx="8">
                  <c:v>1.9086956521738923</c:v>
                </c:pt>
                <c:pt idx="9">
                  <c:v>1.5350157728706468</c:v>
                </c:pt>
                <c:pt idx="10">
                  <c:v>1.1606965174129416</c:v>
                </c:pt>
                <c:pt idx="11">
                  <c:v>1.0222222222222246</c:v>
                </c:pt>
                <c:pt idx="12">
                  <c:v>0.99999999999999944</c:v>
                </c:pt>
              </c:numCache>
            </c:numRef>
          </c:val>
        </c:ser>
        <c:dLbls>
          <c:showLegendKey val="0"/>
          <c:showVal val="0"/>
          <c:showCatName val="0"/>
          <c:showSerName val="0"/>
          <c:showPercent val="0"/>
          <c:showBubbleSize val="0"/>
        </c:dLbls>
        <c:gapWidth val="219"/>
        <c:overlap val="-27"/>
        <c:axId val="378454760"/>
        <c:axId val="378446528"/>
      </c:barChart>
      <c:catAx>
        <c:axId val="3784547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User Turns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446528"/>
        <c:crosses val="autoZero"/>
        <c:auto val="1"/>
        <c:lblAlgn val="ctr"/>
        <c:lblOffset val="100"/>
        <c:noMultiLvlLbl val="0"/>
      </c:catAx>
      <c:valAx>
        <c:axId val="378446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Payoff</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45476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[Counter-Doc-Pop-Viral-vs-Enhanced-Doc-Popularity.csv]Sheet2!PivotTable5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Payoff per</a:t>
            </a:r>
            <a:r>
              <a:rPr lang="en-US" baseline="0" dirty="0"/>
              <a:t> </a:t>
            </a:r>
            <a:r>
              <a:rPr lang="en-US" baseline="0" dirty="0" err="1" smtClean="0"/>
              <a:t>Tiurn</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{breed stock-document-popularity-profiles}</c:v>
                </c:pt>
              </c:strCache>
            </c:strRef>
          </c:tx>
          <c:spPr>
            <a:solidFill>
              <a:schemeClr val="accent1"/>
            </a:solidFill>
            <a:ln>
              <a:noFill/>
            </a:ln>
            <a:effectLst/>
          </c:spPr>
          <c:invertIfNegative val="0"/>
          <c:cat>
            <c:strRef>
              <c:f>Sheet2!$A$5:$A$18</c:f>
              <c:strCache>
                <c:ptCount val="13"/>
                <c:pt idx="0">
                  <c:v>1</c:v>
                </c:pt>
                <c:pt idx="1">
                  <c:v>2</c:v>
                </c:pt>
                <c:pt idx="2">
                  <c:v>3</c:v>
                </c:pt>
                <c:pt idx="3">
                  <c:v>4</c:v>
                </c:pt>
                <c:pt idx="4">
                  <c:v>5</c:v>
                </c:pt>
                <c:pt idx="5">
                  <c:v>6</c:v>
                </c:pt>
                <c:pt idx="6">
                  <c:v>7</c:v>
                </c:pt>
                <c:pt idx="7">
                  <c:v>8</c:v>
                </c:pt>
                <c:pt idx="8">
                  <c:v>9</c:v>
                </c:pt>
                <c:pt idx="9">
                  <c:v>10</c:v>
                </c:pt>
                <c:pt idx="10">
                  <c:v>11</c:v>
                </c:pt>
                <c:pt idx="11">
                  <c:v>12</c:v>
                </c:pt>
                <c:pt idx="12">
                  <c:v>13</c:v>
                </c:pt>
              </c:strCache>
            </c:strRef>
          </c:cat>
          <c:val>
            <c:numRef>
              <c:f>Sheet2!$B$5:$B$18</c:f>
              <c:numCache>
                <c:formatCode>General</c:formatCode>
                <c:ptCount val="13"/>
                <c:pt idx="0">
                  <c:v>5.2013605442184403</c:v>
                </c:pt>
                <c:pt idx="1">
                  <c:v>5.0271998396478939</c:v>
                </c:pt>
                <c:pt idx="2">
                  <c:v>5.0994142005864793</c:v>
                </c:pt>
                <c:pt idx="3">
                  <c:v>5.1560613916837355</c:v>
                </c:pt>
                <c:pt idx="4">
                  <c:v>5.1711435735315652</c:v>
                </c:pt>
                <c:pt idx="5">
                  <c:v>5.20198643987188</c:v>
                </c:pt>
                <c:pt idx="6">
                  <c:v>5.2101895083767733</c:v>
                </c:pt>
                <c:pt idx="7">
                  <c:v>5.1921469497804242</c:v>
                </c:pt>
                <c:pt idx="8">
                  <c:v>5.1688668866882406</c:v>
                </c:pt>
                <c:pt idx="9">
                  <c:v>5.1593120545395132</c:v>
                </c:pt>
                <c:pt idx="10">
                  <c:v>5.0850553505534135</c:v>
                </c:pt>
                <c:pt idx="11">
                  <c:v>4.9698884758365471</c:v>
                </c:pt>
                <c:pt idx="12">
                  <c:v>5.0254408060454123</c:v>
                </c:pt>
              </c:numCache>
            </c:numRef>
          </c:val>
        </c:ser>
        <c:ser>
          <c:idx val="1"/>
          <c:order val="1"/>
          <c:tx>
            <c:strRef>
              <c:f>Sheet2!$C$3:$C$4</c:f>
              <c:strCache>
                <c:ptCount val="1"/>
                <c:pt idx="0">
                  <c:v>{breed stock-viral-profiles}</c:v>
                </c:pt>
              </c:strCache>
            </c:strRef>
          </c:tx>
          <c:spPr>
            <a:solidFill>
              <a:schemeClr val="accent2"/>
            </a:solidFill>
            <a:ln>
              <a:noFill/>
            </a:ln>
            <a:effectLst/>
          </c:spPr>
          <c:invertIfNegative val="0"/>
          <c:cat>
            <c:strRef>
              <c:f>Sheet2!$A$5:$A$18</c:f>
              <c:strCache>
                <c:ptCount val="13"/>
                <c:pt idx="0">
                  <c:v>1</c:v>
                </c:pt>
                <c:pt idx="1">
                  <c:v>2</c:v>
                </c:pt>
                <c:pt idx="2">
                  <c:v>3</c:v>
                </c:pt>
                <c:pt idx="3">
                  <c:v>4</c:v>
                </c:pt>
                <c:pt idx="4">
                  <c:v>5</c:v>
                </c:pt>
                <c:pt idx="5">
                  <c:v>6</c:v>
                </c:pt>
                <c:pt idx="6">
                  <c:v>7</c:v>
                </c:pt>
                <c:pt idx="7">
                  <c:v>8</c:v>
                </c:pt>
                <c:pt idx="8">
                  <c:v>9</c:v>
                </c:pt>
                <c:pt idx="9">
                  <c:v>10</c:v>
                </c:pt>
                <c:pt idx="10">
                  <c:v>11</c:v>
                </c:pt>
                <c:pt idx="11">
                  <c:v>12</c:v>
                </c:pt>
                <c:pt idx="12">
                  <c:v>13</c:v>
                </c:pt>
              </c:strCache>
            </c:strRef>
          </c:cat>
          <c:val>
            <c:numRef>
              <c:f>Sheet2!$C$5:$C$18</c:f>
              <c:numCache>
                <c:formatCode>General</c:formatCode>
                <c:ptCount val="13"/>
                <c:pt idx="0">
                  <c:v>19.545000000000087</c:v>
                </c:pt>
                <c:pt idx="1">
                  <c:v>13.08270676691685</c:v>
                </c:pt>
                <c:pt idx="2">
                  <c:v>7.5897669706177551</c:v>
                </c:pt>
                <c:pt idx="3">
                  <c:v>5.1248966942148542</c:v>
                </c:pt>
                <c:pt idx="4">
                  <c:v>4.035550708833278</c:v>
                </c:pt>
                <c:pt idx="5">
                  <c:v>3.0832541567697018</c:v>
                </c:pt>
                <c:pt idx="6">
                  <c:v>2.5860054347826842</c:v>
                </c:pt>
                <c:pt idx="7">
                  <c:v>2.2035656401945238</c:v>
                </c:pt>
                <c:pt idx="8">
                  <c:v>1.795828988529689</c:v>
                </c:pt>
                <c:pt idx="9">
                  <c:v>1.6944365192581807</c:v>
                </c:pt>
                <c:pt idx="10">
                  <c:v>1.2782608695652178</c:v>
                </c:pt>
                <c:pt idx="11">
                  <c:v>1.1224637681159464</c:v>
                </c:pt>
                <c:pt idx="12">
                  <c:v>0.90457516339869137</c:v>
                </c:pt>
              </c:numCache>
            </c:numRef>
          </c:val>
        </c:ser>
        <c:dLbls>
          <c:showLegendKey val="0"/>
          <c:showVal val="0"/>
          <c:showCatName val="0"/>
          <c:showSerName val="0"/>
          <c:showPercent val="0"/>
          <c:showBubbleSize val="0"/>
        </c:dLbls>
        <c:gapWidth val="219"/>
        <c:overlap val="-27"/>
        <c:axId val="584934456"/>
        <c:axId val="584933672"/>
      </c:barChart>
      <c:catAx>
        <c:axId val="5849344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User Turns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4933672"/>
        <c:crosses val="autoZero"/>
        <c:auto val="1"/>
        <c:lblAlgn val="ctr"/>
        <c:lblOffset val="100"/>
        <c:noMultiLvlLbl val="0"/>
      </c:catAx>
      <c:valAx>
        <c:axId val="584933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Payoff</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493445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6/26/2015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6/26/2015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606040"/>
            <a:ext cx="10058400" cy="2743200"/>
          </a:xfrm>
        </p:spPr>
        <p:txBody>
          <a:bodyPr anchor="b">
            <a:normAutofit/>
          </a:bodyPr>
          <a:lstStyle>
            <a:lvl1pPr algn="l">
              <a:lnSpc>
                <a:spcPct val="80000"/>
              </a:lnSpc>
              <a:defRPr sz="6800">
                <a:solidFill>
                  <a:schemeClr val="tx1"/>
                </a:solidFill>
                <a:effectLst>
                  <a:outerShdw blurRad="38100" dist="25400" dir="18900000" algn="bl" rotWithShape="0">
                    <a:schemeClr val="bg1">
                      <a:alpha val="80000"/>
                    </a:schemeClr>
                  </a:outerShdw>
                </a:effectLst>
              </a:defRPr>
            </a:lvl1pPr>
          </a:lstStyle>
          <a:p>
            <a:r>
              <a:rPr lang="en-US" smtClean="0"/>
              <a:t>Click to edit Master title style</a:t>
            </a:r>
            <a:endParaRPr lang="en-US"/>
          </a:p>
        </p:txBody>
      </p:sp>
      <p:sp>
        <p:nvSpPr>
          <p:cNvPr id="3" name="Subtitle 2"/>
          <p:cNvSpPr>
            <a:spLocks noGrp="1"/>
          </p:cNvSpPr>
          <p:nvPr>
            <p:ph type="subTitle" idx="1"/>
          </p:nvPr>
        </p:nvSpPr>
        <p:spPr>
          <a:xfrm>
            <a:off x="1066800" y="5360437"/>
            <a:ext cx="10058400" cy="365760"/>
          </a:xfrm>
        </p:spPr>
        <p:txBody>
          <a:bodyPr>
            <a:normAutofit/>
          </a:bodyPr>
          <a:lstStyle>
            <a:lvl1pPr marL="0" indent="0" algn="l">
              <a:spcBef>
                <a:spcPts val="0"/>
              </a:spcBef>
              <a:buNone/>
              <a:defRPr sz="2000" b="1" cap="all" baseline="0">
                <a:solidFill>
                  <a:schemeClr val="accent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8" name="Rectangle 7"/>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5888736"/>
            <a:ext cx="12192000" cy="109728"/>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5000" y="382230"/>
            <a:ext cx="1371600" cy="556136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95400" y="382230"/>
            <a:ext cx="7863840" cy="55613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53739" y="283"/>
            <a:ext cx="4435717" cy="6856286"/>
          </a:xfrm>
          <a:prstGeom prst="rect">
            <a:avLst/>
          </a:prstGeom>
        </p:spPr>
      </p:pic>
      <p:sp>
        <p:nvSpPr>
          <p:cNvPr id="2" name="Title 1"/>
          <p:cNvSpPr>
            <a:spLocks noGrp="1"/>
          </p:cNvSpPr>
          <p:nvPr>
            <p:ph type="title"/>
          </p:nvPr>
        </p:nvSpPr>
        <p:spPr>
          <a:xfrm>
            <a:off x="1066800" y="1565829"/>
            <a:ext cx="5943600" cy="4114800"/>
          </a:xfrm>
        </p:spPr>
        <p:txBody>
          <a:bodyPr anchor="b">
            <a:normAutofit/>
          </a:bodyPr>
          <a:lstStyle>
            <a:lvl1pPr>
              <a:lnSpc>
                <a:spcPct val="80000"/>
              </a:lnSpc>
              <a:defRPr sz="5400">
                <a:effectLst>
                  <a:outerShdw blurRad="38100" dist="25400" dir="18900000" algn="bl" rotWithShape="0">
                    <a:schemeClr val="bg1">
                      <a:alpha val="80000"/>
                    </a:scheme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1066801" y="5682343"/>
            <a:ext cx="5943600" cy="410547"/>
          </a:xfrm>
        </p:spPr>
        <p:txBody>
          <a:bodyPr>
            <a:normAutofit/>
          </a:bodyPr>
          <a:lstStyle>
            <a:lvl1pPr marL="0" indent="0">
              <a:spcBef>
                <a:spcPts val="0"/>
              </a:spcBef>
              <a:buNone/>
              <a:defRPr sz="2200" b="1" cap="all" baseline="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9" name="Rectangle 8"/>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707084" y="0"/>
            <a:ext cx="54864" cy="6858000"/>
          </a:xfrm>
          <a:prstGeom prst="rect">
            <a:avLst/>
          </a:prstGeom>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5400"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199"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67628"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69152"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53739" y="283"/>
            <a:ext cx="4435717" cy="6856286"/>
          </a:xfrm>
          <a:prstGeom prst="rect">
            <a:avLst/>
          </a:prstGeom>
        </p:spPr>
      </p:pic>
      <p:sp>
        <p:nvSpPr>
          <p:cNvPr id="10" name="Rectangle 9"/>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707084" y="0"/>
            <a:ext cx="54864" cy="6858000"/>
          </a:xfrm>
          <a:prstGeom prst="rect">
            <a:avLst/>
          </a:prstGeom>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29601" y="2514600"/>
            <a:ext cx="3474720"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790302" y="685800"/>
            <a:ext cx="612648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7753739" y="283"/>
            <a:ext cx="4435717" cy="6856286"/>
          </a:xfrm>
          <a:prstGeom prst="rect">
            <a:avLst/>
          </a:prstGeom>
        </p:spPr>
      </p:pic>
      <p:sp>
        <p:nvSpPr>
          <p:cNvPr id="9" name="Rectangle 8"/>
          <p:cNvSpPr/>
          <p:nvPr/>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707084" y="0"/>
            <a:ext cx="54864" cy="6858000"/>
          </a:xfrm>
          <a:prstGeom prst="rect">
            <a:avLst/>
          </a:prstGeom>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29600" y="2514600"/>
            <a:ext cx="3474720"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0" y="1325880"/>
            <a:ext cx="6858000" cy="4206240"/>
          </a:xfrm>
          <a:solidFill>
            <a:schemeClr val="bg2"/>
          </a:solidFill>
          <a:effectLst>
            <a:outerShdw blurRad="63500" sx="101000" sy="101000" algn="ctr" rotWithShape="0">
              <a:prstClr val="black">
                <a:alpha val="1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userDrawn="1"/>
        </p:nvSpPr>
        <p:spPr>
          <a:xfrm>
            <a:off x="0" y="6257036"/>
            <a:ext cx="12192000" cy="54864"/>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56170" y="6419462"/>
            <a:ext cx="1351383" cy="238902"/>
          </a:xfrm>
          <a:prstGeom prst="rect">
            <a:avLst/>
          </a:prstGeom>
        </p:spPr>
        <p:txBody>
          <a:bodyPr vert="horz" lIns="91440" tIns="45720" rIns="91440" bIns="45720" rtlCol="0" anchor="ctr"/>
          <a:lstStyle>
            <a:lvl1pPr algn="r">
              <a:defRPr sz="1000">
                <a:solidFill>
                  <a:schemeClr val="tx1"/>
                </a:solidFill>
              </a:defRPr>
            </a:lvl1pPr>
          </a:lstStyle>
          <a:p>
            <a:endParaRPr lang="en-US"/>
          </a:p>
        </p:txBody>
      </p:sp>
      <p:sp>
        <p:nvSpPr>
          <p:cNvPr id="5" name="Footer Placeholder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198358" y="6419462"/>
            <a:ext cx="698241" cy="238902"/>
          </a:xfrm>
          <a:prstGeom prst="rect">
            <a:avLst/>
          </a:prstGeom>
        </p:spPr>
        <p:txBody>
          <a:bodyPr vert="horz" lIns="91440" tIns="45720" rIns="91440" bIns="45720" rtlCol="0" anchor="ctr"/>
          <a:lstStyle>
            <a:lvl1pPr algn="r">
              <a:defRPr sz="1000">
                <a:solidFill>
                  <a:schemeClr val="tx1"/>
                </a:solidFill>
              </a:defRPr>
            </a:lvl1pPr>
          </a:lstStyle>
          <a:p>
            <a:fld id="{E31375A4-56A4-47D6-9801-1991572033F7}" type="slidenum">
              <a:rPr lang="en-US" smtClean="0"/>
              <a:pPr/>
              <a:t>‹#›</a:t>
            </a:fld>
            <a:endParaRPr lang="en-US"/>
          </a:p>
        </p:txBody>
      </p:sp>
      <p:sp>
        <p:nvSpPr>
          <p:cNvPr id="8" name="Rectangle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a:t>
            </a:r>
            <a:endParaRPr lang="en-US" dirty="0"/>
          </a:p>
        </p:txBody>
      </p:sp>
      <p:sp>
        <p:nvSpPr>
          <p:cNvPr id="3" name="Subtitle 2"/>
          <p:cNvSpPr>
            <a:spLocks noGrp="1"/>
          </p:cNvSpPr>
          <p:nvPr>
            <p:ph type="subTitle" idx="1"/>
          </p:nvPr>
        </p:nvSpPr>
        <p:spPr/>
        <p:txBody>
          <a:bodyPr/>
          <a:lstStyle/>
          <a:p>
            <a:r>
              <a:rPr lang="en-US" dirty="0" smtClean="0"/>
              <a:t>Andre Telfer</a:t>
            </a:r>
            <a:endParaRPr lang="en-US" dirty="0"/>
          </a:p>
        </p:txBody>
      </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Network age based efficiency</a:t>
            </a:r>
            <a:endParaRPr lang="en-US" dirty="0"/>
          </a:p>
        </p:txBody>
      </p:sp>
      <p:sp>
        <p:nvSpPr>
          <p:cNvPr id="3" name="Content Placeholder 2"/>
          <p:cNvSpPr>
            <a:spLocks noGrp="1"/>
          </p:cNvSpPr>
          <p:nvPr>
            <p:ph idx="1"/>
          </p:nvPr>
        </p:nvSpPr>
        <p:spPr/>
        <p:txBody>
          <a:bodyPr>
            <a:normAutofit/>
          </a:bodyPr>
          <a:lstStyle/>
          <a:p>
            <a:pPr lvl="1"/>
            <a:r>
              <a:rPr lang="en-US" dirty="0" smtClean="0"/>
              <a:t>Peer Similarity</a:t>
            </a:r>
            <a:endParaRPr lang="en-US" dirty="0"/>
          </a:p>
          <a:p>
            <a:endParaRPr lang="en-US" dirty="0" smtClean="0"/>
          </a:p>
          <a:p>
            <a:pPr marL="365760" lvl="1" indent="0">
              <a:buNone/>
            </a:pPr>
            <a:endParaRPr lang="en-US" dirty="0" smtClean="0"/>
          </a:p>
          <a:p>
            <a:pPr marL="365760" lvl="1" indent="0">
              <a:buNone/>
            </a:pPr>
            <a:endParaRPr lang="en-US" dirty="0" smtClean="0"/>
          </a:p>
        </p:txBody>
      </p:sp>
      <p:sp>
        <p:nvSpPr>
          <p:cNvPr id="4" name="Oval 3"/>
          <p:cNvSpPr/>
          <p:nvPr/>
        </p:nvSpPr>
        <p:spPr>
          <a:xfrm>
            <a:off x="5582092" y="2670398"/>
            <a:ext cx="366825" cy="346673"/>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5065582" y="3739480"/>
            <a:ext cx="249865" cy="22328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3</a:t>
            </a:r>
            <a:endParaRPr lang="en-US" dirty="0"/>
          </a:p>
        </p:txBody>
      </p:sp>
      <p:sp>
        <p:nvSpPr>
          <p:cNvPr id="6" name="Oval 5"/>
          <p:cNvSpPr/>
          <p:nvPr/>
        </p:nvSpPr>
        <p:spPr>
          <a:xfrm>
            <a:off x="5332227" y="4766225"/>
            <a:ext cx="249865" cy="22328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4</a:t>
            </a:r>
            <a:endParaRPr lang="en-US" dirty="0">
              <a:ln w="0"/>
              <a:solidFill>
                <a:schemeClr val="tx1"/>
              </a:solidFill>
              <a:effectLst>
                <a:outerShdw blurRad="38100" dist="19050" dir="2700000" algn="tl" rotWithShape="0">
                  <a:schemeClr val="dk1">
                    <a:alpha val="40000"/>
                  </a:schemeClr>
                </a:outerShdw>
              </a:effectLst>
            </a:endParaRPr>
          </a:p>
        </p:txBody>
      </p:sp>
      <p:sp>
        <p:nvSpPr>
          <p:cNvPr id="7" name="Oval 6"/>
          <p:cNvSpPr/>
          <p:nvPr/>
        </p:nvSpPr>
        <p:spPr>
          <a:xfrm>
            <a:off x="6930654" y="3334192"/>
            <a:ext cx="249865" cy="223283"/>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 name="Oval 7"/>
          <p:cNvSpPr/>
          <p:nvPr/>
        </p:nvSpPr>
        <p:spPr>
          <a:xfrm>
            <a:off x="6994451" y="2826487"/>
            <a:ext cx="249865" cy="223283"/>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6967246" y="4694055"/>
            <a:ext cx="249865" cy="223283"/>
          </a:xfrm>
          <a:prstGeom prst="ellipse">
            <a:avLst/>
          </a:prstGeom>
          <a:solidFill>
            <a:schemeClr val="bg1">
              <a:lumMod val="6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0" name="Oval 9"/>
          <p:cNvSpPr/>
          <p:nvPr/>
        </p:nvSpPr>
        <p:spPr>
          <a:xfrm>
            <a:off x="6958698" y="3944310"/>
            <a:ext cx="249865" cy="223283"/>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5946243" y="3607981"/>
            <a:ext cx="249865" cy="22328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2</a:t>
            </a:r>
            <a:endParaRPr lang="en-US" dirty="0">
              <a:ln w="0"/>
              <a:solidFill>
                <a:schemeClr val="tx1"/>
              </a:solidFill>
              <a:effectLst>
                <a:outerShdw blurRad="38100" dist="19050" dir="2700000" algn="tl" rotWithShape="0">
                  <a:schemeClr val="dk1">
                    <a:alpha val="40000"/>
                  </a:schemeClr>
                </a:outerShdw>
              </a:effectLst>
            </a:endParaRPr>
          </a:p>
        </p:txBody>
      </p:sp>
      <p:sp>
        <p:nvSpPr>
          <p:cNvPr id="12" name="TextBox 11"/>
          <p:cNvSpPr txBox="1"/>
          <p:nvPr/>
        </p:nvSpPr>
        <p:spPr>
          <a:xfrm>
            <a:off x="5372987" y="2223459"/>
            <a:ext cx="1072118" cy="369332"/>
          </a:xfrm>
          <a:prstGeom prst="rect">
            <a:avLst/>
          </a:prstGeom>
          <a:noFill/>
        </p:spPr>
        <p:txBody>
          <a:bodyPr wrap="square" rtlCol="0">
            <a:spAutoFit/>
          </a:bodyPr>
          <a:lstStyle/>
          <a:p>
            <a:r>
              <a:rPr lang="en-US" dirty="0" smtClean="0"/>
              <a:t>Peers</a:t>
            </a:r>
            <a:endParaRPr lang="en-US" dirty="0"/>
          </a:p>
        </p:txBody>
      </p:sp>
      <p:sp>
        <p:nvSpPr>
          <p:cNvPr id="13" name="TextBox 12"/>
          <p:cNvSpPr txBox="1"/>
          <p:nvPr/>
        </p:nvSpPr>
        <p:spPr>
          <a:xfrm>
            <a:off x="6539909" y="2232467"/>
            <a:ext cx="1408814" cy="369332"/>
          </a:xfrm>
          <a:prstGeom prst="rect">
            <a:avLst/>
          </a:prstGeom>
          <a:noFill/>
        </p:spPr>
        <p:txBody>
          <a:bodyPr wrap="square" rtlCol="0">
            <a:spAutoFit/>
          </a:bodyPr>
          <a:lstStyle/>
          <a:p>
            <a:r>
              <a:rPr lang="en-US" dirty="0" smtClean="0"/>
              <a:t>Documents</a:t>
            </a:r>
            <a:endParaRPr lang="en-US" dirty="0"/>
          </a:p>
        </p:txBody>
      </p:sp>
      <p:cxnSp>
        <p:nvCxnSpPr>
          <p:cNvPr id="16" name="Straight Arrow Connector 15"/>
          <p:cNvCxnSpPr>
            <a:stCxn id="11" idx="7"/>
            <a:endCxn id="8" idx="3"/>
          </p:cNvCxnSpPr>
          <p:nvPr/>
        </p:nvCxnSpPr>
        <p:spPr>
          <a:xfrm flipV="1">
            <a:off x="6159516" y="3017071"/>
            <a:ext cx="871527" cy="6236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6"/>
            <a:endCxn id="8" idx="3"/>
          </p:cNvCxnSpPr>
          <p:nvPr/>
        </p:nvCxnSpPr>
        <p:spPr>
          <a:xfrm flipV="1">
            <a:off x="5315447" y="3017071"/>
            <a:ext cx="1715596" cy="83405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6"/>
            <a:endCxn id="7" idx="2"/>
          </p:cNvCxnSpPr>
          <p:nvPr/>
        </p:nvCxnSpPr>
        <p:spPr>
          <a:xfrm flipV="1">
            <a:off x="6196108" y="3445834"/>
            <a:ext cx="734546" cy="27378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4"/>
            <a:endCxn id="11" idx="0"/>
          </p:cNvCxnSpPr>
          <p:nvPr/>
        </p:nvCxnSpPr>
        <p:spPr>
          <a:xfrm>
            <a:off x="5765505" y="3017071"/>
            <a:ext cx="305671" cy="5909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4"/>
            <a:endCxn id="5" idx="0"/>
          </p:cNvCxnSpPr>
          <p:nvPr/>
        </p:nvCxnSpPr>
        <p:spPr>
          <a:xfrm flipH="1">
            <a:off x="5190515" y="3017071"/>
            <a:ext cx="574990" cy="7224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4"/>
            <a:endCxn id="6" idx="0"/>
          </p:cNvCxnSpPr>
          <p:nvPr/>
        </p:nvCxnSpPr>
        <p:spPr>
          <a:xfrm flipH="1">
            <a:off x="5457160" y="3831264"/>
            <a:ext cx="614016" cy="93496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1"/>
            <a:endCxn id="5" idx="5"/>
          </p:cNvCxnSpPr>
          <p:nvPr/>
        </p:nvCxnSpPr>
        <p:spPr>
          <a:xfrm flipH="1" flipV="1">
            <a:off x="5278855" y="3930064"/>
            <a:ext cx="89964" cy="86886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6"/>
            <a:endCxn id="10" idx="2"/>
          </p:cNvCxnSpPr>
          <p:nvPr/>
        </p:nvCxnSpPr>
        <p:spPr>
          <a:xfrm flipV="1">
            <a:off x="5582092" y="4055952"/>
            <a:ext cx="1376606" cy="82191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6"/>
            <a:endCxn id="9" idx="2"/>
          </p:cNvCxnSpPr>
          <p:nvPr/>
        </p:nvCxnSpPr>
        <p:spPr>
          <a:xfrm flipV="1">
            <a:off x="5582092" y="4805697"/>
            <a:ext cx="1385154" cy="721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6" idx="6"/>
            <a:endCxn id="7" idx="3"/>
          </p:cNvCxnSpPr>
          <p:nvPr/>
        </p:nvCxnSpPr>
        <p:spPr>
          <a:xfrm flipV="1">
            <a:off x="5582092" y="3524776"/>
            <a:ext cx="1385154" cy="13530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 idx="4"/>
            <a:endCxn id="10" idx="2"/>
          </p:cNvCxnSpPr>
          <p:nvPr/>
        </p:nvCxnSpPr>
        <p:spPr>
          <a:xfrm>
            <a:off x="5765505" y="3017071"/>
            <a:ext cx="1193193" cy="103888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408756" y="3886200"/>
            <a:ext cx="2469522" cy="369332"/>
          </a:xfrm>
          <a:prstGeom prst="rect">
            <a:avLst/>
          </a:prstGeom>
          <a:noFill/>
        </p:spPr>
        <p:txBody>
          <a:bodyPr wrap="none" rtlCol="0">
            <a:spAutoFit/>
          </a:bodyPr>
          <a:lstStyle/>
          <a:p>
            <a:r>
              <a:rPr lang="en-US" dirty="0" smtClean="0"/>
              <a:t>Excludes: Already liked</a:t>
            </a:r>
            <a:endParaRPr lang="en-US" dirty="0"/>
          </a:p>
        </p:txBody>
      </p:sp>
      <p:sp>
        <p:nvSpPr>
          <p:cNvPr id="27" name="Oval 26"/>
          <p:cNvSpPr/>
          <p:nvPr/>
        </p:nvSpPr>
        <p:spPr>
          <a:xfrm>
            <a:off x="5112906" y="4582481"/>
            <a:ext cx="740061" cy="590770"/>
          </a:xfrm>
          <a:prstGeom prst="ellipse">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696371" y="3276629"/>
            <a:ext cx="740061" cy="1762764"/>
          </a:xfrm>
          <a:prstGeom prst="ellipse">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4219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Network age based efficiency</a:t>
            </a:r>
            <a:endParaRPr lang="en-US" dirty="0"/>
          </a:p>
        </p:txBody>
      </p:sp>
      <p:sp>
        <p:nvSpPr>
          <p:cNvPr id="3" name="Content Placeholder 2"/>
          <p:cNvSpPr>
            <a:spLocks noGrp="1"/>
          </p:cNvSpPr>
          <p:nvPr>
            <p:ph idx="1"/>
          </p:nvPr>
        </p:nvSpPr>
        <p:spPr/>
        <p:txBody>
          <a:bodyPr>
            <a:normAutofit/>
          </a:bodyPr>
          <a:lstStyle/>
          <a:p>
            <a:pPr lvl="1"/>
            <a:r>
              <a:rPr lang="en-US" dirty="0" smtClean="0"/>
              <a:t>Follow Similarity</a:t>
            </a:r>
            <a:endParaRPr lang="en-US" dirty="0"/>
          </a:p>
          <a:p>
            <a:endParaRPr lang="en-US" dirty="0" smtClean="0"/>
          </a:p>
          <a:p>
            <a:pPr marL="365760" lvl="1" indent="0">
              <a:buNone/>
            </a:pPr>
            <a:endParaRPr lang="en-US" dirty="0" smtClean="0"/>
          </a:p>
          <a:p>
            <a:pPr marL="365760" lvl="1" indent="0">
              <a:buNone/>
            </a:pPr>
            <a:endParaRPr lang="en-US" dirty="0" smtClean="0"/>
          </a:p>
        </p:txBody>
      </p:sp>
      <p:sp>
        <p:nvSpPr>
          <p:cNvPr id="4" name="Oval 3"/>
          <p:cNvSpPr/>
          <p:nvPr/>
        </p:nvSpPr>
        <p:spPr>
          <a:xfrm>
            <a:off x="5582092" y="2670398"/>
            <a:ext cx="366825" cy="346673"/>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5065582" y="3739480"/>
            <a:ext cx="249865" cy="22328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3</a:t>
            </a:r>
            <a:endParaRPr lang="en-US" dirty="0"/>
          </a:p>
        </p:txBody>
      </p:sp>
      <p:sp>
        <p:nvSpPr>
          <p:cNvPr id="6" name="Oval 5"/>
          <p:cNvSpPr/>
          <p:nvPr/>
        </p:nvSpPr>
        <p:spPr>
          <a:xfrm>
            <a:off x="5332227" y="4766225"/>
            <a:ext cx="249865" cy="22328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4</a:t>
            </a:r>
            <a:endParaRPr lang="en-US" dirty="0">
              <a:ln w="0"/>
              <a:solidFill>
                <a:schemeClr val="tx1"/>
              </a:solidFill>
              <a:effectLst>
                <a:outerShdw blurRad="38100" dist="19050" dir="2700000" algn="tl" rotWithShape="0">
                  <a:schemeClr val="dk1">
                    <a:alpha val="40000"/>
                  </a:schemeClr>
                </a:outerShdw>
              </a:effectLst>
            </a:endParaRPr>
          </a:p>
        </p:txBody>
      </p:sp>
      <p:sp>
        <p:nvSpPr>
          <p:cNvPr id="7" name="Oval 6"/>
          <p:cNvSpPr/>
          <p:nvPr/>
        </p:nvSpPr>
        <p:spPr>
          <a:xfrm>
            <a:off x="6930654" y="3334192"/>
            <a:ext cx="249865" cy="223283"/>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 name="Oval 7"/>
          <p:cNvSpPr/>
          <p:nvPr/>
        </p:nvSpPr>
        <p:spPr>
          <a:xfrm>
            <a:off x="6994451" y="2826487"/>
            <a:ext cx="249865" cy="223283"/>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6967246" y="4694055"/>
            <a:ext cx="249865" cy="223283"/>
          </a:xfrm>
          <a:prstGeom prst="ellipse">
            <a:avLst/>
          </a:prstGeom>
          <a:solidFill>
            <a:schemeClr val="bg1">
              <a:lumMod val="6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0" name="Oval 9"/>
          <p:cNvSpPr/>
          <p:nvPr/>
        </p:nvSpPr>
        <p:spPr>
          <a:xfrm>
            <a:off x="6958698" y="3944310"/>
            <a:ext cx="249865" cy="223283"/>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5946243" y="3607981"/>
            <a:ext cx="249865" cy="22328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2</a:t>
            </a:r>
            <a:endParaRPr lang="en-US" dirty="0">
              <a:ln w="0"/>
              <a:solidFill>
                <a:schemeClr val="tx1"/>
              </a:solidFill>
              <a:effectLst>
                <a:outerShdw blurRad="38100" dist="19050" dir="2700000" algn="tl" rotWithShape="0">
                  <a:schemeClr val="dk1">
                    <a:alpha val="40000"/>
                  </a:schemeClr>
                </a:outerShdw>
              </a:effectLst>
            </a:endParaRPr>
          </a:p>
        </p:txBody>
      </p:sp>
      <p:sp>
        <p:nvSpPr>
          <p:cNvPr id="12" name="TextBox 11"/>
          <p:cNvSpPr txBox="1"/>
          <p:nvPr/>
        </p:nvSpPr>
        <p:spPr>
          <a:xfrm>
            <a:off x="5372987" y="2223459"/>
            <a:ext cx="1072118" cy="369332"/>
          </a:xfrm>
          <a:prstGeom prst="rect">
            <a:avLst/>
          </a:prstGeom>
          <a:noFill/>
        </p:spPr>
        <p:txBody>
          <a:bodyPr wrap="square" rtlCol="0">
            <a:spAutoFit/>
          </a:bodyPr>
          <a:lstStyle/>
          <a:p>
            <a:r>
              <a:rPr lang="en-US" dirty="0" smtClean="0"/>
              <a:t>Peers</a:t>
            </a:r>
            <a:endParaRPr lang="en-US" dirty="0"/>
          </a:p>
        </p:txBody>
      </p:sp>
      <p:sp>
        <p:nvSpPr>
          <p:cNvPr id="13" name="TextBox 12"/>
          <p:cNvSpPr txBox="1"/>
          <p:nvPr/>
        </p:nvSpPr>
        <p:spPr>
          <a:xfrm>
            <a:off x="6539909" y="2232467"/>
            <a:ext cx="1408814" cy="369332"/>
          </a:xfrm>
          <a:prstGeom prst="rect">
            <a:avLst/>
          </a:prstGeom>
          <a:noFill/>
        </p:spPr>
        <p:txBody>
          <a:bodyPr wrap="square" rtlCol="0">
            <a:spAutoFit/>
          </a:bodyPr>
          <a:lstStyle/>
          <a:p>
            <a:r>
              <a:rPr lang="en-US" dirty="0" smtClean="0"/>
              <a:t>Documents</a:t>
            </a:r>
            <a:endParaRPr lang="en-US" dirty="0"/>
          </a:p>
        </p:txBody>
      </p:sp>
      <p:cxnSp>
        <p:nvCxnSpPr>
          <p:cNvPr id="16" name="Straight Arrow Connector 15"/>
          <p:cNvCxnSpPr>
            <a:stCxn id="11" idx="7"/>
            <a:endCxn id="8" idx="3"/>
          </p:cNvCxnSpPr>
          <p:nvPr/>
        </p:nvCxnSpPr>
        <p:spPr>
          <a:xfrm flipV="1">
            <a:off x="6159516" y="3017071"/>
            <a:ext cx="871527" cy="6236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6"/>
            <a:endCxn id="8" idx="3"/>
          </p:cNvCxnSpPr>
          <p:nvPr/>
        </p:nvCxnSpPr>
        <p:spPr>
          <a:xfrm flipV="1">
            <a:off x="5315447" y="3017071"/>
            <a:ext cx="1715596" cy="83405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6"/>
            <a:endCxn id="7" idx="2"/>
          </p:cNvCxnSpPr>
          <p:nvPr/>
        </p:nvCxnSpPr>
        <p:spPr>
          <a:xfrm flipV="1">
            <a:off x="6196108" y="3445834"/>
            <a:ext cx="734546" cy="27378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4"/>
            <a:endCxn id="11" idx="0"/>
          </p:cNvCxnSpPr>
          <p:nvPr/>
        </p:nvCxnSpPr>
        <p:spPr>
          <a:xfrm>
            <a:off x="5765505" y="3017071"/>
            <a:ext cx="305671" cy="5909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4"/>
            <a:endCxn id="5" idx="0"/>
          </p:cNvCxnSpPr>
          <p:nvPr/>
        </p:nvCxnSpPr>
        <p:spPr>
          <a:xfrm flipH="1">
            <a:off x="5190515" y="3017071"/>
            <a:ext cx="574990" cy="7224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4"/>
            <a:endCxn id="6" idx="0"/>
          </p:cNvCxnSpPr>
          <p:nvPr/>
        </p:nvCxnSpPr>
        <p:spPr>
          <a:xfrm flipH="1">
            <a:off x="5457160" y="3831264"/>
            <a:ext cx="614016" cy="93496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1"/>
            <a:endCxn id="5" idx="5"/>
          </p:cNvCxnSpPr>
          <p:nvPr/>
        </p:nvCxnSpPr>
        <p:spPr>
          <a:xfrm flipH="1" flipV="1">
            <a:off x="5278855" y="3930064"/>
            <a:ext cx="89964" cy="86886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6"/>
            <a:endCxn id="10" idx="2"/>
          </p:cNvCxnSpPr>
          <p:nvPr/>
        </p:nvCxnSpPr>
        <p:spPr>
          <a:xfrm flipV="1">
            <a:off x="5582092" y="4055952"/>
            <a:ext cx="1376606" cy="82191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6"/>
            <a:endCxn id="9" idx="2"/>
          </p:cNvCxnSpPr>
          <p:nvPr/>
        </p:nvCxnSpPr>
        <p:spPr>
          <a:xfrm flipV="1">
            <a:off x="5582092" y="4805697"/>
            <a:ext cx="1385154" cy="721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6" idx="6"/>
            <a:endCxn id="7" idx="3"/>
          </p:cNvCxnSpPr>
          <p:nvPr/>
        </p:nvCxnSpPr>
        <p:spPr>
          <a:xfrm flipV="1">
            <a:off x="5582092" y="3524776"/>
            <a:ext cx="1385154" cy="13530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 idx="4"/>
            <a:endCxn id="10" idx="2"/>
          </p:cNvCxnSpPr>
          <p:nvPr/>
        </p:nvCxnSpPr>
        <p:spPr>
          <a:xfrm>
            <a:off x="5765505" y="3017071"/>
            <a:ext cx="1193193" cy="103888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408756" y="3886200"/>
            <a:ext cx="2469522" cy="369332"/>
          </a:xfrm>
          <a:prstGeom prst="rect">
            <a:avLst/>
          </a:prstGeom>
          <a:noFill/>
        </p:spPr>
        <p:txBody>
          <a:bodyPr wrap="none" rtlCol="0">
            <a:spAutoFit/>
          </a:bodyPr>
          <a:lstStyle/>
          <a:p>
            <a:r>
              <a:rPr lang="en-US" dirty="0" smtClean="0"/>
              <a:t>Excludes: Already liked</a:t>
            </a:r>
            <a:endParaRPr lang="en-US" dirty="0"/>
          </a:p>
        </p:txBody>
      </p:sp>
      <p:sp>
        <p:nvSpPr>
          <p:cNvPr id="27" name="Oval 26"/>
          <p:cNvSpPr/>
          <p:nvPr/>
        </p:nvSpPr>
        <p:spPr>
          <a:xfrm>
            <a:off x="5112906" y="4582481"/>
            <a:ext cx="740061" cy="590770"/>
          </a:xfrm>
          <a:prstGeom prst="ellipse">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696371" y="3276629"/>
            <a:ext cx="740061" cy="1762764"/>
          </a:xfrm>
          <a:prstGeom prst="ellipse">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127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Network age based efficiency</a:t>
            </a:r>
            <a:endParaRPr lang="en-US" dirty="0"/>
          </a:p>
        </p:txBody>
      </p:sp>
      <p:sp>
        <p:nvSpPr>
          <p:cNvPr id="3" name="Content Placeholder 2"/>
          <p:cNvSpPr>
            <a:spLocks noGrp="1"/>
          </p:cNvSpPr>
          <p:nvPr>
            <p:ph idx="1"/>
          </p:nvPr>
        </p:nvSpPr>
        <p:spPr/>
        <p:txBody>
          <a:bodyPr>
            <a:normAutofit/>
          </a:bodyPr>
          <a:lstStyle/>
          <a:p>
            <a:pPr lvl="1"/>
            <a:r>
              <a:rPr lang="en-US" dirty="0" smtClean="0"/>
              <a:t>Peer Distance</a:t>
            </a:r>
            <a:endParaRPr lang="en-US" dirty="0"/>
          </a:p>
          <a:p>
            <a:endParaRPr lang="en-US" dirty="0" smtClean="0"/>
          </a:p>
          <a:p>
            <a:pPr marL="365760" lvl="1" indent="0">
              <a:buNone/>
            </a:pPr>
            <a:endParaRPr lang="en-US" dirty="0" smtClean="0"/>
          </a:p>
          <a:p>
            <a:pPr marL="365760" lvl="1" indent="0">
              <a:buNone/>
            </a:pPr>
            <a:endParaRPr lang="en-US" dirty="0" smtClean="0"/>
          </a:p>
        </p:txBody>
      </p:sp>
      <p:sp>
        <p:nvSpPr>
          <p:cNvPr id="4" name="Oval 3"/>
          <p:cNvSpPr/>
          <p:nvPr/>
        </p:nvSpPr>
        <p:spPr>
          <a:xfrm>
            <a:off x="5582092" y="2670398"/>
            <a:ext cx="366825" cy="346673"/>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5065582" y="3739480"/>
            <a:ext cx="249865" cy="22328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3</a:t>
            </a:r>
            <a:endParaRPr lang="en-US" dirty="0"/>
          </a:p>
        </p:txBody>
      </p:sp>
      <p:sp>
        <p:nvSpPr>
          <p:cNvPr id="6" name="Oval 5"/>
          <p:cNvSpPr/>
          <p:nvPr/>
        </p:nvSpPr>
        <p:spPr>
          <a:xfrm>
            <a:off x="5332227" y="4766225"/>
            <a:ext cx="249865" cy="22328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4</a:t>
            </a:r>
            <a:endParaRPr lang="en-US" dirty="0">
              <a:ln w="0"/>
              <a:solidFill>
                <a:schemeClr val="tx1"/>
              </a:solidFill>
              <a:effectLst>
                <a:outerShdw blurRad="38100" dist="19050" dir="2700000" algn="tl" rotWithShape="0">
                  <a:schemeClr val="dk1">
                    <a:alpha val="40000"/>
                  </a:schemeClr>
                </a:outerShdw>
              </a:effectLst>
            </a:endParaRPr>
          </a:p>
        </p:txBody>
      </p:sp>
      <p:sp>
        <p:nvSpPr>
          <p:cNvPr id="7" name="Oval 6"/>
          <p:cNvSpPr/>
          <p:nvPr/>
        </p:nvSpPr>
        <p:spPr>
          <a:xfrm>
            <a:off x="6930654" y="3334192"/>
            <a:ext cx="249865" cy="223283"/>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 name="Oval 7"/>
          <p:cNvSpPr/>
          <p:nvPr/>
        </p:nvSpPr>
        <p:spPr>
          <a:xfrm>
            <a:off x="6994451" y="2826487"/>
            <a:ext cx="249865" cy="223283"/>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6967246" y="4694055"/>
            <a:ext cx="249865" cy="223283"/>
          </a:xfrm>
          <a:prstGeom prst="ellipse">
            <a:avLst/>
          </a:prstGeom>
          <a:solidFill>
            <a:schemeClr val="bg1">
              <a:lumMod val="6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0" name="Oval 9"/>
          <p:cNvSpPr/>
          <p:nvPr/>
        </p:nvSpPr>
        <p:spPr>
          <a:xfrm>
            <a:off x="6958698" y="3944310"/>
            <a:ext cx="249865" cy="223283"/>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5946243" y="3607981"/>
            <a:ext cx="249865" cy="22328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2</a:t>
            </a:r>
            <a:endParaRPr lang="en-US" dirty="0">
              <a:ln w="0"/>
              <a:solidFill>
                <a:schemeClr val="tx1"/>
              </a:solidFill>
              <a:effectLst>
                <a:outerShdw blurRad="38100" dist="19050" dir="2700000" algn="tl" rotWithShape="0">
                  <a:schemeClr val="dk1">
                    <a:alpha val="40000"/>
                  </a:schemeClr>
                </a:outerShdw>
              </a:effectLst>
            </a:endParaRPr>
          </a:p>
        </p:txBody>
      </p:sp>
      <p:sp>
        <p:nvSpPr>
          <p:cNvPr id="12" name="TextBox 11"/>
          <p:cNvSpPr txBox="1"/>
          <p:nvPr/>
        </p:nvSpPr>
        <p:spPr>
          <a:xfrm>
            <a:off x="5372987" y="2223459"/>
            <a:ext cx="1072118" cy="369332"/>
          </a:xfrm>
          <a:prstGeom prst="rect">
            <a:avLst/>
          </a:prstGeom>
          <a:noFill/>
        </p:spPr>
        <p:txBody>
          <a:bodyPr wrap="square" rtlCol="0">
            <a:spAutoFit/>
          </a:bodyPr>
          <a:lstStyle/>
          <a:p>
            <a:r>
              <a:rPr lang="en-US" dirty="0" smtClean="0"/>
              <a:t>Peers</a:t>
            </a:r>
            <a:endParaRPr lang="en-US" dirty="0"/>
          </a:p>
        </p:txBody>
      </p:sp>
      <p:sp>
        <p:nvSpPr>
          <p:cNvPr id="13" name="TextBox 12"/>
          <p:cNvSpPr txBox="1"/>
          <p:nvPr/>
        </p:nvSpPr>
        <p:spPr>
          <a:xfrm>
            <a:off x="6539909" y="2232467"/>
            <a:ext cx="1408814" cy="369332"/>
          </a:xfrm>
          <a:prstGeom prst="rect">
            <a:avLst/>
          </a:prstGeom>
          <a:noFill/>
        </p:spPr>
        <p:txBody>
          <a:bodyPr wrap="square" rtlCol="0">
            <a:spAutoFit/>
          </a:bodyPr>
          <a:lstStyle/>
          <a:p>
            <a:r>
              <a:rPr lang="en-US" dirty="0" smtClean="0"/>
              <a:t>Documents</a:t>
            </a:r>
            <a:endParaRPr lang="en-US" dirty="0"/>
          </a:p>
        </p:txBody>
      </p:sp>
      <p:cxnSp>
        <p:nvCxnSpPr>
          <p:cNvPr id="16" name="Straight Arrow Connector 15"/>
          <p:cNvCxnSpPr>
            <a:stCxn id="11" idx="7"/>
            <a:endCxn id="8" idx="3"/>
          </p:cNvCxnSpPr>
          <p:nvPr/>
        </p:nvCxnSpPr>
        <p:spPr>
          <a:xfrm flipV="1">
            <a:off x="6159516" y="3017071"/>
            <a:ext cx="871527" cy="6236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6"/>
            <a:endCxn id="8" idx="3"/>
          </p:cNvCxnSpPr>
          <p:nvPr/>
        </p:nvCxnSpPr>
        <p:spPr>
          <a:xfrm flipV="1">
            <a:off x="5315447" y="3017071"/>
            <a:ext cx="1715596" cy="83405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6"/>
            <a:endCxn id="7" idx="2"/>
          </p:cNvCxnSpPr>
          <p:nvPr/>
        </p:nvCxnSpPr>
        <p:spPr>
          <a:xfrm flipV="1">
            <a:off x="6196108" y="3445834"/>
            <a:ext cx="734546" cy="27378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4"/>
            <a:endCxn id="11" idx="0"/>
          </p:cNvCxnSpPr>
          <p:nvPr/>
        </p:nvCxnSpPr>
        <p:spPr>
          <a:xfrm>
            <a:off x="5765505" y="3017071"/>
            <a:ext cx="305671" cy="5909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4"/>
            <a:endCxn id="5" idx="0"/>
          </p:cNvCxnSpPr>
          <p:nvPr/>
        </p:nvCxnSpPr>
        <p:spPr>
          <a:xfrm flipH="1">
            <a:off x="5190515" y="3017071"/>
            <a:ext cx="574990" cy="7224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4"/>
            <a:endCxn id="6" idx="0"/>
          </p:cNvCxnSpPr>
          <p:nvPr/>
        </p:nvCxnSpPr>
        <p:spPr>
          <a:xfrm flipH="1">
            <a:off x="5457160" y="3831264"/>
            <a:ext cx="614016" cy="93496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1"/>
            <a:endCxn id="5" idx="5"/>
          </p:cNvCxnSpPr>
          <p:nvPr/>
        </p:nvCxnSpPr>
        <p:spPr>
          <a:xfrm flipH="1" flipV="1">
            <a:off x="5278855" y="3930064"/>
            <a:ext cx="89964" cy="86886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6"/>
            <a:endCxn id="10" idx="2"/>
          </p:cNvCxnSpPr>
          <p:nvPr/>
        </p:nvCxnSpPr>
        <p:spPr>
          <a:xfrm flipV="1">
            <a:off x="5582092" y="4055952"/>
            <a:ext cx="1376606" cy="82191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6"/>
            <a:endCxn id="9" idx="2"/>
          </p:cNvCxnSpPr>
          <p:nvPr/>
        </p:nvCxnSpPr>
        <p:spPr>
          <a:xfrm flipV="1">
            <a:off x="5582092" y="4805697"/>
            <a:ext cx="1385154" cy="721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6" idx="6"/>
            <a:endCxn id="7" idx="3"/>
          </p:cNvCxnSpPr>
          <p:nvPr/>
        </p:nvCxnSpPr>
        <p:spPr>
          <a:xfrm flipV="1">
            <a:off x="5582092" y="3524776"/>
            <a:ext cx="1385154" cy="13530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 idx="4"/>
            <a:endCxn id="10" idx="2"/>
          </p:cNvCxnSpPr>
          <p:nvPr/>
        </p:nvCxnSpPr>
        <p:spPr>
          <a:xfrm>
            <a:off x="5765505" y="3017071"/>
            <a:ext cx="1193193" cy="103888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rot="21060228">
            <a:off x="4898059" y="3489436"/>
            <a:ext cx="1468248" cy="590770"/>
          </a:xfrm>
          <a:prstGeom prst="ellipse">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732493" y="2612239"/>
            <a:ext cx="684812" cy="1219025"/>
          </a:xfrm>
          <a:prstGeom prst="ellipse">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299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 Network age based efficiency</a:t>
            </a:r>
            <a:endParaRPr lang="en-US" dirty="0"/>
          </a:p>
        </p:txBody>
      </p:sp>
      <p:sp>
        <p:nvSpPr>
          <p:cNvPr id="3" name="Content Placeholder 2"/>
          <p:cNvSpPr>
            <a:spLocks noGrp="1"/>
          </p:cNvSpPr>
          <p:nvPr>
            <p:ph idx="1"/>
          </p:nvPr>
        </p:nvSpPr>
        <p:spPr/>
        <p:txBody>
          <a:bodyPr>
            <a:normAutofit/>
          </a:bodyPr>
          <a:lstStyle/>
          <a:p>
            <a:r>
              <a:rPr lang="en-US" dirty="0" smtClean="0"/>
              <a:t>Network:</a:t>
            </a:r>
          </a:p>
          <a:p>
            <a:pPr lvl="1"/>
            <a:r>
              <a:rPr lang="en-US" dirty="0" smtClean="0"/>
              <a:t>20 Stock peers (they represent an existing network, their rank strategy is a </a:t>
            </a:r>
            <a:r>
              <a:rPr lang="en-US" dirty="0" err="1" smtClean="0"/>
              <a:t>topk</a:t>
            </a:r>
            <a:r>
              <a:rPr lang="en-US" dirty="0" smtClean="0"/>
              <a:t> random)</a:t>
            </a:r>
          </a:p>
          <a:p>
            <a:pPr lvl="1"/>
            <a:r>
              <a:rPr lang="en-US" dirty="0" smtClean="0"/>
              <a:t>1 important peer, using one of the strategies we described </a:t>
            </a:r>
          </a:p>
          <a:p>
            <a:pPr lvl="1"/>
            <a:r>
              <a:rPr lang="en-US" dirty="0" smtClean="0"/>
              <a:t>50 Documents</a:t>
            </a:r>
          </a:p>
          <a:p>
            <a:pPr lvl="1"/>
            <a:endParaRPr lang="en-US" dirty="0"/>
          </a:p>
          <a:p>
            <a:r>
              <a:rPr lang="en-US" dirty="0" smtClean="0"/>
              <a:t>We run the network with the stock peers for a certain number of turns </a:t>
            </a:r>
          </a:p>
          <a:p>
            <a:r>
              <a:rPr lang="en-US" dirty="0" smtClean="0"/>
              <a:t>We then run the important peer for 10 turns in a row and observe its payoff</a:t>
            </a:r>
          </a:p>
          <a:p>
            <a:pPr marL="45720" indent="0">
              <a:buNone/>
            </a:pPr>
            <a:endParaRPr lang="en-US" dirty="0" smtClean="0"/>
          </a:p>
          <a:p>
            <a:pPr lvl="1"/>
            <a:endParaRPr lang="en-US" dirty="0" smtClean="0"/>
          </a:p>
          <a:p>
            <a:pPr lvl="1"/>
            <a:endParaRPr lang="en-US" dirty="0"/>
          </a:p>
          <a:p>
            <a:endParaRPr lang="en-US" dirty="0" smtClean="0"/>
          </a:p>
          <a:p>
            <a:pPr marL="365760" lvl="1" indent="0">
              <a:buNone/>
            </a:pPr>
            <a:endParaRPr lang="en-US" dirty="0" smtClean="0"/>
          </a:p>
          <a:p>
            <a:pPr marL="365760" lvl="1" indent="0">
              <a:buNone/>
            </a:pPr>
            <a:endParaRPr lang="en-US" dirty="0" smtClean="0"/>
          </a:p>
        </p:txBody>
      </p:sp>
    </p:spTree>
    <p:extLst>
      <p:ext uri="{BB962C8B-B14F-4D97-AF65-F5344CB8AC3E}">
        <p14:creationId xmlns:p14="http://schemas.microsoft.com/office/powerpoint/2010/main" val="34446581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Network age based efficiency</a:t>
            </a:r>
          </a:p>
        </p:txBody>
      </p:sp>
      <p:sp>
        <p:nvSpPr>
          <p:cNvPr id="3" name="Content Placeholder 2"/>
          <p:cNvSpPr>
            <a:spLocks noGrp="1"/>
          </p:cNvSpPr>
          <p:nvPr>
            <p:ph idx="1"/>
          </p:nvPr>
        </p:nvSpPr>
        <p:spPr/>
        <p:txBody>
          <a:bodyPr/>
          <a:lstStyle/>
          <a:p>
            <a:r>
              <a:rPr lang="en-US" dirty="0" smtClean="0"/>
              <a:t>Why?</a:t>
            </a:r>
          </a:p>
          <a:p>
            <a:pPr lvl="1"/>
            <a:r>
              <a:rPr lang="en-US" dirty="0" smtClean="0"/>
              <a:t>Strategies rely on the network having connections (connections = like/follow links)</a:t>
            </a:r>
          </a:p>
          <a:p>
            <a:pPr lvl="1"/>
            <a:r>
              <a:rPr lang="en-US" dirty="0" smtClean="0"/>
              <a:t>Some strategies may perform comparably better with less connections</a:t>
            </a:r>
          </a:p>
          <a:p>
            <a:pPr lvl="1"/>
            <a:r>
              <a:rPr lang="en-US" dirty="0" smtClean="0"/>
              <a:t>Perhaps best results = combination of strategies </a:t>
            </a:r>
          </a:p>
          <a:p>
            <a:pPr lvl="1"/>
            <a:endParaRPr lang="en-US" dirty="0"/>
          </a:p>
          <a:p>
            <a:pPr marL="45720" indent="0">
              <a:buNone/>
            </a:pPr>
            <a:endParaRPr lang="en-US" dirty="0" smtClean="0"/>
          </a:p>
        </p:txBody>
      </p:sp>
    </p:spTree>
    <p:extLst>
      <p:ext uri="{BB962C8B-B14F-4D97-AF65-F5344CB8AC3E}">
        <p14:creationId xmlns:p14="http://schemas.microsoft.com/office/powerpoint/2010/main" val="24000533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Network age based efficiency</a:t>
            </a:r>
          </a:p>
        </p:txBody>
      </p:sp>
      <p:sp>
        <p:nvSpPr>
          <p:cNvPr id="3" name="Content Placeholder 2"/>
          <p:cNvSpPr>
            <a:spLocks noGrp="1"/>
          </p:cNvSpPr>
          <p:nvPr>
            <p:ph idx="1"/>
          </p:nvPr>
        </p:nvSpPr>
        <p:spPr/>
        <p:txBody>
          <a:bodyPr/>
          <a:lstStyle/>
          <a:p>
            <a:pPr marL="45720" indent="0">
              <a:buNone/>
            </a:pPr>
            <a:r>
              <a:rPr lang="en-US" dirty="0" smtClean="0"/>
              <a:t>Results:</a:t>
            </a:r>
          </a:p>
          <a:p>
            <a:r>
              <a:rPr lang="en-US" dirty="0" smtClean="0"/>
              <a:t>Document popularity 5</a:t>
            </a:r>
            <a:r>
              <a:rPr lang="en-US" baseline="30000" dirty="0" smtClean="0"/>
              <a:t>th</a:t>
            </a:r>
            <a:r>
              <a:rPr lang="en-US" dirty="0" smtClean="0"/>
              <a:t> for all “Network ages”</a:t>
            </a:r>
          </a:p>
          <a:p>
            <a:pPr lvl="1"/>
            <a:r>
              <a:rPr lang="en-US" dirty="0"/>
              <a:t>E</a:t>
            </a:r>
            <a:r>
              <a:rPr lang="en-US" dirty="0" smtClean="0"/>
              <a:t>xpected due to the tag restrictions</a:t>
            </a:r>
          </a:p>
          <a:p>
            <a:endParaRPr lang="en-US" dirty="0" smtClean="0"/>
          </a:p>
          <a:p>
            <a:pPr marL="365760" lvl="1" indent="0">
              <a:buNone/>
            </a:pPr>
            <a:r>
              <a:rPr lang="en-US" dirty="0" smtClean="0"/>
              <a:t>	</a:t>
            </a:r>
            <a:endParaRPr lang="en-US" dirty="0"/>
          </a:p>
          <a:p>
            <a:pPr marL="365760" lvl="1" indent="0">
              <a:buNone/>
            </a:pPr>
            <a:endParaRPr lang="en-US" dirty="0"/>
          </a:p>
          <a:p>
            <a:endParaRPr lang="en-US" dirty="0" smtClean="0"/>
          </a:p>
          <a:p>
            <a:pPr marL="45720" indent="0">
              <a:buNone/>
            </a:pPr>
            <a:endParaRPr lang="en-US" dirty="0" smtClean="0"/>
          </a:p>
          <a:p>
            <a:pPr marL="45720" indent="0">
              <a:buNone/>
            </a:pPr>
            <a:endParaRPr lang="en-US" dirty="0" smtClean="0"/>
          </a:p>
          <a:p>
            <a:pPr marL="45720" indent="0">
              <a:buNone/>
            </a:pPr>
            <a:endParaRPr lang="en-US" dirty="0" smtClean="0"/>
          </a:p>
        </p:txBody>
      </p:sp>
    </p:spTree>
    <p:extLst>
      <p:ext uri="{BB962C8B-B14F-4D97-AF65-F5344CB8AC3E}">
        <p14:creationId xmlns:p14="http://schemas.microsoft.com/office/powerpoint/2010/main" val="361478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Network age based efficiency</a:t>
            </a:r>
          </a:p>
        </p:txBody>
      </p:sp>
      <p:sp>
        <p:nvSpPr>
          <p:cNvPr id="3" name="Content Placeholder 2"/>
          <p:cNvSpPr>
            <a:spLocks noGrp="1"/>
          </p:cNvSpPr>
          <p:nvPr>
            <p:ph idx="1"/>
          </p:nvPr>
        </p:nvSpPr>
        <p:spPr/>
        <p:txBody>
          <a:bodyPr/>
          <a:lstStyle/>
          <a:p>
            <a:pPr marL="45720" indent="0">
              <a:buNone/>
            </a:pPr>
            <a:r>
              <a:rPr lang="en-US" dirty="0" smtClean="0"/>
              <a:t>Results:</a:t>
            </a:r>
          </a:p>
          <a:p>
            <a:r>
              <a:rPr lang="en-US" dirty="0" smtClean="0"/>
              <a:t>Peer popularity 4</a:t>
            </a:r>
            <a:r>
              <a:rPr lang="en-US" baseline="30000" dirty="0" smtClean="0"/>
              <a:t>th</a:t>
            </a:r>
            <a:endParaRPr lang="en-US" dirty="0" smtClean="0"/>
          </a:p>
          <a:p>
            <a:pPr lvl="1"/>
            <a:r>
              <a:rPr lang="en-US" dirty="0" smtClean="0"/>
              <a:t>The important peer would tip the balance</a:t>
            </a:r>
          </a:p>
          <a:p>
            <a:pPr marL="45720" indent="0">
              <a:buNone/>
            </a:pPr>
            <a:endParaRPr lang="en-US" dirty="0" smtClean="0"/>
          </a:p>
          <a:p>
            <a:pPr marL="365760" lvl="1" indent="0">
              <a:buNone/>
            </a:pPr>
            <a:r>
              <a:rPr lang="en-US" dirty="0" smtClean="0"/>
              <a:t>	</a:t>
            </a:r>
            <a:endParaRPr lang="en-US" dirty="0"/>
          </a:p>
          <a:p>
            <a:pPr marL="365760" lvl="1" indent="0">
              <a:buNone/>
            </a:pPr>
            <a:endParaRPr lang="en-US" dirty="0"/>
          </a:p>
          <a:p>
            <a:endParaRPr lang="en-US" dirty="0" smtClean="0"/>
          </a:p>
          <a:p>
            <a:pPr marL="45720" indent="0">
              <a:buNone/>
            </a:pPr>
            <a:endParaRPr lang="en-US" dirty="0" smtClean="0"/>
          </a:p>
          <a:p>
            <a:pPr marL="45720" indent="0">
              <a:buNone/>
            </a:pPr>
            <a:endParaRPr lang="en-US" dirty="0" smtClean="0"/>
          </a:p>
          <a:p>
            <a:pPr marL="45720" indent="0">
              <a:buNone/>
            </a:pPr>
            <a:endParaRPr lang="en-US" dirty="0" smtClean="0"/>
          </a:p>
        </p:txBody>
      </p:sp>
    </p:spTree>
    <p:extLst>
      <p:ext uri="{BB962C8B-B14F-4D97-AF65-F5344CB8AC3E}">
        <p14:creationId xmlns:p14="http://schemas.microsoft.com/office/powerpoint/2010/main" val="3645226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Network age based efficiency</a:t>
            </a:r>
          </a:p>
        </p:txBody>
      </p:sp>
      <p:sp>
        <p:nvSpPr>
          <p:cNvPr id="3" name="Content Placeholder 2"/>
          <p:cNvSpPr>
            <a:spLocks noGrp="1"/>
          </p:cNvSpPr>
          <p:nvPr>
            <p:ph idx="1"/>
          </p:nvPr>
        </p:nvSpPr>
        <p:spPr/>
        <p:txBody>
          <a:bodyPr/>
          <a:lstStyle/>
          <a:p>
            <a:pPr marL="45720" indent="0">
              <a:buNone/>
            </a:pPr>
            <a:r>
              <a:rPr lang="en-US" dirty="0" smtClean="0"/>
              <a:t>Results:</a:t>
            </a:r>
          </a:p>
          <a:p>
            <a:r>
              <a:rPr lang="en-US" dirty="0" smtClean="0"/>
              <a:t>Follow similarity 3</a:t>
            </a:r>
            <a:r>
              <a:rPr lang="en-US" baseline="30000" dirty="0" smtClean="0"/>
              <a:t>rd</a:t>
            </a:r>
            <a:r>
              <a:rPr lang="en-US" dirty="0" smtClean="0"/>
              <a:t> </a:t>
            </a:r>
          </a:p>
          <a:p>
            <a:pPr lvl="1"/>
            <a:r>
              <a:rPr lang="en-US" dirty="0" smtClean="0"/>
              <a:t>Requires more connections</a:t>
            </a:r>
          </a:p>
          <a:p>
            <a:pPr lvl="1"/>
            <a:r>
              <a:rPr lang="en-US" dirty="0" smtClean="0"/>
              <a:t>Performed better in older networks </a:t>
            </a:r>
          </a:p>
          <a:p>
            <a:endParaRPr lang="en-US" dirty="0" smtClean="0"/>
          </a:p>
          <a:p>
            <a:pPr marL="365760" lvl="1" indent="0">
              <a:buNone/>
            </a:pPr>
            <a:r>
              <a:rPr lang="en-US" dirty="0" smtClean="0"/>
              <a:t>	</a:t>
            </a:r>
            <a:endParaRPr lang="en-US" dirty="0"/>
          </a:p>
          <a:p>
            <a:pPr marL="365760" lvl="1" indent="0">
              <a:buNone/>
            </a:pPr>
            <a:endParaRPr lang="en-US" dirty="0"/>
          </a:p>
          <a:p>
            <a:endParaRPr lang="en-US" dirty="0" smtClean="0"/>
          </a:p>
          <a:p>
            <a:pPr marL="45720" indent="0">
              <a:buNone/>
            </a:pPr>
            <a:endParaRPr lang="en-US" dirty="0" smtClean="0"/>
          </a:p>
          <a:p>
            <a:pPr marL="45720" indent="0">
              <a:buNone/>
            </a:pPr>
            <a:endParaRPr lang="en-US" dirty="0" smtClean="0"/>
          </a:p>
          <a:p>
            <a:pPr marL="45720" indent="0">
              <a:buNone/>
            </a:pPr>
            <a:endParaRPr lang="en-US" dirty="0" smtClean="0"/>
          </a:p>
        </p:txBody>
      </p:sp>
    </p:spTree>
    <p:extLst>
      <p:ext uri="{BB962C8B-B14F-4D97-AF65-F5344CB8AC3E}">
        <p14:creationId xmlns:p14="http://schemas.microsoft.com/office/powerpoint/2010/main" val="944682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Network age based efficiency</a:t>
            </a:r>
          </a:p>
        </p:txBody>
      </p:sp>
      <p:sp>
        <p:nvSpPr>
          <p:cNvPr id="3" name="Content Placeholder 2"/>
          <p:cNvSpPr>
            <a:spLocks noGrp="1"/>
          </p:cNvSpPr>
          <p:nvPr>
            <p:ph idx="1"/>
          </p:nvPr>
        </p:nvSpPr>
        <p:spPr/>
        <p:txBody>
          <a:bodyPr/>
          <a:lstStyle/>
          <a:p>
            <a:pPr marL="45720" indent="0">
              <a:buNone/>
            </a:pPr>
            <a:r>
              <a:rPr lang="en-US" dirty="0" smtClean="0"/>
              <a:t>Results:</a:t>
            </a:r>
          </a:p>
          <a:p>
            <a:r>
              <a:rPr lang="en-US" dirty="0" smtClean="0"/>
              <a:t>Peer similarity and Peer Distance tied 1</a:t>
            </a:r>
            <a:r>
              <a:rPr lang="en-US" baseline="30000" dirty="0" smtClean="0"/>
              <a:t>st</a:t>
            </a:r>
          </a:p>
          <a:p>
            <a:pPr lvl="1"/>
            <a:r>
              <a:rPr lang="en-US" dirty="0" smtClean="0"/>
              <a:t>Performed well at all ages</a:t>
            </a:r>
          </a:p>
          <a:p>
            <a:pPr lvl="1"/>
            <a:endParaRPr lang="en-US" dirty="0" smtClean="0"/>
          </a:p>
          <a:p>
            <a:endParaRPr lang="en-US" dirty="0" smtClean="0"/>
          </a:p>
          <a:p>
            <a:pPr marL="365760" lvl="1" indent="0">
              <a:buNone/>
            </a:pPr>
            <a:r>
              <a:rPr lang="en-US" dirty="0" smtClean="0"/>
              <a:t>	</a:t>
            </a:r>
            <a:endParaRPr lang="en-US" dirty="0"/>
          </a:p>
          <a:p>
            <a:pPr marL="365760" lvl="1" indent="0">
              <a:buNone/>
            </a:pPr>
            <a:endParaRPr lang="en-US" dirty="0"/>
          </a:p>
          <a:p>
            <a:endParaRPr lang="en-US" dirty="0" smtClean="0"/>
          </a:p>
          <a:p>
            <a:pPr marL="45720" indent="0">
              <a:buNone/>
            </a:pPr>
            <a:endParaRPr lang="en-US" dirty="0" smtClean="0"/>
          </a:p>
          <a:p>
            <a:pPr marL="45720" indent="0">
              <a:buNone/>
            </a:pPr>
            <a:endParaRPr lang="en-US" dirty="0" smtClean="0"/>
          </a:p>
          <a:p>
            <a:pPr marL="45720" indent="0">
              <a:buNone/>
            </a:pPr>
            <a:endParaRPr lang="en-US" dirty="0" smtClean="0"/>
          </a:p>
        </p:txBody>
      </p:sp>
    </p:spTree>
    <p:extLst>
      <p:ext uri="{BB962C8B-B14F-4D97-AF65-F5344CB8AC3E}">
        <p14:creationId xmlns:p14="http://schemas.microsoft.com/office/powerpoint/2010/main" val="3438275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Network age based efficiency</a:t>
            </a:r>
          </a:p>
        </p:txBody>
      </p:sp>
      <p:sp>
        <p:nvSpPr>
          <p:cNvPr id="3" name="Content Placeholder 2"/>
          <p:cNvSpPr>
            <a:spLocks noGrp="1"/>
          </p:cNvSpPr>
          <p:nvPr>
            <p:ph idx="1"/>
          </p:nvPr>
        </p:nvSpPr>
        <p:spPr/>
        <p:txBody>
          <a:bodyPr>
            <a:normAutofit/>
          </a:bodyPr>
          <a:lstStyle/>
          <a:p>
            <a:pPr marL="45720" indent="0">
              <a:buNone/>
            </a:pPr>
            <a:r>
              <a:rPr lang="en-US" dirty="0" smtClean="0"/>
              <a:t>Interesting branch experiments</a:t>
            </a:r>
          </a:p>
          <a:p>
            <a:r>
              <a:rPr lang="en-US" dirty="0" smtClean="0"/>
              <a:t>Give documents and users varying number of tags</a:t>
            </a:r>
          </a:p>
          <a:p>
            <a:pPr lvl="1"/>
            <a:r>
              <a:rPr lang="en-US" dirty="0" smtClean="0"/>
              <a:t>Peer popularity and Document popularity increased performance, but stayed in 4</a:t>
            </a:r>
            <a:r>
              <a:rPr lang="en-US" baseline="30000" dirty="0" smtClean="0"/>
              <a:t>th</a:t>
            </a:r>
            <a:r>
              <a:rPr lang="en-US" dirty="0" smtClean="0"/>
              <a:t> and 5</a:t>
            </a:r>
            <a:r>
              <a:rPr lang="en-US" baseline="30000" dirty="0" smtClean="0"/>
              <a:t>th</a:t>
            </a:r>
          </a:p>
          <a:p>
            <a:r>
              <a:rPr lang="en-US" dirty="0" smtClean="0"/>
              <a:t>Decrease size of </a:t>
            </a:r>
            <a:r>
              <a:rPr lang="en-US" dirty="0" err="1" smtClean="0"/>
              <a:t>topk</a:t>
            </a:r>
            <a:r>
              <a:rPr lang="en-US" dirty="0" smtClean="0"/>
              <a:t> </a:t>
            </a:r>
          </a:p>
          <a:p>
            <a:pPr lvl="1"/>
            <a:r>
              <a:rPr lang="en-US" dirty="0" smtClean="0"/>
              <a:t>Peer distance out performed peer similarity</a:t>
            </a:r>
            <a:endParaRPr lang="en-US" dirty="0"/>
          </a:p>
        </p:txBody>
      </p:sp>
    </p:spTree>
    <p:extLst>
      <p:ext uri="{BB962C8B-B14F-4D97-AF65-F5344CB8AC3E}">
        <p14:creationId xmlns:p14="http://schemas.microsoft.com/office/powerpoint/2010/main" val="3502237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Overview</a:t>
            </a:r>
          </a:p>
          <a:p>
            <a:pPr lvl="1"/>
            <a:r>
              <a:rPr lang="en-US" dirty="0" smtClean="0"/>
              <a:t>What and </a:t>
            </a:r>
            <a:r>
              <a:rPr lang="en-US" dirty="0"/>
              <a:t>w</a:t>
            </a:r>
            <a:r>
              <a:rPr lang="en-US" dirty="0" smtClean="0"/>
              <a:t>hy</a:t>
            </a:r>
          </a:p>
          <a:p>
            <a:r>
              <a:rPr lang="en-US" dirty="0" smtClean="0"/>
              <a:t>Simulator </a:t>
            </a:r>
          </a:p>
          <a:p>
            <a:r>
              <a:rPr lang="en-US" dirty="0" smtClean="0"/>
              <a:t>Research</a:t>
            </a:r>
          </a:p>
          <a:p>
            <a:pPr lvl="1"/>
            <a:r>
              <a:rPr lang="en-US" dirty="0" smtClean="0"/>
              <a:t>Interesting cases</a:t>
            </a:r>
          </a:p>
          <a:p>
            <a:r>
              <a:rPr lang="en-US" dirty="0" smtClean="0"/>
              <a:t>Q&amp;A + feedback</a:t>
            </a:r>
          </a:p>
        </p:txBody>
      </p:sp>
    </p:spTree>
    <p:extLst>
      <p:ext uri="{BB962C8B-B14F-4D97-AF65-F5344CB8AC3E}">
        <p14:creationId xmlns:p14="http://schemas.microsoft.com/office/powerpoint/2010/main" val="142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Network age based efficiency</a:t>
            </a:r>
          </a:p>
        </p:txBody>
      </p:sp>
      <p:sp>
        <p:nvSpPr>
          <p:cNvPr id="3" name="Content Placeholder 2"/>
          <p:cNvSpPr>
            <a:spLocks noGrp="1"/>
          </p:cNvSpPr>
          <p:nvPr>
            <p:ph idx="1"/>
          </p:nvPr>
        </p:nvSpPr>
        <p:spPr/>
        <p:txBody>
          <a:bodyPr>
            <a:normAutofit/>
          </a:bodyPr>
          <a:lstStyle/>
          <a:p>
            <a:pPr marL="45720" indent="0">
              <a:buNone/>
            </a:pPr>
            <a:r>
              <a:rPr lang="en-US" dirty="0" smtClean="0"/>
              <a:t>Interesting branch experiments</a:t>
            </a:r>
          </a:p>
          <a:p>
            <a:r>
              <a:rPr lang="en-US" dirty="0" smtClean="0"/>
              <a:t>Introduce </a:t>
            </a:r>
            <a:r>
              <a:rPr lang="en-US" dirty="0" err="1" smtClean="0"/>
              <a:t>topm</a:t>
            </a:r>
            <a:r>
              <a:rPr lang="en-US" dirty="0" smtClean="0"/>
              <a:t> (how many peers can be followed each turn)</a:t>
            </a:r>
          </a:p>
          <a:p>
            <a:pPr lvl="1"/>
            <a:r>
              <a:rPr lang="en-US" dirty="0" smtClean="0"/>
              <a:t>Peer similarity out performs peer distance</a:t>
            </a:r>
          </a:p>
          <a:p>
            <a:r>
              <a:rPr lang="en-US" dirty="0" smtClean="0"/>
              <a:t>Order </a:t>
            </a:r>
            <a:r>
              <a:rPr lang="en-US" dirty="0" err="1" smtClean="0"/>
              <a:t>topm</a:t>
            </a:r>
            <a:r>
              <a:rPr lang="en-US" dirty="0" smtClean="0"/>
              <a:t> based on how many followers a peer has</a:t>
            </a:r>
          </a:p>
          <a:p>
            <a:pPr lvl="1"/>
            <a:r>
              <a:rPr lang="en-US" dirty="0" smtClean="0"/>
              <a:t>Follow similarity has increased performance</a:t>
            </a:r>
          </a:p>
        </p:txBody>
      </p:sp>
    </p:spTree>
    <p:extLst>
      <p:ext uri="{BB962C8B-B14F-4D97-AF65-F5344CB8AC3E}">
        <p14:creationId xmlns:p14="http://schemas.microsoft.com/office/powerpoint/2010/main" val="3258409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Network age based efficiency</a:t>
            </a:r>
          </a:p>
        </p:txBody>
      </p:sp>
      <p:sp>
        <p:nvSpPr>
          <p:cNvPr id="3" name="Content Placeholder 2"/>
          <p:cNvSpPr>
            <a:spLocks noGrp="1"/>
          </p:cNvSpPr>
          <p:nvPr>
            <p:ph idx="1"/>
          </p:nvPr>
        </p:nvSpPr>
        <p:spPr/>
        <p:txBody>
          <a:bodyPr>
            <a:normAutofit/>
          </a:bodyPr>
          <a:lstStyle/>
          <a:p>
            <a:pPr marL="45720" indent="0">
              <a:buNone/>
            </a:pPr>
            <a:r>
              <a:rPr lang="en-US" dirty="0" smtClean="0"/>
              <a:t>Implied Results:</a:t>
            </a:r>
          </a:p>
          <a:p>
            <a:r>
              <a:rPr lang="en-US" dirty="0" smtClean="0"/>
              <a:t>Document popularity is best when the count of “like” links going into documents has a high standard deviation. (some documents are more likable than others)</a:t>
            </a:r>
          </a:p>
          <a:p>
            <a:r>
              <a:rPr lang="en-US" dirty="0" smtClean="0"/>
              <a:t>Follow similarity is more effective when the mean count of “follow” links is higher. Also when </a:t>
            </a:r>
            <a:r>
              <a:rPr lang="en-US" dirty="0"/>
              <a:t>the count of </a:t>
            </a:r>
            <a:r>
              <a:rPr lang="en-US" dirty="0" smtClean="0"/>
              <a:t>“follow” </a:t>
            </a:r>
            <a:r>
              <a:rPr lang="en-US" dirty="0"/>
              <a:t>links going into </a:t>
            </a:r>
            <a:r>
              <a:rPr lang="en-US" dirty="0" smtClean="0"/>
              <a:t>peers has </a:t>
            </a:r>
            <a:r>
              <a:rPr lang="en-US" dirty="0"/>
              <a:t>a high standard deviation</a:t>
            </a:r>
            <a:r>
              <a:rPr lang="en-US" dirty="0" smtClean="0"/>
              <a:t>.</a:t>
            </a:r>
          </a:p>
          <a:p>
            <a:r>
              <a:rPr lang="en-US" dirty="0" smtClean="0"/>
              <a:t>If the mean number of like links grossly outnumbers the mean number of follow links.</a:t>
            </a:r>
          </a:p>
          <a:p>
            <a:pPr lvl="1"/>
            <a:r>
              <a:rPr lang="en-US" dirty="0" smtClean="0"/>
              <a:t>Peer similarity is most effective. </a:t>
            </a:r>
          </a:p>
          <a:p>
            <a:pPr lvl="1"/>
            <a:r>
              <a:rPr lang="en-US" dirty="0" smtClean="0"/>
              <a:t>Vice versa, Peer distance becomes more effective.</a:t>
            </a:r>
          </a:p>
          <a:p>
            <a:endParaRPr lang="en-US" dirty="0" smtClean="0"/>
          </a:p>
          <a:p>
            <a:pPr marL="4572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3726835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Network age based efficiency</a:t>
            </a:r>
          </a:p>
        </p:txBody>
      </p:sp>
      <p:sp>
        <p:nvSpPr>
          <p:cNvPr id="3" name="Content Placeholder 2"/>
          <p:cNvSpPr>
            <a:spLocks noGrp="1"/>
          </p:cNvSpPr>
          <p:nvPr>
            <p:ph idx="1"/>
          </p:nvPr>
        </p:nvSpPr>
        <p:spPr/>
        <p:txBody>
          <a:bodyPr>
            <a:normAutofit/>
          </a:bodyPr>
          <a:lstStyle/>
          <a:p>
            <a:pPr marL="45720" indent="0">
              <a:buNone/>
            </a:pPr>
            <a:r>
              <a:rPr lang="en-US" dirty="0" smtClean="0"/>
              <a:t>Implied Results:</a:t>
            </a:r>
          </a:p>
          <a:p>
            <a:r>
              <a:rPr lang="en-US" dirty="0" smtClean="0"/>
              <a:t>Document and Peer popularity might also be the starting strategy for the first turn of a user, as they seek peers and documents that are more likable or followable than others. </a:t>
            </a:r>
          </a:p>
          <a:p>
            <a:pPr lvl="1"/>
            <a:r>
              <a:rPr lang="en-US" dirty="0" smtClean="0"/>
              <a:t>Other rank strategies that require the user to be connected to the network will return random results when that user is not connected. </a:t>
            </a:r>
          </a:p>
          <a:p>
            <a:pPr marL="4572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2427938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 Attacking Peers</a:t>
            </a:r>
            <a:endParaRPr lang="en-US" dirty="0"/>
          </a:p>
        </p:txBody>
      </p:sp>
      <p:sp>
        <p:nvSpPr>
          <p:cNvPr id="3" name="Content Placeholder 2"/>
          <p:cNvSpPr>
            <a:spLocks noGrp="1"/>
          </p:cNvSpPr>
          <p:nvPr>
            <p:ph idx="1"/>
          </p:nvPr>
        </p:nvSpPr>
        <p:spPr/>
        <p:txBody>
          <a:bodyPr/>
          <a:lstStyle/>
          <a:p>
            <a:r>
              <a:rPr lang="en-US" dirty="0" smtClean="0"/>
              <a:t>Attacking peers are peers whose payoff is derived by the number of </a:t>
            </a:r>
            <a:r>
              <a:rPr lang="en-US" i="1" dirty="0" smtClean="0"/>
              <a:t>views</a:t>
            </a:r>
            <a:r>
              <a:rPr lang="en-US" dirty="0" smtClean="0"/>
              <a:t> certain documents get. </a:t>
            </a:r>
          </a:p>
          <a:p>
            <a:pPr lvl="1"/>
            <a:r>
              <a:rPr lang="en-US" dirty="0" smtClean="0"/>
              <a:t>Views can be how many times a file shows up in a user’s ranked list. </a:t>
            </a:r>
          </a:p>
          <a:p>
            <a:r>
              <a:rPr lang="en-US" dirty="0" smtClean="0"/>
              <a:t>If the tags of their documents do not match the tags of other peers, then they can harm the network</a:t>
            </a:r>
          </a:p>
          <a:p>
            <a:r>
              <a:rPr lang="en-US" dirty="0" smtClean="0"/>
              <a:t>Hackers with Corrupted Documents, or Companies with Advertising documents</a:t>
            </a:r>
            <a:endParaRPr lang="en-US" dirty="0"/>
          </a:p>
        </p:txBody>
      </p:sp>
    </p:spTree>
    <p:extLst>
      <p:ext uri="{BB962C8B-B14F-4D97-AF65-F5344CB8AC3E}">
        <p14:creationId xmlns:p14="http://schemas.microsoft.com/office/powerpoint/2010/main" val="2055294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 Attacking Peers</a:t>
            </a:r>
            <a:endParaRPr lang="en-US" dirty="0"/>
          </a:p>
        </p:txBody>
      </p:sp>
      <p:sp>
        <p:nvSpPr>
          <p:cNvPr id="3" name="Content Placeholder 2"/>
          <p:cNvSpPr>
            <a:spLocks noGrp="1"/>
          </p:cNvSpPr>
          <p:nvPr>
            <p:ph idx="1"/>
          </p:nvPr>
        </p:nvSpPr>
        <p:spPr/>
        <p:txBody>
          <a:bodyPr/>
          <a:lstStyle/>
          <a:p>
            <a:pPr marL="45720" indent="0">
              <a:buNone/>
            </a:pPr>
            <a:r>
              <a:rPr lang="en-US" dirty="0" smtClean="0"/>
              <a:t>One experiment putting Viral type attacking profile in a network of peers using Document Popularity. Viral peers only get a reward the first time a peer sees a corrupted file. The peers we were using previously are consumer peers.</a:t>
            </a:r>
          </a:p>
        </p:txBody>
      </p:sp>
      <p:graphicFrame>
        <p:nvGraphicFramePr>
          <p:cNvPr id="7" name="Table 6"/>
          <p:cNvGraphicFramePr>
            <a:graphicFrameLocks noGrp="1"/>
          </p:cNvGraphicFramePr>
          <p:nvPr>
            <p:extLst>
              <p:ext uri="{D42A27DB-BD31-4B8C-83A1-F6EECF244321}">
                <p14:modId xmlns:p14="http://schemas.microsoft.com/office/powerpoint/2010/main" val="506760839"/>
              </p:ext>
            </p:extLst>
          </p:nvPr>
        </p:nvGraphicFramePr>
        <p:xfrm>
          <a:off x="1295400" y="4194008"/>
          <a:ext cx="9601199" cy="1219646"/>
        </p:xfrm>
        <a:graphic>
          <a:graphicData uri="http://schemas.openxmlformats.org/drawingml/2006/table">
            <a:tbl>
              <a:tblPr firstRow="1" firstCol="1" bandRow="1">
                <a:tableStyleId>{9DCAF9ED-07DC-4A11-8D7F-57B35C25682E}</a:tableStyleId>
              </a:tblPr>
              <a:tblGrid>
                <a:gridCol w="1472824"/>
                <a:gridCol w="1202070"/>
                <a:gridCol w="1338407"/>
                <a:gridCol w="1338407"/>
                <a:gridCol w="1200150"/>
                <a:gridCol w="1760860"/>
                <a:gridCol w="1288481"/>
              </a:tblGrid>
              <a:tr h="0">
                <a:tc>
                  <a:txBody>
                    <a:bodyPr/>
                    <a:lstStyle/>
                    <a:p>
                      <a:pPr marL="0" marR="0">
                        <a:lnSpc>
                          <a:spcPct val="107000"/>
                        </a:lnSpc>
                        <a:spcBef>
                          <a:spcPts val="0"/>
                        </a:spcBef>
                        <a:spcAft>
                          <a:spcPts val="0"/>
                        </a:spcAft>
                        <a:tabLst>
                          <a:tab pos="1346835" algn="r"/>
                        </a:tabLst>
                      </a:pPr>
                      <a:r>
                        <a:rPr lang="en-US" sz="1100" u="sng">
                          <a:effectLst/>
                        </a:rPr>
                        <a:t>Population Name</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u="sng">
                          <a:effectLst/>
                        </a:rPr>
                        <a:t>Rank Strategy</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u="sng">
                          <a:effectLst/>
                        </a:rPr>
                        <a:t>Like Strategy</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u="sng">
                          <a:effectLst/>
                        </a:rPr>
                        <a:t>Payoff Strategy</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u="sng">
                          <a:effectLst/>
                        </a:rPr>
                        <a:t>Follow Strategy</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u="sng">
                          <a:effectLst/>
                        </a:rPr>
                        <a:t>Publish Strategy</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457200" marR="0" indent="-457200">
                        <a:lnSpc>
                          <a:spcPct val="107000"/>
                        </a:lnSpc>
                        <a:spcBef>
                          <a:spcPts val="0"/>
                        </a:spcBef>
                        <a:spcAft>
                          <a:spcPts val="0"/>
                        </a:spcAft>
                      </a:pPr>
                      <a:r>
                        <a:rPr lang="en-US" sz="1100" u="sng">
                          <a:effectLst/>
                        </a:rPr>
                        <a:t>Tag Values</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Attack-profiles</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a:effectLst/>
                        </a:rPr>
                        <a:t>Random Topk</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a:effectLst/>
                        </a:rPr>
                        <a:t>Like files in TopK</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a:effectLst/>
                        </a:rPr>
                        <a:t>Viral Payoff</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a:effectLst/>
                        </a:rPr>
                        <a:t>N/A</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a:effectLst/>
                        </a:rPr>
                        <a:t>N/A</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a:effectLst/>
                        </a:rPr>
                        <a:t>0</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Document-Popularity-profiles</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a:effectLst/>
                        </a:rPr>
                        <a:t>Document Popularity TopK </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a:effectLst/>
                        </a:rPr>
                        <a:t>Like files in TopK</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a:effectLst/>
                        </a:rPr>
                        <a:t>Selfish Payoff</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a:effectLst/>
                        </a:rPr>
                        <a:t>N/A</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a:effectLst/>
                        </a:rPr>
                        <a:t>N/A</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Documents</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a:effectLst/>
                        </a:rPr>
                        <a:t>N/A</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a:effectLst/>
                        </a:rPr>
                        <a:t>N/A</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a:effectLst/>
                        </a:rPr>
                        <a:t>N/A</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a:effectLst/>
                        </a:rPr>
                        <a:t>N/A</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a:effectLst/>
                        </a:rPr>
                        <a:t>N/A</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Ten are tagged with 1, two are tagged with 0.</a:t>
                      </a:r>
                      <a:endParaRPr lang="en-US" sz="1100" dirty="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07377289"/>
              </p:ext>
            </p:extLst>
          </p:nvPr>
        </p:nvGraphicFramePr>
        <p:xfrm>
          <a:off x="1295400" y="2950535"/>
          <a:ext cx="3711575" cy="860871"/>
        </p:xfrm>
        <a:graphic>
          <a:graphicData uri="http://schemas.openxmlformats.org/drawingml/2006/table">
            <a:tbl>
              <a:tblPr firstRow="1" firstCol="1" bandRow="1">
                <a:tableStyleId>{9DCAF9ED-07DC-4A11-8D7F-57B35C25682E}</a:tableStyleId>
              </a:tblPr>
              <a:tblGrid>
                <a:gridCol w="1534795"/>
                <a:gridCol w="2176780"/>
              </a:tblGrid>
              <a:tr h="331224">
                <a:tc>
                  <a:txBody>
                    <a:bodyPr/>
                    <a:lstStyle/>
                    <a:p>
                      <a:pPr marL="0" marR="0">
                        <a:lnSpc>
                          <a:spcPct val="107000"/>
                        </a:lnSpc>
                        <a:spcBef>
                          <a:spcPts val="0"/>
                        </a:spcBef>
                        <a:spcAft>
                          <a:spcPts val="0"/>
                        </a:spcAft>
                      </a:pPr>
                      <a:r>
                        <a:rPr lang="en-US" sz="1100" u="sng" dirty="0">
                          <a:effectLst/>
                        </a:rPr>
                        <a:t>Initial Population Size</a:t>
                      </a:r>
                      <a:endParaRPr lang="en-US" sz="1100" dirty="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u="sng" dirty="0">
                          <a:effectLst/>
                        </a:rPr>
                        <a:t>Population Name</a:t>
                      </a:r>
                      <a:endParaRPr lang="en-US" sz="1100" dirty="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20</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a:effectLst/>
                        </a:rPr>
                        <a:t>Viral-profiles</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100</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a:effectLst/>
                        </a:rPr>
                        <a:t>Document-Popularity-profiles</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12</a:t>
                      </a:r>
                      <a:endParaRPr lang="en-US" sz="110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Documents</a:t>
                      </a:r>
                      <a:endParaRPr lang="en-US" sz="1100" dirty="0">
                        <a:effectLst/>
                        <a:latin typeface="Calibri" panose="020F0502020204030204" pitchFamily="34" charset="0"/>
                        <a:ea typeface="SimSun" panose="02010600030101010101" pitchFamily="2" charset="-122"/>
                        <a:cs typeface="Mangal" panose="02040503050203030202" pitchFamily="18" charset="0"/>
                      </a:endParaRPr>
                    </a:p>
                  </a:txBody>
                  <a:tcPr marL="68580" marR="68580" marT="0" marB="0"/>
                </a:tc>
              </a:tr>
            </a:tbl>
          </a:graphicData>
        </a:graphic>
      </p:graphicFrame>
    </p:spTree>
    <p:extLst>
      <p:ext uri="{BB962C8B-B14F-4D97-AF65-F5344CB8AC3E}">
        <p14:creationId xmlns:p14="http://schemas.microsoft.com/office/powerpoint/2010/main" val="41389683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 Attacking Peers</a:t>
            </a:r>
            <a:endParaRPr lang="en-US" dirty="0"/>
          </a:p>
        </p:txBody>
      </p:sp>
      <p:graphicFrame>
        <p:nvGraphicFramePr>
          <p:cNvPr id="11" name="Chart 10"/>
          <p:cNvGraphicFramePr/>
          <p:nvPr>
            <p:extLst>
              <p:ext uri="{D42A27DB-BD31-4B8C-83A1-F6EECF244321}">
                <p14:modId xmlns:p14="http://schemas.microsoft.com/office/powerpoint/2010/main" val="42584052"/>
              </p:ext>
            </p:extLst>
          </p:nvPr>
        </p:nvGraphicFramePr>
        <p:xfrm>
          <a:off x="1832345" y="2434855"/>
          <a:ext cx="4844902" cy="31472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11133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 Attacking Peers</a:t>
            </a:r>
            <a:endParaRPr lang="en-US" dirty="0"/>
          </a:p>
        </p:txBody>
      </p:sp>
      <p:sp>
        <p:nvSpPr>
          <p:cNvPr id="4" name="Content Placeholder 3"/>
          <p:cNvSpPr>
            <a:spLocks noGrp="1"/>
          </p:cNvSpPr>
          <p:nvPr>
            <p:ph idx="1"/>
          </p:nvPr>
        </p:nvSpPr>
        <p:spPr/>
        <p:txBody>
          <a:bodyPr/>
          <a:lstStyle/>
          <a:p>
            <a:r>
              <a:rPr lang="en-US" dirty="0" smtClean="0"/>
              <a:t>Can continually evolve peers strategies so that they counter their competitors strategies.</a:t>
            </a:r>
            <a:endParaRPr lang="en-US" dirty="0"/>
          </a:p>
          <a:p>
            <a:pPr marL="45720" indent="0">
              <a:buNone/>
            </a:pPr>
            <a:r>
              <a:rPr lang="en-US" dirty="0" smtClean="0"/>
              <a:t>EX: The following document popularity performs better against the viral strategy </a:t>
            </a:r>
            <a:br>
              <a:rPr lang="en-US" dirty="0" smtClean="0"/>
            </a:br>
            <a:endParaRPr lang="en-US" dirty="0"/>
          </a:p>
        </p:txBody>
      </p:sp>
      <p:graphicFrame>
        <p:nvGraphicFramePr>
          <p:cNvPr id="5" name="Chart 4"/>
          <p:cNvGraphicFramePr/>
          <p:nvPr>
            <p:extLst>
              <p:ext uri="{D42A27DB-BD31-4B8C-83A1-F6EECF244321}">
                <p14:modId xmlns:p14="http://schemas.microsoft.com/office/powerpoint/2010/main" val="543364673"/>
              </p:ext>
            </p:extLst>
          </p:nvPr>
        </p:nvGraphicFramePr>
        <p:xfrm>
          <a:off x="1396409" y="3354572"/>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3774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 Attacking Peers</a:t>
            </a:r>
            <a:endParaRPr lang="en-US" dirty="0"/>
          </a:p>
        </p:txBody>
      </p:sp>
      <p:sp>
        <p:nvSpPr>
          <p:cNvPr id="4" name="Content Placeholder 3"/>
          <p:cNvSpPr>
            <a:spLocks noGrp="1"/>
          </p:cNvSpPr>
          <p:nvPr>
            <p:ph idx="1"/>
          </p:nvPr>
        </p:nvSpPr>
        <p:spPr/>
        <p:txBody>
          <a:bodyPr/>
          <a:lstStyle/>
          <a:p>
            <a:r>
              <a:rPr lang="en-US" dirty="0" smtClean="0"/>
              <a:t>Compare profiles that evolved with different partners.</a:t>
            </a:r>
          </a:p>
          <a:p>
            <a:pPr lvl="1"/>
            <a:r>
              <a:rPr lang="en-US" dirty="0" smtClean="0"/>
              <a:t> In almost every case, the attacking profiles would perform much worse against a consumer profile that had evolved separately</a:t>
            </a:r>
          </a:p>
          <a:p>
            <a:pPr lvl="1"/>
            <a:r>
              <a:rPr lang="en-US" dirty="0" smtClean="0"/>
              <a:t>Consumer profiles performed moderately well against attack profiles that had evolved separately</a:t>
            </a:r>
          </a:p>
          <a:p>
            <a:pPr lvl="1"/>
            <a:endParaRPr lang="en-US" dirty="0"/>
          </a:p>
          <a:p>
            <a:pPr marL="45720" indent="0">
              <a:buNone/>
            </a:pPr>
            <a:r>
              <a:rPr lang="en-US" dirty="0" smtClean="0"/>
              <a:t/>
            </a:r>
            <a:br>
              <a:rPr lang="en-US" dirty="0" smtClean="0"/>
            </a:br>
            <a:endParaRPr lang="en-US" dirty="0"/>
          </a:p>
        </p:txBody>
      </p:sp>
    </p:spTree>
    <p:extLst>
      <p:ext uri="{BB962C8B-B14F-4D97-AF65-F5344CB8AC3E}">
        <p14:creationId xmlns:p14="http://schemas.microsoft.com/office/powerpoint/2010/main" val="18496715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 Attacking Peers</a:t>
            </a:r>
            <a:endParaRPr lang="en-US" dirty="0"/>
          </a:p>
        </p:txBody>
      </p:sp>
      <p:sp>
        <p:nvSpPr>
          <p:cNvPr id="4" name="Content Placeholder 3"/>
          <p:cNvSpPr>
            <a:spLocks noGrp="1"/>
          </p:cNvSpPr>
          <p:nvPr>
            <p:ph idx="1"/>
          </p:nvPr>
        </p:nvSpPr>
        <p:spPr/>
        <p:txBody>
          <a:bodyPr/>
          <a:lstStyle/>
          <a:p>
            <a:pPr marL="45720" indent="0">
              <a:buNone/>
            </a:pPr>
            <a:r>
              <a:rPr lang="en-US" dirty="0" smtClean="0"/>
              <a:t>Implied Results </a:t>
            </a:r>
          </a:p>
          <a:p>
            <a:r>
              <a:rPr lang="en-US" dirty="0" smtClean="0"/>
              <a:t>If you can determine the type of rank strategy an attacker is designed to counter, then you can do well against that attacker by simply using a different rank strategy</a:t>
            </a:r>
          </a:p>
          <a:p>
            <a:pPr lvl="1"/>
            <a:r>
              <a:rPr lang="en-US" dirty="0" smtClean="0"/>
              <a:t>One way of doing this might be to filter rank results based on how high those documents were given different rank strategies. If the document is low in every other group, it might be a good idea to remove that document from the rank results.</a:t>
            </a:r>
          </a:p>
          <a:p>
            <a:pPr lvl="1"/>
            <a:endParaRPr lang="en-US" dirty="0"/>
          </a:p>
          <a:p>
            <a:pPr marL="45720" indent="0">
              <a:buNone/>
            </a:pPr>
            <a:r>
              <a:rPr lang="en-US" dirty="0" smtClean="0"/>
              <a:t/>
            </a:r>
            <a:br>
              <a:rPr lang="en-US" dirty="0" smtClean="0"/>
            </a:br>
            <a:endParaRPr lang="en-US" dirty="0"/>
          </a:p>
        </p:txBody>
      </p:sp>
    </p:spTree>
    <p:extLst>
      <p:ext uri="{BB962C8B-B14F-4D97-AF65-F5344CB8AC3E}">
        <p14:creationId xmlns:p14="http://schemas.microsoft.com/office/powerpoint/2010/main" val="3029043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 Learning Peers</a:t>
            </a:r>
            <a:endParaRPr lang="en-US" dirty="0"/>
          </a:p>
        </p:txBody>
      </p:sp>
      <p:sp>
        <p:nvSpPr>
          <p:cNvPr id="4" name="Content Placeholder 3"/>
          <p:cNvSpPr>
            <a:spLocks noGrp="1"/>
          </p:cNvSpPr>
          <p:nvPr>
            <p:ph idx="1"/>
          </p:nvPr>
        </p:nvSpPr>
        <p:spPr/>
        <p:txBody>
          <a:bodyPr/>
          <a:lstStyle/>
          <a:p>
            <a:pPr marL="45720" indent="0">
              <a:buNone/>
            </a:pPr>
            <a:r>
              <a:rPr lang="en-US" dirty="0" smtClean="0"/>
              <a:t>Learning</a:t>
            </a:r>
          </a:p>
          <a:p>
            <a:pPr lvl="1"/>
            <a:r>
              <a:rPr lang="en-US" dirty="0" smtClean="0"/>
              <a:t>Users gave other peers and documents “trust values”, which they could modify and would have an affect on the rank strategy. If a peer or document provided rewarding documents, the user could increase its own trust values to those peers. </a:t>
            </a:r>
          </a:p>
          <a:p>
            <a:pPr lvl="1"/>
            <a:r>
              <a:rPr lang="en-US" dirty="0" smtClean="0"/>
              <a:t>The hope of this is to make rank strategies more efficient. This learning method could be combined with existing rank strategies (</a:t>
            </a:r>
            <a:r>
              <a:rPr lang="en-US" dirty="0" err="1" smtClean="0"/>
              <a:t>ie</a:t>
            </a:r>
            <a:r>
              <a:rPr lang="en-US" dirty="0" smtClean="0"/>
              <a:t> peer similarity)</a:t>
            </a:r>
          </a:p>
          <a:p>
            <a:pPr lvl="1"/>
            <a:endParaRPr lang="en-US" dirty="0"/>
          </a:p>
          <a:p>
            <a:pPr marL="365760" lvl="1" indent="0">
              <a:buNone/>
            </a:pPr>
            <a:endParaRPr lang="en-US" dirty="0"/>
          </a:p>
          <a:p>
            <a:endParaRPr lang="en-US" dirty="0"/>
          </a:p>
          <a:p>
            <a:pPr marL="45720" indent="0">
              <a:buNone/>
            </a:pPr>
            <a:r>
              <a:rPr lang="en-US" dirty="0" smtClean="0"/>
              <a:t/>
            </a:r>
            <a:br>
              <a:rPr lang="en-US" dirty="0" smtClean="0"/>
            </a:br>
            <a:endParaRPr lang="en-US" dirty="0"/>
          </a:p>
        </p:txBody>
      </p:sp>
    </p:spTree>
    <p:extLst>
      <p:ext uri="{BB962C8B-B14F-4D97-AF65-F5344CB8AC3E}">
        <p14:creationId xmlns:p14="http://schemas.microsoft.com/office/powerpoint/2010/main" val="29832587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Overview</a:t>
            </a:r>
            <a:endParaRPr lang="en-US" dirty="0"/>
          </a:p>
        </p:txBody>
      </p:sp>
      <p:sp>
        <p:nvSpPr>
          <p:cNvPr id="3" name="Content Placeholder 2"/>
          <p:cNvSpPr>
            <a:spLocks noGrp="1"/>
          </p:cNvSpPr>
          <p:nvPr>
            <p:ph idx="1"/>
          </p:nvPr>
        </p:nvSpPr>
        <p:spPr/>
        <p:txBody>
          <a:bodyPr/>
          <a:lstStyle/>
          <a:p>
            <a:r>
              <a:rPr lang="en-US" dirty="0" smtClean="0"/>
              <a:t>What?</a:t>
            </a:r>
          </a:p>
          <a:p>
            <a:pPr lvl="1"/>
            <a:r>
              <a:rPr lang="en-US" dirty="0" smtClean="0"/>
              <a:t>Explorative research</a:t>
            </a:r>
            <a:endParaRPr lang="en-US" dirty="0" smtClean="0"/>
          </a:p>
          <a:p>
            <a:pPr lvl="1"/>
            <a:r>
              <a:rPr lang="en-US" dirty="0" smtClean="0"/>
              <a:t>File sharing networks</a:t>
            </a:r>
          </a:p>
          <a:p>
            <a:pPr lvl="1"/>
            <a:r>
              <a:rPr lang="en-US" dirty="0" smtClean="0"/>
              <a:t>Simulator</a:t>
            </a:r>
            <a:endParaRPr lang="en-US" dirty="0"/>
          </a:p>
          <a:p>
            <a:r>
              <a:rPr lang="en-US" dirty="0" smtClean="0"/>
              <a:t>Why?</a:t>
            </a:r>
          </a:p>
          <a:p>
            <a:pPr lvl="1"/>
            <a:r>
              <a:rPr lang="en-US" dirty="0" smtClean="0"/>
              <a:t>Interesting cases</a:t>
            </a:r>
            <a:endParaRPr lang="en-US" dirty="0" smtClean="0"/>
          </a:p>
          <a:p>
            <a:pPr lvl="1"/>
            <a:r>
              <a:rPr lang="en-US" dirty="0"/>
              <a:t>Potentially helpful observations</a:t>
            </a:r>
          </a:p>
          <a:p>
            <a:pPr marL="365760" lvl="1" indent="0">
              <a:buNone/>
            </a:pPr>
            <a:endParaRPr lang="en-US" dirty="0" smtClean="0"/>
          </a:p>
          <a:p>
            <a:endParaRPr lang="en-US" dirty="0" smtClean="0"/>
          </a:p>
        </p:txBody>
      </p:sp>
    </p:spTree>
    <p:extLst>
      <p:ext uri="{BB962C8B-B14F-4D97-AF65-F5344CB8AC3E}">
        <p14:creationId xmlns:p14="http://schemas.microsoft.com/office/powerpoint/2010/main" val="40470833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 Learning Peers</a:t>
            </a:r>
            <a:endParaRPr lang="en-US" dirty="0"/>
          </a:p>
        </p:txBody>
      </p:sp>
      <p:sp>
        <p:nvSpPr>
          <p:cNvPr id="4" name="Content Placeholder 3"/>
          <p:cNvSpPr>
            <a:spLocks noGrp="1"/>
          </p:cNvSpPr>
          <p:nvPr>
            <p:ph idx="1"/>
          </p:nvPr>
        </p:nvSpPr>
        <p:spPr/>
        <p:txBody>
          <a:bodyPr>
            <a:normAutofit/>
          </a:bodyPr>
          <a:lstStyle/>
          <a:p>
            <a:pPr marL="45720" indent="0">
              <a:buNone/>
            </a:pPr>
            <a:r>
              <a:rPr lang="en-US" dirty="0" smtClean="0"/>
              <a:t>Results </a:t>
            </a:r>
          </a:p>
          <a:p>
            <a:pPr lvl="1"/>
            <a:r>
              <a:rPr lang="en-US" dirty="0"/>
              <a:t>T</a:t>
            </a:r>
            <a:r>
              <a:rPr lang="en-US" dirty="0" smtClean="0"/>
              <a:t>here were only two cases where learning peers out performed their non-learning counter parts.</a:t>
            </a:r>
          </a:p>
          <a:p>
            <a:pPr lvl="2"/>
            <a:r>
              <a:rPr lang="en-US" dirty="0" smtClean="0"/>
              <a:t>When the profiles being compared did not possess memory (didn’t filter documents they had already seen)</a:t>
            </a:r>
          </a:p>
          <a:p>
            <a:pPr lvl="2"/>
            <a:r>
              <a:rPr lang="en-US" dirty="0" smtClean="0"/>
              <a:t>Performed slightly better against attackers designed to counter their rank strategy</a:t>
            </a:r>
          </a:p>
          <a:p>
            <a:pPr lvl="2"/>
            <a:endParaRPr lang="en-US" dirty="0"/>
          </a:p>
          <a:p>
            <a:pPr lvl="1"/>
            <a:endParaRPr lang="en-US" dirty="0" smtClean="0"/>
          </a:p>
        </p:txBody>
      </p:sp>
    </p:spTree>
    <p:extLst>
      <p:ext uri="{BB962C8B-B14F-4D97-AF65-F5344CB8AC3E}">
        <p14:creationId xmlns:p14="http://schemas.microsoft.com/office/powerpoint/2010/main" val="34664732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 Learning Peers</a:t>
            </a:r>
            <a:endParaRPr lang="en-US" dirty="0"/>
          </a:p>
        </p:txBody>
      </p:sp>
      <p:sp>
        <p:nvSpPr>
          <p:cNvPr id="4" name="Content Placeholder 3"/>
          <p:cNvSpPr>
            <a:spLocks noGrp="1"/>
          </p:cNvSpPr>
          <p:nvPr>
            <p:ph idx="1"/>
          </p:nvPr>
        </p:nvSpPr>
        <p:spPr/>
        <p:txBody>
          <a:bodyPr>
            <a:normAutofit/>
          </a:bodyPr>
          <a:lstStyle/>
          <a:p>
            <a:pPr marL="45720" indent="0">
              <a:buNone/>
            </a:pPr>
            <a:r>
              <a:rPr lang="en-US" dirty="0" smtClean="0"/>
              <a:t>Results </a:t>
            </a:r>
          </a:p>
          <a:p>
            <a:pPr lvl="1"/>
            <a:r>
              <a:rPr lang="en-US" dirty="0" smtClean="0"/>
              <a:t>In </a:t>
            </a:r>
            <a:r>
              <a:rPr lang="en-US" dirty="0"/>
              <a:t>virtually every other case, </a:t>
            </a:r>
            <a:r>
              <a:rPr lang="en-US" dirty="0" smtClean="0"/>
              <a:t>the learning peers </a:t>
            </a:r>
            <a:r>
              <a:rPr lang="en-US" dirty="0"/>
              <a:t>behaved exactly the same as their non-learning counter parts</a:t>
            </a:r>
            <a:r>
              <a:rPr lang="en-US" dirty="0" smtClean="0"/>
              <a:t>. The total payoff of the two profiles would remain evenly matched.</a:t>
            </a:r>
          </a:p>
          <a:p>
            <a:pPr lvl="2"/>
            <a:r>
              <a:rPr lang="en-US" dirty="0" smtClean="0"/>
              <a:t>Even </a:t>
            </a:r>
            <a:r>
              <a:rPr lang="en-US" dirty="0"/>
              <a:t>in cases designed to give them an </a:t>
            </a:r>
            <a:r>
              <a:rPr lang="en-US" dirty="0" smtClean="0"/>
              <a:t>advantage, such as when the peers tags could mutate. </a:t>
            </a:r>
          </a:p>
          <a:p>
            <a:pPr lvl="2"/>
            <a:r>
              <a:rPr lang="en-US" dirty="0" smtClean="0"/>
              <a:t>The learning profiles were expected to have an advantage when peers could have their tags mutate, because a user may find that a similar peer is no longer interested in the same documents as them.</a:t>
            </a:r>
          </a:p>
          <a:p>
            <a:pPr lvl="2"/>
            <a:r>
              <a:rPr lang="en-US" dirty="0" smtClean="0"/>
              <a:t>What this suggests, is that perhaps this is not the best learning method. Or that learning should not be used at all in these cases.</a:t>
            </a:r>
          </a:p>
          <a:p>
            <a:pPr lvl="3"/>
            <a:r>
              <a:rPr lang="en-US" dirty="0" smtClean="0"/>
              <a:t>An alternative to a learning profile would be a forgetting profile. The forgetting profile would decrease the weight of like and follow links that were formed a long time ago. This would give newer links more affect on the rank strategy. </a:t>
            </a:r>
          </a:p>
          <a:p>
            <a:pPr lvl="1"/>
            <a:endParaRPr lang="en-US" dirty="0" smtClean="0"/>
          </a:p>
        </p:txBody>
      </p:sp>
    </p:spTree>
    <p:extLst>
      <p:ext uri="{BB962C8B-B14F-4D97-AF65-F5344CB8AC3E}">
        <p14:creationId xmlns:p14="http://schemas.microsoft.com/office/powerpoint/2010/main" val="1164262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Ideas</a:t>
            </a:r>
            <a:endParaRPr lang="en-US" dirty="0"/>
          </a:p>
        </p:txBody>
      </p:sp>
      <p:sp>
        <p:nvSpPr>
          <p:cNvPr id="3" name="Content Placeholder 2"/>
          <p:cNvSpPr>
            <a:spLocks noGrp="1"/>
          </p:cNvSpPr>
          <p:nvPr>
            <p:ph sz="half" idx="1"/>
          </p:nvPr>
        </p:nvSpPr>
        <p:spPr>
          <a:xfrm>
            <a:off x="1295400" y="1825625"/>
            <a:ext cx="8109098" cy="4117975"/>
          </a:xfrm>
        </p:spPr>
        <p:txBody>
          <a:bodyPr>
            <a:normAutofit fontScale="70000" lnSpcReduction="20000"/>
          </a:bodyPr>
          <a:lstStyle/>
          <a:p>
            <a:r>
              <a:rPr lang="en-US" dirty="0" smtClean="0"/>
              <a:t>N-Dimensional Tags (instead of n tags)</a:t>
            </a:r>
          </a:p>
          <a:p>
            <a:pPr lvl="1"/>
            <a:r>
              <a:rPr lang="en-US" dirty="0" smtClean="0"/>
              <a:t>Allows “weight” of tags (some movies contain more action than others)</a:t>
            </a:r>
            <a:endParaRPr lang="en-US" dirty="0"/>
          </a:p>
          <a:p>
            <a:pPr lvl="1"/>
            <a:r>
              <a:rPr lang="en-US" dirty="0" smtClean="0"/>
              <a:t>Allows “conflicting tags” where the weight is negative</a:t>
            </a:r>
            <a:endParaRPr lang="en-US" dirty="0"/>
          </a:p>
          <a:p>
            <a:r>
              <a:rPr lang="en-US" dirty="0" smtClean="0"/>
              <a:t>Forgetting </a:t>
            </a:r>
          </a:p>
          <a:p>
            <a:pPr lvl="1"/>
            <a:r>
              <a:rPr lang="en-US" dirty="0" smtClean="0"/>
              <a:t>The longer it has been since a link was formed, the less impact it has on ranking strategies</a:t>
            </a:r>
          </a:p>
          <a:p>
            <a:pPr lvl="1"/>
            <a:r>
              <a:rPr lang="en-US" dirty="0" smtClean="0"/>
              <a:t>Useful for mutating tags</a:t>
            </a:r>
            <a:br>
              <a:rPr lang="en-US" dirty="0" smtClean="0"/>
            </a:br>
            <a:endParaRPr lang="en-US" dirty="0" smtClean="0"/>
          </a:p>
          <a:p>
            <a:r>
              <a:rPr lang="en-US" dirty="0" smtClean="0"/>
              <a:t>Various Size of </a:t>
            </a:r>
            <a:r>
              <a:rPr lang="en-US" dirty="0" err="1" smtClean="0"/>
              <a:t>topk</a:t>
            </a:r>
            <a:r>
              <a:rPr lang="en-US" dirty="0" smtClean="0"/>
              <a:t> </a:t>
            </a:r>
          </a:p>
          <a:p>
            <a:pPr lvl="1"/>
            <a:r>
              <a:rPr lang="en-US" dirty="0" smtClean="0"/>
              <a:t>“Risk less when you know less” – increase k of </a:t>
            </a:r>
            <a:r>
              <a:rPr lang="en-US" dirty="0" err="1" smtClean="0"/>
              <a:t>topk</a:t>
            </a:r>
            <a:r>
              <a:rPr lang="en-US" dirty="0" smtClean="0"/>
              <a:t> over time</a:t>
            </a:r>
          </a:p>
          <a:p>
            <a:pPr lvl="1"/>
            <a:endParaRPr lang="en-US" dirty="0"/>
          </a:p>
          <a:p>
            <a:r>
              <a:rPr lang="en-US" dirty="0" smtClean="0"/>
              <a:t>Use a different rank strategy to determine order of documents that were tied</a:t>
            </a:r>
            <a:r>
              <a:rPr lang="en-US" i="1" dirty="0" smtClean="0"/>
              <a:t> </a:t>
            </a:r>
            <a:r>
              <a:rPr lang="en-US" dirty="0" smtClean="0"/>
              <a:t>in another rank strategy</a:t>
            </a:r>
          </a:p>
          <a:p>
            <a:pPr lvl="1"/>
            <a:r>
              <a:rPr lang="en-US" dirty="0" smtClean="0"/>
              <a:t>Ties are when a rank strategy gives two documents the same rank value, making their order random</a:t>
            </a:r>
          </a:p>
          <a:p>
            <a:pPr lvl="1"/>
            <a:r>
              <a:rPr lang="en-US" dirty="0" smtClean="0"/>
              <a:t>If a tie occurs when ranking documents according to peer similarity, then document popularity can be used as a tie breaker</a:t>
            </a:r>
            <a:endParaRPr lang="en-US" dirty="0"/>
          </a:p>
        </p:txBody>
      </p:sp>
    </p:spTree>
    <p:extLst>
      <p:ext uri="{BB962C8B-B14F-4D97-AF65-F5344CB8AC3E}">
        <p14:creationId xmlns:p14="http://schemas.microsoft.com/office/powerpoint/2010/main" val="118143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Simulator</a:t>
            </a:r>
            <a:endParaRPr lang="en-US" dirty="0"/>
          </a:p>
        </p:txBody>
      </p:sp>
      <p:sp>
        <p:nvSpPr>
          <p:cNvPr id="3" name="Content Placeholder 2"/>
          <p:cNvSpPr>
            <a:spLocks noGrp="1"/>
          </p:cNvSpPr>
          <p:nvPr>
            <p:ph idx="1"/>
          </p:nvPr>
        </p:nvSpPr>
        <p:spPr/>
        <p:txBody>
          <a:bodyPr>
            <a:normAutofit/>
          </a:bodyPr>
          <a:lstStyle/>
          <a:p>
            <a:r>
              <a:rPr lang="en-US" dirty="0" smtClean="0"/>
              <a:t>Network</a:t>
            </a:r>
          </a:p>
          <a:p>
            <a:pPr lvl="1"/>
            <a:r>
              <a:rPr lang="en-US" dirty="0" smtClean="0"/>
              <a:t>Peers (User)</a:t>
            </a:r>
          </a:p>
          <a:p>
            <a:pPr lvl="1"/>
            <a:r>
              <a:rPr lang="en-US" dirty="0" smtClean="0"/>
              <a:t>Documents</a:t>
            </a:r>
          </a:p>
          <a:p>
            <a:pPr lvl="1"/>
            <a:endParaRPr lang="en-US" dirty="0"/>
          </a:p>
          <a:p>
            <a:r>
              <a:rPr lang="en-US" dirty="0" smtClean="0"/>
              <a:t>Tags (interest and taste)</a:t>
            </a:r>
          </a:p>
          <a:p>
            <a:r>
              <a:rPr lang="en-US" dirty="0" smtClean="0"/>
              <a:t>Profiles </a:t>
            </a:r>
          </a:p>
          <a:p>
            <a:pPr marL="365760" lvl="1" indent="0">
              <a:buNone/>
            </a:pPr>
            <a:endParaRPr lang="en-US" dirty="0" smtClean="0"/>
          </a:p>
          <a:p>
            <a:pPr marL="365760" lvl="1" indent="0">
              <a:buNone/>
            </a:pPr>
            <a:endParaRPr lang="en-US" dirty="0" smtClean="0"/>
          </a:p>
        </p:txBody>
      </p:sp>
      <p:sp>
        <p:nvSpPr>
          <p:cNvPr id="8" name="Oval 7"/>
          <p:cNvSpPr/>
          <p:nvPr/>
        </p:nvSpPr>
        <p:spPr>
          <a:xfrm>
            <a:off x="7267354" y="1943989"/>
            <a:ext cx="249865" cy="22328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941290" y="2743198"/>
            <a:ext cx="249865" cy="22328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308112" y="3340395"/>
            <a:ext cx="249865" cy="22328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498957" y="2483587"/>
            <a:ext cx="249865" cy="223283"/>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562754" y="1975882"/>
            <a:ext cx="249865" cy="223283"/>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584019" y="3452036"/>
            <a:ext cx="249865" cy="223283"/>
          </a:xfrm>
          <a:prstGeom prst="ellipse">
            <a:avLst/>
          </a:prstGeom>
          <a:solidFill>
            <a:schemeClr val="bg1">
              <a:lumMod val="6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388201" y="2966481"/>
            <a:ext cx="249865" cy="223283"/>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308112" y="2419795"/>
            <a:ext cx="249865" cy="22328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742812" y="1742186"/>
            <a:ext cx="1233377" cy="2225306"/>
          </a:xfrm>
          <a:prstGeom prst="ellipse">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092262" y="1747499"/>
            <a:ext cx="1233377" cy="2225306"/>
          </a:xfrm>
          <a:prstGeom prst="ellipse">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41290" y="1372854"/>
            <a:ext cx="1072118" cy="369332"/>
          </a:xfrm>
          <a:prstGeom prst="rect">
            <a:avLst/>
          </a:prstGeom>
          <a:noFill/>
        </p:spPr>
        <p:txBody>
          <a:bodyPr wrap="square" rtlCol="0">
            <a:spAutoFit/>
          </a:bodyPr>
          <a:lstStyle/>
          <a:p>
            <a:r>
              <a:rPr lang="en-US" dirty="0" smtClean="0"/>
              <a:t>Peers</a:t>
            </a:r>
            <a:endParaRPr lang="en-US" dirty="0"/>
          </a:p>
        </p:txBody>
      </p:sp>
      <p:sp>
        <p:nvSpPr>
          <p:cNvPr id="22" name="TextBox 21"/>
          <p:cNvSpPr txBox="1"/>
          <p:nvPr/>
        </p:nvSpPr>
        <p:spPr>
          <a:xfrm>
            <a:off x="8108212" y="1381862"/>
            <a:ext cx="1408814" cy="369332"/>
          </a:xfrm>
          <a:prstGeom prst="rect">
            <a:avLst/>
          </a:prstGeom>
          <a:noFill/>
        </p:spPr>
        <p:txBody>
          <a:bodyPr wrap="square" rtlCol="0">
            <a:spAutoFit/>
          </a:bodyPr>
          <a:lstStyle/>
          <a:p>
            <a:r>
              <a:rPr lang="en-US" dirty="0" smtClean="0"/>
              <a:t>Documents</a:t>
            </a:r>
            <a:endParaRPr lang="en-US" dirty="0"/>
          </a:p>
        </p:txBody>
      </p:sp>
    </p:spTree>
    <p:extLst>
      <p:ext uri="{BB962C8B-B14F-4D97-AF65-F5344CB8AC3E}">
        <p14:creationId xmlns:p14="http://schemas.microsoft.com/office/powerpoint/2010/main" val="57992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Simulator</a:t>
            </a:r>
            <a:endParaRPr lang="en-US" dirty="0"/>
          </a:p>
        </p:txBody>
      </p:sp>
      <p:sp>
        <p:nvSpPr>
          <p:cNvPr id="3" name="Content Placeholder 2"/>
          <p:cNvSpPr>
            <a:spLocks noGrp="1"/>
          </p:cNvSpPr>
          <p:nvPr>
            <p:ph idx="1"/>
          </p:nvPr>
        </p:nvSpPr>
        <p:spPr/>
        <p:txBody>
          <a:bodyPr>
            <a:normAutofit/>
          </a:bodyPr>
          <a:lstStyle/>
          <a:p>
            <a:r>
              <a:rPr lang="en-US" dirty="0" smtClean="0"/>
              <a:t>User</a:t>
            </a:r>
          </a:p>
          <a:p>
            <a:pPr lvl="1"/>
            <a:r>
              <a:rPr lang="en-US" dirty="0" smtClean="0"/>
              <a:t>Rank</a:t>
            </a:r>
          </a:p>
          <a:p>
            <a:pPr lvl="1"/>
            <a:r>
              <a:rPr lang="en-US" dirty="0" smtClean="0"/>
              <a:t>Payoff</a:t>
            </a:r>
          </a:p>
          <a:p>
            <a:pPr lvl="1"/>
            <a:r>
              <a:rPr lang="en-US" dirty="0" smtClean="0"/>
              <a:t>Like/unlike</a:t>
            </a:r>
          </a:p>
          <a:p>
            <a:pPr lvl="1"/>
            <a:r>
              <a:rPr lang="en-US" dirty="0" smtClean="0"/>
              <a:t>Follow/unfollow</a:t>
            </a:r>
          </a:p>
          <a:p>
            <a:pPr lvl="1"/>
            <a:r>
              <a:rPr lang="en-US" dirty="0" smtClean="0"/>
              <a:t>Publish</a:t>
            </a:r>
          </a:p>
          <a:p>
            <a:pPr lvl="1"/>
            <a:r>
              <a:rPr lang="en-US" dirty="0" smtClean="0"/>
              <a:t>Leave/rejoin?</a:t>
            </a:r>
          </a:p>
          <a:p>
            <a:pPr marL="365760" lvl="1" indent="0">
              <a:buNone/>
            </a:pPr>
            <a:endParaRPr lang="en-US" dirty="0" smtClean="0"/>
          </a:p>
          <a:p>
            <a:pPr marL="365760" lvl="1" indent="0">
              <a:buNone/>
            </a:pPr>
            <a:endParaRPr lang="en-US" dirty="0" smtClean="0"/>
          </a:p>
        </p:txBody>
      </p:sp>
      <p:sp>
        <p:nvSpPr>
          <p:cNvPr id="8" name="Oval 7"/>
          <p:cNvSpPr/>
          <p:nvPr/>
        </p:nvSpPr>
        <p:spPr>
          <a:xfrm>
            <a:off x="7150395" y="1819793"/>
            <a:ext cx="366825" cy="346673"/>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941290" y="2743198"/>
            <a:ext cx="249865" cy="22328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308112" y="3340395"/>
            <a:ext cx="249865" cy="22328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498957" y="2483587"/>
            <a:ext cx="249865" cy="223283"/>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562754" y="1975882"/>
            <a:ext cx="249865" cy="223283"/>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584019" y="3452036"/>
            <a:ext cx="249865" cy="223283"/>
          </a:xfrm>
          <a:prstGeom prst="ellipse">
            <a:avLst/>
          </a:prstGeom>
          <a:solidFill>
            <a:schemeClr val="bg1">
              <a:lumMod val="6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388201" y="2966481"/>
            <a:ext cx="249865" cy="223283"/>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308112" y="2419795"/>
            <a:ext cx="249865" cy="22328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41290" y="1372854"/>
            <a:ext cx="1072118" cy="369332"/>
          </a:xfrm>
          <a:prstGeom prst="rect">
            <a:avLst/>
          </a:prstGeom>
          <a:noFill/>
        </p:spPr>
        <p:txBody>
          <a:bodyPr wrap="square" rtlCol="0">
            <a:spAutoFit/>
          </a:bodyPr>
          <a:lstStyle/>
          <a:p>
            <a:r>
              <a:rPr lang="en-US" dirty="0" smtClean="0"/>
              <a:t>Peers</a:t>
            </a:r>
            <a:endParaRPr lang="en-US" dirty="0"/>
          </a:p>
        </p:txBody>
      </p:sp>
      <p:sp>
        <p:nvSpPr>
          <p:cNvPr id="22" name="TextBox 21"/>
          <p:cNvSpPr txBox="1"/>
          <p:nvPr/>
        </p:nvSpPr>
        <p:spPr>
          <a:xfrm>
            <a:off x="8108212" y="1381862"/>
            <a:ext cx="1408814" cy="369332"/>
          </a:xfrm>
          <a:prstGeom prst="rect">
            <a:avLst/>
          </a:prstGeom>
          <a:noFill/>
        </p:spPr>
        <p:txBody>
          <a:bodyPr wrap="square" rtlCol="0">
            <a:spAutoFit/>
          </a:bodyPr>
          <a:lstStyle/>
          <a:p>
            <a:r>
              <a:rPr lang="en-US" dirty="0" smtClean="0"/>
              <a:t>Documents</a:t>
            </a:r>
            <a:endParaRPr lang="en-US" dirty="0"/>
          </a:p>
        </p:txBody>
      </p:sp>
      <p:sp>
        <p:nvSpPr>
          <p:cNvPr id="21" name="Oval 20"/>
          <p:cNvSpPr/>
          <p:nvPr/>
        </p:nvSpPr>
        <p:spPr>
          <a:xfrm>
            <a:off x="8309343" y="1899899"/>
            <a:ext cx="717699" cy="988976"/>
          </a:xfrm>
          <a:prstGeom prst="ellipse">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stCxn id="8" idx="6"/>
            <a:endCxn id="14" idx="2"/>
          </p:cNvCxnSpPr>
          <p:nvPr/>
        </p:nvCxnSpPr>
        <p:spPr>
          <a:xfrm>
            <a:off x="7517220" y="1993130"/>
            <a:ext cx="1045534" cy="9439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7" idx="7"/>
            <a:endCxn id="14" idx="3"/>
          </p:cNvCxnSpPr>
          <p:nvPr/>
        </p:nvCxnSpPr>
        <p:spPr>
          <a:xfrm flipV="1">
            <a:off x="7521385" y="2166466"/>
            <a:ext cx="1077961" cy="2860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6"/>
            <a:endCxn id="14" idx="3"/>
          </p:cNvCxnSpPr>
          <p:nvPr/>
        </p:nvCxnSpPr>
        <p:spPr>
          <a:xfrm flipV="1">
            <a:off x="7191155" y="2166466"/>
            <a:ext cx="1408191" cy="68837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4"/>
            <a:endCxn id="9" idx="0"/>
          </p:cNvCxnSpPr>
          <p:nvPr/>
        </p:nvCxnSpPr>
        <p:spPr>
          <a:xfrm flipH="1">
            <a:off x="7066223" y="2166466"/>
            <a:ext cx="267585" cy="576732"/>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8" idx="4"/>
            <a:endCxn id="17" idx="0"/>
          </p:cNvCxnSpPr>
          <p:nvPr/>
        </p:nvCxnSpPr>
        <p:spPr>
          <a:xfrm>
            <a:off x="7333808" y="2166466"/>
            <a:ext cx="99237" cy="253329"/>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98284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 Network age based efficiency</a:t>
            </a:r>
            <a:endParaRPr lang="en-US" dirty="0"/>
          </a:p>
        </p:txBody>
      </p:sp>
      <p:sp>
        <p:nvSpPr>
          <p:cNvPr id="3" name="Content Placeholder 2"/>
          <p:cNvSpPr>
            <a:spLocks noGrp="1"/>
          </p:cNvSpPr>
          <p:nvPr>
            <p:ph idx="1"/>
          </p:nvPr>
        </p:nvSpPr>
        <p:spPr/>
        <p:txBody>
          <a:bodyPr>
            <a:normAutofit/>
          </a:bodyPr>
          <a:lstStyle/>
          <a:p>
            <a:r>
              <a:rPr lang="en-US" dirty="0" smtClean="0"/>
              <a:t>Comparing rank strategies</a:t>
            </a:r>
          </a:p>
          <a:p>
            <a:r>
              <a:rPr lang="en-US" dirty="0" smtClean="0"/>
              <a:t>All profiles have the same</a:t>
            </a:r>
          </a:p>
          <a:p>
            <a:pPr lvl="1"/>
            <a:r>
              <a:rPr lang="en-US" dirty="0" smtClean="0"/>
              <a:t>Payoff strategy (new with shared tag)</a:t>
            </a:r>
          </a:p>
          <a:p>
            <a:pPr lvl="1"/>
            <a:r>
              <a:rPr lang="en-US" dirty="0" smtClean="0"/>
              <a:t>Like strategy (ranked documents with shared tag)</a:t>
            </a:r>
          </a:p>
          <a:p>
            <a:pPr lvl="1"/>
            <a:r>
              <a:rPr lang="en-US" dirty="0" smtClean="0"/>
              <a:t>Follow strategy (peers who also like the documents)</a:t>
            </a:r>
          </a:p>
          <a:p>
            <a:pPr lvl="1"/>
            <a:r>
              <a:rPr lang="en-US" dirty="0" smtClean="0"/>
              <a:t>All other strategies do nothing</a:t>
            </a:r>
          </a:p>
          <a:p>
            <a:pPr lvl="1"/>
            <a:endParaRPr lang="en-US" dirty="0"/>
          </a:p>
          <a:p>
            <a:r>
              <a:rPr lang="en-US" dirty="0" smtClean="0"/>
              <a:t>Two tag vales</a:t>
            </a:r>
          </a:p>
          <a:p>
            <a:pPr lvl="1"/>
            <a:endParaRPr lang="en-US" dirty="0" smtClean="0"/>
          </a:p>
          <a:p>
            <a:pPr lvl="1"/>
            <a:endParaRPr lang="en-US" dirty="0"/>
          </a:p>
          <a:p>
            <a:endParaRPr lang="en-US" dirty="0" smtClean="0"/>
          </a:p>
          <a:p>
            <a:pPr marL="365760" lvl="1" indent="0">
              <a:buNone/>
            </a:pPr>
            <a:endParaRPr lang="en-US" dirty="0" smtClean="0"/>
          </a:p>
          <a:p>
            <a:pPr marL="365760" lvl="1" indent="0">
              <a:buNone/>
            </a:pPr>
            <a:endParaRPr lang="en-US" dirty="0" smtClean="0"/>
          </a:p>
        </p:txBody>
      </p:sp>
    </p:spTree>
    <p:extLst>
      <p:ext uri="{BB962C8B-B14F-4D97-AF65-F5344CB8AC3E}">
        <p14:creationId xmlns:p14="http://schemas.microsoft.com/office/powerpoint/2010/main" val="32844348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Network age based efficiency</a:t>
            </a:r>
            <a:endParaRPr lang="en-US" dirty="0"/>
          </a:p>
        </p:txBody>
      </p:sp>
      <p:sp>
        <p:nvSpPr>
          <p:cNvPr id="3" name="Content Placeholder 2"/>
          <p:cNvSpPr>
            <a:spLocks noGrp="1"/>
          </p:cNvSpPr>
          <p:nvPr>
            <p:ph idx="1"/>
          </p:nvPr>
        </p:nvSpPr>
        <p:spPr/>
        <p:txBody>
          <a:bodyPr>
            <a:normAutofit/>
          </a:bodyPr>
          <a:lstStyle/>
          <a:p>
            <a:r>
              <a:rPr lang="en-US" dirty="0" smtClean="0"/>
              <a:t>Rank strategies (</a:t>
            </a:r>
            <a:r>
              <a:rPr lang="en-US" dirty="0" err="1" smtClean="0"/>
              <a:t>topk</a:t>
            </a:r>
            <a:r>
              <a:rPr lang="en-US" dirty="0" smtClean="0"/>
              <a:t>)</a:t>
            </a:r>
          </a:p>
          <a:p>
            <a:pPr lvl="1"/>
            <a:r>
              <a:rPr lang="en-US" dirty="0" smtClean="0"/>
              <a:t>Document Popularity</a:t>
            </a:r>
          </a:p>
          <a:p>
            <a:pPr lvl="1"/>
            <a:r>
              <a:rPr lang="en-US" dirty="0" smtClean="0"/>
              <a:t>Peer Popularity</a:t>
            </a:r>
          </a:p>
          <a:p>
            <a:pPr lvl="1"/>
            <a:r>
              <a:rPr lang="en-US" dirty="0" smtClean="0"/>
              <a:t>Peer Similarity</a:t>
            </a:r>
          </a:p>
          <a:p>
            <a:pPr lvl="1"/>
            <a:r>
              <a:rPr lang="en-US" dirty="0" smtClean="0"/>
              <a:t>Follow Similarity</a:t>
            </a:r>
          </a:p>
          <a:p>
            <a:pPr lvl="1"/>
            <a:r>
              <a:rPr lang="en-US" dirty="0" smtClean="0"/>
              <a:t>Peer Distance</a:t>
            </a:r>
          </a:p>
          <a:p>
            <a:pPr marL="365760" lvl="1" indent="0">
              <a:buNone/>
            </a:pPr>
            <a:endParaRPr lang="en-US" dirty="0" smtClean="0"/>
          </a:p>
          <a:p>
            <a:pPr marL="365760" lvl="1" indent="0">
              <a:buNone/>
            </a:pPr>
            <a:r>
              <a:rPr lang="en-US" dirty="0" smtClean="0"/>
              <a:t>Given different ages of the network. The networks age is represented by how many times peers have become the user. </a:t>
            </a:r>
          </a:p>
          <a:p>
            <a:pPr marL="365760" lvl="1" indent="0">
              <a:buNone/>
            </a:pPr>
            <a:endParaRPr lang="en-US" dirty="0"/>
          </a:p>
          <a:p>
            <a:pPr marL="365760" lvl="1" indent="0">
              <a:buNone/>
            </a:pPr>
            <a:r>
              <a:rPr lang="en-US" dirty="0" smtClean="0"/>
              <a:t>All strategies given “memory” so no results repeated</a:t>
            </a:r>
          </a:p>
          <a:p>
            <a:pPr lvl="1"/>
            <a:endParaRPr lang="en-US" dirty="0"/>
          </a:p>
          <a:p>
            <a:endParaRPr lang="en-US" dirty="0" smtClean="0"/>
          </a:p>
          <a:p>
            <a:pPr marL="365760" lvl="1" indent="0">
              <a:buNone/>
            </a:pPr>
            <a:endParaRPr lang="en-US" dirty="0" smtClean="0"/>
          </a:p>
          <a:p>
            <a:pPr marL="365760" lvl="1" indent="0">
              <a:buNone/>
            </a:pPr>
            <a:endParaRPr lang="en-US" dirty="0" smtClean="0"/>
          </a:p>
        </p:txBody>
      </p:sp>
    </p:spTree>
    <p:extLst>
      <p:ext uri="{BB962C8B-B14F-4D97-AF65-F5344CB8AC3E}">
        <p14:creationId xmlns:p14="http://schemas.microsoft.com/office/powerpoint/2010/main" val="5338124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Network age based efficiency</a:t>
            </a:r>
            <a:endParaRPr lang="en-US" dirty="0"/>
          </a:p>
        </p:txBody>
      </p:sp>
      <p:sp>
        <p:nvSpPr>
          <p:cNvPr id="3" name="Content Placeholder 2"/>
          <p:cNvSpPr>
            <a:spLocks noGrp="1"/>
          </p:cNvSpPr>
          <p:nvPr>
            <p:ph idx="1"/>
          </p:nvPr>
        </p:nvSpPr>
        <p:spPr/>
        <p:txBody>
          <a:bodyPr>
            <a:normAutofit/>
          </a:bodyPr>
          <a:lstStyle/>
          <a:p>
            <a:pPr lvl="1"/>
            <a:r>
              <a:rPr lang="en-US" dirty="0" smtClean="0"/>
              <a:t>Document Popularity (k = 2 for </a:t>
            </a:r>
            <a:r>
              <a:rPr lang="en-US" dirty="0" err="1" smtClean="0"/>
              <a:t>topk</a:t>
            </a:r>
            <a:r>
              <a:rPr lang="en-US" dirty="0" smtClean="0"/>
              <a:t>)</a:t>
            </a:r>
            <a:endParaRPr lang="en-US" dirty="0"/>
          </a:p>
          <a:p>
            <a:endParaRPr lang="en-US" dirty="0" smtClean="0"/>
          </a:p>
          <a:p>
            <a:pPr marL="365760" lvl="1" indent="0">
              <a:buNone/>
            </a:pPr>
            <a:endParaRPr lang="en-US" dirty="0" smtClean="0"/>
          </a:p>
          <a:p>
            <a:pPr marL="365760" lvl="1" indent="0">
              <a:buNone/>
            </a:pPr>
            <a:endParaRPr lang="en-US" dirty="0" smtClean="0"/>
          </a:p>
        </p:txBody>
      </p:sp>
      <p:sp>
        <p:nvSpPr>
          <p:cNvPr id="4" name="Oval 3"/>
          <p:cNvSpPr/>
          <p:nvPr/>
        </p:nvSpPr>
        <p:spPr>
          <a:xfrm>
            <a:off x="5582092" y="2670398"/>
            <a:ext cx="366825" cy="346673"/>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5065582" y="3739480"/>
            <a:ext cx="249865" cy="22328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3</a:t>
            </a:r>
            <a:endParaRPr lang="en-US" dirty="0"/>
          </a:p>
        </p:txBody>
      </p:sp>
      <p:sp>
        <p:nvSpPr>
          <p:cNvPr id="6" name="Oval 5"/>
          <p:cNvSpPr/>
          <p:nvPr/>
        </p:nvSpPr>
        <p:spPr>
          <a:xfrm>
            <a:off x="5332227" y="4766225"/>
            <a:ext cx="249865" cy="22328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4</a:t>
            </a:r>
            <a:endParaRPr lang="en-US" dirty="0">
              <a:ln w="0"/>
              <a:solidFill>
                <a:schemeClr val="tx1"/>
              </a:solidFill>
              <a:effectLst>
                <a:outerShdw blurRad="38100" dist="19050" dir="2700000" algn="tl" rotWithShape="0">
                  <a:schemeClr val="dk1">
                    <a:alpha val="40000"/>
                  </a:schemeClr>
                </a:outerShdw>
              </a:effectLst>
            </a:endParaRPr>
          </a:p>
        </p:txBody>
      </p:sp>
      <p:sp>
        <p:nvSpPr>
          <p:cNvPr id="7" name="Oval 6"/>
          <p:cNvSpPr/>
          <p:nvPr/>
        </p:nvSpPr>
        <p:spPr>
          <a:xfrm>
            <a:off x="6930654" y="3334192"/>
            <a:ext cx="249865" cy="223283"/>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 name="Oval 7"/>
          <p:cNvSpPr/>
          <p:nvPr/>
        </p:nvSpPr>
        <p:spPr>
          <a:xfrm>
            <a:off x="6994451" y="2826487"/>
            <a:ext cx="249865" cy="223283"/>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6967246" y="4694055"/>
            <a:ext cx="249865" cy="223283"/>
          </a:xfrm>
          <a:prstGeom prst="ellipse">
            <a:avLst/>
          </a:prstGeom>
          <a:solidFill>
            <a:schemeClr val="bg1">
              <a:lumMod val="6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0" name="Oval 9"/>
          <p:cNvSpPr/>
          <p:nvPr/>
        </p:nvSpPr>
        <p:spPr>
          <a:xfrm>
            <a:off x="6958698" y="3944310"/>
            <a:ext cx="249865" cy="223283"/>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5946243" y="3607981"/>
            <a:ext cx="249865" cy="22328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2</a:t>
            </a:r>
            <a:endParaRPr lang="en-US" dirty="0">
              <a:ln w="0"/>
              <a:solidFill>
                <a:schemeClr val="tx1"/>
              </a:solidFill>
              <a:effectLst>
                <a:outerShdw blurRad="38100" dist="19050" dir="2700000" algn="tl" rotWithShape="0">
                  <a:schemeClr val="dk1">
                    <a:alpha val="40000"/>
                  </a:schemeClr>
                </a:outerShdw>
              </a:effectLst>
            </a:endParaRPr>
          </a:p>
        </p:txBody>
      </p:sp>
      <p:sp>
        <p:nvSpPr>
          <p:cNvPr id="12" name="TextBox 11"/>
          <p:cNvSpPr txBox="1"/>
          <p:nvPr/>
        </p:nvSpPr>
        <p:spPr>
          <a:xfrm>
            <a:off x="5372987" y="2223459"/>
            <a:ext cx="1072118" cy="369332"/>
          </a:xfrm>
          <a:prstGeom prst="rect">
            <a:avLst/>
          </a:prstGeom>
          <a:noFill/>
        </p:spPr>
        <p:txBody>
          <a:bodyPr wrap="square" rtlCol="0">
            <a:spAutoFit/>
          </a:bodyPr>
          <a:lstStyle/>
          <a:p>
            <a:r>
              <a:rPr lang="en-US" dirty="0" smtClean="0"/>
              <a:t>Peers</a:t>
            </a:r>
            <a:endParaRPr lang="en-US" dirty="0"/>
          </a:p>
        </p:txBody>
      </p:sp>
      <p:sp>
        <p:nvSpPr>
          <p:cNvPr id="13" name="TextBox 12"/>
          <p:cNvSpPr txBox="1"/>
          <p:nvPr/>
        </p:nvSpPr>
        <p:spPr>
          <a:xfrm>
            <a:off x="6539909" y="2232467"/>
            <a:ext cx="1408814" cy="369332"/>
          </a:xfrm>
          <a:prstGeom prst="rect">
            <a:avLst/>
          </a:prstGeom>
          <a:noFill/>
        </p:spPr>
        <p:txBody>
          <a:bodyPr wrap="square" rtlCol="0">
            <a:spAutoFit/>
          </a:bodyPr>
          <a:lstStyle/>
          <a:p>
            <a:r>
              <a:rPr lang="en-US" dirty="0" smtClean="0"/>
              <a:t>Documents</a:t>
            </a:r>
            <a:endParaRPr lang="en-US" dirty="0"/>
          </a:p>
        </p:txBody>
      </p:sp>
      <p:sp>
        <p:nvSpPr>
          <p:cNvPr id="14" name="Oval 13"/>
          <p:cNvSpPr/>
          <p:nvPr/>
        </p:nvSpPr>
        <p:spPr>
          <a:xfrm>
            <a:off x="6741040" y="2750504"/>
            <a:ext cx="717699" cy="988976"/>
          </a:xfrm>
          <a:prstGeom prst="ellipse">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1" idx="7"/>
            <a:endCxn id="8" idx="3"/>
          </p:cNvCxnSpPr>
          <p:nvPr/>
        </p:nvCxnSpPr>
        <p:spPr>
          <a:xfrm flipV="1">
            <a:off x="6159516" y="3017071"/>
            <a:ext cx="871527" cy="6236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6"/>
            <a:endCxn id="8" idx="3"/>
          </p:cNvCxnSpPr>
          <p:nvPr/>
        </p:nvCxnSpPr>
        <p:spPr>
          <a:xfrm flipV="1">
            <a:off x="5315447" y="3017071"/>
            <a:ext cx="1715596" cy="83405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6"/>
            <a:endCxn id="7" idx="2"/>
          </p:cNvCxnSpPr>
          <p:nvPr/>
        </p:nvCxnSpPr>
        <p:spPr>
          <a:xfrm flipV="1">
            <a:off x="6196108" y="3445834"/>
            <a:ext cx="734546" cy="27378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4"/>
            <a:endCxn id="11" idx="0"/>
          </p:cNvCxnSpPr>
          <p:nvPr/>
        </p:nvCxnSpPr>
        <p:spPr>
          <a:xfrm>
            <a:off x="5765505" y="3017071"/>
            <a:ext cx="305671" cy="5909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4"/>
            <a:endCxn id="5" idx="0"/>
          </p:cNvCxnSpPr>
          <p:nvPr/>
        </p:nvCxnSpPr>
        <p:spPr>
          <a:xfrm flipH="1">
            <a:off x="5190515" y="3017071"/>
            <a:ext cx="574990" cy="7224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4"/>
            <a:endCxn id="6" idx="0"/>
          </p:cNvCxnSpPr>
          <p:nvPr/>
        </p:nvCxnSpPr>
        <p:spPr>
          <a:xfrm flipH="1">
            <a:off x="5457160" y="3831264"/>
            <a:ext cx="614016" cy="93496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1"/>
            <a:endCxn id="5" idx="5"/>
          </p:cNvCxnSpPr>
          <p:nvPr/>
        </p:nvCxnSpPr>
        <p:spPr>
          <a:xfrm flipH="1" flipV="1">
            <a:off x="5278855" y="3930064"/>
            <a:ext cx="89964" cy="86886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6"/>
            <a:endCxn id="10" idx="2"/>
          </p:cNvCxnSpPr>
          <p:nvPr/>
        </p:nvCxnSpPr>
        <p:spPr>
          <a:xfrm flipV="1">
            <a:off x="5582092" y="4055952"/>
            <a:ext cx="1376606" cy="82191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6"/>
            <a:endCxn id="9" idx="2"/>
          </p:cNvCxnSpPr>
          <p:nvPr/>
        </p:nvCxnSpPr>
        <p:spPr>
          <a:xfrm flipV="1">
            <a:off x="5582092" y="4805697"/>
            <a:ext cx="1385154" cy="721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6" idx="6"/>
            <a:endCxn id="7" idx="3"/>
          </p:cNvCxnSpPr>
          <p:nvPr/>
        </p:nvCxnSpPr>
        <p:spPr>
          <a:xfrm flipV="1">
            <a:off x="5582092" y="3524776"/>
            <a:ext cx="1385154" cy="13530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 idx="4"/>
            <a:endCxn id="10" idx="2"/>
          </p:cNvCxnSpPr>
          <p:nvPr/>
        </p:nvCxnSpPr>
        <p:spPr>
          <a:xfrm>
            <a:off x="5765505" y="3017071"/>
            <a:ext cx="1193193" cy="103888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171971" y="3871285"/>
            <a:ext cx="2469522" cy="369332"/>
          </a:xfrm>
          <a:prstGeom prst="rect">
            <a:avLst/>
          </a:prstGeom>
          <a:noFill/>
        </p:spPr>
        <p:txBody>
          <a:bodyPr wrap="none" rtlCol="0">
            <a:spAutoFit/>
          </a:bodyPr>
          <a:lstStyle/>
          <a:p>
            <a:r>
              <a:rPr lang="en-US" dirty="0" smtClean="0"/>
              <a:t>Excludes: Already liked</a:t>
            </a:r>
            <a:endParaRPr lang="en-US" dirty="0"/>
          </a:p>
        </p:txBody>
      </p:sp>
    </p:spTree>
    <p:extLst>
      <p:ext uri="{BB962C8B-B14F-4D97-AF65-F5344CB8AC3E}">
        <p14:creationId xmlns:p14="http://schemas.microsoft.com/office/powerpoint/2010/main" val="19254463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Network age based efficiency</a:t>
            </a:r>
            <a:endParaRPr lang="en-US" dirty="0"/>
          </a:p>
        </p:txBody>
      </p:sp>
      <p:sp>
        <p:nvSpPr>
          <p:cNvPr id="3" name="Content Placeholder 2"/>
          <p:cNvSpPr>
            <a:spLocks noGrp="1"/>
          </p:cNvSpPr>
          <p:nvPr>
            <p:ph idx="1"/>
          </p:nvPr>
        </p:nvSpPr>
        <p:spPr/>
        <p:txBody>
          <a:bodyPr>
            <a:normAutofit/>
          </a:bodyPr>
          <a:lstStyle/>
          <a:p>
            <a:pPr lvl="1"/>
            <a:r>
              <a:rPr lang="en-US" dirty="0" smtClean="0"/>
              <a:t>Peer Popularity</a:t>
            </a:r>
            <a:endParaRPr lang="en-US" dirty="0"/>
          </a:p>
          <a:p>
            <a:endParaRPr lang="en-US" dirty="0" smtClean="0"/>
          </a:p>
          <a:p>
            <a:pPr marL="365760" lvl="1" indent="0">
              <a:buNone/>
            </a:pPr>
            <a:endParaRPr lang="en-US" dirty="0" smtClean="0"/>
          </a:p>
          <a:p>
            <a:pPr marL="365760" lvl="1" indent="0">
              <a:buNone/>
            </a:pPr>
            <a:endParaRPr lang="en-US" dirty="0" smtClean="0"/>
          </a:p>
        </p:txBody>
      </p:sp>
      <p:sp>
        <p:nvSpPr>
          <p:cNvPr id="4" name="Oval 3"/>
          <p:cNvSpPr/>
          <p:nvPr/>
        </p:nvSpPr>
        <p:spPr>
          <a:xfrm>
            <a:off x="5582092" y="2670398"/>
            <a:ext cx="366825" cy="346673"/>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5065582" y="3739480"/>
            <a:ext cx="249865" cy="22328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3</a:t>
            </a:r>
            <a:endParaRPr lang="en-US" dirty="0"/>
          </a:p>
        </p:txBody>
      </p:sp>
      <p:sp>
        <p:nvSpPr>
          <p:cNvPr id="6" name="Oval 5"/>
          <p:cNvSpPr/>
          <p:nvPr/>
        </p:nvSpPr>
        <p:spPr>
          <a:xfrm>
            <a:off x="5332227" y="4766225"/>
            <a:ext cx="249865" cy="22328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4</a:t>
            </a:r>
            <a:endParaRPr lang="en-US" dirty="0">
              <a:ln w="0"/>
              <a:solidFill>
                <a:schemeClr val="tx1"/>
              </a:solidFill>
              <a:effectLst>
                <a:outerShdw blurRad="38100" dist="19050" dir="2700000" algn="tl" rotWithShape="0">
                  <a:schemeClr val="dk1">
                    <a:alpha val="40000"/>
                  </a:schemeClr>
                </a:outerShdw>
              </a:effectLst>
            </a:endParaRPr>
          </a:p>
        </p:txBody>
      </p:sp>
      <p:sp>
        <p:nvSpPr>
          <p:cNvPr id="7" name="Oval 6"/>
          <p:cNvSpPr/>
          <p:nvPr/>
        </p:nvSpPr>
        <p:spPr>
          <a:xfrm>
            <a:off x="6930654" y="3334192"/>
            <a:ext cx="249865" cy="223283"/>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 name="Oval 7"/>
          <p:cNvSpPr/>
          <p:nvPr/>
        </p:nvSpPr>
        <p:spPr>
          <a:xfrm>
            <a:off x="6994451" y="2826487"/>
            <a:ext cx="249865" cy="223283"/>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6967246" y="4694055"/>
            <a:ext cx="249865" cy="223283"/>
          </a:xfrm>
          <a:prstGeom prst="ellipse">
            <a:avLst/>
          </a:prstGeom>
          <a:solidFill>
            <a:schemeClr val="bg1">
              <a:lumMod val="6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0" name="Oval 9"/>
          <p:cNvSpPr/>
          <p:nvPr/>
        </p:nvSpPr>
        <p:spPr>
          <a:xfrm>
            <a:off x="6958698" y="3944310"/>
            <a:ext cx="249865" cy="223283"/>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5946243" y="3607981"/>
            <a:ext cx="249865" cy="223283"/>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2</a:t>
            </a:r>
            <a:endParaRPr lang="en-US" dirty="0">
              <a:ln w="0"/>
              <a:solidFill>
                <a:schemeClr val="tx1"/>
              </a:solidFill>
              <a:effectLst>
                <a:outerShdw blurRad="38100" dist="19050" dir="2700000" algn="tl" rotWithShape="0">
                  <a:schemeClr val="dk1">
                    <a:alpha val="40000"/>
                  </a:schemeClr>
                </a:outerShdw>
              </a:effectLst>
            </a:endParaRPr>
          </a:p>
        </p:txBody>
      </p:sp>
      <p:sp>
        <p:nvSpPr>
          <p:cNvPr id="12" name="TextBox 11"/>
          <p:cNvSpPr txBox="1"/>
          <p:nvPr/>
        </p:nvSpPr>
        <p:spPr>
          <a:xfrm>
            <a:off x="5372987" y="2223459"/>
            <a:ext cx="1072118" cy="369332"/>
          </a:xfrm>
          <a:prstGeom prst="rect">
            <a:avLst/>
          </a:prstGeom>
          <a:noFill/>
        </p:spPr>
        <p:txBody>
          <a:bodyPr wrap="square" rtlCol="0">
            <a:spAutoFit/>
          </a:bodyPr>
          <a:lstStyle/>
          <a:p>
            <a:r>
              <a:rPr lang="en-US" dirty="0" smtClean="0"/>
              <a:t>Peers</a:t>
            </a:r>
            <a:endParaRPr lang="en-US" dirty="0"/>
          </a:p>
        </p:txBody>
      </p:sp>
      <p:sp>
        <p:nvSpPr>
          <p:cNvPr id="13" name="TextBox 12"/>
          <p:cNvSpPr txBox="1"/>
          <p:nvPr/>
        </p:nvSpPr>
        <p:spPr>
          <a:xfrm>
            <a:off x="6539909" y="2232467"/>
            <a:ext cx="1408814" cy="369332"/>
          </a:xfrm>
          <a:prstGeom prst="rect">
            <a:avLst/>
          </a:prstGeom>
          <a:noFill/>
        </p:spPr>
        <p:txBody>
          <a:bodyPr wrap="square" rtlCol="0">
            <a:spAutoFit/>
          </a:bodyPr>
          <a:lstStyle/>
          <a:p>
            <a:r>
              <a:rPr lang="en-US" dirty="0" smtClean="0"/>
              <a:t>Documents</a:t>
            </a:r>
            <a:endParaRPr lang="en-US" dirty="0"/>
          </a:p>
        </p:txBody>
      </p:sp>
      <p:sp>
        <p:nvSpPr>
          <p:cNvPr id="14" name="Oval 13"/>
          <p:cNvSpPr/>
          <p:nvPr/>
        </p:nvSpPr>
        <p:spPr>
          <a:xfrm>
            <a:off x="6741040" y="2670398"/>
            <a:ext cx="740061" cy="590770"/>
          </a:xfrm>
          <a:prstGeom prst="ellipse">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1" idx="7"/>
            <a:endCxn id="8" idx="3"/>
          </p:cNvCxnSpPr>
          <p:nvPr/>
        </p:nvCxnSpPr>
        <p:spPr>
          <a:xfrm flipV="1">
            <a:off x="6159516" y="3017071"/>
            <a:ext cx="871527" cy="6236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6"/>
            <a:endCxn id="8" idx="3"/>
          </p:cNvCxnSpPr>
          <p:nvPr/>
        </p:nvCxnSpPr>
        <p:spPr>
          <a:xfrm flipV="1">
            <a:off x="5315447" y="3017071"/>
            <a:ext cx="1715596" cy="83405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6"/>
            <a:endCxn id="7" idx="2"/>
          </p:cNvCxnSpPr>
          <p:nvPr/>
        </p:nvCxnSpPr>
        <p:spPr>
          <a:xfrm flipV="1">
            <a:off x="6196108" y="3445834"/>
            <a:ext cx="734546" cy="27378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4"/>
            <a:endCxn id="11" idx="0"/>
          </p:cNvCxnSpPr>
          <p:nvPr/>
        </p:nvCxnSpPr>
        <p:spPr>
          <a:xfrm>
            <a:off x="5765505" y="3017071"/>
            <a:ext cx="305671" cy="5909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4"/>
            <a:endCxn id="5" idx="0"/>
          </p:cNvCxnSpPr>
          <p:nvPr/>
        </p:nvCxnSpPr>
        <p:spPr>
          <a:xfrm flipH="1">
            <a:off x="5190515" y="3017071"/>
            <a:ext cx="574990" cy="7224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4"/>
            <a:endCxn id="6" idx="0"/>
          </p:cNvCxnSpPr>
          <p:nvPr/>
        </p:nvCxnSpPr>
        <p:spPr>
          <a:xfrm flipH="1">
            <a:off x="5457160" y="3831264"/>
            <a:ext cx="614016" cy="93496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1"/>
            <a:endCxn id="5" idx="5"/>
          </p:cNvCxnSpPr>
          <p:nvPr/>
        </p:nvCxnSpPr>
        <p:spPr>
          <a:xfrm flipH="1" flipV="1">
            <a:off x="5278855" y="3930064"/>
            <a:ext cx="89964" cy="86886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6"/>
            <a:endCxn id="10" idx="2"/>
          </p:cNvCxnSpPr>
          <p:nvPr/>
        </p:nvCxnSpPr>
        <p:spPr>
          <a:xfrm flipV="1">
            <a:off x="5582092" y="4055952"/>
            <a:ext cx="1376606" cy="82191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6"/>
            <a:endCxn id="9" idx="2"/>
          </p:cNvCxnSpPr>
          <p:nvPr/>
        </p:nvCxnSpPr>
        <p:spPr>
          <a:xfrm flipV="1">
            <a:off x="5582092" y="4805697"/>
            <a:ext cx="1385154" cy="721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6" idx="6"/>
            <a:endCxn id="7" idx="3"/>
          </p:cNvCxnSpPr>
          <p:nvPr/>
        </p:nvCxnSpPr>
        <p:spPr>
          <a:xfrm flipV="1">
            <a:off x="5582092" y="3524776"/>
            <a:ext cx="1385154" cy="13530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 idx="4"/>
            <a:endCxn id="10" idx="2"/>
          </p:cNvCxnSpPr>
          <p:nvPr/>
        </p:nvCxnSpPr>
        <p:spPr>
          <a:xfrm>
            <a:off x="5765505" y="3017071"/>
            <a:ext cx="1193193" cy="103888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408756" y="3886200"/>
            <a:ext cx="2469522" cy="369332"/>
          </a:xfrm>
          <a:prstGeom prst="rect">
            <a:avLst/>
          </a:prstGeom>
          <a:noFill/>
        </p:spPr>
        <p:txBody>
          <a:bodyPr wrap="none" rtlCol="0">
            <a:spAutoFit/>
          </a:bodyPr>
          <a:lstStyle/>
          <a:p>
            <a:r>
              <a:rPr lang="en-US" dirty="0" smtClean="0"/>
              <a:t>Excludes: Already liked</a:t>
            </a:r>
            <a:endParaRPr lang="en-US" dirty="0"/>
          </a:p>
        </p:txBody>
      </p:sp>
      <p:sp>
        <p:nvSpPr>
          <p:cNvPr id="27" name="Oval 26"/>
          <p:cNvSpPr/>
          <p:nvPr/>
        </p:nvSpPr>
        <p:spPr>
          <a:xfrm>
            <a:off x="4873856" y="3544670"/>
            <a:ext cx="740061" cy="590770"/>
          </a:xfrm>
          <a:prstGeom prst="ellipse">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696371" y="3276629"/>
            <a:ext cx="740061" cy="1762764"/>
          </a:xfrm>
          <a:prstGeom prst="ellipse">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1580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d Line Business 16x9">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F180B1C-2212-497F-A259-C959ADD048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red line presentation (widescreen)</Template>
  <TotalTime>0</TotalTime>
  <Words>1419</Words>
  <Application>Microsoft Office PowerPoint</Application>
  <PresentationFormat>Widescreen</PresentationFormat>
  <Paragraphs>309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SimSun</vt:lpstr>
      <vt:lpstr>Arial</vt:lpstr>
      <vt:lpstr>Calibri</vt:lpstr>
      <vt:lpstr>Cambria</vt:lpstr>
      <vt:lpstr>Mangal</vt:lpstr>
      <vt:lpstr>Red Line Business 16x9</vt:lpstr>
      <vt:lpstr>Research</vt:lpstr>
      <vt:lpstr>Content</vt:lpstr>
      <vt:lpstr>Research Overview</vt:lpstr>
      <vt:lpstr>Simulator</vt:lpstr>
      <vt:lpstr>Simulator</vt:lpstr>
      <vt:lpstr>Research – Network age based efficiency</vt:lpstr>
      <vt:lpstr>Research – Network age based efficiency</vt:lpstr>
      <vt:lpstr>Research – Network age based efficiency</vt:lpstr>
      <vt:lpstr>Research – Network age based efficiency</vt:lpstr>
      <vt:lpstr>Research – Network age based efficiency</vt:lpstr>
      <vt:lpstr>Research – Network age based efficiency</vt:lpstr>
      <vt:lpstr>Research – Network age based efficiency</vt:lpstr>
      <vt:lpstr>Research – Network age based efficiency</vt:lpstr>
      <vt:lpstr>Research – Network age based efficiency</vt:lpstr>
      <vt:lpstr>Research – Network age based efficiency</vt:lpstr>
      <vt:lpstr>Research – Network age based efficiency</vt:lpstr>
      <vt:lpstr>Research – Network age based efficiency</vt:lpstr>
      <vt:lpstr>Research – Network age based efficiency</vt:lpstr>
      <vt:lpstr>Research – Network age based efficiency</vt:lpstr>
      <vt:lpstr>Research – Network age based efficiency</vt:lpstr>
      <vt:lpstr>Research – Network age based efficiency</vt:lpstr>
      <vt:lpstr>Research – Network age based efficiency</vt:lpstr>
      <vt:lpstr>Research – Attacking Peers</vt:lpstr>
      <vt:lpstr>Research – Attacking Peers</vt:lpstr>
      <vt:lpstr>Research – Attacking Peers</vt:lpstr>
      <vt:lpstr>Research – Attacking Peers</vt:lpstr>
      <vt:lpstr>Research – Attacking Peers</vt:lpstr>
      <vt:lpstr>Research – Attacking Peers</vt:lpstr>
      <vt:lpstr>Research – Learning Peers</vt:lpstr>
      <vt:lpstr>Research – Learning Peers</vt:lpstr>
      <vt:lpstr>Research – Learning Peers</vt:lpstr>
      <vt:lpstr>Future Ideas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2015-06-26T06:17:08Z</dcterms:created>
  <dcterms:modified xsi:type="dcterms:W3CDTF">2015-06-26T16:34:33Z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TC030310239991</vt:lpwstr>
  </property>
</Properties>
</file>