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67" r:id="rId4"/>
    <p:sldId id="259" r:id="rId5"/>
    <p:sldId id="261" r:id="rId6"/>
    <p:sldId id="258" r:id="rId7"/>
    <p:sldId id="269" r:id="rId8"/>
    <p:sldId id="260" r:id="rId9"/>
    <p:sldId id="268" r:id="rId10"/>
    <p:sldId id="270" r:id="rId11"/>
    <p:sldId id="271" r:id="rId12"/>
    <p:sldId id="272" r:id="rId13"/>
    <p:sldId id="262" r:id="rId14"/>
    <p:sldId id="265" r:id="rId15"/>
    <p:sldId id="266" r:id="rId16"/>
  </p:sldIdLst>
  <p:sldSz cx="18288000" cy="10287000"/>
  <p:notesSz cx="6858000" cy="9144000"/>
  <p:embeddedFontLst>
    <p:embeddedFont>
      <p:font typeface="DM Sans" panose="020B0604020202020204" charset="0"/>
      <p:regular r:id="rId17"/>
    </p:embeddedFont>
    <p:embeddedFont>
      <p:font typeface="DM Sans Bold" panose="020B0604020202020204" charset="0"/>
      <p:regular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61" d="100"/>
          <a:sy n="61" d="100"/>
        </p:scale>
        <p:origin x="171" y="15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2.svg"/><Relationship Id="rId18" Type="http://schemas.openxmlformats.org/officeDocument/2006/relationships/image" Target="../media/image9.png"/><Relationship Id="rId26" Type="http://schemas.openxmlformats.org/officeDocument/2006/relationships/image" Target="../media/image13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6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2" Type="http://schemas.openxmlformats.org/officeDocument/2006/relationships/image" Target="../media/image1.png"/><Relationship Id="rId16" Type="http://schemas.openxmlformats.org/officeDocument/2006/relationships/image" Target="../media/image8.png"/><Relationship Id="rId20" Type="http://schemas.openxmlformats.org/officeDocument/2006/relationships/image" Target="../media/image10.png"/><Relationship Id="rId29" Type="http://schemas.openxmlformats.org/officeDocument/2006/relationships/image" Target="../media/image28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10.svg"/><Relationship Id="rId24" Type="http://schemas.openxmlformats.org/officeDocument/2006/relationships/image" Target="../media/image12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28" Type="http://schemas.openxmlformats.org/officeDocument/2006/relationships/image" Target="../media/image14.png"/><Relationship Id="rId10" Type="http://schemas.openxmlformats.org/officeDocument/2006/relationships/image" Target="../media/image5.png"/><Relationship Id="rId19" Type="http://schemas.openxmlformats.org/officeDocument/2006/relationships/image" Target="../media/image18.svg"/><Relationship Id="rId4" Type="http://schemas.openxmlformats.org/officeDocument/2006/relationships/image" Target="../media/image2.png"/><Relationship Id="rId9" Type="http://schemas.openxmlformats.org/officeDocument/2006/relationships/image" Target="../media/image8.svg"/><Relationship Id="rId14" Type="http://schemas.openxmlformats.org/officeDocument/2006/relationships/image" Target="../media/image7.png"/><Relationship Id="rId22" Type="http://schemas.openxmlformats.org/officeDocument/2006/relationships/image" Target="../media/image11.png"/><Relationship Id="rId27" Type="http://schemas.openxmlformats.org/officeDocument/2006/relationships/image" Target="../media/image26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4.svg"/><Relationship Id="rId7" Type="http://schemas.openxmlformats.org/officeDocument/2006/relationships/image" Target="../media/image24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6.svg"/><Relationship Id="rId4" Type="http://schemas.openxmlformats.org/officeDocument/2006/relationships/image" Target="../media/image8.png"/><Relationship Id="rId9" Type="http://schemas.openxmlformats.org/officeDocument/2006/relationships/image" Target="../media/image28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6.svg"/><Relationship Id="rId7" Type="http://schemas.openxmlformats.org/officeDocument/2006/relationships/image" Target="../media/image10.svg"/><Relationship Id="rId12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20.svg"/><Relationship Id="rId5" Type="http://schemas.openxmlformats.org/officeDocument/2006/relationships/image" Target="../media/image8.svg"/><Relationship Id="rId10" Type="http://schemas.openxmlformats.org/officeDocument/2006/relationships/image" Target="../media/image10.png"/><Relationship Id="rId9" Type="http://schemas.openxmlformats.org/officeDocument/2006/relationships/image" Target="../media/image14.svg"/><Relationship Id="rId1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4.svg"/><Relationship Id="rId18" Type="http://schemas.openxmlformats.org/officeDocument/2006/relationships/image" Target="../media/image10.png"/><Relationship Id="rId26" Type="http://schemas.openxmlformats.org/officeDocument/2006/relationships/image" Target="../media/image14.png"/><Relationship Id="rId3" Type="http://schemas.openxmlformats.org/officeDocument/2006/relationships/image" Target="../media/image2.svg"/><Relationship Id="rId21" Type="http://schemas.openxmlformats.org/officeDocument/2006/relationships/image" Target="../media/image22.svg"/><Relationship Id="rId7" Type="http://schemas.openxmlformats.org/officeDocument/2006/relationships/image" Target="../media/image8.svg"/><Relationship Id="rId12" Type="http://schemas.openxmlformats.org/officeDocument/2006/relationships/image" Target="../media/image7.png"/><Relationship Id="rId17" Type="http://schemas.openxmlformats.org/officeDocument/2006/relationships/image" Target="../media/image18.svg"/><Relationship Id="rId25" Type="http://schemas.openxmlformats.org/officeDocument/2006/relationships/image" Target="../media/image26.svg"/><Relationship Id="rId2" Type="http://schemas.openxmlformats.org/officeDocument/2006/relationships/image" Target="../media/image1.png"/><Relationship Id="rId16" Type="http://schemas.openxmlformats.org/officeDocument/2006/relationships/image" Target="../media/image9.png"/><Relationship Id="rId20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12.svg"/><Relationship Id="rId24" Type="http://schemas.openxmlformats.org/officeDocument/2006/relationships/image" Target="../media/image13.png"/><Relationship Id="rId5" Type="http://schemas.openxmlformats.org/officeDocument/2006/relationships/image" Target="../media/image4.svg"/><Relationship Id="rId15" Type="http://schemas.openxmlformats.org/officeDocument/2006/relationships/image" Target="../media/image16.svg"/><Relationship Id="rId23" Type="http://schemas.openxmlformats.org/officeDocument/2006/relationships/image" Target="../media/image24.svg"/><Relationship Id="rId10" Type="http://schemas.openxmlformats.org/officeDocument/2006/relationships/image" Target="../media/image6.png"/><Relationship Id="rId19" Type="http://schemas.openxmlformats.org/officeDocument/2006/relationships/image" Target="../media/image20.svg"/><Relationship Id="rId4" Type="http://schemas.openxmlformats.org/officeDocument/2006/relationships/image" Target="../media/image2.png"/><Relationship Id="rId9" Type="http://schemas.openxmlformats.org/officeDocument/2006/relationships/image" Target="../media/image10.svg"/><Relationship Id="rId14" Type="http://schemas.openxmlformats.org/officeDocument/2006/relationships/image" Target="../media/image8.png"/><Relationship Id="rId22" Type="http://schemas.openxmlformats.org/officeDocument/2006/relationships/image" Target="../media/image12.png"/><Relationship Id="rId27" Type="http://schemas.openxmlformats.org/officeDocument/2006/relationships/image" Target="../media/image2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6.svg"/><Relationship Id="rId7" Type="http://schemas.openxmlformats.org/officeDocument/2006/relationships/image" Target="../media/image10.svg"/><Relationship Id="rId12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20.svg"/><Relationship Id="rId5" Type="http://schemas.openxmlformats.org/officeDocument/2006/relationships/image" Target="../media/image8.svg"/><Relationship Id="rId10" Type="http://schemas.openxmlformats.org/officeDocument/2006/relationships/image" Target="../media/image10.png"/><Relationship Id="rId9" Type="http://schemas.openxmlformats.org/officeDocument/2006/relationships/image" Target="../media/image14.svg"/><Relationship Id="rId1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6.svg"/><Relationship Id="rId7" Type="http://schemas.openxmlformats.org/officeDocument/2006/relationships/image" Target="../media/image10.svg"/><Relationship Id="rId12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20.svg"/><Relationship Id="rId5" Type="http://schemas.openxmlformats.org/officeDocument/2006/relationships/image" Target="../media/image8.svg"/><Relationship Id="rId10" Type="http://schemas.openxmlformats.org/officeDocument/2006/relationships/image" Target="../media/image10.png"/><Relationship Id="rId9" Type="http://schemas.openxmlformats.org/officeDocument/2006/relationships/image" Target="../media/image14.svg"/><Relationship Id="rId1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4.svg"/><Relationship Id="rId7" Type="http://schemas.openxmlformats.org/officeDocument/2006/relationships/image" Target="../media/image24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6.svg"/><Relationship Id="rId10" Type="http://schemas.openxmlformats.org/officeDocument/2006/relationships/image" Target="../media/image19.png"/><Relationship Id="rId4" Type="http://schemas.openxmlformats.org/officeDocument/2006/relationships/image" Target="../media/image8.png"/><Relationship Id="rId9" Type="http://schemas.openxmlformats.org/officeDocument/2006/relationships/image" Target="../media/image28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0.svg"/><Relationship Id="rId3" Type="http://schemas.openxmlformats.org/officeDocument/2006/relationships/image" Target="../media/image2.svg"/><Relationship Id="rId7" Type="http://schemas.openxmlformats.org/officeDocument/2006/relationships/image" Target="../media/image10.svg"/><Relationship Id="rId12" Type="http://schemas.openxmlformats.org/officeDocument/2006/relationships/image" Target="../media/image10.png"/><Relationship Id="rId17" Type="http://schemas.openxmlformats.org/officeDocument/2006/relationships/image" Target="../media/image28.svg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6.svg"/><Relationship Id="rId5" Type="http://schemas.openxmlformats.org/officeDocument/2006/relationships/image" Target="../media/image8.svg"/><Relationship Id="rId15" Type="http://schemas.openxmlformats.org/officeDocument/2006/relationships/image" Target="../media/image24.svg"/><Relationship Id="rId10" Type="http://schemas.openxmlformats.org/officeDocument/2006/relationships/image" Target="../media/image8.png"/><Relationship Id="rId4" Type="http://schemas.openxmlformats.org/officeDocument/2006/relationships/image" Target="../media/image4.png"/><Relationship Id="rId9" Type="http://schemas.openxmlformats.org/officeDocument/2006/relationships/image" Target="../media/image14.svg"/><Relationship Id="rId1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4.svg"/><Relationship Id="rId7" Type="http://schemas.openxmlformats.org/officeDocument/2006/relationships/image" Target="../media/image24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6.svg"/><Relationship Id="rId4" Type="http://schemas.openxmlformats.org/officeDocument/2006/relationships/image" Target="../media/image8.png"/><Relationship Id="rId9" Type="http://schemas.openxmlformats.org/officeDocument/2006/relationships/image" Target="../media/image2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329398" y="8614893"/>
            <a:ext cx="4899948" cy="3344214"/>
          </a:xfrm>
          <a:custGeom>
            <a:avLst/>
            <a:gdLst/>
            <a:ahLst/>
            <a:cxnLst/>
            <a:rect l="l" t="t" r="r" b="b"/>
            <a:pathLst>
              <a:path w="4899948" h="3344214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6030709" y="9258300"/>
            <a:ext cx="3059829" cy="751049"/>
          </a:xfrm>
          <a:custGeom>
            <a:avLst/>
            <a:gdLst/>
            <a:ahLst/>
            <a:cxnLst/>
            <a:rect l="l" t="t" r="r" b="b"/>
            <a:pathLst>
              <a:path w="3059829" h="75104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5131241" y="7104133"/>
            <a:ext cx="724985" cy="920616"/>
          </a:xfrm>
          <a:custGeom>
            <a:avLst/>
            <a:gdLst/>
            <a:ahLst/>
            <a:cxnLst/>
            <a:rect l="l" t="t" r="r" b="b"/>
            <a:pathLst>
              <a:path w="724985" h="920616">
                <a:moveTo>
                  <a:pt x="0" y="0"/>
                </a:moveTo>
                <a:lnTo>
                  <a:pt x="724986" y="0"/>
                </a:lnTo>
                <a:lnTo>
                  <a:pt x="724986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4215205" y="8540136"/>
            <a:ext cx="4602314" cy="3618569"/>
          </a:xfrm>
          <a:custGeom>
            <a:avLst/>
            <a:gdLst/>
            <a:ahLst/>
            <a:cxnLst/>
            <a:rect l="l" t="t" r="r" b="b"/>
            <a:pathLst>
              <a:path w="4602314" h="3618569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6" name="Freeform 6"/>
          <p:cNvSpPr/>
          <p:nvPr/>
        </p:nvSpPr>
        <p:spPr>
          <a:xfrm>
            <a:off x="-674156" y="-1072630"/>
            <a:ext cx="4899948" cy="3068592"/>
          </a:xfrm>
          <a:custGeom>
            <a:avLst/>
            <a:gdLst/>
            <a:ahLst/>
            <a:cxnLst/>
            <a:rect l="l" t="t" r="r" b="b"/>
            <a:pathLst>
              <a:path w="4899948" h="3068592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="" xmlns:asvg="http://schemas.microsoft.com/office/drawing/2016/SVG/main" r:embed="rId11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7" name="Freeform 7"/>
          <p:cNvSpPr/>
          <p:nvPr/>
        </p:nvSpPr>
        <p:spPr>
          <a:xfrm>
            <a:off x="12686214" y="-2578193"/>
            <a:ext cx="4292424" cy="3870986"/>
          </a:xfrm>
          <a:custGeom>
            <a:avLst/>
            <a:gdLst/>
            <a:ahLst/>
            <a:cxnLst/>
            <a:rect l="l" t="t" r="r" b="b"/>
            <a:pathLst>
              <a:path w="4292424" h="3870986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="" xmlns:asvg="http://schemas.microsoft.com/office/drawing/2016/SVG/main" r:embed="rId1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8" name="Freeform 8"/>
          <p:cNvSpPr/>
          <p:nvPr/>
        </p:nvSpPr>
        <p:spPr>
          <a:xfrm>
            <a:off x="10138935" y="9258300"/>
            <a:ext cx="4076270" cy="2863579"/>
          </a:xfrm>
          <a:custGeom>
            <a:avLst/>
            <a:gdLst/>
            <a:ahLst/>
            <a:cxnLst/>
            <a:rect l="l" t="t" r="r" b="b"/>
            <a:pathLst>
              <a:path w="4076270" h="2863579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="" xmlns:asvg="http://schemas.microsoft.com/office/drawing/2016/SVG/main" r:embed="rId1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9" name="Freeform 9"/>
          <p:cNvSpPr/>
          <p:nvPr/>
        </p:nvSpPr>
        <p:spPr>
          <a:xfrm>
            <a:off x="7409323" y="-2700100"/>
            <a:ext cx="5493058" cy="4114800"/>
          </a:xfrm>
          <a:custGeom>
            <a:avLst/>
            <a:gdLst/>
            <a:ahLst/>
            <a:cxnLst/>
            <a:rect l="l" t="t" r="r" b="b"/>
            <a:pathLst>
              <a:path w="5493058" h="4114800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="" xmlns:asvg="http://schemas.microsoft.com/office/drawing/2016/SVG/main" r:embed="rId17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0" name="Freeform 10"/>
          <p:cNvSpPr/>
          <p:nvPr/>
        </p:nvSpPr>
        <p:spPr>
          <a:xfrm rot="4747568">
            <a:off x="-2972342" y="3665317"/>
            <a:ext cx="4896097" cy="2735694"/>
          </a:xfrm>
          <a:custGeom>
            <a:avLst/>
            <a:gdLst/>
            <a:ahLst/>
            <a:cxnLst/>
            <a:rect l="l" t="t" r="r" b="b"/>
            <a:pathLst>
              <a:path w="4896097" h="2735694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="" xmlns:asvg="http://schemas.microsoft.com/office/drawing/2016/SVG/main" r:embed="rId19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1" name="Freeform 11"/>
          <p:cNvSpPr/>
          <p:nvPr/>
        </p:nvSpPr>
        <p:spPr>
          <a:xfrm>
            <a:off x="4831481" y="-1626507"/>
            <a:ext cx="2892762" cy="2919301"/>
          </a:xfrm>
          <a:custGeom>
            <a:avLst/>
            <a:gdLst/>
            <a:ahLst/>
            <a:cxnLst/>
            <a:rect l="l" t="t" r="r" b="b"/>
            <a:pathLst>
              <a:path w="2892762" h="2919301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="" xmlns:asvg="http://schemas.microsoft.com/office/drawing/2016/SVG/main" r:embed="rId21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2" name="Freeform 12"/>
          <p:cNvSpPr/>
          <p:nvPr/>
        </p:nvSpPr>
        <p:spPr>
          <a:xfrm>
            <a:off x="17259300" y="2262342"/>
            <a:ext cx="3575541" cy="3575541"/>
          </a:xfrm>
          <a:custGeom>
            <a:avLst/>
            <a:gdLst/>
            <a:ahLst/>
            <a:cxnLst/>
            <a:rect l="l" t="t" r="r" b="b"/>
            <a:pathLst>
              <a:path w="3575541" h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="" xmlns:asvg="http://schemas.microsoft.com/office/drawing/2016/SVG/main" r:embed="rId2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3" name="Freeform 13"/>
          <p:cNvSpPr/>
          <p:nvPr/>
        </p:nvSpPr>
        <p:spPr>
          <a:xfrm>
            <a:off x="2570549" y="9093737"/>
            <a:ext cx="2587020" cy="2386526"/>
          </a:xfrm>
          <a:custGeom>
            <a:avLst/>
            <a:gdLst/>
            <a:ahLst/>
            <a:cxnLst/>
            <a:rect l="l" t="t" r="r" b="b"/>
            <a:pathLst>
              <a:path w="2587020" h="2386526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="" xmlns:asvg="http://schemas.microsoft.com/office/drawing/2016/SVG/main" r:embed="rId2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4" name="Freeform 14"/>
          <p:cNvSpPr/>
          <p:nvPr/>
        </p:nvSpPr>
        <p:spPr>
          <a:xfrm rot="-5282649">
            <a:off x="16440369" y="6970869"/>
            <a:ext cx="3382987" cy="1154444"/>
          </a:xfrm>
          <a:custGeom>
            <a:avLst/>
            <a:gdLst/>
            <a:ahLst/>
            <a:cxnLst/>
            <a:rect l="l" t="t" r="r" b="b"/>
            <a:pathLst>
              <a:path w="3382987" h="1154444">
                <a:moveTo>
                  <a:pt x="0" y="0"/>
                </a:moveTo>
                <a:lnTo>
                  <a:pt x="3382987" y="0"/>
                </a:lnTo>
                <a:lnTo>
                  <a:pt x="3382987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6">
              <a:extLst>
                <a:ext uri="{96DAC541-7B7A-43D3-8B79-37D633B846F1}">
                  <asvg:svgBlip xmlns="" xmlns:asvg="http://schemas.microsoft.com/office/drawing/2016/SVG/main" r:embed="rId27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5" name="Freeform 15"/>
          <p:cNvSpPr/>
          <p:nvPr/>
        </p:nvSpPr>
        <p:spPr>
          <a:xfrm>
            <a:off x="16978638" y="-642644"/>
            <a:ext cx="3104522" cy="3342688"/>
          </a:xfrm>
          <a:custGeom>
            <a:avLst/>
            <a:gdLst/>
            <a:ahLst/>
            <a:cxnLst/>
            <a:rect l="l" t="t" r="r" b="b"/>
            <a:pathLst>
              <a:path w="3104522" h="3342688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28">
              <a:extLst>
                <a:ext uri="{96DAC541-7B7A-43D3-8B79-37D633B846F1}">
                  <asvg:svgBlip xmlns="" xmlns:asvg="http://schemas.microsoft.com/office/drawing/2016/SVG/main" r:embed="rId29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6" name="TextBox 16"/>
          <p:cNvSpPr txBox="1"/>
          <p:nvPr/>
        </p:nvSpPr>
        <p:spPr>
          <a:xfrm>
            <a:off x="2122240" y="2589362"/>
            <a:ext cx="13265156" cy="46935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218"/>
              </a:lnSpc>
            </a:pPr>
            <a:r>
              <a:rPr lang="en-US" sz="7200" b="1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Evaluation of NoSQL in the Energy Marketplace with </a:t>
            </a:r>
            <a:r>
              <a:rPr lang="en-US" sz="7200" b="1" dirty="0" err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GraphQL</a:t>
            </a:r>
            <a:r>
              <a:rPr lang="en-US" sz="7200" b="1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 Optimization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4267200" y="7752877"/>
            <a:ext cx="8459795" cy="4964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81"/>
              </a:lnSpc>
            </a:pPr>
            <a:r>
              <a:rPr lang="en-US" sz="2000" b="1" spc="-87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Michael Howard, Dept. of Computer Science, Portland State University</a:t>
            </a:r>
          </a:p>
        </p:txBody>
      </p:sp>
      <p:sp>
        <p:nvSpPr>
          <p:cNvPr id="18" name="Freeform 18"/>
          <p:cNvSpPr/>
          <p:nvPr/>
        </p:nvSpPr>
        <p:spPr>
          <a:xfrm>
            <a:off x="4104542" y="1756602"/>
            <a:ext cx="724985" cy="920616"/>
          </a:xfrm>
          <a:custGeom>
            <a:avLst/>
            <a:gdLst/>
            <a:ahLst/>
            <a:cxnLst/>
            <a:rect l="l" t="t" r="r" b="b"/>
            <a:pathLst>
              <a:path w="724985" h="920616">
                <a:moveTo>
                  <a:pt x="0" y="0"/>
                </a:moveTo>
                <a:lnTo>
                  <a:pt x="724985" y="0"/>
                </a:lnTo>
                <a:lnTo>
                  <a:pt x="724985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115800" y="-1257300"/>
            <a:ext cx="8475773" cy="12649200"/>
          </a:xfrm>
          <a:custGeom>
            <a:avLst/>
            <a:gdLst/>
            <a:ahLst/>
            <a:cxnLst/>
            <a:rect l="l" t="t" r="r" b="b"/>
            <a:pathLst>
              <a:path w="4208573" h="4247184">
                <a:moveTo>
                  <a:pt x="0" y="0"/>
                </a:moveTo>
                <a:lnTo>
                  <a:pt x="4208574" y="0"/>
                </a:lnTo>
                <a:lnTo>
                  <a:pt x="4208574" y="4247184"/>
                </a:lnTo>
                <a:lnTo>
                  <a:pt x="0" y="42471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4" name="TextBox 4"/>
          <p:cNvSpPr txBox="1"/>
          <p:nvPr/>
        </p:nvSpPr>
        <p:spPr>
          <a:xfrm>
            <a:off x="1504950" y="2345718"/>
            <a:ext cx="8092094" cy="33979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730"/>
              </a:lnSpc>
            </a:pPr>
            <a:r>
              <a:rPr lang="en-US" sz="9000" b="1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Write &amp; Update Performance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504950" y="6591300"/>
            <a:ext cx="7707571" cy="17179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0">
              <a:lnSpc>
                <a:spcPts val="2699"/>
              </a:lnSpc>
              <a:spcBef>
                <a:spcPct val="0"/>
              </a:spcBef>
            </a:pPr>
            <a:r>
              <a:rPr lang="en-US" sz="1999" spc="119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Firestore</a:t>
            </a:r>
            <a:r>
              <a:rPr lang="en-US" sz="1999" spc="119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: ~160 </a:t>
            </a:r>
            <a:r>
              <a:rPr lang="en-US" sz="1999" spc="119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ms</a:t>
            </a:r>
            <a:r>
              <a:rPr lang="en-US" sz="1999" spc="119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/update; ~25 creates/s </a:t>
            </a:r>
          </a:p>
          <a:p>
            <a:pPr lvl="0">
              <a:lnSpc>
                <a:spcPts val="2699"/>
              </a:lnSpc>
              <a:spcBef>
                <a:spcPct val="0"/>
              </a:spcBef>
            </a:pPr>
            <a:endParaRPr lang="en-US" sz="1999" spc="119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lvl="0">
              <a:lnSpc>
                <a:spcPts val="2699"/>
              </a:lnSpc>
              <a:spcBef>
                <a:spcPct val="0"/>
              </a:spcBef>
            </a:pPr>
            <a:r>
              <a:rPr lang="en-US" sz="1999" spc="119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MySQL: ~92 </a:t>
            </a:r>
            <a:r>
              <a:rPr lang="en-US" sz="1999" spc="119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ms</a:t>
            </a:r>
            <a:r>
              <a:rPr lang="en-US" sz="1999" spc="119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/update; ~46 creates/s </a:t>
            </a:r>
          </a:p>
          <a:p>
            <a:pPr lvl="0">
              <a:lnSpc>
                <a:spcPts val="2699"/>
              </a:lnSpc>
              <a:spcBef>
                <a:spcPct val="0"/>
              </a:spcBef>
            </a:pPr>
            <a:endParaRPr lang="en-US" sz="1999" spc="119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lvl="0">
              <a:lnSpc>
                <a:spcPts val="2699"/>
              </a:lnSpc>
              <a:spcBef>
                <a:spcPct val="0"/>
              </a:spcBef>
            </a:pPr>
            <a:r>
              <a:rPr lang="en-US" sz="1999" spc="119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Constant‑time behavior for both</a:t>
            </a:r>
            <a:endParaRPr lang="en-US" sz="1999" u="none" spc="119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  <p:extLst>
      <p:ext uri="{BB962C8B-B14F-4D97-AF65-F5344CB8AC3E}">
        <p14:creationId xmlns:p14="http://schemas.microsoft.com/office/powerpoint/2010/main" val="1142201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514600" y="2324100"/>
            <a:ext cx="7791450" cy="33979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730"/>
              </a:lnSpc>
            </a:pPr>
            <a:r>
              <a:rPr lang="en-US" sz="9000" b="1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Conditional Query Performance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2531940" y="6030821"/>
            <a:ext cx="7025086" cy="24237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0">
              <a:lnSpc>
                <a:spcPts val="2699"/>
              </a:lnSpc>
              <a:spcBef>
                <a:spcPct val="0"/>
              </a:spcBef>
            </a:pPr>
            <a:r>
              <a:rPr lang="en-US" sz="1999" spc="119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Firestore</a:t>
            </a:r>
            <a:r>
              <a:rPr lang="en-US" sz="1999" spc="119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+ client‑filter</a:t>
            </a:r>
            <a:r>
              <a:rPr lang="en-US" sz="1999" spc="119" dirty="0" smtClean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:</a:t>
            </a:r>
            <a:endParaRPr lang="en-US" sz="1999" spc="119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lvl="0">
              <a:lnSpc>
                <a:spcPts val="2699"/>
              </a:lnSpc>
              <a:spcBef>
                <a:spcPct val="0"/>
              </a:spcBef>
            </a:pPr>
            <a:r>
              <a:rPr lang="en-US" sz="1999" spc="119" dirty="0" smtClean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	Full </a:t>
            </a:r>
            <a:r>
              <a:rPr lang="en-US" sz="1999" spc="119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scan: O(n) → e.g. 459 s for 10⁶ </a:t>
            </a:r>
            <a:r>
              <a:rPr lang="en-US" sz="1999" spc="119" dirty="0" smtClean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docs</a:t>
            </a:r>
            <a:endParaRPr lang="en-US" sz="1999" spc="119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lvl="0">
              <a:lnSpc>
                <a:spcPts val="2699"/>
              </a:lnSpc>
              <a:spcBef>
                <a:spcPct val="0"/>
              </a:spcBef>
            </a:pPr>
            <a:r>
              <a:rPr lang="en-US" sz="1999" spc="119" dirty="0" smtClean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	Single‑range </a:t>
            </a:r>
            <a:r>
              <a:rPr lang="en-US" sz="1999" spc="119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+ filter: 66 s</a:t>
            </a:r>
          </a:p>
          <a:p>
            <a:pPr lvl="0">
              <a:lnSpc>
                <a:spcPts val="2699"/>
              </a:lnSpc>
              <a:spcBef>
                <a:spcPct val="0"/>
              </a:spcBef>
            </a:pPr>
            <a:endParaRPr lang="en-US" sz="1999" spc="119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lvl="0">
              <a:lnSpc>
                <a:spcPts val="2699"/>
              </a:lnSpc>
              <a:spcBef>
                <a:spcPct val="0"/>
              </a:spcBef>
            </a:pPr>
            <a:r>
              <a:rPr lang="en-US" sz="1999" spc="119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MySQL: multi‑range query = 905 </a:t>
            </a:r>
            <a:r>
              <a:rPr lang="en-US" sz="1999" spc="119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ms</a:t>
            </a:r>
            <a:r>
              <a:rPr lang="en-US" sz="1999" spc="119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for 10⁶ rows </a:t>
            </a:r>
          </a:p>
          <a:p>
            <a:pPr lvl="0">
              <a:lnSpc>
                <a:spcPts val="2699"/>
              </a:lnSpc>
              <a:spcBef>
                <a:spcPct val="0"/>
              </a:spcBef>
            </a:pPr>
            <a:endParaRPr lang="en-US" sz="1999" spc="119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lvl="0">
              <a:lnSpc>
                <a:spcPts val="2699"/>
              </a:lnSpc>
              <a:spcBef>
                <a:spcPct val="0"/>
              </a:spcBef>
            </a:pPr>
            <a:r>
              <a:rPr lang="en-US" sz="1999" spc="119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GraphQL</a:t>
            </a:r>
            <a:r>
              <a:rPr lang="en-US" sz="1999" spc="119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+ </a:t>
            </a:r>
            <a:r>
              <a:rPr lang="en-US" sz="1999" spc="119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Firestore</a:t>
            </a:r>
            <a:r>
              <a:rPr lang="en-US" sz="1999" spc="119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: ~41 s for 10⁶ docs</a:t>
            </a:r>
            <a:endParaRPr lang="en-US" sz="1999" u="none" spc="119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9" name="Freeform 19"/>
          <p:cNvSpPr/>
          <p:nvPr/>
        </p:nvSpPr>
        <p:spPr>
          <a:xfrm>
            <a:off x="-848571" y="8919661"/>
            <a:ext cx="3870946" cy="950141"/>
          </a:xfrm>
          <a:custGeom>
            <a:avLst/>
            <a:gdLst/>
            <a:ahLst/>
            <a:cxnLst/>
            <a:rect l="l" t="t" r="r" b="b"/>
            <a:pathLst>
              <a:path w="3870946" h="950141">
                <a:moveTo>
                  <a:pt x="0" y="0"/>
                </a:moveTo>
                <a:lnTo>
                  <a:pt x="3870946" y="0"/>
                </a:lnTo>
                <a:lnTo>
                  <a:pt x="3870946" y="950141"/>
                </a:lnTo>
                <a:lnTo>
                  <a:pt x="0" y="9501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0" name="Freeform 20"/>
          <p:cNvSpPr/>
          <p:nvPr/>
        </p:nvSpPr>
        <p:spPr>
          <a:xfrm>
            <a:off x="13182600" y="-647700"/>
            <a:ext cx="4980952" cy="3731186"/>
          </a:xfrm>
          <a:custGeom>
            <a:avLst/>
            <a:gdLst/>
            <a:ahLst/>
            <a:cxnLst/>
            <a:rect l="l" t="t" r="r" b="b"/>
            <a:pathLst>
              <a:path w="4980952" h="3731186">
                <a:moveTo>
                  <a:pt x="0" y="0"/>
                </a:moveTo>
                <a:lnTo>
                  <a:pt x="4980951" y="0"/>
                </a:lnTo>
                <a:lnTo>
                  <a:pt x="4980951" y="3731186"/>
                </a:lnTo>
                <a:lnTo>
                  <a:pt x="0" y="37311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21" name="Freeform 21"/>
          <p:cNvSpPr/>
          <p:nvPr/>
        </p:nvSpPr>
        <p:spPr>
          <a:xfrm>
            <a:off x="13716000" y="8496300"/>
            <a:ext cx="2587020" cy="2386526"/>
          </a:xfrm>
          <a:custGeom>
            <a:avLst/>
            <a:gdLst/>
            <a:ahLst/>
            <a:cxnLst/>
            <a:rect l="l" t="t" r="r" b="b"/>
            <a:pathLst>
              <a:path w="2587020" h="2386526">
                <a:moveTo>
                  <a:pt x="0" y="0"/>
                </a:moveTo>
                <a:lnTo>
                  <a:pt x="2587019" y="0"/>
                </a:lnTo>
                <a:lnTo>
                  <a:pt x="2587019" y="2386525"/>
                </a:lnTo>
                <a:lnTo>
                  <a:pt x="0" y="238652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22" name="Freeform 22"/>
          <p:cNvSpPr/>
          <p:nvPr/>
        </p:nvSpPr>
        <p:spPr>
          <a:xfrm>
            <a:off x="-848571" y="-744412"/>
            <a:ext cx="2597326" cy="2796583"/>
          </a:xfrm>
          <a:custGeom>
            <a:avLst/>
            <a:gdLst/>
            <a:ahLst/>
            <a:cxnLst/>
            <a:rect l="l" t="t" r="r" b="b"/>
            <a:pathLst>
              <a:path w="2597326" h="2796583">
                <a:moveTo>
                  <a:pt x="0" y="0"/>
                </a:moveTo>
                <a:lnTo>
                  <a:pt x="2597327" y="0"/>
                </a:lnTo>
                <a:lnTo>
                  <a:pt x="2597327" y="2796583"/>
                </a:lnTo>
                <a:lnTo>
                  <a:pt x="0" y="279658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1359735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1504950" y="2345718"/>
            <a:ext cx="7848753" cy="22821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0">
              <a:lnSpc>
                <a:spcPts val="8730"/>
              </a:lnSpc>
            </a:pPr>
            <a:r>
              <a:rPr lang="en-US" sz="9000" b="1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Cost Comparison</a:t>
            </a:r>
            <a:endParaRPr kumimoji="0" lang="en-US" sz="9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DM Sans Bold"/>
              <a:ea typeface="DM Sans Bold"/>
              <a:cs typeface="DM Sans Bold"/>
              <a:sym typeface="DM Sans Bold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504950" y="4807557"/>
            <a:ext cx="7707571" cy="20611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0">
              <a:lnSpc>
                <a:spcPts val="2699"/>
              </a:lnSpc>
              <a:spcBef>
                <a:spcPct val="0"/>
              </a:spcBef>
            </a:pPr>
            <a:r>
              <a:rPr lang="en-US" sz="1999" spc="119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Firestore</a:t>
            </a:r>
            <a:r>
              <a:rPr lang="en-US" sz="1999" spc="119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(1 M reads + writes/day → 76 MB data): $1.30/month </a:t>
            </a:r>
          </a:p>
          <a:p>
            <a:pPr lvl="0">
              <a:lnSpc>
                <a:spcPts val="2699"/>
              </a:lnSpc>
              <a:spcBef>
                <a:spcPct val="0"/>
              </a:spcBef>
            </a:pPr>
            <a:endParaRPr lang="en-US" sz="1999" spc="119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lvl="0">
              <a:lnSpc>
                <a:spcPts val="2699"/>
              </a:lnSpc>
              <a:spcBef>
                <a:spcPct val="0"/>
              </a:spcBef>
            </a:pPr>
            <a:r>
              <a:rPr lang="en-US" sz="1999" spc="119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MySQL (1 vCPU, 0.6 GB RAM, 10 GB SSD): $35/month </a:t>
            </a:r>
          </a:p>
          <a:p>
            <a:pPr lvl="0">
              <a:lnSpc>
                <a:spcPts val="2699"/>
              </a:lnSpc>
              <a:spcBef>
                <a:spcPct val="0"/>
              </a:spcBef>
            </a:pPr>
            <a:endParaRPr lang="en-US" sz="1999" spc="119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lvl="0">
              <a:lnSpc>
                <a:spcPts val="2699"/>
              </a:lnSpc>
              <a:spcBef>
                <a:spcPct val="0"/>
              </a:spcBef>
            </a:pPr>
            <a:r>
              <a:rPr lang="en-US" sz="1999" spc="119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Break‑even at ~1 M transactions/day</a:t>
            </a:r>
            <a:endParaRPr kumimoji="0" lang="en-US" sz="1999" b="0" i="0" u="none" strike="noStrike" kern="1200" cap="none" spc="119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" name="Freeform 5"/>
          <p:cNvSpPr/>
          <p:nvPr/>
        </p:nvSpPr>
        <p:spPr>
          <a:xfrm>
            <a:off x="15353489" y="8540136"/>
            <a:ext cx="4602314" cy="3618569"/>
          </a:xfrm>
          <a:custGeom>
            <a:avLst/>
            <a:gdLst/>
            <a:ahLst/>
            <a:cxnLst/>
            <a:rect l="l" t="t" r="r" b="b"/>
            <a:pathLst>
              <a:path w="4602314" h="3618569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6" name="Freeform 6"/>
          <p:cNvSpPr/>
          <p:nvPr/>
        </p:nvSpPr>
        <p:spPr>
          <a:xfrm>
            <a:off x="-674156" y="-1072630"/>
            <a:ext cx="4899948" cy="3068592"/>
          </a:xfrm>
          <a:custGeom>
            <a:avLst/>
            <a:gdLst/>
            <a:ahLst/>
            <a:cxnLst/>
            <a:rect l="l" t="t" r="r" b="b"/>
            <a:pathLst>
              <a:path w="4899948" h="3068592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7" name="Freeform 7"/>
          <p:cNvSpPr/>
          <p:nvPr/>
        </p:nvSpPr>
        <p:spPr>
          <a:xfrm>
            <a:off x="9144000" y="9258300"/>
            <a:ext cx="4076270" cy="2863579"/>
          </a:xfrm>
          <a:custGeom>
            <a:avLst/>
            <a:gdLst/>
            <a:ahLst/>
            <a:cxnLst/>
            <a:rect l="l" t="t" r="r" b="b"/>
            <a:pathLst>
              <a:path w="4076270" h="2863579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8" name="Freeform 8"/>
          <p:cNvSpPr/>
          <p:nvPr/>
        </p:nvSpPr>
        <p:spPr>
          <a:xfrm>
            <a:off x="5003948" y="-1890601"/>
            <a:ext cx="2892762" cy="2919301"/>
          </a:xfrm>
          <a:custGeom>
            <a:avLst/>
            <a:gdLst/>
            <a:ahLst/>
            <a:cxnLst/>
            <a:rect l="l" t="t" r="r" b="b"/>
            <a:pathLst>
              <a:path w="2892762" h="2919301">
                <a:moveTo>
                  <a:pt x="0" y="0"/>
                </a:moveTo>
                <a:lnTo>
                  <a:pt x="2892762" y="0"/>
                </a:lnTo>
                <a:lnTo>
                  <a:pt x="2892762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="" xmlns:asvg="http://schemas.microsoft.com/office/drawing/2016/SVG/main" r:embed="rId11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9" name="Freeform 9"/>
          <p:cNvSpPr/>
          <p:nvPr/>
        </p:nvSpPr>
        <p:spPr>
          <a:xfrm rot="-5282649">
            <a:off x="16004285" y="265374"/>
            <a:ext cx="4017207" cy="1370872"/>
          </a:xfrm>
          <a:custGeom>
            <a:avLst/>
            <a:gdLst/>
            <a:ahLst/>
            <a:cxnLst/>
            <a:rect l="l" t="t" r="r" b="b"/>
            <a:pathLst>
              <a:path w="4017207" h="1370872">
                <a:moveTo>
                  <a:pt x="0" y="0"/>
                </a:moveTo>
                <a:lnTo>
                  <a:pt x="4017207" y="0"/>
                </a:lnTo>
                <a:lnTo>
                  <a:pt x="4017207" y="1370872"/>
                </a:lnTo>
                <a:lnTo>
                  <a:pt x="0" y="137087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="" xmlns:asvg="http://schemas.microsoft.com/office/drawing/2016/SVG/main" r:embed="rId1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206659" y="2439734"/>
            <a:ext cx="8311960" cy="5623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857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1672061" y="1025292"/>
            <a:ext cx="5587239" cy="2662922"/>
            <a:chOff x="0" y="0"/>
            <a:chExt cx="2065940" cy="98464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065940" cy="984643"/>
            </a:xfrm>
            <a:custGeom>
              <a:avLst/>
              <a:gdLst/>
              <a:ahLst/>
              <a:cxnLst/>
              <a:rect l="l" t="t" r="r" b="b"/>
              <a:pathLst>
                <a:path w="2065940" h="984643">
                  <a:moveTo>
                    <a:pt x="20785" y="0"/>
                  </a:moveTo>
                  <a:lnTo>
                    <a:pt x="2045156" y="0"/>
                  </a:lnTo>
                  <a:cubicBezTo>
                    <a:pt x="2056635" y="0"/>
                    <a:pt x="2065940" y="9306"/>
                    <a:pt x="2065940" y="20785"/>
                  </a:cubicBezTo>
                  <a:lnTo>
                    <a:pt x="2065940" y="963859"/>
                  </a:lnTo>
                  <a:cubicBezTo>
                    <a:pt x="2065940" y="975338"/>
                    <a:pt x="2056635" y="984643"/>
                    <a:pt x="2045156" y="984643"/>
                  </a:cubicBezTo>
                  <a:lnTo>
                    <a:pt x="20785" y="984643"/>
                  </a:lnTo>
                  <a:cubicBezTo>
                    <a:pt x="9306" y="984643"/>
                    <a:pt x="0" y="975338"/>
                    <a:pt x="0" y="963859"/>
                  </a:cubicBezTo>
                  <a:lnTo>
                    <a:pt x="0" y="20785"/>
                  </a:lnTo>
                  <a:cubicBezTo>
                    <a:pt x="0" y="9306"/>
                    <a:pt x="9306" y="0"/>
                    <a:pt x="20785" y="0"/>
                  </a:cubicBezTo>
                  <a:close/>
                </a:path>
              </a:pathLst>
            </a:custGeom>
            <a:solidFill>
              <a:srgbClr val="8AB7E2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065940" cy="102274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1672061" y="3808631"/>
            <a:ext cx="5587239" cy="2662922"/>
            <a:chOff x="0" y="0"/>
            <a:chExt cx="2065940" cy="98464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065940" cy="984643"/>
            </a:xfrm>
            <a:custGeom>
              <a:avLst/>
              <a:gdLst/>
              <a:ahLst/>
              <a:cxnLst/>
              <a:rect l="l" t="t" r="r" b="b"/>
              <a:pathLst>
                <a:path w="2065940" h="984643">
                  <a:moveTo>
                    <a:pt x="20785" y="0"/>
                  </a:moveTo>
                  <a:lnTo>
                    <a:pt x="2045156" y="0"/>
                  </a:lnTo>
                  <a:cubicBezTo>
                    <a:pt x="2056635" y="0"/>
                    <a:pt x="2065940" y="9306"/>
                    <a:pt x="2065940" y="20785"/>
                  </a:cubicBezTo>
                  <a:lnTo>
                    <a:pt x="2065940" y="963859"/>
                  </a:lnTo>
                  <a:cubicBezTo>
                    <a:pt x="2065940" y="975338"/>
                    <a:pt x="2056635" y="984643"/>
                    <a:pt x="2045156" y="984643"/>
                  </a:cubicBezTo>
                  <a:lnTo>
                    <a:pt x="20785" y="984643"/>
                  </a:lnTo>
                  <a:cubicBezTo>
                    <a:pt x="9306" y="984643"/>
                    <a:pt x="0" y="975338"/>
                    <a:pt x="0" y="963859"/>
                  </a:cubicBezTo>
                  <a:lnTo>
                    <a:pt x="0" y="20785"/>
                  </a:lnTo>
                  <a:cubicBezTo>
                    <a:pt x="0" y="9306"/>
                    <a:pt x="9306" y="0"/>
                    <a:pt x="20785" y="0"/>
                  </a:cubicBezTo>
                  <a:close/>
                </a:path>
              </a:pathLst>
            </a:custGeom>
            <a:solidFill>
              <a:srgbClr val="8AB7E2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2065940" cy="102274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1672061" y="6595378"/>
            <a:ext cx="5587239" cy="2662922"/>
            <a:chOff x="0" y="0"/>
            <a:chExt cx="2065940" cy="98464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065940" cy="984643"/>
            </a:xfrm>
            <a:custGeom>
              <a:avLst/>
              <a:gdLst/>
              <a:ahLst/>
              <a:cxnLst/>
              <a:rect l="l" t="t" r="r" b="b"/>
              <a:pathLst>
                <a:path w="2065940" h="984643">
                  <a:moveTo>
                    <a:pt x="20785" y="0"/>
                  </a:moveTo>
                  <a:lnTo>
                    <a:pt x="2045156" y="0"/>
                  </a:lnTo>
                  <a:cubicBezTo>
                    <a:pt x="2056635" y="0"/>
                    <a:pt x="2065940" y="9306"/>
                    <a:pt x="2065940" y="20785"/>
                  </a:cubicBezTo>
                  <a:lnTo>
                    <a:pt x="2065940" y="963859"/>
                  </a:lnTo>
                  <a:cubicBezTo>
                    <a:pt x="2065940" y="975338"/>
                    <a:pt x="2056635" y="984643"/>
                    <a:pt x="2045156" y="984643"/>
                  </a:cubicBezTo>
                  <a:lnTo>
                    <a:pt x="20785" y="984643"/>
                  </a:lnTo>
                  <a:cubicBezTo>
                    <a:pt x="9306" y="984643"/>
                    <a:pt x="0" y="975338"/>
                    <a:pt x="0" y="963859"/>
                  </a:cubicBezTo>
                  <a:lnTo>
                    <a:pt x="0" y="20785"/>
                  </a:lnTo>
                  <a:cubicBezTo>
                    <a:pt x="0" y="9306"/>
                    <a:pt x="9306" y="0"/>
                    <a:pt x="20785" y="0"/>
                  </a:cubicBezTo>
                  <a:close/>
                </a:path>
              </a:pathLst>
            </a:custGeom>
            <a:solidFill>
              <a:srgbClr val="8AB7E2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065940" cy="102274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028700" y="1028700"/>
            <a:ext cx="5587239" cy="2662922"/>
            <a:chOff x="0" y="0"/>
            <a:chExt cx="2065940" cy="984643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065940" cy="984643"/>
            </a:xfrm>
            <a:custGeom>
              <a:avLst/>
              <a:gdLst/>
              <a:ahLst/>
              <a:cxnLst/>
              <a:rect l="l" t="t" r="r" b="b"/>
              <a:pathLst>
                <a:path w="2065940" h="984643">
                  <a:moveTo>
                    <a:pt x="20785" y="0"/>
                  </a:moveTo>
                  <a:lnTo>
                    <a:pt x="2045156" y="0"/>
                  </a:lnTo>
                  <a:cubicBezTo>
                    <a:pt x="2056635" y="0"/>
                    <a:pt x="2065940" y="9306"/>
                    <a:pt x="2065940" y="20785"/>
                  </a:cubicBezTo>
                  <a:lnTo>
                    <a:pt x="2065940" y="963859"/>
                  </a:lnTo>
                  <a:cubicBezTo>
                    <a:pt x="2065940" y="975338"/>
                    <a:pt x="2056635" y="984643"/>
                    <a:pt x="2045156" y="984643"/>
                  </a:cubicBezTo>
                  <a:lnTo>
                    <a:pt x="20785" y="984643"/>
                  </a:lnTo>
                  <a:cubicBezTo>
                    <a:pt x="9306" y="984643"/>
                    <a:pt x="0" y="975338"/>
                    <a:pt x="0" y="963859"/>
                  </a:cubicBezTo>
                  <a:lnTo>
                    <a:pt x="0" y="20785"/>
                  </a:lnTo>
                  <a:cubicBezTo>
                    <a:pt x="0" y="9306"/>
                    <a:pt x="9306" y="0"/>
                    <a:pt x="20785" y="0"/>
                  </a:cubicBezTo>
                  <a:close/>
                </a:path>
              </a:pathLst>
            </a:custGeom>
            <a:solidFill>
              <a:srgbClr val="8AB7E2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2065940" cy="102274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028700" y="3812039"/>
            <a:ext cx="5587239" cy="2662922"/>
            <a:chOff x="0" y="0"/>
            <a:chExt cx="2065940" cy="984643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065940" cy="984643"/>
            </a:xfrm>
            <a:custGeom>
              <a:avLst/>
              <a:gdLst/>
              <a:ahLst/>
              <a:cxnLst/>
              <a:rect l="l" t="t" r="r" b="b"/>
              <a:pathLst>
                <a:path w="2065940" h="984643">
                  <a:moveTo>
                    <a:pt x="20785" y="0"/>
                  </a:moveTo>
                  <a:lnTo>
                    <a:pt x="2045156" y="0"/>
                  </a:lnTo>
                  <a:cubicBezTo>
                    <a:pt x="2056635" y="0"/>
                    <a:pt x="2065940" y="9306"/>
                    <a:pt x="2065940" y="20785"/>
                  </a:cubicBezTo>
                  <a:lnTo>
                    <a:pt x="2065940" y="963859"/>
                  </a:lnTo>
                  <a:cubicBezTo>
                    <a:pt x="2065940" y="975338"/>
                    <a:pt x="2056635" y="984643"/>
                    <a:pt x="2045156" y="984643"/>
                  </a:cubicBezTo>
                  <a:lnTo>
                    <a:pt x="20785" y="984643"/>
                  </a:lnTo>
                  <a:cubicBezTo>
                    <a:pt x="9306" y="984643"/>
                    <a:pt x="0" y="975338"/>
                    <a:pt x="0" y="963859"/>
                  </a:cubicBezTo>
                  <a:lnTo>
                    <a:pt x="0" y="20785"/>
                  </a:lnTo>
                  <a:cubicBezTo>
                    <a:pt x="0" y="9306"/>
                    <a:pt x="9306" y="0"/>
                    <a:pt x="20785" y="0"/>
                  </a:cubicBezTo>
                  <a:close/>
                </a:path>
              </a:pathLst>
            </a:custGeom>
            <a:solidFill>
              <a:srgbClr val="8AB7E2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2065940" cy="102274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028700" y="6598786"/>
            <a:ext cx="5587239" cy="2662922"/>
            <a:chOff x="0" y="0"/>
            <a:chExt cx="2065940" cy="984643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065940" cy="984643"/>
            </a:xfrm>
            <a:custGeom>
              <a:avLst/>
              <a:gdLst/>
              <a:ahLst/>
              <a:cxnLst/>
              <a:rect l="l" t="t" r="r" b="b"/>
              <a:pathLst>
                <a:path w="2065940" h="984643">
                  <a:moveTo>
                    <a:pt x="20785" y="0"/>
                  </a:moveTo>
                  <a:lnTo>
                    <a:pt x="2045156" y="0"/>
                  </a:lnTo>
                  <a:cubicBezTo>
                    <a:pt x="2056635" y="0"/>
                    <a:pt x="2065940" y="9306"/>
                    <a:pt x="2065940" y="20785"/>
                  </a:cubicBezTo>
                  <a:lnTo>
                    <a:pt x="2065940" y="963859"/>
                  </a:lnTo>
                  <a:cubicBezTo>
                    <a:pt x="2065940" y="975338"/>
                    <a:pt x="2056635" y="984643"/>
                    <a:pt x="2045156" y="984643"/>
                  </a:cubicBezTo>
                  <a:lnTo>
                    <a:pt x="20785" y="984643"/>
                  </a:lnTo>
                  <a:cubicBezTo>
                    <a:pt x="9306" y="984643"/>
                    <a:pt x="0" y="975338"/>
                    <a:pt x="0" y="963859"/>
                  </a:cubicBezTo>
                  <a:lnTo>
                    <a:pt x="0" y="20785"/>
                  </a:lnTo>
                  <a:cubicBezTo>
                    <a:pt x="0" y="9306"/>
                    <a:pt x="9306" y="0"/>
                    <a:pt x="20785" y="0"/>
                  </a:cubicBezTo>
                  <a:close/>
                </a:path>
              </a:pathLst>
            </a:custGeom>
            <a:solidFill>
              <a:srgbClr val="8AB7E2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38100"/>
              <a:ext cx="2065940" cy="102274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0" name="Freeform 20"/>
          <p:cNvSpPr/>
          <p:nvPr/>
        </p:nvSpPr>
        <p:spPr>
          <a:xfrm rot="-7900054">
            <a:off x="6955208" y="1299356"/>
            <a:ext cx="1795038" cy="757475"/>
          </a:xfrm>
          <a:custGeom>
            <a:avLst/>
            <a:gdLst/>
            <a:ahLst/>
            <a:cxnLst/>
            <a:rect l="l" t="t" r="r" b="b"/>
            <a:pathLst>
              <a:path w="1012981" h="454921">
                <a:moveTo>
                  <a:pt x="0" y="0"/>
                </a:moveTo>
                <a:lnTo>
                  <a:pt x="1012982" y="0"/>
                </a:lnTo>
                <a:lnTo>
                  <a:pt x="1012982" y="454921"/>
                </a:lnTo>
                <a:lnTo>
                  <a:pt x="0" y="45492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1" name="Freeform 21"/>
          <p:cNvSpPr/>
          <p:nvPr/>
        </p:nvSpPr>
        <p:spPr>
          <a:xfrm rot="-2700000">
            <a:off x="9755256" y="1268957"/>
            <a:ext cx="1771692" cy="770139"/>
          </a:xfrm>
          <a:custGeom>
            <a:avLst/>
            <a:gdLst/>
            <a:ahLst/>
            <a:cxnLst/>
            <a:rect l="l" t="t" r="r" b="b"/>
            <a:pathLst>
              <a:path w="1012981" h="454921">
                <a:moveTo>
                  <a:pt x="0" y="0"/>
                </a:moveTo>
                <a:lnTo>
                  <a:pt x="1012982" y="0"/>
                </a:lnTo>
                <a:lnTo>
                  <a:pt x="1012982" y="454921"/>
                </a:lnTo>
                <a:lnTo>
                  <a:pt x="0" y="45492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0" name="TextBox 30"/>
          <p:cNvSpPr txBox="1"/>
          <p:nvPr/>
        </p:nvSpPr>
        <p:spPr>
          <a:xfrm>
            <a:off x="12349184" y="1274336"/>
            <a:ext cx="4232992" cy="18466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>
              <a:spcBef>
                <a:spcPct val="0"/>
              </a:spcBef>
            </a:pPr>
            <a:r>
              <a:rPr lang="en-US" sz="4000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Low‑to‑moderate transaction volume</a:t>
            </a:r>
            <a:endParaRPr lang="en-US" sz="4000" u="none" strike="noStrike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6" name="TextBox 36"/>
          <p:cNvSpPr txBox="1"/>
          <p:nvPr/>
        </p:nvSpPr>
        <p:spPr>
          <a:xfrm>
            <a:off x="6615938" y="2802484"/>
            <a:ext cx="5056121" cy="40010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1" indent="0" algn="ctr">
              <a:lnSpc>
                <a:spcPts val="7760"/>
              </a:lnSpc>
              <a:spcBef>
                <a:spcPct val="0"/>
              </a:spcBef>
            </a:pPr>
            <a:r>
              <a:rPr lang="en-US" sz="6600" b="1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Discussion &amp; </a:t>
            </a:r>
            <a:r>
              <a:rPr lang="en-US" sz="6600" b="1" dirty="0" smtClean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Recommendations</a:t>
            </a:r>
            <a:endParaRPr lang="en-US" sz="6600" b="1" dirty="0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</p:txBody>
      </p:sp>
      <p:sp>
        <p:nvSpPr>
          <p:cNvPr id="38" name="TextBox 30"/>
          <p:cNvSpPr txBox="1"/>
          <p:nvPr/>
        </p:nvSpPr>
        <p:spPr>
          <a:xfrm>
            <a:off x="12349184" y="4187479"/>
            <a:ext cx="4232992" cy="18466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>
              <a:spcBef>
                <a:spcPct val="0"/>
              </a:spcBef>
            </a:pPr>
            <a:r>
              <a:rPr lang="en-US" sz="4000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Rapid development &amp; schema </a:t>
            </a:r>
            <a:r>
              <a:rPr lang="en-US" sz="4000" dirty="0" smtClean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evolution</a:t>
            </a:r>
            <a:endParaRPr lang="en-US" sz="4000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9" name="TextBox 30"/>
          <p:cNvSpPr txBox="1"/>
          <p:nvPr/>
        </p:nvSpPr>
        <p:spPr>
          <a:xfrm>
            <a:off x="12353092" y="6937347"/>
            <a:ext cx="4232992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>
              <a:spcBef>
                <a:spcPct val="0"/>
              </a:spcBef>
            </a:pPr>
            <a:r>
              <a:rPr lang="en-US" sz="4000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Serverless</a:t>
            </a:r>
            <a:r>
              <a:rPr lang="en-US" sz="4000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4000" dirty="0" smtClean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convenience</a:t>
            </a:r>
            <a:endParaRPr lang="en-US" sz="4000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0" name="TextBox 30"/>
          <p:cNvSpPr txBox="1"/>
          <p:nvPr/>
        </p:nvSpPr>
        <p:spPr>
          <a:xfrm>
            <a:off x="1582141" y="1183904"/>
            <a:ext cx="4346616" cy="24622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>
              <a:spcBef>
                <a:spcPct val="0"/>
              </a:spcBef>
            </a:pPr>
            <a:r>
              <a:rPr lang="en-US" sz="4000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High‑volume, complex multi‑range </a:t>
            </a:r>
            <a:r>
              <a:rPr lang="en-US" sz="4000" dirty="0" smtClean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queries</a:t>
            </a:r>
            <a:endParaRPr lang="en-US" sz="4000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1" name="TextBox 30"/>
          <p:cNvSpPr txBox="1"/>
          <p:nvPr/>
        </p:nvSpPr>
        <p:spPr>
          <a:xfrm>
            <a:off x="1582141" y="4187479"/>
            <a:ext cx="4232992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>
              <a:spcBef>
                <a:spcPct val="0"/>
              </a:spcBef>
            </a:pPr>
            <a:r>
              <a:rPr lang="en-US" sz="4000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Strong ACID &amp; join </a:t>
            </a:r>
            <a:r>
              <a:rPr lang="en-US" sz="4000" dirty="0" smtClean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needs</a:t>
            </a:r>
            <a:endParaRPr lang="en-US" sz="4000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2" name="TextBox 30"/>
          <p:cNvSpPr txBox="1"/>
          <p:nvPr/>
        </p:nvSpPr>
        <p:spPr>
          <a:xfrm>
            <a:off x="1582141" y="6972300"/>
            <a:ext cx="4232992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>
              <a:spcBef>
                <a:spcPct val="0"/>
              </a:spcBef>
            </a:pPr>
            <a:r>
              <a:rPr lang="en-US" sz="4000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Predictable </a:t>
            </a:r>
            <a:r>
              <a:rPr lang="en-US" sz="4000" dirty="0" smtClean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pricing</a:t>
            </a:r>
            <a:endParaRPr lang="en-US" sz="4000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3" name="TextBox 30"/>
          <p:cNvSpPr txBox="1"/>
          <p:nvPr/>
        </p:nvSpPr>
        <p:spPr>
          <a:xfrm>
            <a:off x="11764912" y="164716"/>
            <a:ext cx="5849168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>
              <a:spcBef>
                <a:spcPct val="0"/>
              </a:spcBef>
            </a:pPr>
            <a:r>
              <a:rPr lang="en-US" sz="4000" b="1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When to use </a:t>
            </a:r>
            <a:r>
              <a:rPr lang="en-US" sz="4000" b="1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Firestore</a:t>
            </a:r>
            <a:r>
              <a:rPr lang="en-US" sz="4000" b="1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:</a:t>
            </a:r>
            <a:endParaRPr lang="en-US" sz="4000" b="1" u="none" strike="noStrike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4" name="TextBox 30"/>
          <p:cNvSpPr txBox="1"/>
          <p:nvPr/>
        </p:nvSpPr>
        <p:spPr>
          <a:xfrm>
            <a:off x="1396239" y="164716"/>
            <a:ext cx="5849168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>
              <a:spcBef>
                <a:spcPct val="0"/>
              </a:spcBef>
            </a:pPr>
            <a:r>
              <a:rPr lang="en-US" sz="4000" b="1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When to use MySQL</a:t>
            </a:r>
            <a:r>
              <a:rPr lang="en-US" sz="4000" b="1" dirty="0" smtClean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:</a:t>
            </a:r>
            <a:endParaRPr lang="en-US" sz="4000" b="1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591800" y="-906780"/>
            <a:ext cx="10972800" cy="12611100"/>
          </a:xfrm>
          <a:custGeom>
            <a:avLst/>
            <a:gdLst/>
            <a:ahLst/>
            <a:cxnLst/>
            <a:rect l="l" t="t" r="r" b="b"/>
            <a:pathLst>
              <a:path w="4208573" h="4247184">
                <a:moveTo>
                  <a:pt x="0" y="0"/>
                </a:moveTo>
                <a:lnTo>
                  <a:pt x="4208573" y="0"/>
                </a:lnTo>
                <a:lnTo>
                  <a:pt x="4208573" y="4247184"/>
                </a:lnTo>
                <a:lnTo>
                  <a:pt x="0" y="42471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4" name="TextBox 4"/>
          <p:cNvSpPr txBox="1"/>
          <p:nvPr/>
        </p:nvSpPr>
        <p:spPr>
          <a:xfrm>
            <a:off x="1504950" y="1754505"/>
            <a:ext cx="8751165" cy="22822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730"/>
              </a:lnSpc>
            </a:pPr>
            <a:r>
              <a:rPr lang="en-US" sz="9000" b="1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Future Work &amp; Conclusion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504950" y="5398770"/>
            <a:ext cx="7707571" cy="20641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0">
              <a:lnSpc>
                <a:spcPts val="2699"/>
              </a:lnSpc>
              <a:spcBef>
                <a:spcPct val="0"/>
              </a:spcBef>
            </a:pPr>
            <a:r>
              <a:rPr lang="en-US" sz="1999" spc="119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Latency optimization: </a:t>
            </a:r>
            <a:r>
              <a:rPr lang="en-US" sz="1999" spc="119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geohashing</a:t>
            </a:r>
            <a:r>
              <a:rPr lang="en-US" sz="1999" spc="119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for spatial queries</a:t>
            </a:r>
          </a:p>
          <a:p>
            <a:pPr lvl="0">
              <a:lnSpc>
                <a:spcPts val="2699"/>
              </a:lnSpc>
              <a:spcBef>
                <a:spcPct val="0"/>
              </a:spcBef>
            </a:pPr>
            <a:endParaRPr lang="en-US" sz="1999" spc="119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lvl="0">
              <a:lnSpc>
                <a:spcPts val="2699"/>
              </a:lnSpc>
              <a:spcBef>
                <a:spcPct val="0"/>
              </a:spcBef>
            </a:pPr>
            <a:r>
              <a:rPr lang="en-US" sz="1999" spc="119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Alternative middleware: caching layers or Spanner directly</a:t>
            </a:r>
          </a:p>
          <a:p>
            <a:pPr lvl="0">
              <a:lnSpc>
                <a:spcPts val="2699"/>
              </a:lnSpc>
              <a:spcBef>
                <a:spcPct val="0"/>
              </a:spcBef>
            </a:pPr>
            <a:endParaRPr lang="en-US" sz="1999" spc="119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lvl="0">
              <a:lnSpc>
                <a:spcPts val="2699"/>
              </a:lnSpc>
              <a:spcBef>
                <a:spcPct val="0"/>
              </a:spcBef>
            </a:pPr>
            <a:r>
              <a:rPr lang="en-US" sz="1999" spc="119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Conclusion: choose storage based on feature, performance, cost trade‑offs</a:t>
            </a:r>
            <a:endParaRPr lang="en-US" sz="1999" u="none" spc="119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329398" y="8614893"/>
            <a:ext cx="4899948" cy="3344214"/>
          </a:xfrm>
          <a:custGeom>
            <a:avLst/>
            <a:gdLst/>
            <a:ahLst/>
            <a:cxnLst/>
            <a:rect l="l" t="t" r="r" b="b"/>
            <a:pathLst>
              <a:path w="4899948" h="3344214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6030709" y="9258300"/>
            <a:ext cx="3059829" cy="751049"/>
          </a:xfrm>
          <a:custGeom>
            <a:avLst/>
            <a:gdLst/>
            <a:ahLst/>
            <a:cxnLst/>
            <a:rect l="l" t="t" r="r" b="b"/>
            <a:pathLst>
              <a:path w="3059829" h="75104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4215205" y="8540136"/>
            <a:ext cx="4602314" cy="3618569"/>
          </a:xfrm>
          <a:custGeom>
            <a:avLst/>
            <a:gdLst/>
            <a:ahLst/>
            <a:cxnLst/>
            <a:rect l="l" t="t" r="r" b="b"/>
            <a:pathLst>
              <a:path w="4602314" h="3618569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5" name="Freeform 5"/>
          <p:cNvSpPr/>
          <p:nvPr/>
        </p:nvSpPr>
        <p:spPr>
          <a:xfrm>
            <a:off x="-674156" y="-1072630"/>
            <a:ext cx="4899948" cy="3068592"/>
          </a:xfrm>
          <a:custGeom>
            <a:avLst/>
            <a:gdLst/>
            <a:ahLst/>
            <a:cxnLst/>
            <a:rect l="l" t="t" r="r" b="b"/>
            <a:pathLst>
              <a:path w="4899948" h="3068592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6" name="Freeform 6"/>
          <p:cNvSpPr/>
          <p:nvPr/>
        </p:nvSpPr>
        <p:spPr>
          <a:xfrm>
            <a:off x="12686214" y="-2578193"/>
            <a:ext cx="4292424" cy="3870986"/>
          </a:xfrm>
          <a:custGeom>
            <a:avLst/>
            <a:gdLst/>
            <a:ahLst/>
            <a:cxnLst/>
            <a:rect l="l" t="t" r="r" b="b"/>
            <a:pathLst>
              <a:path w="4292424" h="3870986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="" xmlns:asvg="http://schemas.microsoft.com/office/drawing/2016/SVG/main" r:embed="rId11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7" name="Freeform 7"/>
          <p:cNvSpPr/>
          <p:nvPr/>
        </p:nvSpPr>
        <p:spPr>
          <a:xfrm>
            <a:off x="10138935" y="9258300"/>
            <a:ext cx="4076270" cy="2863579"/>
          </a:xfrm>
          <a:custGeom>
            <a:avLst/>
            <a:gdLst/>
            <a:ahLst/>
            <a:cxnLst/>
            <a:rect l="l" t="t" r="r" b="b"/>
            <a:pathLst>
              <a:path w="4076270" h="2863579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="" xmlns:asvg="http://schemas.microsoft.com/office/drawing/2016/SVG/main" r:embed="rId1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8" name="Freeform 8"/>
          <p:cNvSpPr/>
          <p:nvPr/>
        </p:nvSpPr>
        <p:spPr>
          <a:xfrm>
            <a:off x="7409323" y="-2700100"/>
            <a:ext cx="5493058" cy="4114800"/>
          </a:xfrm>
          <a:custGeom>
            <a:avLst/>
            <a:gdLst/>
            <a:ahLst/>
            <a:cxnLst/>
            <a:rect l="l" t="t" r="r" b="b"/>
            <a:pathLst>
              <a:path w="5493058" h="4114800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="" xmlns:asvg="http://schemas.microsoft.com/office/drawing/2016/SVG/main" r:embed="rId1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9" name="Freeform 9"/>
          <p:cNvSpPr/>
          <p:nvPr/>
        </p:nvSpPr>
        <p:spPr>
          <a:xfrm rot="4747568">
            <a:off x="-2972342" y="3665317"/>
            <a:ext cx="4896097" cy="2735694"/>
          </a:xfrm>
          <a:custGeom>
            <a:avLst/>
            <a:gdLst/>
            <a:ahLst/>
            <a:cxnLst/>
            <a:rect l="l" t="t" r="r" b="b"/>
            <a:pathLst>
              <a:path w="4896097" h="2735694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="" xmlns:asvg="http://schemas.microsoft.com/office/drawing/2016/SVG/main" r:embed="rId17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0" name="Freeform 10"/>
          <p:cNvSpPr/>
          <p:nvPr/>
        </p:nvSpPr>
        <p:spPr>
          <a:xfrm>
            <a:off x="4831481" y="-1626507"/>
            <a:ext cx="2892762" cy="2919301"/>
          </a:xfrm>
          <a:custGeom>
            <a:avLst/>
            <a:gdLst/>
            <a:ahLst/>
            <a:cxnLst/>
            <a:rect l="l" t="t" r="r" b="b"/>
            <a:pathLst>
              <a:path w="2892762" h="2919301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="" xmlns:asvg="http://schemas.microsoft.com/office/drawing/2016/SVG/main" r:embed="rId19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1" name="Freeform 11"/>
          <p:cNvSpPr/>
          <p:nvPr/>
        </p:nvSpPr>
        <p:spPr>
          <a:xfrm>
            <a:off x="17259300" y="2262342"/>
            <a:ext cx="3575541" cy="3575541"/>
          </a:xfrm>
          <a:custGeom>
            <a:avLst/>
            <a:gdLst/>
            <a:ahLst/>
            <a:cxnLst/>
            <a:rect l="l" t="t" r="r" b="b"/>
            <a:pathLst>
              <a:path w="3575541" h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="" xmlns:asvg="http://schemas.microsoft.com/office/drawing/2016/SVG/main" r:embed="rId21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2" name="Freeform 12"/>
          <p:cNvSpPr/>
          <p:nvPr/>
        </p:nvSpPr>
        <p:spPr>
          <a:xfrm>
            <a:off x="2570549" y="9093737"/>
            <a:ext cx="2587020" cy="2386526"/>
          </a:xfrm>
          <a:custGeom>
            <a:avLst/>
            <a:gdLst/>
            <a:ahLst/>
            <a:cxnLst/>
            <a:rect l="l" t="t" r="r" b="b"/>
            <a:pathLst>
              <a:path w="2587020" h="2386526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="" xmlns:asvg="http://schemas.microsoft.com/office/drawing/2016/SVG/main" r:embed="rId2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3" name="Freeform 13"/>
          <p:cNvSpPr/>
          <p:nvPr/>
        </p:nvSpPr>
        <p:spPr>
          <a:xfrm rot="-5282649">
            <a:off x="16440369" y="6970869"/>
            <a:ext cx="3382987" cy="1154444"/>
          </a:xfrm>
          <a:custGeom>
            <a:avLst/>
            <a:gdLst/>
            <a:ahLst/>
            <a:cxnLst/>
            <a:rect l="l" t="t" r="r" b="b"/>
            <a:pathLst>
              <a:path w="3382987" h="1154444">
                <a:moveTo>
                  <a:pt x="0" y="0"/>
                </a:moveTo>
                <a:lnTo>
                  <a:pt x="3382987" y="0"/>
                </a:lnTo>
                <a:lnTo>
                  <a:pt x="3382987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="" xmlns:asvg="http://schemas.microsoft.com/office/drawing/2016/SVG/main" r:embed="rId2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4" name="Freeform 14"/>
          <p:cNvSpPr/>
          <p:nvPr/>
        </p:nvSpPr>
        <p:spPr>
          <a:xfrm>
            <a:off x="16978638" y="-642644"/>
            <a:ext cx="3104522" cy="3342688"/>
          </a:xfrm>
          <a:custGeom>
            <a:avLst/>
            <a:gdLst/>
            <a:ahLst/>
            <a:cxnLst/>
            <a:rect l="l" t="t" r="r" b="b"/>
            <a:pathLst>
              <a:path w="3104522" h="3342688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26">
              <a:extLst>
                <a:ext uri="{96DAC541-7B7A-43D3-8B79-37D633B846F1}">
                  <asvg:svgBlip xmlns="" xmlns:asvg="http://schemas.microsoft.com/office/drawing/2016/SVG/main" r:embed="rId27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5" name="TextBox 15"/>
          <p:cNvSpPr txBox="1"/>
          <p:nvPr/>
        </p:nvSpPr>
        <p:spPr>
          <a:xfrm>
            <a:off x="3688802" y="3019867"/>
            <a:ext cx="10910396" cy="33645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699"/>
              </a:lnSpc>
            </a:pPr>
            <a:r>
              <a:rPr lang="en-US" sz="14597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Thank you very much!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1504950" y="2345718"/>
            <a:ext cx="7848753" cy="22821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730"/>
              </a:lnSpc>
            </a:pPr>
            <a:r>
              <a:rPr lang="en-US" sz="9000" b="1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Motivation &amp; Workflow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504950" y="4807557"/>
            <a:ext cx="7707571" cy="38087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0">
              <a:lnSpc>
                <a:spcPts val="2699"/>
              </a:lnSpc>
              <a:spcBef>
                <a:spcPct val="0"/>
              </a:spcBef>
            </a:pPr>
            <a:r>
              <a:rPr lang="en-US" sz="1999" spc="119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Why energy peer‑to‑peer</a:t>
            </a:r>
            <a:r>
              <a:rPr lang="en-US" sz="1999" spc="119" dirty="0" smtClean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?</a:t>
            </a:r>
            <a:endParaRPr lang="en-US" sz="1999" spc="119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lvl="0">
              <a:lnSpc>
                <a:spcPts val="2699"/>
              </a:lnSpc>
              <a:spcBef>
                <a:spcPct val="0"/>
              </a:spcBef>
            </a:pPr>
            <a:r>
              <a:rPr lang="en-US" sz="1999" spc="119" dirty="0" smtClean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	EV </a:t>
            </a:r>
            <a:r>
              <a:rPr lang="en-US" sz="1999" spc="119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adoption → range </a:t>
            </a:r>
            <a:r>
              <a:rPr lang="en-US" sz="1999" spc="119" dirty="0" smtClean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anxiety</a:t>
            </a:r>
            <a:endParaRPr lang="en-US" sz="1999" spc="119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lvl="0">
              <a:lnSpc>
                <a:spcPts val="2699"/>
              </a:lnSpc>
              <a:spcBef>
                <a:spcPct val="0"/>
              </a:spcBef>
            </a:pPr>
            <a:r>
              <a:rPr lang="en-US" sz="1999" spc="119" dirty="0" smtClean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	Commercial </a:t>
            </a:r>
            <a:r>
              <a:rPr lang="en-US" sz="1999" spc="119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DC fast charger gap vs. gas </a:t>
            </a:r>
            <a:r>
              <a:rPr lang="en-US" sz="1999" spc="119" dirty="0" smtClean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stations</a:t>
            </a:r>
            <a:endParaRPr lang="en-US" sz="1999" spc="119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lvl="0">
              <a:lnSpc>
                <a:spcPts val="2699"/>
              </a:lnSpc>
              <a:spcBef>
                <a:spcPct val="0"/>
              </a:spcBef>
            </a:pPr>
            <a:r>
              <a:rPr lang="en-US" sz="1999" spc="119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Marketplace </a:t>
            </a:r>
            <a:r>
              <a:rPr lang="en-US" sz="1999" spc="119" dirty="0" smtClean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workflow:</a:t>
            </a:r>
            <a:endParaRPr lang="en-US" sz="1999" spc="119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lvl="0">
              <a:lnSpc>
                <a:spcPts val="2699"/>
              </a:lnSpc>
              <a:spcBef>
                <a:spcPct val="0"/>
              </a:spcBef>
            </a:pPr>
            <a:r>
              <a:rPr lang="en-US" sz="1999" spc="119" dirty="0" smtClean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	Device registration</a:t>
            </a:r>
            <a:endParaRPr lang="en-US" sz="1999" spc="119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lvl="0">
              <a:lnSpc>
                <a:spcPts val="2699"/>
              </a:lnSpc>
              <a:spcBef>
                <a:spcPct val="0"/>
              </a:spcBef>
            </a:pPr>
            <a:r>
              <a:rPr lang="en-US" sz="1999" spc="119" dirty="0" smtClean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	Data storage</a:t>
            </a:r>
            <a:endParaRPr lang="en-US" sz="1999" spc="119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lvl="0">
              <a:lnSpc>
                <a:spcPts val="2699"/>
              </a:lnSpc>
              <a:spcBef>
                <a:spcPct val="0"/>
              </a:spcBef>
            </a:pPr>
            <a:r>
              <a:rPr lang="en-US" sz="1999" spc="119" dirty="0" smtClean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	Search </a:t>
            </a:r>
            <a:r>
              <a:rPr lang="en-US" sz="1999" spc="119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&amp; </a:t>
            </a:r>
            <a:r>
              <a:rPr lang="en-US" sz="1999" spc="119" dirty="0" smtClean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reserve</a:t>
            </a:r>
            <a:endParaRPr lang="en-US" sz="1999" spc="119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lvl="0">
              <a:lnSpc>
                <a:spcPts val="2699"/>
              </a:lnSpc>
              <a:spcBef>
                <a:spcPct val="0"/>
              </a:spcBef>
            </a:pPr>
            <a:r>
              <a:rPr lang="en-US" sz="1999" spc="119" dirty="0" smtClean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	Session management</a:t>
            </a:r>
            <a:endParaRPr lang="en-US" sz="1999" spc="119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lvl="0">
              <a:lnSpc>
                <a:spcPts val="2699"/>
              </a:lnSpc>
              <a:spcBef>
                <a:spcPct val="0"/>
              </a:spcBef>
            </a:pPr>
            <a:r>
              <a:rPr lang="en-US" sz="1999" spc="119" dirty="0" smtClean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	Session details</a:t>
            </a:r>
            <a:endParaRPr lang="en-US" sz="1999" spc="119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lvl="0">
              <a:lnSpc>
                <a:spcPts val="2699"/>
              </a:lnSpc>
              <a:spcBef>
                <a:spcPct val="0"/>
              </a:spcBef>
            </a:pPr>
            <a:r>
              <a:rPr lang="en-US" sz="1999" spc="119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Key requirements: low latency, horizontal scale, schema flexibility</a:t>
            </a:r>
            <a:endParaRPr lang="en-US" sz="1999" u="none" spc="119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" name="Freeform 5"/>
          <p:cNvSpPr/>
          <p:nvPr/>
        </p:nvSpPr>
        <p:spPr>
          <a:xfrm>
            <a:off x="15353489" y="8540136"/>
            <a:ext cx="4602314" cy="3618569"/>
          </a:xfrm>
          <a:custGeom>
            <a:avLst/>
            <a:gdLst/>
            <a:ahLst/>
            <a:cxnLst/>
            <a:rect l="l" t="t" r="r" b="b"/>
            <a:pathLst>
              <a:path w="4602314" h="3618569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6" name="Freeform 6"/>
          <p:cNvSpPr/>
          <p:nvPr/>
        </p:nvSpPr>
        <p:spPr>
          <a:xfrm>
            <a:off x="-674156" y="-1072630"/>
            <a:ext cx="4899948" cy="3068592"/>
          </a:xfrm>
          <a:custGeom>
            <a:avLst/>
            <a:gdLst/>
            <a:ahLst/>
            <a:cxnLst/>
            <a:rect l="l" t="t" r="r" b="b"/>
            <a:pathLst>
              <a:path w="4899948" h="3068592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7" name="Freeform 7"/>
          <p:cNvSpPr/>
          <p:nvPr/>
        </p:nvSpPr>
        <p:spPr>
          <a:xfrm>
            <a:off x="9144000" y="9258300"/>
            <a:ext cx="4076270" cy="2863579"/>
          </a:xfrm>
          <a:custGeom>
            <a:avLst/>
            <a:gdLst/>
            <a:ahLst/>
            <a:cxnLst/>
            <a:rect l="l" t="t" r="r" b="b"/>
            <a:pathLst>
              <a:path w="4076270" h="2863579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8" name="Freeform 8"/>
          <p:cNvSpPr/>
          <p:nvPr/>
        </p:nvSpPr>
        <p:spPr>
          <a:xfrm>
            <a:off x="5003948" y="-1890601"/>
            <a:ext cx="2892762" cy="2919301"/>
          </a:xfrm>
          <a:custGeom>
            <a:avLst/>
            <a:gdLst/>
            <a:ahLst/>
            <a:cxnLst/>
            <a:rect l="l" t="t" r="r" b="b"/>
            <a:pathLst>
              <a:path w="2892762" h="2919301">
                <a:moveTo>
                  <a:pt x="0" y="0"/>
                </a:moveTo>
                <a:lnTo>
                  <a:pt x="2892762" y="0"/>
                </a:lnTo>
                <a:lnTo>
                  <a:pt x="2892762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="" xmlns:asvg="http://schemas.microsoft.com/office/drawing/2016/SVG/main" r:embed="rId11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9" name="Freeform 9"/>
          <p:cNvSpPr/>
          <p:nvPr/>
        </p:nvSpPr>
        <p:spPr>
          <a:xfrm rot="-5282649">
            <a:off x="16004285" y="265374"/>
            <a:ext cx="4017207" cy="1370872"/>
          </a:xfrm>
          <a:custGeom>
            <a:avLst/>
            <a:gdLst/>
            <a:ahLst/>
            <a:cxnLst/>
            <a:rect l="l" t="t" r="r" b="b"/>
            <a:pathLst>
              <a:path w="4017207" h="1370872">
                <a:moveTo>
                  <a:pt x="0" y="0"/>
                </a:moveTo>
                <a:lnTo>
                  <a:pt x="4017207" y="0"/>
                </a:lnTo>
                <a:lnTo>
                  <a:pt x="4017207" y="1370872"/>
                </a:lnTo>
                <a:lnTo>
                  <a:pt x="0" y="137087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="" xmlns:asvg="http://schemas.microsoft.com/office/drawing/2016/SVG/main" r:embed="rId1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134600" y="2345718"/>
            <a:ext cx="6596809" cy="63791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1504950" y="1866900"/>
            <a:ext cx="7848753" cy="33979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0">
              <a:lnSpc>
                <a:spcPts val="8730"/>
              </a:lnSpc>
            </a:pPr>
            <a:r>
              <a:rPr lang="en-US" sz="9000" b="1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System Architecture Overview</a:t>
            </a:r>
            <a:endParaRPr kumimoji="0" lang="en-US" sz="9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DM Sans Bold"/>
              <a:ea typeface="DM Sans Bold"/>
              <a:cs typeface="DM Sans Bold"/>
              <a:sym typeface="DM Sans Bold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504950" y="5423898"/>
            <a:ext cx="7707571" cy="31162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0">
              <a:lnSpc>
                <a:spcPts val="2699"/>
              </a:lnSpc>
              <a:spcBef>
                <a:spcPct val="0"/>
              </a:spcBef>
            </a:pPr>
            <a:r>
              <a:rPr lang="en-US" sz="1999" spc="119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Edge &amp; Cloud </a:t>
            </a:r>
            <a:r>
              <a:rPr lang="en-US" sz="1999" spc="119" dirty="0" smtClean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components:</a:t>
            </a:r>
            <a:endParaRPr lang="en-US" sz="1999" spc="119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lvl="0">
              <a:lnSpc>
                <a:spcPts val="2699"/>
              </a:lnSpc>
              <a:spcBef>
                <a:spcPct val="0"/>
              </a:spcBef>
            </a:pPr>
            <a:r>
              <a:rPr lang="en-US" sz="1999" spc="119" dirty="0" smtClean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	</a:t>
            </a:r>
            <a:r>
              <a:rPr lang="en-US" sz="1999" spc="119" dirty="0" err="1" smtClean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IoT</a:t>
            </a:r>
            <a:r>
              <a:rPr lang="en-US" sz="1999" spc="119" dirty="0" smtClean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1999" spc="119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microcontroller at charger (Edge</a:t>
            </a:r>
            <a:r>
              <a:rPr lang="en-US" sz="1999" spc="119" dirty="0" smtClean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)</a:t>
            </a:r>
            <a:endParaRPr lang="en-US" sz="1999" spc="119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lvl="0">
              <a:lnSpc>
                <a:spcPts val="2699"/>
              </a:lnSpc>
              <a:spcBef>
                <a:spcPct val="0"/>
              </a:spcBef>
            </a:pPr>
            <a:r>
              <a:rPr lang="en-US" sz="1999" spc="119" dirty="0" smtClean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	Message </a:t>
            </a:r>
            <a:r>
              <a:rPr lang="en-US" sz="1999" spc="119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broker + Pub/Sub + Cloud </a:t>
            </a:r>
            <a:r>
              <a:rPr lang="en-US" sz="1999" spc="119" dirty="0" smtClean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Functions</a:t>
            </a:r>
            <a:endParaRPr lang="en-US" sz="1999" spc="119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lvl="0">
              <a:lnSpc>
                <a:spcPts val="2699"/>
              </a:lnSpc>
              <a:spcBef>
                <a:spcPct val="0"/>
              </a:spcBef>
            </a:pPr>
            <a:r>
              <a:rPr lang="en-US" sz="1999" spc="119" dirty="0" smtClean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	Web‑based </a:t>
            </a:r>
            <a:r>
              <a:rPr lang="en-US" sz="1999" spc="119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UI for buyer &amp; seller</a:t>
            </a:r>
          </a:p>
          <a:p>
            <a:pPr lvl="0">
              <a:lnSpc>
                <a:spcPts val="2699"/>
              </a:lnSpc>
              <a:spcBef>
                <a:spcPct val="0"/>
              </a:spcBef>
            </a:pPr>
            <a:endParaRPr lang="en-US" sz="1999" spc="119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lvl="0">
              <a:lnSpc>
                <a:spcPts val="2699"/>
              </a:lnSpc>
              <a:spcBef>
                <a:spcPct val="0"/>
              </a:spcBef>
            </a:pPr>
            <a:r>
              <a:rPr lang="en-US" sz="1999" spc="119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Database sits behind Cloud Functions</a:t>
            </a:r>
          </a:p>
          <a:p>
            <a:pPr lvl="0">
              <a:lnSpc>
                <a:spcPts val="2699"/>
              </a:lnSpc>
              <a:spcBef>
                <a:spcPct val="0"/>
              </a:spcBef>
            </a:pPr>
            <a:endParaRPr lang="en-US" sz="1999" spc="119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lvl="0">
              <a:lnSpc>
                <a:spcPts val="2699"/>
              </a:lnSpc>
              <a:spcBef>
                <a:spcPct val="0"/>
              </a:spcBef>
            </a:pPr>
            <a:r>
              <a:rPr lang="en-US" sz="1999" spc="119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Research question: Can </a:t>
            </a:r>
            <a:r>
              <a:rPr lang="en-US" sz="1999" spc="119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Firestore</a:t>
            </a:r>
            <a:r>
              <a:rPr lang="en-US" sz="1999" spc="119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meet cost, latency, flexibility vs. MySQL?</a:t>
            </a:r>
            <a:endParaRPr kumimoji="0" lang="en-US" sz="1999" b="0" i="0" u="none" strike="noStrike" kern="1200" cap="none" spc="119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" name="Freeform 5"/>
          <p:cNvSpPr/>
          <p:nvPr/>
        </p:nvSpPr>
        <p:spPr>
          <a:xfrm>
            <a:off x="15353489" y="8540136"/>
            <a:ext cx="4602314" cy="3618569"/>
          </a:xfrm>
          <a:custGeom>
            <a:avLst/>
            <a:gdLst/>
            <a:ahLst/>
            <a:cxnLst/>
            <a:rect l="l" t="t" r="r" b="b"/>
            <a:pathLst>
              <a:path w="4602314" h="3618569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6" name="Freeform 6"/>
          <p:cNvSpPr/>
          <p:nvPr/>
        </p:nvSpPr>
        <p:spPr>
          <a:xfrm>
            <a:off x="-674156" y="-1072630"/>
            <a:ext cx="4899948" cy="3068592"/>
          </a:xfrm>
          <a:custGeom>
            <a:avLst/>
            <a:gdLst/>
            <a:ahLst/>
            <a:cxnLst/>
            <a:rect l="l" t="t" r="r" b="b"/>
            <a:pathLst>
              <a:path w="4899948" h="3068592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7" name="Freeform 7"/>
          <p:cNvSpPr/>
          <p:nvPr/>
        </p:nvSpPr>
        <p:spPr>
          <a:xfrm>
            <a:off x="9144000" y="9258300"/>
            <a:ext cx="4076270" cy="2863579"/>
          </a:xfrm>
          <a:custGeom>
            <a:avLst/>
            <a:gdLst/>
            <a:ahLst/>
            <a:cxnLst/>
            <a:rect l="l" t="t" r="r" b="b"/>
            <a:pathLst>
              <a:path w="4076270" h="2863579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8" name="Freeform 8"/>
          <p:cNvSpPr/>
          <p:nvPr/>
        </p:nvSpPr>
        <p:spPr>
          <a:xfrm>
            <a:off x="5003948" y="-1890601"/>
            <a:ext cx="2892762" cy="2919301"/>
          </a:xfrm>
          <a:custGeom>
            <a:avLst/>
            <a:gdLst/>
            <a:ahLst/>
            <a:cxnLst/>
            <a:rect l="l" t="t" r="r" b="b"/>
            <a:pathLst>
              <a:path w="2892762" h="2919301">
                <a:moveTo>
                  <a:pt x="0" y="0"/>
                </a:moveTo>
                <a:lnTo>
                  <a:pt x="2892762" y="0"/>
                </a:lnTo>
                <a:lnTo>
                  <a:pt x="2892762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="" xmlns:asvg="http://schemas.microsoft.com/office/drawing/2016/SVG/main" r:embed="rId11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9" name="Freeform 9"/>
          <p:cNvSpPr/>
          <p:nvPr/>
        </p:nvSpPr>
        <p:spPr>
          <a:xfrm rot="-5282649">
            <a:off x="16004285" y="265374"/>
            <a:ext cx="4017207" cy="1370872"/>
          </a:xfrm>
          <a:custGeom>
            <a:avLst/>
            <a:gdLst/>
            <a:ahLst/>
            <a:cxnLst/>
            <a:rect l="l" t="t" r="r" b="b"/>
            <a:pathLst>
              <a:path w="4017207" h="1370872">
                <a:moveTo>
                  <a:pt x="0" y="0"/>
                </a:moveTo>
                <a:lnTo>
                  <a:pt x="4017207" y="0"/>
                </a:lnTo>
                <a:lnTo>
                  <a:pt x="4017207" y="1370872"/>
                </a:lnTo>
                <a:lnTo>
                  <a:pt x="0" y="137087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="" xmlns:asvg="http://schemas.microsoft.com/office/drawing/2016/SVG/main" r:embed="rId1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134600" y="1993030"/>
            <a:ext cx="6934200" cy="6501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253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115800" y="-1257300"/>
            <a:ext cx="8475773" cy="12649200"/>
          </a:xfrm>
          <a:custGeom>
            <a:avLst/>
            <a:gdLst/>
            <a:ahLst/>
            <a:cxnLst/>
            <a:rect l="l" t="t" r="r" b="b"/>
            <a:pathLst>
              <a:path w="4208573" h="4247184">
                <a:moveTo>
                  <a:pt x="0" y="0"/>
                </a:moveTo>
                <a:lnTo>
                  <a:pt x="4208574" y="0"/>
                </a:lnTo>
                <a:lnTo>
                  <a:pt x="4208574" y="4247184"/>
                </a:lnTo>
                <a:lnTo>
                  <a:pt x="0" y="42471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4" name="TextBox 4"/>
          <p:cNvSpPr txBox="1"/>
          <p:nvPr/>
        </p:nvSpPr>
        <p:spPr>
          <a:xfrm>
            <a:off x="1504950" y="2345718"/>
            <a:ext cx="8092094" cy="22821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730"/>
              </a:lnSpc>
            </a:pPr>
            <a:r>
              <a:rPr lang="en-US" sz="9000" b="1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Data &amp; Query Requirements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504950" y="4807557"/>
            <a:ext cx="7707571" cy="34624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0">
              <a:lnSpc>
                <a:spcPts val="2699"/>
              </a:lnSpc>
              <a:spcBef>
                <a:spcPct val="0"/>
              </a:spcBef>
            </a:pPr>
            <a:r>
              <a:rPr lang="en-US" sz="1999" spc="119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Data objects: charger metadata, users, sessions, billing, ratings, </a:t>
            </a:r>
            <a:r>
              <a:rPr lang="en-US" sz="1999" spc="119" dirty="0" smtClean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amenities Workflows </a:t>
            </a:r>
            <a:r>
              <a:rPr lang="en-US" sz="1999" spc="119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require</a:t>
            </a:r>
            <a:r>
              <a:rPr lang="en-US" sz="1999" spc="119" dirty="0" smtClean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:</a:t>
            </a:r>
          </a:p>
          <a:p>
            <a:pPr lvl="0">
              <a:lnSpc>
                <a:spcPts val="2699"/>
              </a:lnSpc>
              <a:spcBef>
                <a:spcPct val="0"/>
              </a:spcBef>
            </a:pPr>
            <a:endParaRPr lang="en-US" sz="1999" spc="119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lvl="0">
              <a:lnSpc>
                <a:spcPts val="2699"/>
              </a:lnSpc>
              <a:spcBef>
                <a:spcPct val="0"/>
              </a:spcBef>
            </a:pPr>
            <a:r>
              <a:rPr lang="en-US" sz="1999" spc="119" dirty="0" smtClean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	Geospatial </a:t>
            </a:r>
            <a:r>
              <a:rPr lang="en-US" sz="1999" spc="119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search (</a:t>
            </a:r>
            <a:r>
              <a:rPr lang="en-US" sz="1999" spc="119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lat</a:t>
            </a:r>
            <a:r>
              <a:rPr lang="en-US" sz="1999" spc="119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/long ranges</a:t>
            </a:r>
            <a:r>
              <a:rPr lang="en-US" sz="1999" spc="119" dirty="0" smtClean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)</a:t>
            </a:r>
            <a:endParaRPr lang="en-US" sz="1999" spc="119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lvl="0">
              <a:lnSpc>
                <a:spcPts val="2699"/>
              </a:lnSpc>
              <a:spcBef>
                <a:spcPct val="0"/>
              </a:spcBef>
            </a:pPr>
            <a:r>
              <a:rPr lang="en-US" sz="1999" spc="119" dirty="0" smtClean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	Multi‑field </a:t>
            </a:r>
            <a:r>
              <a:rPr lang="en-US" sz="1999" spc="119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filtering (type, rating, amenities)</a:t>
            </a:r>
          </a:p>
          <a:p>
            <a:pPr lvl="0">
              <a:lnSpc>
                <a:spcPts val="2699"/>
              </a:lnSpc>
              <a:spcBef>
                <a:spcPct val="0"/>
              </a:spcBef>
            </a:pPr>
            <a:endParaRPr lang="en-US" sz="1999" spc="119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lvl="0">
              <a:lnSpc>
                <a:spcPts val="2699"/>
              </a:lnSpc>
              <a:spcBef>
                <a:spcPct val="0"/>
              </a:spcBef>
            </a:pPr>
            <a:r>
              <a:rPr lang="en-US" sz="1999" spc="119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Storage must allow:</a:t>
            </a:r>
          </a:p>
          <a:p>
            <a:pPr lvl="0">
              <a:lnSpc>
                <a:spcPts val="2699"/>
              </a:lnSpc>
              <a:spcBef>
                <a:spcPct val="0"/>
              </a:spcBef>
            </a:pPr>
            <a:endParaRPr lang="en-US" sz="1999" spc="119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lvl="0">
              <a:lnSpc>
                <a:spcPts val="2699"/>
              </a:lnSpc>
              <a:spcBef>
                <a:spcPct val="0"/>
              </a:spcBef>
            </a:pPr>
            <a:r>
              <a:rPr lang="en-US" sz="1999" spc="119" dirty="0" smtClean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	Flexible </a:t>
            </a:r>
            <a:r>
              <a:rPr lang="en-US" sz="1999" spc="119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schema for evolving </a:t>
            </a:r>
            <a:r>
              <a:rPr lang="en-US" sz="1999" spc="119" dirty="0" smtClean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features</a:t>
            </a:r>
            <a:endParaRPr lang="en-US" sz="1999" spc="119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lvl="0">
              <a:lnSpc>
                <a:spcPts val="2699"/>
              </a:lnSpc>
              <a:spcBef>
                <a:spcPct val="0"/>
              </a:spcBef>
            </a:pPr>
            <a:r>
              <a:rPr lang="en-US" sz="1999" spc="119" dirty="0" smtClean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	Horizontal </a:t>
            </a:r>
            <a:r>
              <a:rPr lang="en-US" sz="1999" spc="119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sharding</a:t>
            </a:r>
            <a:r>
              <a:rPr lang="en-US" sz="1999" spc="119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across regions</a:t>
            </a:r>
            <a:endParaRPr lang="en-US" sz="1999" u="none" spc="119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5486400" y="1028700"/>
            <a:ext cx="7848753" cy="22821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730"/>
              </a:lnSpc>
            </a:pPr>
            <a:r>
              <a:rPr lang="en-US" sz="9000" b="1" dirty="0" err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Firestore</a:t>
            </a:r>
            <a:r>
              <a:rPr lang="en-US" sz="9000" b="1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 Architecture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5451231" y="3619500"/>
            <a:ext cx="7707571" cy="24104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0" algn="ctr">
              <a:lnSpc>
                <a:spcPts val="2699"/>
              </a:lnSpc>
              <a:spcBef>
                <a:spcPct val="0"/>
              </a:spcBef>
            </a:pPr>
            <a:r>
              <a:rPr lang="en-US" sz="1999" spc="119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Document‑model, </a:t>
            </a:r>
            <a:r>
              <a:rPr lang="en-US" sz="1999" spc="119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schemaless</a:t>
            </a:r>
            <a:r>
              <a:rPr lang="en-US" sz="1999" spc="119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→ flexible fields</a:t>
            </a:r>
          </a:p>
          <a:p>
            <a:pPr lvl="0" algn="ctr">
              <a:lnSpc>
                <a:spcPts val="2699"/>
              </a:lnSpc>
              <a:spcBef>
                <a:spcPct val="0"/>
              </a:spcBef>
            </a:pPr>
            <a:endParaRPr lang="en-US" sz="1999" spc="119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lvl="0" algn="ctr">
              <a:lnSpc>
                <a:spcPts val="2699"/>
              </a:lnSpc>
              <a:spcBef>
                <a:spcPct val="0"/>
              </a:spcBef>
            </a:pPr>
            <a:r>
              <a:rPr lang="en-US" sz="1999" spc="119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Serverless</a:t>
            </a:r>
            <a:r>
              <a:rPr lang="en-US" sz="1999" spc="119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: billed per CRUD + storage</a:t>
            </a:r>
          </a:p>
          <a:p>
            <a:pPr lvl="0" algn="ctr">
              <a:lnSpc>
                <a:spcPts val="2699"/>
              </a:lnSpc>
              <a:spcBef>
                <a:spcPct val="0"/>
              </a:spcBef>
            </a:pPr>
            <a:endParaRPr lang="en-US" sz="1999" spc="119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lvl="0" algn="ctr">
              <a:lnSpc>
                <a:spcPts val="2699"/>
              </a:lnSpc>
              <a:spcBef>
                <a:spcPct val="0"/>
              </a:spcBef>
            </a:pPr>
            <a:r>
              <a:rPr lang="en-US" sz="1999" spc="119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SDKs: Server (trusted) vs. Mobile/Web (untrusted)</a:t>
            </a:r>
          </a:p>
          <a:p>
            <a:pPr lvl="0" algn="ctr">
              <a:lnSpc>
                <a:spcPts val="2699"/>
              </a:lnSpc>
              <a:spcBef>
                <a:spcPct val="0"/>
              </a:spcBef>
            </a:pPr>
            <a:endParaRPr lang="en-US" sz="1999" spc="119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lvl="0" algn="ctr">
              <a:lnSpc>
                <a:spcPts val="2699"/>
              </a:lnSpc>
              <a:spcBef>
                <a:spcPct val="0"/>
              </a:spcBef>
            </a:pPr>
            <a:r>
              <a:rPr lang="en-US" sz="1999" spc="119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Realtime</a:t>
            </a:r>
            <a:r>
              <a:rPr lang="en-US" sz="1999" spc="119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cache &amp; secondary indices </a:t>
            </a:r>
            <a:endParaRPr lang="en-US" sz="1999" u="none" spc="119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5523288"/>
            <a:ext cx="4800600" cy="41875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77800" y="5524500"/>
            <a:ext cx="4995893" cy="41863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504950" y="2566521"/>
            <a:ext cx="7791450" cy="33470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730"/>
              </a:lnSpc>
            </a:pPr>
            <a:r>
              <a:rPr lang="en-US" sz="9000" b="1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Cloud SQL MySQL Architecture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504950" y="6252853"/>
            <a:ext cx="7025086" cy="24104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0">
              <a:lnSpc>
                <a:spcPts val="2699"/>
              </a:lnSpc>
              <a:spcBef>
                <a:spcPct val="0"/>
              </a:spcBef>
            </a:pPr>
            <a:r>
              <a:rPr lang="en-US" sz="1999" spc="119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Relational tables with strict schema</a:t>
            </a:r>
          </a:p>
          <a:p>
            <a:pPr lvl="0">
              <a:lnSpc>
                <a:spcPts val="2699"/>
              </a:lnSpc>
              <a:spcBef>
                <a:spcPct val="0"/>
              </a:spcBef>
            </a:pPr>
            <a:endParaRPr lang="en-US" sz="1999" spc="119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lvl="0">
              <a:lnSpc>
                <a:spcPts val="2699"/>
              </a:lnSpc>
              <a:spcBef>
                <a:spcPct val="0"/>
              </a:spcBef>
            </a:pPr>
            <a:r>
              <a:rPr lang="en-US" sz="1999" spc="119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ACID transactions via Transaction Management layer</a:t>
            </a:r>
          </a:p>
          <a:p>
            <a:pPr lvl="0">
              <a:lnSpc>
                <a:spcPts val="2699"/>
              </a:lnSpc>
              <a:spcBef>
                <a:spcPct val="0"/>
              </a:spcBef>
            </a:pPr>
            <a:endParaRPr lang="en-US" sz="1999" spc="119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lvl="0">
              <a:lnSpc>
                <a:spcPts val="2699"/>
              </a:lnSpc>
              <a:spcBef>
                <a:spcPct val="0"/>
              </a:spcBef>
            </a:pPr>
            <a:r>
              <a:rPr lang="en-US" sz="1999" spc="119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Server‑based: billed per vCPU/RAM/storage</a:t>
            </a:r>
          </a:p>
          <a:p>
            <a:pPr lvl="0">
              <a:lnSpc>
                <a:spcPts val="2699"/>
              </a:lnSpc>
              <a:spcBef>
                <a:spcPct val="0"/>
              </a:spcBef>
            </a:pPr>
            <a:endParaRPr lang="en-US" sz="1999" spc="119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lvl="0">
              <a:lnSpc>
                <a:spcPts val="2699"/>
              </a:lnSpc>
              <a:spcBef>
                <a:spcPct val="0"/>
              </a:spcBef>
            </a:pPr>
            <a:r>
              <a:rPr lang="en-US" sz="1999" spc="119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Joins &amp; multi‑field range queries natively supported</a:t>
            </a:r>
            <a:endParaRPr lang="en-US" sz="1999" u="none" spc="119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9" name="Freeform 19"/>
          <p:cNvSpPr/>
          <p:nvPr/>
        </p:nvSpPr>
        <p:spPr>
          <a:xfrm>
            <a:off x="-848571" y="8919661"/>
            <a:ext cx="3870946" cy="950141"/>
          </a:xfrm>
          <a:custGeom>
            <a:avLst/>
            <a:gdLst/>
            <a:ahLst/>
            <a:cxnLst/>
            <a:rect l="l" t="t" r="r" b="b"/>
            <a:pathLst>
              <a:path w="3870946" h="950141">
                <a:moveTo>
                  <a:pt x="0" y="0"/>
                </a:moveTo>
                <a:lnTo>
                  <a:pt x="3870946" y="0"/>
                </a:lnTo>
                <a:lnTo>
                  <a:pt x="3870946" y="950141"/>
                </a:lnTo>
                <a:lnTo>
                  <a:pt x="0" y="9501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0" name="Freeform 20"/>
          <p:cNvSpPr/>
          <p:nvPr/>
        </p:nvSpPr>
        <p:spPr>
          <a:xfrm>
            <a:off x="4472906" y="-2364815"/>
            <a:ext cx="4980952" cy="3731186"/>
          </a:xfrm>
          <a:custGeom>
            <a:avLst/>
            <a:gdLst/>
            <a:ahLst/>
            <a:cxnLst/>
            <a:rect l="l" t="t" r="r" b="b"/>
            <a:pathLst>
              <a:path w="4980952" h="3731186">
                <a:moveTo>
                  <a:pt x="0" y="0"/>
                </a:moveTo>
                <a:lnTo>
                  <a:pt x="4980951" y="0"/>
                </a:lnTo>
                <a:lnTo>
                  <a:pt x="4980951" y="3731186"/>
                </a:lnTo>
                <a:lnTo>
                  <a:pt x="0" y="37311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21" name="Freeform 21"/>
          <p:cNvSpPr/>
          <p:nvPr/>
        </p:nvSpPr>
        <p:spPr>
          <a:xfrm>
            <a:off x="3431074" y="8919661"/>
            <a:ext cx="2587020" cy="2386526"/>
          </a:xfrm>
          <a:custGeom>
            <a:avLst/>
            <a:gdLst/>
            <a:ahLst/>
            <a:cxnLst/>
            <a:rect l="l" t="t" r="r" b="b"/>
            <a:pathLst>
              <a:path w="2587020" h="2386526">
                <a:moveTo>
                  <a:pt x="0" y="0"/>
                </a:moveTo>
                <a:lnTo>
                  <a:pt x="2587019" y="0"/>
                </a:lnTo>
                <a:lnTo>
                  <a:pt x="2587019" y="2386525"/>
                </a:lnTo>
                <a:lnTo>
                  <a:pt x="0" y="238652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22" name="Freeform 22"/>
          <p:cNvSpPr/>
          <p:nvPr/>
        </p:nvSpPr>
        <p:spPr>
          <a:xfrm>
            <a:off x="-848571" y="-744412"/>
            <a:ext cx="2597326" cy="2796583"/>
          </a:xfrm>
          <a:custGeom>
            <a:avLst/>
            <a:gdLst/>
            <a:ahLst/>
            <a:cxnLst/>
            <a:rect l="l" t="t" r="r" b="b"/>
            <a:pathLst>
              <a:path w="2597326" h="2796583">
                <a:moveTo>
                  <a:pt x="0" y="0"/>
                </a:moveTo>
                <a:lnTo>
                  <a:pt x="2597327" y="0"/>
                </a:lnTo>
                <a:lnTo>
                  <a:pt x="2597327" y="2796583"/>
                </a:lnTo>
                <a:lnTo>
                  <a:pt x="0" y="279658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439400" y="1104900"/>
            <a:ext cx="7239000" cy="8686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10597408" y="1409700"/>
            <a:ext cx="7848753" cy="33979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730"/>
              </a:lnSpc>
            </a:pPr>
            <a:r>
              <a:rPr lang="en-US" sz="9000" b="1" dirty="0" err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GraphQL</a:t>
            </a:r>
            <a:r>
              <a:rPr lang="en-US" sz="9000" b="1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 Middleware Layer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668000" y="5448300"/>
            <a:ext cx="7707571" cy="24104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0">
              <a:lnSpc>
                <a:spcPts val="2699"/>
              </a:lnSpc>
              <a:spcBef>
                <a:spcPct val="0"/>
              </a:spcBef>
            </a:pPr>
            <a:r>
              <a:rPr lang="en-US" sz="1999" spc="119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Apollo Server as middleware</a:t>
            </a:r>
          </a:p>
          <a:p>
            <a:pPr lvl="0">
              <a:lnSpc>
                <a:spcPts val="2699"/>
              </a:lnSpc>
              <a:spcBef>
                <a:spcPct val="0"/>
              </a:spcBef>
            </a:pPr>
            <a:endParaRPr lang="en-US" sz="1999" spc="119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lvl="0">
              <a:lnSpc>
                <a:spcPts val="2699"/>
              </a:lnSpc>
              <a:spcBef>
                <a:spcPct val="0"/>
              </a:spcBef>
            </a:pPr>
            <a:r>
              <a:rPr lang="en-US" sz="1999" spc="119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Strongly‑typed schema + resolvers</a:t>
            </a:r>
          </a:p>
          <a:p>
            <a:pPr lvl="0">
              <a:lnSpc>
                <a:spcPts val="2699"/>
              </a:lnSpc>
              <a:spcBef>
                <a:spcPct val="0"/>
              </a:spcBef>
            </a:pPr>
            <a:endParaRPr lang="en-US" sz="1999" spc="119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lvl="0">
              <a:lnSpc>
                <a:spcPts val="2699"/>
              </a:lnSpc>
              <a:spcBef>
                <a:spcPct val="0"/>
              </a:spcBef>
            </a:pPr>
            <a:r>
              <a:rPr lang="en-US" sz="1999" spc="119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Single query → nested data tree</a:t>
            </a:r>
          </a:p>
          <a:p>
            <a:pPr lvl="0">
              <a:lnSpc>
                <a:spcPts val="2699"/>
              </a:lnSpc>
              <a:spcBef>
                <a:spcPct val="0"/>
              </a:spcBef>
            </a:pPr>
            <a:endParaRPr lang="en-US" sz="1999" spc="119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lvl="0">
              <a:lnSpc>
                <a:spcPts val="2699"/>
              </a:lnSpc>
              <a:spcBef>
                <a:spcPct val="0"/>
              </a:spcBef>
            </a:pPr>
            <a:r>
              <a:rPr lang="en-US" sz="1999" spc="119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Mitigates </a:t>
            </a:r>
            <a:r>
              <a:rPr lang="en-US" sz="1999" spc="119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Firestore’s</a:t>
            </a:r>
            <a:r>
              <a:rPr lang="en-US" sz="1999" spc="119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single‑range limitation</a:t>
            </a:r>
            <a:endParaRPr lang="en-US" sz="1999" u="none" spc="119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997207"/>
            <a:ext cx="9620250" cy="470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825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886757" y="5074942"/>
            <a:ext cx="20061513" cy="0"/>
          </a:xfrm>
          <a:prstGeom prst="line">
            <a:avLst/>
          </a:prstGeom>
          <a:ln w="2857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3" name="Group 3"/>
          <p:cNvGrpSpPr/>
          <p:nvPr/>
        </p:nvGrpSpPr>
        <p:grpSpPr>
          <a:xfrm>
            <a:off x="5930165" y="4823914"/>
            <a:ext cx="502056" cy="502056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lnTo>
                    <a:pt x="535715" y="277085"/>
                  </a:lnTo>
                  <a:lnTo>
                    <a:pt x="812800" y="406400"/>
                  </a:lnTo>
                  <a:lnTo>
                    <a:pt x="535715" y="535715"/>
                  </a:lnTo>
                  <a:lnTo>
                    <a:pt x="406400" y="812800"/>
                  </a:lnTo>
                  <a:lnTo>
                    <a:pt x="277085" y="535715"/>
                  </a:lnTo>
                  <a:lnTo>
                    <a:pt x="0" y="406400"/>
                  </a:lnTo>
                  <a:lnTo>
                    <a:pt x="277085" y="277085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000"/>
            </a:solidFill>
            <a:ln cap="sq">
              <a:noFill/>
              <a:prstDash val="solid"/>
              <a:miter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190500" y="219075"/>
              <a:ext cx="431800" cy="403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266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2227066" y="4823914"/>
            <a:ext cx="502056" cy="502056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lnTo>
                    <a:pt x="535715" y="277085"/>
                  </a:lnTo>
                  <a:lnTo>
                    <a:pt x="812800" y="406400"/>
                  </a:lnTo>
                  <a:lnTo>
                    <a:pt x="535715" y="535715"/>
                  </a:lnTo>
                  <a:lnTo>
                    <a:pt x="406400" y="812800"/>
                  </a:lnTo>
                  <a:lnTo>
                    <a:pt x="277085" y="535715"/>
                  </a:lnTo>
                  <a:lnTo>
                    <a:pt x="0" y="406400"/>
                  </a:lnTo>
                  <a:lnTo>
                    <a:pt x="277085" y="277085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190500" y="219075"/>
              <a:ext cx="431800" cy="403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66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9653627" y="4823914"/>
            <a:ext cx="502056" cy="502056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lnTo>
                    <a:pt x="535715" y="277085"/>
                  </a:lnTo>
                  <a:lnTo>
                    <a:pt x="812800" y="406400"/>
                  </a:lnTo>
                  <a:lnTo>
                    <a:pt x="535715" y="535715"/>
                  </a:lnTo>
                  <a:lnTo>
                    <a:pt x="406400" y="812800"/>
                  </a:lnTo>
                  <a:lnTo>
                    <a:pt x="277085" y="535715"/>
                  </a:lnTo>
                  <a:lnTo>
                    <a:pt x="0" y="406400"/>
                  </a:lnTo>
                  <a:lnTo>
                    <a:pt x="277085" y="277085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000"/>
            </a:solidFill>
            <a:ln cap="sq">
              <a:noFill/>
              <a:prstDash val="solid"/>
              <a:miter/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190500" y="219075"/>
              <a:ext cx="431800" cy="403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266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3396139" y="4823914"/>
            <a:ext cx="502056" cy="502056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lnTo>
                    <a:pt x="535715" y="277085"/>
                  </a:lnTo>
                  <a:lnTo>
                    <a:pt x="812800" y="406400"/>
                  </a:lnTo>
                  <a:lnTo>
                    <a:pt x="535715" y="535715"/>
                  </a:lnTo>
                  <a:lnTo>
                    <a:pt x="406400" y="812800"/>
                  </a:lnTo>
                  <a:lnTo>
                    <a:pt x="277085" y="535715"/>
                  </a:lnTo>
                  <a:lnTo>
                    <a:pt x="0" y="406400"/>
                  </a:lnTo>
                  <a:lnTo>
                    <a:pt x="277085" y="277085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000"/>
            </a:solidFill>
            <a:ln cap="sq">
              <a:noFill/>
              <a:prstDash val="solid"/>
              <a:miter/>
            </a:ln>
          </p:spPr>
        </p:sp>
        <p:sp>
          <p:nvSpPr>
            <p:cNvPr id="14" name="TextBox 14"/>
            <p:cNvSpPr txBox="1"/>
            <p:nvPr/>
          </p:nvSpPr>
          <p:spPr>
            <a:xfrm>
              <a:off x="190500" y="219075"/>
              <a:ext cx="431800" cy="403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266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4732501" y="1907439"/>
            <a:ext cx="8822997" cy="22821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8730"/>
              </a:lnSpc>
              <a:spcBef>
                <a:spcPct val="0"/>
              </a:spcBef>
            </a:pPr>
            <a:r>
              <a:rPr lang="en-US" sz="9000" b="1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Experimental Setup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2227066" y="5616041"/>
            <a:ext cx="2197323" cy="6794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50"/>
              </a:lnSpc>
            </a:pPr>
            <a:r>
              <a:rPr lang="en-US" sz="5000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01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5948468" y="5616041"/>
            <a:ext cx="2197323" cy="6794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50"/>
              </a:lnSpc>
            </a:pPr>
            <a:r>
              <a:rPr lang="en-US" sz="5000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02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2227066" y="6447891"/>
            <a:ext cx="2646492" cy="8660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340"/>
              </a:lnSpc>
            </a:pPr>
            <a:r>
              <a:rPr lang="en-US" sz="1500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Mock data: 10¹ to 10⁶ documents/rows</a:t>
            </a:r>
          </a:p>
          <a:p>
            <a:pPr>
              <a:lnSpc>
                <a:spcPts val="2340"/>
              </a:lnSpc>
            </a:pPr>
            <a:endParaRPr lang="en-US" sz="1500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5948468" y="6447891"/>
            <a:ext cx="2732862" cy="11610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340"/>
              </a:lnSpc>
            </a:pPr>
            <a:r>
              <a:rPr lang="en-US" sz="1500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Workflows: single read (PK), iterative read, read‑all, update, create</a:t>
            </a:r>
          </a:p>
          <a:p>
            <a:pPr>
              <a:lnSpc>
                <a:spcPts val="2340"/>
              </a:lnSpc>
            </a:pPr>
            <a:endParaRPr lang="en-US" sz="1500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9671930" y="5616041"/>
            <a:ext cx="2197323" cy="6794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50"/>
              </a:lnSpc>
            </a:pPr>
            <a:r>
              <a:rPr lang="en-US" sz="5000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03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9671930" y="6447891"/>
            <a:ext cx="2747991" cy="8660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340"/>
              </a:lnSpc>
            </a:pPr>
            <a:r>
              <a:rPr lang="en-US" sz="1500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Conditional read: name, type, </a:t>
            </a:r>
            <a:r>
              <a:rPr lang="en-US" sz="1500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lat</a:t>
            </a:r>
            <a:r>
              <a:rPr lang="en-US" sz="1500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-range, long-range</a:t>
            </a:r>
          </a:p>
          <a:p>
            <a:pPr>
              <a:lnSpc>
                <a:spcPts val="2340"/>
              </a:lnSpc>
            </a:pPr>
            <a:endParaRPr lang="en-US" sz="1500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13414442" y="5616041"/>
            <a:ext cx="2197323" cy="6794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50"/>
              </a:lnSpc>
            </a:pPr>
            <a:r>
              <a:rPr lang="en-US" sz="5000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04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3414442" y="6447891"/>
            <a:ext cx="2646492" cy="8660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340"/>
              </a:lnSpc>
            </a:pPr>
            <a:r>
              <a:rPr lang="en-US" sz="1500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Metrics: latency (</a:t>
            </a:r>
            <a:r>
              <a:rPr lang="en-US" sz="1500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ms</a:t>
            </a:r>
            <a:r>
              <a:rPr lang="en-US" sz="1500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), ops/s, kB/s </a:t>
            </a:r>
          </a:p>
          <a:p>
            <a:pPr>
              <a:lnSpc>
                <a:spcPts val="2340"/>
              </a:lnSpc>
            </a:pPr>
            <a:endParaRPr lang="en-US" sz="1500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4" name="Freeform 24"/>
          <p:cNvSpPr/>
          <p:nvPr/>
        </p:nvSpPr>
        <p:spPr>
          <a:xfrm>
            <a:off x="-1573240" y="8893298"/>
            <a:ext cx="4051334" cy="2765036"/>
          </a:xfrm>
          <a:custGeom>
            <a:avLst/>
            <a:gdLst/>
            <a:ahLst/>
            <a:cxnLst/>
            <a:rect l="l" t="t" r="r" b="b"/>
            <a:pathLst>
              <a:path w="4051334" h="2765036">
                <a:moveTo>
                  <a:pt x="0" y="0"/>
                </a:moveTo>
                <a:lnTo>
                  <a:pt x="4051334" y="0"/>
                </a:lnTo>
                <a:lnTo>
                  <a:pt x="4051334" y="2765036"/>
                </a:lnTo>
                <a:lnTo>
                  <a:pt x="0" y="27650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5" name="Freeform 25"/>
          <p:cNvSpPr/>
          <p:nvPr/>
        </p:nvSpPr>
        <p:spPr>
          <a:xfrm>
            <a:off x="15262955" y="8864586"/>
            <a:ext cx="4602314" cy="3618569"/>
          </a:xfrm>
          <a:custGeom>
            <a:avLst/>
            <a:gdLst/>
            <a:ahLst/>
            <a:cxnLst/>
            <a:rect l="l" t="t" r="r" b="b"/>
            <a:pathLst>
              <a:path w="4602314" h="3618569">
                <a:moveTo>
                  <a:pt x="0" y="0"/>
                </a:moveTo>
                <a:lnTo>
                  <a:pt x="4602314" y="0"/>
                </a:lnTo>
                <a:lnTo>
                  <a:pt x="4602314" y="3618569"/>
                </a:lnTo>
                <a:lnTo>
                  <a:pt x="0" y="361856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26" name="Freeform 26"/>
          <p:cNvSpPr/>
          <p:nvPr/>
        </p:nvSpPr>
        <p:spPr>
          <a:xfrm>
            <a:off x="-674156" y="-1322787"/>
            <a:ext cx="4224468" cy="2645573"/>
          </a:xfrm>
          <a:custGeom>
            <a:avLst/>
            <a:gdLst/>
            <a:ahLst/>
            <a:cxnLst/>
            <a:rect l="l" t="t" r="r" b="b"/>
            <a:pathLst>
              <a:path w="4224468" h="2645573">
                <a:moveTo>
                  <a:pt x="0" y="0"/>
                </a:moveTo>
                <a:lnTo>
                  <a:pt x="4224468" y="0"/>
                </a:lnTo>
                <a:lnTo>
                  <a:pt x="4224468" y="2645574"/>
                </a:lnTo>
                <a:lnTo>
                  <a:pt x="0" y="264557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27" name="Freeform 27"/>
          <p:cNvSpPr/>
          <p:nvPr/>
        </p:nvSpPr>
        <p:spPr>
          <a:xfrm>
            <a:off x="11101574" y="9560661"/>
            <a:ext cx="3169280" cy="2226419"/>
          </a:xfrm>
          <a:custGeom>
            <a:avLst/>
            <a:gdLst/>
            <a:ahLst/>
            <a:cxnLst/>
            <a:rect l="l" t="t" r="r" b="b"/>
            <a:pathLst>
              <a:path w="3169280" h="2226419">
                <a:moveTo>
                  <a:pt x="0" y="0"/>
                </a:moveTo>
                <a:lnTo>
                  <a:pt x="3169280" y="0"/>
                </a:lnTo>
                <a:lnTo>
                  <a:pt x="3169280" y="2226419"/>
                </a:lnTo>
                <a:lnTo>
                  <a:pt x="0" y="222641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28" name="Freeform 28"/>
          <p:cNvSpPr/>
          <p:nvPr/>
        </p:nvSpPr>
        <p:spPr>
          <a:xfrm>
            <a:off x="9653627" y="-3037933"/>
            <a:ext cx="5493058" cy="4114800"/>
          </a:xfrm>
          <a:custGeom>
            <a:avLst/>
            <a:gdLst/>
            <a:ahLst/>
            <a:cxnLst/>
            <a:rect l="l" t="t" r="r" b="b"/>
            <a:pathLst>
              <a:path w="5493058" h="4114800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="" xmlns:asvg="http://schemas.microsoft.com/office/drawing/2016/SVG/main" r:embed="rId11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29" name="Freeform 29"/>
          <p:cNvSpPr/>
          <p:nvPr/>
        </p:nvSpPr>
        <p:spPr>
          <a:xfrm rot="-5400000">
            <a:off x="4745771" y="-1877331"/>
            <a:ext cx="2892762" cy="2919301"/>
          </a:xfrm>
          <a:custGeom>
            <a:avLst/>
            <a:gdLst/>
            <a:ahLst/>
            <a:cxnLst/>
            <a:rect l="l" t="t" r="r" b="b"/>
            <a:pathLst>
              <a:path w="2892762" h="2919301">
                <a:moveTo>
                  <a:pt x="0" y="0"/>
                </a:moveTo>
                <a:lnTo>
                  <a:pt x="2892761" y="0"/>
                </a:lnTo>
                <a:lnTo>
                  <a:pt x="2892761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="" xmlns:asvg="http://schemas.microsoft.com/office/drawing/2016/SVG/main" r:embed="rId1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30" name="Freeform 30"/>
          <p:cNvSpPr/>
          <p:nvPr/>
        </p:nvSpPr>
        <p:spPr>
          <a:xfrm>
            <a:off x="2932282" y="9271808"/>
            <a:ext cx="2587020" cy="2386526"/>
          </a:xfrm>
          <a:custGeom>
            <a:avLst/>
            <a:gdLst/>
            <a:ahLst/>
            <a:cxnLst/>
            <a:rect l="l" t="t" r="r" b="b"/>
            <a:pathLst>
              <a:path w="2587020" h="2386526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="" xmlns:asvg="http://schemas.microsoft.com/office/drawing/2016/SVG/main" r:embed="rId1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31" name="Freeform 31"/>
          <p:cNvSpPr/>
          <p:nvPr/>
        </p:nvSpPr>
        <p:spPr>
          <a:xfrm>
            <a:off x="15262955" y="-1072630"/>
            <a:ext cx="1996345" cy="2149497"/>
          </a:xfrm>
          <a:custGeom>
            <a:avLst/>
            <a:gdLst/>
            <a:ahLst/>
            <a:cxnLst/>
            <a:rect l="l" t="t" r="r" b="b"/>
            <a:pathLst>
              <a:path w="1996345" h="2149497">
                <a:moveTo>
                  <a:pt x="0" y="0"/>
                </a:moveTo>
                <a:lnTo>
                  <a:pt x="1996345" y="0"/>
                </a:lnTo>
                <a:lnTo>
                  <a:pt x="1996345" y="2149497"/>
                </a:lnTo>
                <a:lnTo>
                  <a:pt x="0" y="2149497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="" xmlns:asvg="http://schemas.microsoft.com/office/drawing/2016/SVG/main" r:embed="rId17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86902" y="3561459"/>
            <a:ext cx="8020050" cy="33470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730"/>
              </a:lnSpc>
            </a:pPr>
            <a:r>
              <a:rPr lang="en-US" sz="9000" b="1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Read </a:t>
            </a:r>
            <a:r>
              <a:rPr lang="en-US" sz="9000" b="1" dirty="0" smtClean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Performance Comparison</a:t>
            </a:r>
            <a:endParaRPr lang="en-US" sz="9000" b="1" dirty="0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</p:txBody>
      </p:sp>
      <p:grpSp>
        <p:nvGrpSpPr>
          <p:cNvPr id="4" name="Group 4"/>
          <p:cNvGrpSpPr/>
          <p:nvPr/>
        </p:nvGrpSpPr>
        <p:grpSpPr>
          <a:xfrm>
            <a:off x="9975489" y="1170261"/>
            <a:ext cx="6998061" cy="2561528"/>
            <a:chOff x="0" y="0"/>
            <a:chExt cx="2342659" cy="857492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342659" cy="857492"/>
            </a:xfrm>
            <a:custGeom>
              <a:avLst/>
              <a:gdLst/>
              <a:ahLst/>
              <a:cxnLst/>
              <a:rect l="l" t="t" r="r" b="b"/>
              <a:pathLst>
                <a:path w="2342659" h="857492">
                  <a:moveTo>
                    <a:pt x="16594" y="0"/>
                  </a:moveTo>
                  <a:lnTo>
                    <a:pt x="2326064" y="0"/>
                  </a:lnTo>
                  <a:cubicBezTo>
                    <a:pt x="2335229" y="0"/>
                    <a:pt x="2342659" y="7430"/>
                    <a:pt x="2342659" y="16594"/>
                  </a:cubicBezTo>
                  <a:lnTo>
                    <a:pt x="2342659" y="840898"/>
                  </a:lnTo>
                  <a:cubicBezTo>
                    <a:pt x="2342659" y="845299"/>
                    <a:pt x="2340910" y="849520"/>
                    <a:pt x="2337798" y="852632"/>
                  </a:cubicBezTo>
                  <a:cubicBezTo>
                    <a:pt x="2334686" y="855744"/>
                    <a:pt x="2330465" y="857492"/>
                    <a:pt x="2326064" y="857492"/>
                  </a:cubicBezTo>
                  <a:lnTo>
                    <a:pt x="16594" y="857492"/>
                  </a:lnTo>
                  <a:cubicBezTo>
                    <a:pt x="7430" y="857492"/>
                    <a:pt x="0" y="850063"/>
                    <a:pt x="0" y="840898"/>
                  </a:cubicBezTo>
                  <a:lnTo>
                    <a:pt x="0" y="16594"/>
                  </a:lnTo>
                  <a:cubicBezTo>
                    <a:pt x="0" y="7430"/>
                    <a:pt x="7430" y="0"/>
                    <a:pt x="16594" y="0"/>
                  </a:cubicBezTo>
                  <a:close/>
                </a:path>
              </a:pathLst>
            </a:custGeom>
            <a:solidFill>
              <a:srgbClr val="8AB7E2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85725"/>
              <a:ext cx="2342659" cy="7717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25"/>
                </a:lnSpc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10491672" y="2024301"/>
            <a:ext cx="1578952" cy="10344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80"/>
              </a:lnSpc>
            </a:pPr>
            <a:r>
              <a:rPr lang="en-US" sz="8000" spc="-656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01.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9975489" y="3862348"/>
            <a:ext cx="6998061" cy="2561528"/>
            <a:chOff x="0" y="0"/>
            <a:chExt cx="2342659" cy="85749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342659" cy="857492"/>
            </a:xfrm>
            <a:custGeom>
              <a:avLst/>
              <a:gdLst/>
              <a:ahLst/>
              <a:cxnLst/>
              <a:rect l="l" t="t" r="r" b="b"/>
              <a:pathLst>
                <a:path w="2342659" h="857492">
                  <a:moveTo>
                    <a:pt x="16594" y="0"/>
                  </a:moveTo>
                  <a:lnTo>
                    <a:pt x="2326064" y="0"/>
                  </a:lnTo>
                  <a:cubicBezTo>
                    <a:pt x="2335229" y="0"/>
                    <a:pt x="2342659" y="7430"/>
                    <a:pt x="2342659" y="16594"/>
                  </a:cubicBezTo>
                  <a:lnTo>
                    <a:pt x="2342659" y="840898"/>
                  </a:lnTo>
                  <a:cubicBezTo>
                    <a:pt x="2342659" y="845299"/>
                    <a:pt x="2340910" y="849520"/>
                    <a:pt x="2337798" y="852632"/>
                  </a:cubicBezTo>
                  <a:cubicBezTo>
                    <a:pt x="2334686" y="855744"/>
                    <a:pt x="2330465" y="857492"/>
                    <a:pt x="2326064" y="857492"/>
                  </a:cubicBezTo>
                  <a:lnTo>
                    <a:pt x="16594" y="857492"/>
                  </a:lnTo>
                  <a:cubicBezTo>
                    <a:pt x="7430" y="857492"/>
                    <a:pt x="0" y="850063"/>
                    <a:pt x="0" y="840898"/>
                  </a:cubicBezTo>
                  <a:lnTo>
                    <a:pt x="0" y="16594"/>
                  </a:lnTo>
                  <a:cubicBezTo>
                    <a:pt x="0" y="7430"/>
                    <a:pt x="7430" y="0"/>
                    <a:pt x="16594" y="0"/>
                  </a:cubicBezTo>
                  <a:close/>
                </a:path>
              </a:pathLst>
            </a:custGeom>
            <a:solidFill>
              <a:srgbClr val="8AB7E2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85725"/>
              <a:ext cx="2342659" cy="7717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25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9975489" y="6557226"/>
            <a:ext cx="6998061" cy="2561528"/>
            <a:chOff x="0" y="0"/>
            <a:chExt cx="2342659" cy="85749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342659" cy="857492"/>
            </a:xfrm>
            <a:custGeom>
              <a:avLst/>
              <a:gdLst/>
              <a:ahLst/>
              <a:cxnLst/>
              <a:rect l="l" t="t" r="r" b="b"/>
              <a:pathLst>
                <a:path w="2342659" h="857492">
                  <a:moveTo>
                    <a:pt x="16594" y="0"/>
                  </a:moveTo>
                  <a:lnTo>
                    <a:pt x="2326064" y="0"/>
                  </a:lnTo>
                  <a:cubicBezTo>
                    <a:pt x="2335229" y="0"/>
                    <a:pt x="2342659" y="7430"/>
                    <a:pt x="2342659" y="16594"/>
                  </a:cubicBezTo>
                  <a:lnTo>
                    <a:pt x="2342659" y="840898"/>
                  </a:lnTo>
                  <a:cubicBezTo>
                    <a:pt x="2342659" y="845299"/>
                    <a:pt x="2340910" y="849520"/>
                    <a:pt x="2337798" y="852632"/>
                  </a:cubicBezTo>
                  <a:cubicBezTo>
                    <a:pt x="2334686" y="855744"/>
                    <a:pt x="2330465" y="857492"/>
                    <a:pt x="2326064" y="857492"/>
                  </a:cubicBezTo>
                  <a:lnTo>
                    <a:pt x="16594" y="857492"/>
                  </a:lnTo>
                  <a:cubicBezTo>
                    <a:pt x="7430" y="857492"/>
                    <a:pt x="0" y="850063"/>
                    <a:pt x="0" y="840898"/>
                  </a:cubicBezTo>
                  <a:lnTo>
                    <a:pt x="0" y="16594"/>
                  </a:lnTo>
                  <a:cubicBezTo>
                    <a:pt x="0" y="7430"/>
                    <a:pt x="7430" y="0"/>
                    <a:pt x="16594" y="0"/>
                  </a:cubicBezTo>
                  <a:close/>
                </a:path>
              </a:pathLst>
            </a:custGeom>
            <a:solidFill>
              <a:srgbClr val="8AB7E2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85725"/>
              <a:ext cx="2342659" cy="7717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25"/>
                </a:lnSpc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10491672" y="4717783"/>
            <a:ext cx="1578952" cy="10344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80"/>
              </a:lnSpc>
            </a:pPr>
            <a:r>
              <a:rPr lang="en-US" sz="8000" spc="-656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02.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0491672" y="7411266"/>
            <a:ext cx="1578952" cy="10344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80"/>
              </a:lnSpc>
            </a:pPr>
            <a:r>
              <a:rPr lang="en-US" sz="8000" spc="-656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03.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2218908" y="1730935"/>
            <a:ext cx="4468892" cy="161140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 algn="just">
              <a:lnSpc>
                <a:spcPct val="150000"/>
              </a:lnSpc>
              <a:spcBef>
                <a:spcPct val="0"/>
              </a:spcBef>
            </a:pPr>
            <a:r>
              <a:rPr lang="en-US" sz="2400" spc="22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Firestore</a:t>
            </a:r>
            <a:r>
              <a:rPr lang="en-US" sz="2400" spc="22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: ~190 </a:t>
            </a:r>
            <a:r>
              <a:rPr lang="en-US" sz="2400" spc="22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ms</a:t>
            </a:r>
            <a:r>
              <a:rPr lang="en-US" sz="2400" spc="22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per PK read; ~19 ops/s; ~360 kB/s</a:t>
            </a:r>
          </a:p>
          <a:p>
            <a:pPr lvl="0" algn="just">
              <a:lnSpc>
                <a:spcPct val="150000"/>
              </a:lnSpc>
              <a:spcBef>
                <a:spcPct val="0"/>
              </a:spcBef>
            </a:pPr>
            <a:endParaRPr lang="en-US" sz="2400" spc="22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9" name="Freeform 19"/>
          <p:cNvSpPr/>
          <p:nvPr/>
        </p:nvSpPr>
        <p:spPr>
          <a:xfrm>
            <a:off x="-848571" y="8919661"/>
            <a:ext cx="3870946" cy="950141"/>
          </a:xfrm>
          <a:custGeom>
            <a:avLst/>
            <a:gdLst/>
            <a:ahLst/>
            <a:cxnLst/>
            <a:rect l="l" t="t" r="r" b="b"/>
            <a:pathLst>
              <a:path w="3870946" h="950141">
                <a:moveTo>
                  <a:pt x="0" y="0"/>
                </a:moveTo>
                <a:lnTo>
                  <a:pt x="3870946" y="0"/>
                </a:lnTo>
                <a:lnTo>
                  <a:pt x="3870946" y="950141"/>
                </a:lnTo>
                <a:lnTo>
                  <a:pt x="0" y="9501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0" name="Freeform 20"/>
          <p:cNvSpPr/>
          <p:nvPr/>
        </p:nvSpPr>
        <p:spPr>
          <a:xfrm>
            <a:off x="4472906" y="-2364815"/>
            <a:ext cx="4980952" cy="3731186"/>
          </a:xfrm>
          <a:custGeom>
            <a:avLst/>
            <a:gdLst/>
            <a:ahLst/>
            <a:cxnLst/>
            <a:rect l="l" t="t" r="r" b="b"/>
            <a:pathLst>
              <a:path w="4980952" h="3731186">
                <a:moveTo>
                  <a:pt x="0" y="0"/>
                </a:moveTo>
                <a:lnTo>
                  <a:pt x="4980951" y="0"/>
                </a:lnTo>
                <a:lnTo>
                  <a:pt x="4980951" y="3731186"/>
                </a:lnTo>
                <a:lnTo>
                  <a:pt x="0" y="37311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21" name="Freeform 21"/>
          <p:cNvSpPr/>
          <p:nvPr/>
        </p:nvSpPr>
        <p:spPr>
          <a:xfrm>
            <a:off x="3431074" y="8919661"/>
            <a:ext cx="2587020" cy="2386526"/>
          </a:xfrm>
          <a:custGeom>
            <a:avLst/>
            <a:gdLst/>
            <a:ahLst/>
            <a:cxnLst/>
            <a:rect l="l" t="t" r="r" b="b"/>
            <a:pathLst>
              <a:path w="2587020" h="2386526">
                <a:moveTo>
                  <a:pt x="0" y="0"/>
                </a:moveTo>
                <a:lnTo>
                  <a:pt x="2587019" y="0"/>
                </a:lnTo>
                <a:lnTo>
                  <a:pt x="2587019" y="2386525"/>
                </a:lnTo>
                <a:lnTo>
                  <a:pt x="0" y="238652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22" name="Freeform 22"/>
          <p:cNvSpPr/>
          <p:nvPr/>
        </p:nvSpPr>
        <p:spPr>
          <a:xfrm>
            <a:off x="-848571" y="-744412"/>
            <a:ext cx="2597326" cy="2796583"/>
          </a:xfrm>
          <a:custGeom>
            <a:avLst/>
            <a:gdLst/>
            <a:ahLst/>
            <a:cxnLst/>
            <a:rect l="l" t="t" r="r" b="b"/>
            <a:pathLst>
              <a:path w="2597326" h="2796583">
                <a:moveTo>
                  <a:pt x="0" y="0"/>
                </a:moveTo>
                <a:lnTo>
                  <a:pt x="2597327" y="0"/>
                </a:lnTo>
                <a:lnTo>
                  <a:pt x="2597327" y="2796583"/>
                </a:lnTo>
                <a:lnTo>
                  <a:pt x="0" y="279658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23" name="TextBox 16"/>
          <p:cNvSpPr txBox="1"/>
          <p:nvPr/>
        </p:nvSpPr>
        <p:spPr>
          <a:xfrm>
            <a:off x="12218908" y="4535734"/>
            <a:ext cx="4468892" cy="161140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 algn="just">
              <a:lnSpc>
                <a:spcPct val="150000"/>
              </a:lnSpc>
              <a:spcBef>
                <a:spcPct val="0"/>
              </a:spcBef>
            </a:pPr>
            <a:r>
              <a:rPr lang="en-US" sz="2400" spc="22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MySQL: ~92 </a:t>
            </a:r>
            <a:r>
              <a:rPr lang="en-US" sz="2400" spc="22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ms</a:t>
            </a:r>
            <a:r>
              <a:rPr lang="en-US" sz="2400" spc="22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per PK read; ~54 ops/s; ~115 000 kB/s </a:t>
            </a:r>
          </a:p>
          <a:p>
            <a:pPr lvl="0" algn="just">
              <a:lnSpc>
                <a:spcPct val="150000"/>
              </a:lnSpc>
              <a:spcBef>
                <a:spcPct val="0"/>
              </a:spcBef>
            </a:pPr>
            <a:endParaRPr lang="en-US" sz="2400" spc="22" dirty="0" err="1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4" name="TextBox 16"/>
          <p:cNvSpPr txBox="1"/>
          <p:nvPr/>
        </p:nvSpPr>
        <p:spPr>
          <a:xfrm>
            <a:off x="12218908" y="7160328"/>
            <a:ext cx="4468892" cy="161140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 algn="just">
              <a:lnSpc>
                <a:spcPct val="150000"/>
              </a:lnSpc>
              <a:spcBef>
                <a:spcPct val="0"/>
              </a:spcBef>
            </a:pPr>
            <a:r>
              <a:rPr lang="en-US" sz="2400" spc="-150" dirty="0" smtClean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Observations: MySQL outperforms </a:t>
            </a:r>
            <a:r>
              <a:rPr lang="en-US" sz="2400" spc="-150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in raw read throughput</a:t>
            </a:r>
          </a:p>
          <a:p>
            <a:pPr lvl="0" algn="just">
              <a:lnSpc>
                <a:spcPct val="150000"/>
              </a:lnSpc>
              <a:spcBef>
                <a:spcPct val="0"/>
              </a:spcBef>
            </a:pPr>
            <a:endParaRPr lang="en-US" sz="2400" spc="-150" dirty="0" err="1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  <p:extLst>
      <p:ext uri="{BB962C8B-B14F-4D97-AF65-F5344CB8AC3E}">
        <p14:creationId xmlns:p14="http://schemas.microsoft.com/office/powerpoint/2010/main" val="357737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303</Words>
  <Application>Microsoft Office PowerPoint</Application>
  <PresentationFormat>Custom</PresentationFormat>
  <Paragraphs>108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DM Sans</vt:lpstr>
      <vt:lpstr>Arial</vt:lpstr>
      <vt:lpstr>DM Sans Bold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Doodle Project Presentation</dc:title>
  <cp:lastModifiedBy>my macbook</cp:lastModifiedBy>
  <cp:revision>8</cp:revision>
  <dcterms:created xsi:type="dcterms:W3CDTF">2006-08-16T00:00:00Z</dcterms:created>
  <dcterms:modified xsi:type="dcterms:W3CDTF">2025-07-20T17:23:30Z</dcterms:modified>
  <dc:identifier>DAGttwb-gE4</dc:identifier>
</cp:coreProperties>
</file>