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8" r:id="rId3"/>
    <p:sldId id="269" r:id="rId4"/>
    <p:sldId id="270" r:id="rId5"/>
    <p:sldId id="258" r:id="rId6"/>
    <p:sldId id="259" r:id="rId7"/>
    <p:sldId id="261" r:id="rId8"/>
    <p:sldId id="271" r:id="rId9"/>
    <p:sldId id="263" r:id="rId10"/>
    <p:sldId id="277" r:id="rId11"/>
    <p:sldId id="278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744"/>
  </p:normalViewPr>
  <p:slideViewPr>
    <p:cSldViewPr snapToGrid="0">
      <p:cViewPr>
        <p:scale>
          <a:sx n="79" d="100"/>
          <a:sy n="79" d="100"/>
        </p:scale>
        <p:origin x="8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F9B62-0D78-3742-B41C-9F4460571F0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243F-176C-1F4C-A52C-025C28CCB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3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much. I am very excited to be here today.</a:t>
            </a:r>
          </a:p>
          <a:p>
            <a:endParaRPr lang="en-US" dirty="0"/>
          </a:p>
          <a:p>
            <a:r>
              <a:rPr lang="en-US" dirty="0"/>
              <a:t>Before I start, I would like to take this moment to thank Professors Bill Curtin and Markus Buehler, my PhD and postdoctoral advisors, for their invaluable support and guidance.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C9C0A-A482-294D-9D3E-49B728C9FC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3A86-9A13-1A21-19D5-B47F8CFE9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6EABD-EAE7-73F3-1D8F-AFF822F02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036E-EC89-F988-5E3E-10CE6BC8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95BD-5650-B0AD-340F-1B5AF1D6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249C-140E-52E2-E09E-7C02A46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B8D-C86B-EDAB-DEBB-4C8237EB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1AC49-BE33-E2C3-1DA4-2C7A0A78E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7DA4-734E-8053-BC6A-22BB7ECA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FC65-983F-291D-CD37-9CCFF58C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FAD4-7C3C-28DC-0209-DA23D913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B0072-72C8-7C73-30BF-7A19CEA15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215A5-7C91-EEA0-7641-C7BD56E68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F2324-0852-B333-3AC0-25D72EBB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3DDAC-CCBA-9240-0797-A0460001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4E2C-491C-C84C-6266-75E9FD70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2588-0BBA-2049-CBA4-A1D0D303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60FB-72FF-0D4B-F9B0-F1621C059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2E42-109E-9B0A-251C-D0C2DBAE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37B7-AD77-731D-2782-71380740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0DBB0-76EF-8A86-E5F3-E617D5FD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AD4F-020D-E550-98F4-D2BC8BCF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D4470-9FD1-2382-2611-19E77805A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E379-42A4-73CC-8311-8531BCF3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7DB3-003C-6F20-48AC-F4776BA1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C573-4A53-24B0-4C28-6B26206E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0BC8-4620-C2DE-8B8E-814C1271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AD5E-90C2-EABA-D693-275FBE5DF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3AFB6-092D-1152-BE82-BBAEBF4BD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25A45-4A66-0E0A-8FC4-3D8B2A44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1B9BF-2457-7051-655B-23011DB5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9F56-8A03-793C-2062-05399500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7744-4788-237C-53E6-72C0743E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B9A23-79AA-0501-04C6-2CA4968B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D9438-E994-045E-DE8C-F635F988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2FE44-265A-8E81-35CE-FF50BFC47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E89FC-4684-180D-658A-B369738A6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F5569-3880-1904-A906-91DD01FF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7FF95-3C3B-1992-C55B-63C6F8D4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D7939-4A35-AC1D-74C0-EB64FC10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1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8CDE-8438-0E1A-3025-820EE285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0759A-9D68-902E-5BD7-B627F86A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B991F-6C22-E5E5-4B09-C6CFC8FAC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89EB8-4F00-63D6-3047-9DD6F227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7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998FB-2D50-56FA-02F0-B13B1939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47E62-9D16-9056-7E62-B0FA551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38BB7-1BC9-AEFC-F5F4-3A99E404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9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EC70-51F6-9E07-DBA2-00D23E85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F9A6-FC7B-A6D4-A5A5-794DED70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5A9F-67DD-599A-87F0-A4E245711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D66A9-FB4A-C368-7C3E-772F547B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52979-A680-6476-BCA3-DFEB2923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D68C-F703-F79E-6B73-0474E9CD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9B38-E2CE-3329-DC12-6F4A6AC4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670A3-73F2-298F-5AB0-3633BEABD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C5229-02F2-929F-6BB8-101E98445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7DB52-204C-A6FC-56B3-BB413F29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C21A3-F17F-9C1F-C233-320C17B5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76052-AEB9-C6DA-BDF3-24050BE5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5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5A418-5B61-EA2D-6024-A73EA128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5C36-9671-74B4-3244-5D44CB4F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D01D-EFCD-CD35-75C8-3F0F0F48B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21645-E416-544D-A5DC-1B9D36D3C38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98BC-3ECD-688B-B89C-C2B0EF1A1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B947-6B04-A71A-E49D-D0253203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4E03D-D837-C244-B6AE-30E2203CC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ag2.ai/latest/docs/api-reference/autogen/ConversableAg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73FE90-3B02-3595-B4BC-67CF09747E34}"/>
              </a:ext>
            </a:extLst>
          </p:cNvPr>
          <p:cNvSpPr/>
          <p:nvPr/>
        </p:nvSpPr>
        <p:spPr>
          <a:xfrm>
            <a:off x="0" y="-14651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DC4DD8-3D47-EB8F-4282-998030E544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10" y="6081444"/>
            <a:ext cx="968628" cy="51122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56BF449-29F0-84A0-88C1-232777BE1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28" y="1689107"/>
            <a:ext cx="722454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LLM-powered </a:t>
            </a:r>
          </a:p>
          <a:p>
            <a:pPr lvl="0"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multiagent systems with AG2</a:t>
            </a:r>
            <a:endParaRPr lang="en-US" sz="3200" b="1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2596D5-EB20-933C-F088-DE54ABEB4664}"/>
              </a:ext>
            </a:extLst>
          </p:cNvPr>
          <p:cNvSpPr txBox="1">
            <a:spLocks noChangeArrowheads="1"/>
          </p:cNvSpPr>
          <p:nvPr/>
        </p:nvSpPr>
        <p:spPr>
          <a:xfrm>
            <a:off x="101811" y="3414349"/>
            <a:ext cx="11442843" cy="924338"/>
          </a:xfrm>
          <a:prstGeom prst="rect">
            <a:avLst/>
          </a:prstGeom>
          <a:noFill/>
        </p:spPr>
        <p:txBody>
          <a:bodyPr vert="horz" wrap="square" lIns="90000" tIns="0" rIns="9000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Alireza Ghafarollahi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Massachusetts Institute of Technology</a:t>
            </a:r>
          </a:p>
          <a:p>
            <a:pPr>
              <a:spcBef>
                <a:spcPct val="50000"/>
              </a:spcBef>
            </a:pPr>
            <a:endParaRPr 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D621B-0E7E-A298-D874-EAE32F9A6EB8}"/>
              </a:ext>
            </a:extLst>
          </p:cNvPr>
          <p:cNvSpPr/>
          <p:nvPr/>
        </p:nvSpPr>
        <p:spPr>
          <a:xfrm>
            <a:off x="121855" y="253790"/>
            <a:ext cx="5428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E7B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Sharif LLM Agent Hackathon</a:t>
            </a:r>
            <a:endParaRPr lang="en-US" sz="1800" b="1" i="0" u="none" strike="noStrike" dirty="0">
              <a:solidFill>
                <a:srgbClr val="EE7B4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8080">
                    <a:lumMod val="60000"/>
                    <a:lumOff val="4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Khordad 6, 1404</a:t>
            </a:r>
          </a:p>
        </p:txBody>
      </p:sp>
      <p:pic>
        <p:nvPicPr>
          <p:cNvPr id="26" name="Picture 25" descr="A couple of people standing next to a computer screen&#10;&#10;Description automatically generated">
            <a:extLst>
              <a:ext uri="{FF2B5EF4-FFF2-40B4-BE49-F238E27FC236}">
                <a16:creationId xmlns:a16="http://schemas.microsoft.com/office/drawing/2014/main" id="{2E8290A8-AE52-20F9-B176-E4A582CC2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137" y="2227716"/>
            <a:ext cx="6111328" cy="339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4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FA1637-700B-E984-8925-06CD3BD722B4}"/>
              </a:ext>
            </a:extLst>
          </p:cNvPr>
          <p:cNvSpPr txBox="1"/>
          <p:nvPr/>
        </p:nvSpPr>
        <p:spPr>
          <a:xfrm>
            <a:off x="470260" y="554501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Multi-agent frameworks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96907E-8F9D-4121-7243-4413F451F208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180E0A-C6DB-57A1-5AC4-15C20606DB6A}"/>
              </a:ext>
            </a:extLst>
          </p:cNvPr>
          <p:cNvSpPr txBox="1"/>
          <p:nvPr/>
        </p:nvSpPr>
        <p:spPr>
          <a:xfrm>
            <a:off x="4016206" y="3167390"/>
            <a:ext cx="3504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something here!</a:t>
            </a:r>
          </a:p>
        </p:txBody>
      </p:sp>
    </p:spTree>
    <p:extLst>
      <p:ext uri="{BB962C8B-B14F-4D97-AF65-F5344CB8AC3E}">
        <p14:creationId xmlns:p14="http://schemas.microsoft.com/office/powerpoint/2010/main" val="27300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FA1637-700B-E984-8925-06CD3BD722B4}"/>
              </a:ext>
            </a:extLst>
          </p:cNvPr>
          <p:cNvSpPr txBox="1"/>
          <p:nvPr/>
        </p:nvSpPr>
        <p:spPr>
          <a:xfrm>
            <a:off x="470260" y="554501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Multi-agent frameworks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96907E-8F9D-4121-7243-4413F451F208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AF0372-D605-028C-7C97-C074E0FF6918}"/>
              </a:ext>
            </a:extLst>
          </p:cNvPr>
          <p:cNvSpPr txBox="1"/>
          <p:nvPr/>
        </p:nvSpPr>
        <p:spPr>
          <a:xfrm>
            <a:off x="537600" y="1248083"/>
            <a:ext cx="3786614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Basic Concepts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LLM Configuration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ConversableAgent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Human in the Loop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Agent Orchestration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Structured Outputs</a:t>
            </a:r>
          </a:p>
        </p:txBody>
      </p:sp>
    </p:spTree>
    <p:extLst>
      <p:ext uri="{BB962C8B-B14F-4D97-AF65-F5344CB8AC3E}">
        <p14:creationId xmlns:p14="http://schemas.microsoft.com/office/powerpoint/2010/main" val="103426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B2EF7E-1BA3-BD2C-F528-6A393DC9F05B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576A94-718C-615F-65A7-F87B6D32100C}"/>
              </a:ext>
            </a:extLst>
          </p:cNvPr>
          <p:cNvSpPr txBox="1"/>
          <p:nvPr/>
        </p:nvSpPr>
        <p:spPr>
          <a:xfrm>
            <a:off x="470260" y="554501"/>
            <a:ext cx="2222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LLM configuration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8648C-A08D-9F59-922C-2966A3A5DFB7}"/>
              </a:ext>
            </a:extLst>
          </p:cNvPr>
          <p:cNvSpPr txBox="1"/>
          <p:nvPr/>
        </p:nvSpPr>
        <p:spPr>
          <a:xfrm>
            <a:off x="470260" y="118051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 Configuration controls how an agent: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Connects to and authenticates with language model providers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Selects models and sets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Thinks, reasons, and generates responses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B3F60-0375-0F44-6EE0-44D8DA84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6" y="3036073"/>
            <a:ext cx="10495548" cy="26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2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B2EF7E-1BA3-BD2C-F528-6A393DC9F05B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576A94-718C-615F-65A7-F87B6D32100C}"/>
              </a:ext>
            </a:extLst>
          </p:cNvPr>
          <p:cNvSpPr txBox="1"/>
          <p:nvPr/>
        </p:nvSpPr>
        <p:spPr>
          <a:xfrm>
            <a:off x="470260" y="554501"/>
            <a:ext cx="557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ConversableAgents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Building Intelligent Agents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7C0F8-4C30-DD19-F455-5B4C23436F5C}"/>
              </a:ext>
            </a:extLst>
          </p:cNvPr>
          <p:cNvSpPr txBox="1"/>
          <p:nvPr/>
        </p:nvSpPr>
        <p:spPr>
          <a:xfrm>
            <a:off x="537600" y="1068770"/>
            <a:ext cx="88231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ConversableAgent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fundamental building block of AG2.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an LLM configuration providing its thinking power, a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ConversableAgent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Communicate with other agents and humans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information and generate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 instructions defined in its system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Execute tools and functions when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E9D4F-305A-2F8A-26DC-44B1AC187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954"/>
          <a:stretch/>
        </p:blipFill>
        <p:spPr>
          <a:xfrm>
            <a:off x="1115376" y="3589421"/>
            <a:ext cx="9858203" cy="24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8AC538-BF21-CB9C-EB43-079AD685A67B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7E133A-DAF6-6494-9694-8F397D58EE97}"/>
              </a:ext>
            </a:extLst>
          </p:cNvPr>
          <p:cNvSpPr txBox="1"/>
          <p:nvPr/>
        </p:nvSpPr>
        <p:spPr>
          <a:xfrm>
            <a:off x="470260" y="554501"/>
            <a:ext cx="586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Agent Orchestration: Coordinating Multiple Agents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0BB97-2801-079A-2B2E-A27BEA37B70A}"/>
              </a:ext>
            </a:extLst>
          </p:cNvPr>
          <p:cNvSpPr txBox="1"/>
          <p:nvPr/>
        </p:nvSpPr>
        <p:spPr>
          <a:xfrm>
            <a:off x="503929" y="3133635"/>
            <a:ext cx="75636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Implementing a group chat in AG2 is a simple two-step process</a:t>
            </a:r>
          </a:p>
          <a:p>
            <a:pPr algn="l"/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First,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pattern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defines how agents will interact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Then, 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 the group chat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using the pattern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0D74F-21DD-CA38-A798-9B91750741D9}"/>
              </a:ext>
            </a:extLst>
          </p:cNvPr>
          <p:cNvSpPr txBox="1"/>
          <p:nvPr/>
        </p:nvSpPr>
        <p:spPr>
          <a:xfrm>
            <a:off x="470259" y="1105776"/>
            <a:ext cx="7631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Multi-agent systems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allow specialized agents to collaborate dynamically to achieve complex workflows.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71A57-6CBC-6ED4-59E5-5C74118EA71F}"/>
              </a:ext>
            </a:extLst>
          </p:cNvPr>
          <p:cNvSpPr txBox="1"/>
          <p:nvPr/>
        </p:nvSpPr>
        <p:spPr>
          <a:xfrm>
            <a:off x="503929" y="2258205"/>
            <a:ext cx="7631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AG2 provides different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define the agent-agent interactions</a:t>
            </a:r>
          </a:p>
        </p:txBody>
      </p:sp>
    </p:spTree>
    <p:extLst>
      <p:ext uri="{BB962C8B-B14F-4D97-AF65-F5344CB8AC3E}">
        <p14:creationId xmlns:p14="http://schemas.microsoft.com/office/powerpoint/2010/main" val="3985074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8AC538-BF21-CB9C-EB43-079AD685A67B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7E133A-DAF6-6494-9694-8F397D58EE97}"/>
              </a:ext>
            </a:extLst>
          </p:cNvPr>
          <p:cNvSpPr txBox="1"/>
          <p:nvPr/>
        </p:nvSpPr>
        <p:spPr>
          <a:xfrm>
            <a:off x="470260" y="554501"/>
            <a:ext cx="586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Agent Orchestration: Coordinating Multiple Agents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E1CA6-19E0-02CC-1A8C-B70B94CE4D6F}"/>
              </a:ext>
            </a:extLst>
          </p:cNvPr>
          <p:cNvSpPr txBox="1"/>
          <p:nvPr/>
        </p:nvSpPr>
        <p:spPr>
          <a:xfrm>
            <a:off x="470260" y="1211504"/>
            <a:ext cx="9732520" cy="350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pattern defines the orchestration logic - which agents are involved, who speaks first, and how to transition between agents. AG2 provides several pre-defined patterns to choose from:</a:t>
            </a:r>
          </a:p>
          <a:p>
            <a:pPr algn="l">
              <a:lnSpc>
                <a:spcPct val="150000"/>
              </a:lnSpc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DefaultPattern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minimal pattern for simple agent interactions where the handoffs and transitions needs to be explicitly defined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AutoPattern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Automatically selects the next speaker based on conversation context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RoundRobinPattern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Agents speak in a defined sequence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RandomPattern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Randomly selects the next speaker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ManualPattern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Allows human selection of the next speaker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F94E9-829F-C8AE-C501-59DF55B0E12F}"/>
              </a:ext>
            </a:extLst>
          </p:cNvPr>
          <p:cNvSpPr txBox="1"/>
          <p:nvPr/>
        </p:nvSpPr>
        <p:spPr>
          <a:xfrm>
            <a:off x="673767" y="5323330"/>
            <a:ext cx="10603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easiest pattern to get started with is the 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AutoPattern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where a group manager agent automatically selects agents to speak by evaluating the messages in the chat and the descriptions of the agents.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9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CB1CEF-E0CB-882B-00CC-6EBB9F1E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1407"/>
            <a:ext cx="7772400" cy="55897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B217C1-1829-5C44-40A4-76C5450B6874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39F0F1-68B4-C6D8-BE74-B5BBC98871C3}"/>
              </a:ext>
            </a:extLst>
          </p:cNvPr>
          <p:cNvSpPr txBox="1"/>
          <p:nvPr/>
        </p:nvSpPr>
        <p:spPr>
          <a:xfrm>
            <a:off x="470260" y="554501"/>
            <a:ext cx="5869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Agent Orchestration: Coordinating Multiple Agents</a:t>
            </a:r>
          </a:p>
        </p:txBody>
      </p:sp>
    </p:spTree>
    <p:extLst>
      <p:ext uri="{BB962C8B-B14F-4D97-AF65-F5344CB8AC3E}">
        <p14:creationId xmlns:p14="http://schemas.microsoft.com/office/powerpoint/2010/main" val="359871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C7A271-2594-5F03-5CF9-F107DE629DB9}"/>
              </a:ext>
            </a:extLst>
          </p:cNvPr>
          <p:cNvSpPr txBox="1"/>
          <p:nvPr/>
        </p:nvSpPr>
        <p:spPr>
          <a:xfrm>
            <a:off x="470260" y="554501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029718-C024-B991-3752-D56EDA7D34EE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2158E3-054F-6F14-ED69-B53B33CA5394}"/>
              </a:ext>
            </a:extLst>
          </p:cNvPr>
          <p:cNvSpPr txBox="1"/>
          <p:nvPr/>
        </p:nvSpPr>
        <p:spPr>
          <a:xfrm>
            <a:off x="470260" y="1180500"/>
            <a:ext cx="536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pre-programmed multi-agent system with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59398-1743-3E60-A43A-03F4908FC657}"/>
              </a:ext>
            </a:extLst>
          </p:cNvPr>
          <p:cNvSpPr txBox="1"/>
          <p:nvPr/>
        </p:nvSpPr>
        <p:spPr>
          <a:xfrm>
            <a:off x="470260" y="2169513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Fully automated multi-agent system (AG2)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ED53C-438B-172D-CF1A-49C3406F3377}"/>
              </a:ext>
            </a:extLst>
          </p:cNvPr>
          <p:cNvSpPr txBox="1"/>
          <p:nvPr/>
        </p:nvSpPr>
        <p:spPr>
          <a:xfrm>
            <a:off x="1097194" y="3158526"/>
            <a:ext cx="2986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Concepts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LLM Configuration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ConversableAgent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in the Loop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Orchestration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Structured Outputs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C0150-9316-C59B-BA60-C98338EC7102}"/>
              </a:ext>
            </a:extLst>
          </p:cNvPr>
          <p:cNvSpPr txBox="1"/>
          <p:nvPr/>
        </p:nvSpPr>
        <p:spPr>
          <a:xfrm>
            <a:off x="5835896" y="3158526"/>
            <a:ext cx="53848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 Orchestration Deep Dive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Agent Chat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Sequential Chat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Chats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and functions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Context Variables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Handoffs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Orchestration Patterns (if time allowed)</a:t>
            </a:r>
          </a:p>
        </p:txBody>
      </p:sp>
    </p:spTree>
    <p:extLst>
      <p:ext uri="{BB962C8B-B14F-4D97-AF65-F5344CB8AC3E}">
        <p14:creationId xmlns:p14="http://schemas.microsoft.com/office/powerpoint/2010/main" val="297355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2158E3-054F-6F14-ED69-B53B33CA5394}"/>
              </a:ext>
            </a:extLst>
          </p:cNvPr>
          <p:cNvSpPr txBox="1"/>
          <p:nvPr/>
        </p:nvSpPr>
        <p:spPr>
          <a:xfrm>
            <a:off x="2403354" y="3190473"/>
            <a:ext cx="738529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 pre-programmed multi-agent system with Python</a:t>
            </a:r>
          </a:p>
        </p:txBody>
      </p:sp>
    </p:spTree>
    <p:extLst>
      <p:ext uri="{BB962C8B-B14F-4D97-AF65-F5344CB8AC3E}">
        <p14:creationId xmlns:p14="http://schemas.microsoft.com/office/powerpoint/2010/main" val="185996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029718-C024-B991-3752-D56EDA7D34EE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2158E3-054F-6F14-ED69-B53B33CA5394}"/>
              </a:ext>
            </a:extLst>
          </p:cNvPr>
          <p:cNvSpPr txBox="1"/>
          <p:nvPr/>
        </p:nvSpPr>
        <p:spPr>
          <a:xfrm>
            <a:off x="537600" y="579061"/>
            <a:ext cx="5936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pre-programmed multi-agent system with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A1D4D-E53C-5A58-6556-8CE9ADD7A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73"/>
          <a:stretch/>
        </p:blipFill>
        <p:spPr>
          <a:xfrm>
            <a:off x="3213488" y="1702445"/>
            <a:ext cx="8978512" cy="2023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74E1F0-B44D-4F22-EDAC-7AC5E4597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232"/>
          <a:stretch/>
        </p:blipFill>
        <p:spPr>
          <a:xfrm>
            <a:off x="6474097" y="3661610"/>
            <a:ext cx="4919247" cy="2552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D69C4-08C6-A521-3FED-24DB133F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18" y="3725964"/>
            <a:ext cx="5049532" cy="255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F4631-340F-F158-74C3-977541483582}"/>
              </a:ext>
            </a:extLst>
          </p:cNvPr>
          <p:cNvSpPr txBox="1"/>
          <p:nvPr/>
        </p:nvSpPr>
        <p:spPr>
          <a:xfrm>
            <a:off x="537600" y="1056115"/>
            <a:ext cx="6474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Pre-programmed sequence of interactions between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consistency and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human in the loop</a:t>
            </a:r>
          </a:p>
        </p:txBody>
      </p:sp>
    </p:spTree>
    <p:extLst>
      <p:ext uri="{BB962C8B-B14F-4D97-AF65-F5344CB8AC3E}">
        <p14:creationId xmlns:p14="http://schemas.microsoft.com/office/powerpoint/2010/main" val="13968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C7A271-2594-5F03-5CF9-F107DE629DB9}"/>
              </a:ext>
            </a:extLst>
          </p:cNvPr>
          <p:cNvSpPr txBox="1"/>
          <p:nvPr/>
        </p:nvSpPr>
        <p:spPr>
          <a:xfrm>
            <a:off x="470260" y="55450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your first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029718-C024-B991-3752-D56EDA7D34EE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B3F645-BD50-E79D-4296-F686B36181E0}"/>
              </a:ext>
            </a:extLst>
          </p:cNvPr>
          <p:cNvSpPr txBox="1"/>
          <p:nvPr/>
        </p:nvSpPr>
        <p:spPr>
          <a:xfrm>
            <a:off x="694170" y="2137173"/>
            <a:ext cx="5883342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client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OpenAI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client.chat.completions.create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model,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messages,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temperature,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max_completion_tokens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response.choices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message.content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0A55C1-F913-E3F7-6145-EA635B7B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756" y="1762915"/>
            <a:ext cx="5117604" cy="3273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22728A-5577-3B2B-701A-DFC90C531E59}"/>
              </a:ext>
            </a:extLst>
          </p:cNvPr>
          <p:cNvSpPr txBox="1"/>
          <p:nvPr/>
        </p:nvSpPr>
        <p:spPr>
          <a:xfrm>
            <a:off x="537600" y="1141916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Agents use LLMs as key components to understand and react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049A2-8FFB-DF83-4335-F01AD670A894}"/>
              </a:ext>
            </a:extLst>
          </p:cNvPr>
          <p:cNvSpPr txBox="1"/>
          <p:nvPr/>
        </p:nvSpPr>
        <p:spPr>
          <a:xfrm>
            <a:off x="8528135" y="13937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95009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2E9D1-C0FC-48E5-4BDF-5DAC972B71E9}"/>
              </a:ext>
            </a:extLst>
          </p:cNvPr>
          <p:cNvSpPr/>
          <p:nvPr/>
        </p:nvSpPr>
        <p:spPr>
          <a:xfrm>
            <a:off x="2520252" y="2565711"/>
            <a:ext cx="2991395" cy="2150240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F7598-132E-F0E7-A1EC-9CECD33AD659}"/>
              </a:ext>
            </a:extLst>
          </p:cNvPr>
          <p:cNvSpPr txBox="1"/>
          <p:nvPr/>
        </p:nvSpPr>
        <p:spPr>
          <a:xfrm>
            <a:off x="6300888" y="2912721"/>
            <a:ext cx="1616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agent’s profile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user’s query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A1637-700B-E984-8925-06CD3BD722B4}"/>
              </a:ext>
            </a:extLst>
          </p:cNvPr>
          <p:cNvSpPr txBox="1"/>
          <p:nvPr/>
        </p:nvSpPr>
        <p:spPr>
          <a:xfrm>
            <a:off x="470260" y="554501"/>
            <a:ext cx="271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your first agent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96907E-8F9D-4121-7243-4413F451F208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91887E-EC2E-72F5-8549-E2183625F4EE}"/>
              </a:ext>
            </a:extLst>
          </p:cNvPr>
          <p:cNvSpPr txBox="1"/>
          <p:nvPr/>
        </p:nvSpPr>
        <p:spPr>
          <a:xfrm>
            <a:off x="729907" y="1134751"/>
            <a:ext cx="107081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messages=[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{“role”: “user”, “content”: “prompt_1”}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4C0439-6675-DF16-5B8F-DD61519F1306}"/>
              </a:ext>
            </a:extLst>
          </p:cNvPr>
          <p:cNvCxnSpPr>
            <a:cxnSpLocks/>
          </p:cNvCxnSpPr>
          <p:nvPr/>
        </p:nvCxnSpPr>
        <p:spPr>
          <a:xfrm>
            <a:off x="5640253" y="3779497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38985031-F975-431E-1CC2-533CCFDEA350}"/>
              </a:ext>
            </a:extLst>
          </p:cNvPr>
          <p:cNvSpPr/>
          <p:nvPr/>
        </p:nvSpPr>
        <p:spPr>
          <a:xfrm>
            <a:off x="1944914" y="2254870"/>
            <a:ext cx="606743" cy="27719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E10E2-1F2B-3654-0104-5104EC364A50}"/>
              </a:ext>
            </a:extLst>
          </p:cNvPr>
          <p:cNvSpPr txBox="1"/>
          <p:nvPr/>
        </p:nvSpPr>
        <p:spPr>
          <a:xfrm>
            <a:off x="729907" y="343349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327CA3-B287-4108-9006-88D526B97027}"/>
              </a:ext>
            </a:extLst>
          </p:cNvPr>
          <p:cNvSpPr/>
          <p:nvPr/>
        </p:nvSpPr>
        <p:spPr>
          <a:xfrm>
            <a:off x="2520252" y="5437194"/>
            <a:ext cx="2991395" cy="828911"/>
          </a:xfrm>
          <a:prstGeom prst="rect">
            <a:avLst/>
          </a:prstGeom>
          <a:solidFill>
            <a:schemeClr val="accent6">
              <a:lumMod val="20000"/>
              <a:lumOff val="80000"/>
              <a:alpha val="5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178993-6AE0-0DEC-AD66-C20A154E457A}"/>
              </a:ext>
            </a:extLst>
          </p:cNvPr>
          <p:cNvCxnSpPr>
            <a:cxnSpLocks/>
          </p:cNvCxnSpPr>
          <p:nvPr/>
        </p:nvCxnSpPr>
        <p:spPr>
          <a:xfrm>
            <a:off x="5640253" y="5832415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94D9BB-D952-60AB-B82C-0954C2CC47C9}"/>
              </a:ext>
            </a:extLst>
          </p:cNvPr>
          <p:cNvSpPr txBox="1"/>
          <p:nvPr/>
        </p:nvSpPr>
        <p:spPr>
          <a:xfrm>
            <a:off x="6408939" y="564265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9C0635A-CCD6-B649-C8B7-82F588D03CB8}"/>
              </a:ext>
            </a:extLst>
          </p:cNvPr>
          <p:cNvSpPr/>
          <p:nvPr/>
        </p:nvSpPr>
        <p:spPr>
          <a:xfrm flipH="1">
            <a:off x="8573577" y="2771341"/>
            <a:ext cx="898358" cy="35609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0B368-DEA9-BB6F-5750-7B06386DDF63}"/>
              </a:ext>
            </a:extLst>
          </p:cNvPr>
          <p:cNvSpPr txBox="1"/>
          <p:nvPr/>
        </p:nvSpPr>
        <p:spPr>
          <a:xfrm>
            <a:off x="9471935" y="4330417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msg_history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52FDCC-B8FA-057C-7EC8-F05AEF88C27F}"/>
              </a:ext>
            </a:extLst>
          </p:cNvPr>
          <p:cNvCxnSpPr>
            <a:cxnSpLocks/>
          </p:cNvCxnSpPr>
          <p:nvPr/>
        </p:nvCxnSpPr>
        <p:spPr>
          <a:xfrm>
            <a:off x="4015949" y="4888025"/>
            <a:ext cx="0" cy="410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62E9D1-C0FC-48E5-4BDF-5DAC972B71E9}"/>
              </a:ext>
            </a:extLst>
          </p:cNvPr>
          <p:cNvSpPr/>
          <p:nvPr/>
        </p:nvSpPr>
        <p:spPr>
          <a:xfrm>
            <a:off x="2260526" y="4042328"/>
            <a:ext cx="2991395" cy="1247502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F7598-132E-F0E7-A1EC-9CECD33AD659}"/>
              </a:ext>
            </a:extLst>
          </p:cNvPr>
          <p:cNvSpPr txBox="1"/>
          <p:nvPr/>
        </p:nvSpPr>
        <p:spPr>
          <a:xfrm>
            <a:off x="6020607" y="4364385"/>
            <a:ext cx="13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prompt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34272-DF86-96BE-AA21-3029989E7390}"/>
              </a:ext>
            </a:extLst>
          </p:cNvPr>
          <p:cNvCxnSpPr>
            <a:cxnSpLocks/>
          </p:cNvCxnSpPr>
          <p:nvPr/>
        </p:nvCxnSpPr>
        <p:spPr>
          <a:xfrm>
            <a:off x="5426247" y="4564928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FA1637-700B-E984-8925-06CD3BD722B4}"/>
              </a:ext>
            </a:extLst>
          </p:cNvPr>
          <p:cNvSpPr txBox="1"/>
          <p:nvPr/>
        </p:nvSpPr>
        <p:spPr>
          <a:xfrm>
            <a:off x="470260" y="554501"/>
            <a:ext cx="705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Now let’s add another agent that interacts with the first agent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96907E-8F9D-4121-7243-4413F451F208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91887E-EC2E-72F5-8549-E2183625F4EE}"/>
              </a:ext>
            </a:extLst>
          </p:cNvPr>
          <p:cNvSpPr txBox="1"/>
          <p:nvPr/>
        </p:nvSpPr>
        <p:spPr>
          <a:xfrm>
            <a:off x="752015" y="1141917"/>
            <a:ext cx="1035516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messages=[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{“role”: “user”, “content”: “prompt_1”},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{“role”: “assistant”, “content”: “response_1”},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{“role”: “user”, “content”: “prompt_2”},]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D3565-8CDA-E4F2-D694-D83E28E4A011}"/>
              </a:ext>
            </a:extLst>
          </p:cNvPr>
          <p:cNvSpPr/>
          <p:nvPr/>
        </p:nvSpPr>
        <p:spPr>
          <a:xfrm>
            <a:off x="2260526" y="2612745"/>
            <a:ext cx="2991395" cy="1247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4C0439-6675-DF16-5B8F-DD61519F1306}"/>
              </a:ext>
            </a:extLst>
          </p:cNvPr>
          <p:cNvCxnSpPr>
            <a:cxnSpLocks/>
          </p:cNvCxnSpPr>
          <p:nvPr/>
        </p:nvCxnSpPr>
        <p:spPr>
          <a:xfrm>
            <a:off x="5380527" y="3185517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5DCF13-05ED-0DA6-6051-26FF98F0DEE4}"/>
              </a:ext>
            </a:extLst>
          </p:cNvPr>
          <p:cNvSpPr txBox="1"/>
          <p:nvPr/>
        </p:nvSpPr>
        <p:spPr>
          <a:xfrm>
            <a:off x="6020607" y="2959278"/>
            <a:ext cx="407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msg_history</a:t>
            </a:r>
            <a:r>
              <a:rPr lang="en-US" dirty="0"/>
              <a:t> (old </a:t>
            </a:r>
            <a:r>
              <a:rPr lang="en-US" dirty="0" err="1"/>
              <a:t>prompt+old</a:t>
            </a:r>
            <a:r>
              <a:rPr lang="en-US" dirty="0"/>
              <a:t> response)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D958F9EC-59A8-02AD-0618-600D7F0D9693}"/>
              </a:ext>
            </a:extLst>
          </p:cNvPr>
          <p:cNvSpPr/>
          <p:nvPr/>
        </p:nvSpPr>
        <p:spPr>
          <a:xfrm>
            <a:off x="6898105" y="1363579"/>
            <a:ext cx="112295" cy="673768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FC881-3837-1A9E-457E-201508B8F125}"/>
              </a:ext>
            </a:extLst>
          </p:cNvPr>
          <p:cNvSpPr txBox="1"/>
          <p:nvPr/>
        </p:nvSpPr>
        <p:spPr>
          <a:xfrm>
            <a:off x="7042484" y="147668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msg_history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8846882-58FC-C077-AF66-910252C6978E}"/>
              </a:ext>
            </a:extLst>
          </p:cNvPr>
          <p:cNvSpPr/>
          <p:nvPr/>
        </p:nvSpPr>
        <p:spPr>
          <a:xfrm>
            <a:off x="1479457" y="2474286"/>
            <a:ext cx="606743" cy="29960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AB0A2-AF94-F604-1BA0-C49A8C515FB6}"/>
              </a:ext>
            </a:extLst>
          </p:cNvPr>
          <p:cNvSpPr txBox="1"/>
          <p:nvPr/>
        </p:nvSpPr>
        <p:spPr>
          <a:xfrm>
            <a:off x="255604" y="37162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B3EB75-B6E4-495D-9B08-7FA7B7803271}"/>
              </a:ext>
            </a:extLst>
          </p:cNvPr>
          <p:cNvSpPr/>
          <p:nvPr/>
        </p:nvSpPr>
        <p:spPr>
          <a:xfrm>
            <a:off x="2260526" y="5716083"/>
            <a:ext cx="2991395" cy="828911"/>
          </a:xfrm>
          <a:prstGeom prst="rect">
            <a:avLst/>
          </a:prstGeom>
          <a:solidFill>
            <a:schemeClr val="accent6">
              <a:lumMod val="20000"/>
              <a:lumOff val="80000"/>
              <a:alpha val="5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3958BD-4E03-7FC5-507A-161196295697}"/>
              </a:ext>
            </a:extLst>
          </p:cNvPr>
          <p:cNvCxnSpPr>
            <a:cxnSpLocks/>
          </p:cNvCxnSpPr>
          <p:nvPr/>
        </p:nvCxnSpPr>
        <p:spPr>
          <a:xfrm>
            <a:off x="5380527" y="6111304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7BD18DC-FDC1-C1FE-3B00-385FEE81CB15}"/>
              </a:ext>
            </a:extLst>
          </p:cNvPr>
          <p:cNvSpPr txBox="1"/>
          <p:nvPr/>
        </p:nvSpPr>
        <p:spPr>
          <a:xfrm>
            <a:off x="6149213" y="592154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response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4D832-9F93-2574-5E1D-61C0E59820EE}"/>
              </a:ext>
            </a:extLst>
          </p:cNvPr>
          <p:cNvCxnSpPr>
            <a:cxnSpLocks/>
          </p:cNvCxnSpPr>
          <p:nvPr/>
        </p:nvCxnSpPr>
        <p:spPr>
          <a:xfrm>
            <a:off x="3756223" y="5325980"/>
            <a:ext cx="0" cy="283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84A31EE6-6A9A-B150-CA80-14DEDEDD6597}"/>
              </a:ext>
            </a:extLst>
          </p:cNvPr>
          <p:cNvSpPr/>
          <p:nvPr/>
        </p:nvSpPr>
        <p:spPr>
          <a:xfrm flipH="1">
            <a:off x="9733978" y="2504991"/>
            <a:ext cx="898358" cy="39772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B143F5-E362-4DEE-B9CB-5A60D151830C}"/>
              </a:ext>
            </a:extLst>
          </p:cNvPr>
          <p:cNvSpPr txBox="1"/>
          <p:nvPr/>
        </p:nvSpPr>
        <p:spPr>
          <a:xfrm>
            <a:off x="10632336" y="421348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msg_history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906348-AD08-2F7B-1AF4-DCB06EEEE050}"/>
              </a:ext>
            </a:extLst>
          </p:cNvPr>
          <p:cNvSpPr txBox="1"/>
          <p:nvPr/>
        </p:nvSpPr>
        <p:spPr>
          <a:xfrm>
            <a:off x="1966504" y="3167390"/>
            <a:ext cx="8258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AG2: Building fully automated multi-agent systems</a:t>
            </a:r>
          </a:p>
        </p:txBody>
      </p:sp>
    </p:spTree>
    <p:extLst>
      <p:ext uri="{BB962C8B-B14F-4D97-AF65-F5344CB8AC3E}">
        <p14:creationId xmlns:p14="http://schemas.microsoft.com/office/powerpoint/2010/main" val="402421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2FA1637-700B-E984-8925-06CD3BD722B4}"/>
              </a:ext>
            </a:extLst>
          </p:cNvPr>
          <p:cNvSpPr txBox="1"/>
          <p:nvPr/>
        </p:nvSpPr>
        <p:spPr>
          <a:xfrm>
            <a:off x="470260" y="554501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Multi-agent frameworks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96907E-8F9D-4121-7243-4413F451F208}"/>
              </a:ext>
            </a:extLst>
          </p:cNvPr>
          <p:cNvCxnSpPr>
            <a:cxnSpLocks/>
          </p:cNvCxnSpPr>
          <p:nvPr/>
        </p:nvCxnSpPr>
        <p:spPr>
          <a:xfrm>
            <a:off x="537600" y="979171"/>
            <a:ext cx="6957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uild a Langchain Helper Bot using Langchain | by Himanshu Bahuguna |  GoPenAI">
            <a:extLst>
              <a:ext uri="{FF2B5EF4-FFF2-40B4-BE49-F238E27FC236}">
                <a16:creationId xmlns:a16="http://schemas.microsoft.com/office/drawing/2014/main" id="{9740CAA0-0E1A-7946-98E1-A94391F3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69" y="1563465"/>
            <a:ext cx="2873783" cy="166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braries You MUST Know For Building AI Agents in 2025 | by BOUKOUFFALLAH  ABDALLAH | Medium">
            <a:extLst>
              <a:ext uri="{FF2B5EF4-FFF2-40B4-BE49-F238E27FC236}">
                <a16:creationId xmlns:a16="http://schemas.microsoft.com/office/drawing/2014/main" id="{9E75DFA4-EF09-8CEF-D196-87F88D5A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67" y="502030"/>
            <a:ext cx="2715665" cy="272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om FLAML to Fame: How Two ML Researchers Revolutionized AI Agents by  Founding AutoGen and Now AG2 | by umakant narkhede | Medium">
            <a:extLst>
              <a:ext uri="{FF2B5EF4-FFF2-40B4-BE49-F238E27FC236}">
                <a16:creationId xmlns:a16="http://schemas.microsoft.com/office/drawing/2014/main" id="{5D6D4C7E-1A48-56A6-9BE6-F910D163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38" y="4291934"/>
            <a:ext cx="3811693" cy="19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rewAI - boldstart ventures">
            <a:extLst>
              <a:ext uri="{FF2B5EF4-FFF2-40B4-BE49-F238E27FC236}">
                <a16:creationId xmlns:a16="http://schemas.microsoft.com/office/drawing/2014/main" id="{D5097E18-2E2F-B446-A8AB-E683C53CD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8" y="1979088"/>
            <a:ext cx="3591775" cy="109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etaGPT (@MetaGPT_) / X">
            <a:extLst>
              <a:ext uri="{FF2B5EF4-FFF2-40B4-BE49-F238E27FC236}">
                <a16:creationId xmlns:a16="http://schemas.microsoft.com/office/drawing/2014/main" id="{7B607C08-2085-11D8-5E6E-F1F1DB7C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97" y="3405418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penAI Swarm: Everything You Need To Know">
            <a:extLst>
              <a:ext uri="{FF2B5EF4-FFF2-40B4-BE49-F238E27FC236}">
                <a16:creationId xmlns:a16="http://schemas.microsoft.com/office/drawing/2014/main" id="{77BB3D2D-DF24-4EEB-043F-03CFD3F8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9" y="4070902"/>
            <a:ext cx="2873783" cy="179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enerative AI: An Absolute Beginner's Guide to LlamaIndex">
            <a:extLst>
              <a:ext uri="{FF2B5EF4-FFF2-40B4-BE49-F238E27FC236}">
                <a16:creationId xmlns:a16="http://schemas.microsoft.com/office/drawing/2014/main" id="{B604ED80-F487-C253-E51B-42C9D1434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46" y="2831738"/>
            <a:ext cx="3474979" cy="119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8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54730</TotalTime>
  <Words>619</Words>
  <Application>Microsoft Macintosh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Ghafarollahi</dc:creator>
  <cp:lastModifiedBy>Alireza Ghafarollahi</cp:lastModifiedBy>
  <cp:revision>50</cp:revision>
  <dcterms:created xsi:type="dcterms:W3CDTF">2025-04-12T05:47:12Z</dcterms:created>
  <dcterms:modified xsi:type="dcterms:W3CDTF">2025-05-23T03:59:09Z</dcterms:modified>
</cp:coreProperties>
</file>