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2"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7"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E8F0C-2C3F-4DE5-9F7D-E6229AB9F019}"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A300A-9E17-45C7-8948-A43B9C8D8505}" type="slidenum">
              <a:rPr lang="en-US" smtClean="0"/>
              <a:t>‹#›</a:t>
            </a:fld>
            <a:endParaRPr lang="en-US"/>
          </a:p>
        </p:txBody>
      </p:sp>
    </p:spTree>
    <p:extLst>
      <p:ext uri="{BB962C8B-B14F-4D97-AF65-F5344CB8AC3E}">
        <p14:creationId xmlns:p14="http://schemas.microsoft.com/office/powerpoint/2010/main" val="347573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C350-6886-46E3-B7A4-66D2F1A011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851FBE-73D9-4F0C-8E96-00F36417D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C95302-077D-4DC1-A40B-58E40C06A453}"/>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F5F7CE9E-DA0C-4D71-86B5-CE994AF11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6356B-E5EC-494D-9F9C-4012156049C8}"/>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217950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B788-143D-4CCA-BF5A-32F91C7999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18CEB3-6354-48DA-BFAD-6E7CCA454D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1FCB4-634D-453A-B61F-1810B0B6D58E}"/>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AAF4ECFB-5B62-4359-B3B7-7658C36ED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E6758-5D00-48C1-B4FA-A370DA948CE9}"/>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167249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DF619-807D-4D32-AE53-C30616722A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C650F-3218-4431-8C33-448000458B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5AC19-D35C-4289-8743-9EF190082C48}"/>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08667618-754C-4EAF-AD9D-5EBF85AC2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E8A08-4A7E-4C0E-B8CE-4EDF5DB5E290}"/>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241615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304C-1CED-4354-AFD7-7E9C21FD9D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4E8CE-4921-4B72-960E-64E164FFDB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F17CC-8F91-459A-9D69-D748CA4B6ADD}"/>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7979C18D-80AE-49DA-8A29-DE4157556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90684-885E-49B0-AA4E-73A80263F1B5}"/>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111293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5621-6D4D-46AD-87D4-FD3203DC2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C6C86A-110D-4347-A19A-0708B46F7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4C0D2F-38BF-4EC1-9E89-A789A016AF53}"/>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6A17365B-86A0-40E2-B7E2-81FADC71A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691D4-25D0-4310-A4B8-1FF52BBFD2C9}"/>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238643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5B56-371A-457C-A6C5-0D615C6DD8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1260CE-B351-40BF-8DCC-40835F5A72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9E1A1-716E-4A63-8339-2948D4C1C8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658138-146F-493B-B958-C47161B8B730}"/>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6" name="Footer Placeholder 5">
            <a:extLst>
              <a:ext uri="{FF2B5EF4-FFF2-40B4-BE49-F238E27FC236}">
                <a16:creationId xmlns:a16="http://schemas.microsoft.com/office/drawing/2014/main" id="{A1042C63-0C1E-44A2-8E01-B682094B1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A4ADB-2EA7-4C0C-94F4-1F16F890580A}"/>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164753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887C-E641-4535-BA74-616E599F2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4860BB-574D-40C1-AD5B-80B5C51F8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9462AC-5BF6-4F87-B41F-3B19437A7F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29E187-132E-4C4E-AE51-55850FAC7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2130E1-47E4-4D1B-9978-0C6BC2E667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F5AF92-C7EB-4311-812D-46A7F6F7B88D}"/>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8" name="Footer Placeholder 7">
            <a:extLst>
              <a:ext uri="{FF2B5EF4-FFF2-40B4-BE49-F238E27FC236}">
                <a16:creationId xmlns:a16="http://schemas.microsoft.com/office/drawing/2014/main" id="{CC5943E5-40AA-4FC3-8182-99E06B0EF0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8C6C-754C-4587-9CB8-2CAD3A70B731}"/>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211595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521B-FB43-4672-B6C1-AC2CA3FB7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78D139-E233-4904-BFA5-36368635CDA9}"/>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4" name="Footer Placeholder 3">
            <a:extLst>
              <a:ext uri="{FF2B5EF4-FFF2-40B4-BE49-F238E27FC236}">
                <a16:creationId xmlns:a16="http://schemas.microsoft.com/office/drawing/2014/main" id="{CB8FE51D-8934-4FAD-9B16-343052D4E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475238-2048-479D-A87C-74FCEFFAE1FE}"/>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7012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9EC88-42CB-4D64-A764-76D88B2D3C9B}"/>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3" name="Footer Placeholder 2">
            <a:extLst>
              <a:ext uri="{FF2B5EF4-FFF2-40B4-BE49-F238E27FC236}">
                <a16:creationId xmlns:a16="http://schemas.microsoft.com/office/drawing/2014/main" id="{CC51FD4A-A526-4C3E-B5C6-F69618CFDD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8A9B44-385A-4F74-8ED5-7056140124D3}"/>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306855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889A-E2B1-402C-985C-EFBE3A161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66840-9076-4506-90CE-033250B43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9665DB-3F44-4FDA-929B-6B9FB5980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190FE7-0682-4D9D-9D9A-1971FEBDF8E3}"/>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6" name="Footer Placeholder 5">
            <a:extLst>
              <a:ext uri="{FF2B5EF4-FFF2-40B4-BE49-F238E27FC236}">
                <a16:creationId xmlns:a16="http://schemas.microsoft.com/office/drawing/2014/main" id="{3706FE05-4B02-4143-873C-FD4FDD2D3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71A3B-D4B6-40E4-8008-811CFE5F7D21}"/>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413933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D2CB-F4C6-4DF8-97DE-FDCCFFFC0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BD7F4-8642-467A-97C3-378DBA975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AB10E-A56B-401B-97D3-1871FA54F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DEBBBA-8CC4-4321-B566-06C3A4A7609E}"/>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6" name="Footer Placeholder 5">
            <a:extLst>
              <a:ext uri="{FF2B5EF4-FFF2-40B4-BE49-F238E27FC236}">
                <a16:creationId xmlns:a16="http://schemas.microsoft.com/office/drawing/2014/main" id="{A7DFC78E-F047-4D67-850D-55F3C7001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27126-3C0E-4DBB-9C52-B28E91E63363}"/>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168565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3F04B-0922-4437-9DE9-138F643F5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7DB4B8-BE9B-4F4F-9A30-C69CD35FF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ECBDB-A4B3-4299-9213-DD04648D30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4A541C89-F5D8-4027-8F45-837CA5274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E840C7-F208-4BC0-9655-E858ABAA9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0D1B1-CED1-4C94-B2B5-29FA9AAC5D4B}" type="slidenum">
              <a:rPr lang="en-US" smtClean="0"/>
              <a:t>‹#›</a:t>
            </a:fld>
            <a:endParaRPr lang="en-US"/>
          </a:p>
        </p:txBody>
      </p:sp>
    </p:spTree>
    <p:extLst>
      <p:ext uri="{BB962C8B-B14F-4D97-AF65-F5344CB8AC3E}">
        <p14:creationId xmlns:p14="http://schemas.microsoft.com/office/powerpoint/2010/main" val="70175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570BB354-3C11-4F33-9109-A1BE5685DADD}"/>
              </a:ext>
            </a:extLst>
          </p:cNvPr>
          <p:cNvSpPr>
            <a:spLocks noGrp="1"/>
          </p:cNvSpPr>
          <p:nvPr>
            <p:ph type="subTitle" idx="1"/>
          </p:nvPr>
        </p:nvSpPr>
        <p:spPr>
          <a:xfrm>
            <a:off x="1524000" y="4343400"/>
            <a:ext cx="9144000" cy="1863853"/>
          </a:xfrm>
        </p:spPr>
        <p:txBody>
          <a:bodyPr bIns="91440">
            <a:normAutofit/>
          </a:bodyPr>
          <a:lstStyle/>
          <a:p>
            <a:pPr>
              <a:lnSpc>
                <a:spcPct val="100000"/>
              </a:lnSpc>
              <a:spcBef>
                <a:spcPts val="0"/>
              </a:spcBef>
            </a:pPr>
            <a:r>
              <a:rPr lang="en-US" dirty="0"/>
              <a:t>Alireza </a:t>
            </a:r>
            <a:r>
              <a:rPr lang="en-US" dirty="0" err="1"/>
              <a:t>Khaksri</a:t>
            </a:r>
            <a:endParaRPr lang="en-US" dirty="0"/>
          </a:p>
          <a:p>
            <a:r>
              <a:rPr lang="en-US" sz="1800"/>
              <a:t>National </a:t>
            </a:r>
            <a:r>
              <a:rPr lang="en-US" sz="1800" dirty="0"/>
              <a:t>Technical University of Athens</a:t>
            </a:r>
            <a:br>
              <a:rPr lang="en-US" sz="1800" dirty="0"/>
            </a:br>
            <a:r>
              <a:rPr lang="en-US" sz="1800" dirty="0"/>
              <a:t>Mobile Personal Communication – 2018-2019</a:t>
            </a:r>
            <a:br>
              <a:rPr lang="en-US" sz="1800" dirty="0"/>
            </a:br>
            <a:endParaRPr lang="en-US" sz="1800" dirty="0"/>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0C67F7-C275-4423-9009-6FBFEBA60428}"/>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Underlay Device-to-Device Communication</a:t>
            </a:r>
            <a:br>
              <a:rPr lang="en-US" sz="4000">
                <a:solidFill>
                  <a:schemeClr val="bg2"/>
                </a:solidFill>
              </a:rPr>
            </a:br>
            <a:r>
              <a:rPr lang="en-US" sz="4000">
                <a:solidFill>
                  <a:schemeClr val="bg2"/>
                </a:solidFill>
              </a:rPr>
              <a:t>Lte-A </a:t>
            </a:r>
            <a:r>
              <a:rPr lang="en-US" sz="4000" dirty="0">
                <a:solidFill>
                  <a:schemeClr val="bg2"/>
                </a:solidFill>
              </a:rPr>
              <a:t>and Cellular Networks</a:t>
            </a:r>
          </a:p>
        </p:txBody>
      </p:sp>
    </p:spTree>
    <p:extLst>
      <p:ext uri="{BB962C8B-B14F-4D97-AF65-F5344CB8AC3E}">
        <p14:creationId xmlns:p14="http://schemas.microsoft.com/office/powerpoint/2010/main" val="20365735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10</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8" y="1327449"/>
            <a:ext cx="8590802" cy="4952638"/>
          </a:xfrm>
          <a:prstGeom prst="rect">
            <a:avLst/>
          </a:prstGeom>
        </p:spPr>
        <p:txBody>
          <a:bodyPr wrap="square">
            <a:spAutoFit/>
          </a:bodyPr>
          <a:lstStyle/>
          <a:p>
            <a:pPr marL="342900" indent="-342900">
              <a:spcBef>
                <a:spcPts val="600"/>
              </a:spcBef>
              <a:buFont typeface="+mj-lt"/>
              <a:buAutoNum type="arabicPeriod"/>
            </a:pPr>
            <a:r>
              <a:rPr lang="en-US" sz="2000" dirty="0"/>
              <a:t>Proximity Discovery</a:t>
            </a:r>
          </a:p>
          <a:p>
            <a:pPr marL="342900" indent="-342900">
              <a:spcBef>
                <a:spcPts val="600"/>
              </a:spcBef>
              <a:buFont typeface="+mj-lt"/>
              <a:buAutoNum type="arabicPeriod"/>
            </a:pPr>
            <a:r>
              <a:rPr lang="en-US" sz="2000" dirty="0"/>
              <a:t>Procedure of Proximity Discovery</a:t>
            </a:r>
          </a:p>
          <a:p>
            <a:pPr marL="342900" indent="-342900">
              <a:spcBef>
                <a:spcPts val="600"/>
              </a:spcBef>
              <a:buFont typeface="+mj-lt"/>
              <a:buAutoNum type="arabicPeriod"/>
            </a:pPr>
            <a:r>
              <a:rPr lang="en-US" sz="2000" dirty="0"/>
              <a:t>Mode Selection</a:t>
            </a:r>
          </a:p>
          <a:p>
            <a:pPr lvl="1">
              <a:spcBef>
                <a:spcPts val="600"/>
              </a:spcBef>
            </a:pPr>
            <a:r>
              <a:rPr lang="en-US" sz="2000" dirty="0"/>
              <a:t>3.1 Taxonomy of Typical Communication Modes</a:t>
            </a:r>
          </a:p>
          <a:p>
            <a:pPr>
              <a:spcBef>
                <a:spcPts val="600"/>
              </a:spcBef>
            </a:pPr>
            <a:r>
              <a:rPr lang="en-US" sz="2000" dirty="0"/>
              <a:t>4. Resource Management -Interference Management</a:t>
            </a:r>
          </a:p>
          <a:p>
            <a:pPr lvl="1">
              <a:spcBef>
                <a:spcPts val="600"/>
              </a:spcBef>
            </a:pPr>
            <a:r>
              <a:rPr lang="en-US" sz="2000" dirty="0"/>
              <a:t>4.1 power control</a:t>
            </a:r>
          </a:p>
          <a:p>
            <a:pPr lvl="1">
              <a:spcBef>
                <a:spcPts val="600"/>
              </a:spcBef>
            </a:pPr>
            <a:r>
              <a:rPr lang="en-US" sz="2000" dirty="0"/>
              <a:t>4.2 Interference control </a:t>
            </a:r>
          </a:p>
          <a:p>
            <a:pPr lvl="1">
              <a:spcBef>
                <a:spcPts val="600"/>
              </a:spcBef>
            </a:pPr>
            <a:r>
              <a:rPr lang="en-US" sz="2000" dirty="0"/>
              <a:t>4.3 Joint Power Control and Radio Resource allocation Techniques	</a:t>
            </a:r>
          </a:p>
          <a:p>
            <a:pPr lvl="1">
              <a:spcBef>
                <a:spcPts val="600"/>
              </a:spcBef>
            </a:pPr>
            <a:r>
              <a:rPr lang="en-US" sz="2000" dirty="0"/>
              <a:t>4.4 Spectrum Splitting Techniques</a:t>
            </a:r>
          </a:p>
          <a:p>
            <a:pPr lvl="1">
              <a:spcBef>
                <a:spcPts val="600"/>
              </a:spcBef>
            </a:pPr>
            <a:r>
              <a:rPr lang="en-US" sz="2000" dirty="0"/>
              <a:t>4.5 Other Interference Mitigation Techniques</a:t>
            </a:r>
          </a:p>
          <a:p>
            <a:pPr lvl="1">
              <a:spcBef>
                <a:spcPts val="600"/>
              </a:spcBef>
            </a:pPr>
            <a:r>
              <a:rPr lang="en-US" sz="2000" dirty="0"/>
              <a:t>4.6 Multiple-Input Multiple-Output Techniques</a:t>
            </a:r>
          </a:p>
          <a:p>
            <a:pPr lvl="1">
              <a:spcBef>
                <a:spcPts val="600"/>
              </a:spcBef>
            </a:pPr>
            <a:r>
              <a:rPr lang="en-US" sz="2000" dirty="0"/>
              <a:t>4.7 Comparative analysis of D2D Interference Mitigation Techniques</a:t>
            </a:r>
          </a:p>
          <a:p>
            <a:pPr lvl="1">
              <a:spcBef>
                <a:spcPts val="50"/>
              </a:spcBef>
              <a:spcAft>
                <a:spcPts val="150"/>
              </a:spcAft>
            </a:pPr>
            <a:endParaRPr lang="en-US" sz="2000" dirty="0"/>
          </a:p>
        </p:txBody>
      </p:sp>
    </p:spTree>
    <p:extLst>
      <p:ext uri="{BB962C8B-B14F-4D97-AF65-F5344CB8AC3E}">
        <p14:creationId xmlns:p14="http://schemas.microsoft.com/office/powerpoint/2010/main" val="279833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11</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0503491" cy="4891083"/>
          </a:xfrm>
          <a:prstGeom prst="rect">
            <a:avLst/>
          </a:prstGeom>
        </p:spPr>
        <p:txBody>
          <a:bodyPr wrap="square">
            <a:spAutoFit/>
          </a:bodyPr>
          <a:lstStyle/>
          <a:p>
            <a:pPr marL="342900" indent="-342900">
              <a:spcBef>
                <a:spcPts val="50"/>
              </a:spcBef>
              <a:spcAft>
                <a:spcPts val="150"/>
              </a:spcAft>
              <a:buFont typeface="+mj-lt"/>
              <a:buAutoNum type="arabicPeriod"/>
            </a:pPr>
            <a:r>
              <a:rPr lang="en-US" sz="2000" b="1" dirty="0">
                <a:solidFill>
                  <a:schemeClr val="accent1">
                    <a:lumMod val="75000"/>
                  </a:schemeClr>
                </a:solidFill>
              </a:rPr>
              <a:t>Proximity Discovery</a:t>
            </a:r>
          </a:p>
          <a:p>
            <a:pPr marL="285750" indent="-285750" algn="just">
              <a:spcBef>
                <a:spcPts val="800"/>
              </a:spcBef>
              <a:buFont typeface="Arial" panose="020B0604020202020204" pitchFamily="34" charset="0"/>
              <a:buChar char="•"/>
            </a:pPr>
            <a:r>
              <a:rPr lang="en-US" dirty="0"/>
              <a:t>Proximity discovery or D2D discovery, users can discover other users that are in the proximity.</a:t>
            </a:r>
          </a:p>
          <a:p>
            <a:pPr marL="285750" indent="-285750" algn="just">
              <a:spcBef>
                <a:spcPts val="800"/>
              </a:spcBef>
              <a:buFont typeface="Arial" panose="020B0604020202020204" pitchFamily="34" charset="0"/>
              <a:buChar char="•"/>
            </a:pPr>
            <a:r>
              <a:rPr lang="en-US" dirty="0"/>
              <a:t>Using E-UTRA, this process identifies that a UE is in proximity of another [1].</a:t>
            </a:r>
          </a:p>
          <a:p>
            <a:pPr marL="285750" indent="-285750" algn="just">
              <a:spcBef>
                <a:spcPts val="800"/>
              </a:spcBef>
              <a:buFont typeface="Arial" panose="020B0604020202020204" pitchFamily="34" charset="0"/>
              <a:buChar char="•"/>
            </a:pPr>
            <a:r>
              <a:rPr lang="en-US" dirty="0"/>
              <a:t>The D2D discovery can be initiated either before the DUEs start to communicate (labeled as “priori”) or during ongoing communication (known as “posteriori”) [11].</a:t>
            </a:r>
          </a:p>
          <a:p>
            <a:pPr marL="285750" indent="-285750" algn="just">
              <a:spcBef>
                <a:spcPts val="800"/>
              </a:spcBef>
              <a:buFont typeface="Arial" panose="020B0604020202020204" pitchFamily="34" charset="0"/>
              <a:buChar char="•"/>
            </a:pPr>
            <a:r>
              <a:rPr lang="en-US" dirty="0"/>
              <a:t>In </a:t>
            </a:r>
            <a:r>
              <a:rPr lang="en-US" dirty="0">
                <a:solidFill>
                  <a:srgbClr val="C00000"/>
                </a:solidFill>
              </a:rPr>
              <a:t>priori</a:t>
            </a:r>
            <a:r>
              <a:rPr lang="en-US" dirty="0"/>
              <a:t>, a user initiates the discovery process by broadcasting beacon signals at regular intervals, prior to the actual communication session between the users.</a:t>
            </a:r>
          </a:p>
          <a:p>
            <a:pPr marL="285750" indent="-285750" algn="just">
              <a:spcBef>
                <a:spcPts val="800"/>
              </a:spcBef>
              <a:buFont typeface="Arial" panose="020B0604020202020204" pitchFamily="34" charset="0"/>
              <a:buChar char="•"/>
            </a:pPr>
            <a:r>
              <a:rPr lang="en-US" dirty="0"/>
              <a:t>In </a:t>
            </a:r>
            <a:r>
              <a:rPr lang="en-US" dirty="0">
                <a:solidFill>
                  <a:srgbClr val="C00000"/>
                </a:solidFill>
              </a:rPr>
              <a:t>posteriori</a:t>
            </a:r>
            <a:r>
              <a:rPr lang="en-US" dirty="0"/>
              <a:t>, a discovery process is initiated by the </a:t>
            </a:r>
            <a:r>
              <a:rPr lang="en-US" dirty="0" err="1"/>
              <a:t>eNB</a:t>
            </a:r>
            <a:r>
              <a:rPr lang="en-US" dirty="0"/>
              <a:t>, while a communication session is ongoing between users.</a:t>
            </a:r>
          </a:p>
          <a:p>
            <a:pPr marL="285750" indent="-285750" algn="just">
              <a:spcBef>
                <a:spcPts val="800"/>
              </a:spcBef>
              <a:buFont typeface="Arial" panose="020B0604020202020204" pitchFamily="34" charset="0"/>
              <a:buChar char="•"/>
            </a:pPr>
            <a:r>
              <a:rPr lang="en-US" dirty="0"/>
              <a:t>In both cases, the </a:t>
            </a:r>
            <a:r>
              <a:rPr lang="en-US" dirty="0" err="1"/>
              <a:t>eNB</a:t>
            </a:r>
            <a:r>
              <a:rPr lang="en-US" dirty="0"/>
              <a:t> reserves a discovery resource pool, which is utilized for D2D discovery purposes [12].</a:t>
            </a:r>
          </a:p>
          <a:p>
            <a:pPr marL="285750" indent="-285750" algn="just">
              <a:spcBef>
                <a:spcPts val="800"/>
              </a:spcBef>
              <a:buFont typeface="Arial" panose="020B0604020202020204" pitchFamily="34" charset="0"/>
              <a:buChar char="•"/>
            </a:pPr>
            <a:r>
              <a:rPr lang="en-US" dirty="0" err="1"/>
              <a:t>FlashLinQ</a:t>
            </a:r>
            <a:r>
              <a:rPr lang="en-US" dirty="0"/>
              <a:t> takes advantage of OFDM/OFDMA technologies and distributed scheduling to create an efficient method for timing synchronization, peer discovery, and link management in D2D-enabled cellular networks. </a:t>
            </a:r>
          </a:p>
          <a:p>
            <a:pPr marL="285750" indent="-285750" algn="just">
              <a:spcBef>
                <a:spcPts val="800"/>
              </a:spcBef>
              <a:buFont typeface="Arial" panose="020B0604020202020204" pitchFamily="34" charset="0"/>
              <a:buChar char="•"/>
            </a:pPr>
            <a:r>
              <a:rPr lang="en-US" dirty="0"/>
              <a:t>3GPP is also investigating D2D communications as Proximity Services (</a:t>
            </a:r>
            <a:r>
              <a:rPr lang="en-US" dirty="0" err="1"/>
              <a:t>ProSe</a:t>
            </a:r>
            <a:r>
              <a:rPr lang="en-US" dirty="0"/>
              <a:t>) [10].</a:t>
            </a:r>
          </a:p>
          <a:p>
            <a:pPr>
              <a:spcBef>
                <a:spcPts val="50"/>
              </a:spcBef>
              <a:spcAft>
                <a:spcPts val="150"/>
              </a:spcAft>
            </a:pPr>
            <a:endParaRPr lang="en-US" sz="2000" dirty="0"/>
          </a:p>
        </p:txBody>
      </p:sp>
    </p:spTree>
    <p:extLst>
      <p:ext uri="{BB962C8B-B14F-4D97-AF65-F5344CB8AC3E}">
        <p14:creationId xmlns:p14="http://schemas.microsoft.com/office/powerpoint/2010/main" val="67298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12</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304937" cy="1585049"/>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2. Procedure of Proximity Discovery</a:t>
            </a:r>
          </a:p>
          <a:p>
            <a:pPr algn="just">
              <a:spcBef>
                <a:spcPts val="50"/>
              </a:spcBef>
              <a:spcAft>
                <a:spcPts val="150"/>
              </a:spcAft>
            </a:pPr>
            <a:r>
              <a:rPr lang="en-US" b="1" dirty="0"/>
              <a:t>Distributed Approaches: </a:t>
            </a:r>
            <a:r>
              <a:rPr lang="en-US" dirty="0"/>
              <a:t>In this category, UEs broadcast their identities periodically so that other UEs may be aware of their existence and decide whether to start D2D communications or not[9].</a:t>
            </a:r>
          </a:p>
          <a:p>
            <a:pPr algn="just">
              <a:spcBef>
                <a:spcPts val="50"/>
              </a:spcBef>
              <a:spcAft>
                <a:spcPts val="150"/>
              </a:spcAft>
            </a:pPr>
            <a:r>
              <a:rPr lang="en-US" b="1" dirty="0"/>
              <a:t>Network-Assisted Approaches: </a:t>
            </a:r>
            <a:r>
              <a:rPr lang="en-US" dirty="0"/>
              <a:t>In network-assisted proximity discovery, pairable D2D UEs detect and identify each other with the assistance of the network (</a:t>
            </a:r>
            <a:r>
              <a:rPr lang="en-US" i="1" dirty="0">
                <a:solidFill>
                  <a:srgbClr val="C00000"/>
                </a:solidFill>
              </a:rPr>
              <a:t>centralized</a:t>
            </a:r>
            <a:r>
              <a:rPr lang="en-US" i="1" dirty="0"/>
              <a:t> </a:t>
            </a:r>
            <a:r>
              <a:rPr lang="en-US" dirty="0"/>
              <a:t>or </a:t>
            </a:r>
            <a:r>
              <a:rPr lang="en-US" i="1" dirty="0">
                <a:solidFill>
                  <a:srgbClr val="C00000"/>
                </a:solidFill>
              </a:rPr>
              <a:t>semi-centralized</a:t>
            </a:r>
            <a:r>
              <a:rPr lang="en-US" i="1" dirty="0"/>
              <a:t>)</a:t>
            </a:r>
            <a:r>
              <a:rPr lang="en-US" dirty="0"/>
              <a:t>. </a:t>
            </a:r>
            <a:endParaRPr lang="en-US" sz="2000" dirty="0"/>
          </a:p>
        </p:txBody>
      </p:sp>
      <p:pic>
        <p:nvPicPr>
          <p:cNvPr id="5" name="Picture 4">
            <a:extLst>
              <a:ext uri="{FF2B5EF4-FFF2-40B4-BE49-F238E27FC236}">
                <a16:creationId xmlns:a16="http://schemas.microsoft.com/office/drawing/2014/main" id="{2E2735FB-FE43-4BF5-926A-5EFB9405558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780" y="3105390"/>
            <a:ext cx="2856451" cy="3007005"/>
          </a:xfrm>
          <a:prstGeom prst="rect">
            <a:avLst/>
          </a:prstGeom>
          <a:noFill/>
          <a:ln>
            <a:noFill/>
          </a:ln>
        </p:spPr>
      </p:pic>
      <p:pic>
        <p:nvPicPr>
          <p:cNvPr id="6" name="Picture 5">
            <a:extLst>
              <a:ext uri="{FF2B5EF4-FFF2-40B4-BE49-F238E27FC236}">
                <a16:creationId xmlns:a16="http://schemas.microsoft.com/office/drawing/2014/main" id="{9A750D1E-00E0-4518-9800-029A8EB7E7B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3996" y="3063264"/>
            <a:ext cx="2592198" cy="2531648"/>
          </a:xfrm>
          <a:prstGeom prst="rect">
            <a:avLst/>
          </a:prstGeom>
          <a:noFill/>
          <a:ln>
            <a:noFill/>
          </a:ln>
        </p:spPr>
      </p:pic>
      <p:sp>
        <p:nvSpPr>
          <p:cNvPr id="7" name="Text Box 2">
            <a:extLst>
              <a:ext uri="{FF2B5EF4-FFF2-40B4-BE49-F238E27FC236}">
                <a16:creationId xmlns:a16="http://schemas.microsoft.com/office/drawing/2014/main" id="{A627586E-F305-486F-AC25-59BE207DBF3F}"/>
              </a:ext>
            </a:extLst>
          </p:cNvPr>
          <p:cNvSpPr txBox="1">
            <a:spLocks noChangeArrowheads="1"/>
          </p:cNvSpPr>
          <p:nvPr/>
        </p:nvSpPr>
        <p:spPr bwMode="auto">
          <a:xfrm>
            <a:off x="3024231" y="3158772"/>
            <a:ext cx="3014345" cy="34385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1: UE 1 informs the BS about its intention to communicate with UE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2: BS requests UE 2 to expect a discovery message from UE 1, and UE 1 is informed to send the discovery message;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3: UE 1 sends discovery message to UE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4: UE 2 reports the measured signal-to-interference-plus-noise ratio (SINR) value of the message transmitted by UE 1 to the BS;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5: BS requires both UE 1 and UE 2 to listen for interference from existing users in the cell;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6: UE 1 and UE 2 report to the BS their measured results of interference;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7: BS instructs UE 1 and UE 2 to  communicate with each other via D2D link if the direct link between UE 1 and UE 2 is favorable.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
            <a:extLst>
              <a:ext uri="{FF2B5EF4-FFF2-40B4-BE49-F238E27FC236}">
                <a16:creationId xmlns:a16="http://schemas.microsoft.com/office/drawing/2014/main" id="{B1734B45-1B06-44A8-9704-EE386C0F3200}"/>
              </a:ext>
            </a:extLst>
          </p:cNvPr>
          <p:cNvSpPr txBox="1">
            <a:spLocks noChangeArrowheads="1"/>
          </p:cNvSpPr>
          <p:nvPr/>
        </p:nvSpPr>
        <p:spPr bwMode="auto">
          <a:xfrm>
            <a:off x="8963436" y="3148016"/>
            <a:ext cx="3014345" cy="26714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1: UE 1 sends discovery message to UE 2 without requesting permission from the BS. Both UE 1 and UE 2 listen for interference from the other users in the cell and estimate their path gains to the BS immediately upon the reception of the message sent by UE 1 to UE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2: UE 2 reports its measured results to UE 1 in terms of the interference it suffered and its path gains to the BS;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3: UE 1 feeds back to the BS about the SINR and interference measurements for both UE 1 and UE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4: BS requests both UEs to initiate D2D communications.</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EBEA938-ECE2-4A06-B224-5DE49B77706C}"/>
              </a:ext>
            </a:extLst>
          </p:cNvPr>
          <p:cNvSpPr/>
          <p:nvPr/>
        </p:nvSpPr>
        <p:spPr>
          <a:xfrm>
            <a:off x="3226398" y="6389069"/>
            <a:ext cx="2610010" cy="261610"/>
          </a:xfrm>
          <a:prstGeom prst="rect">
            <a:avLst/>
          </a:prstGeom>
        </p:spPr>
        <p:txBody>
          <a:bodyPr wrap="none">
            <a:spAutoFit/>
          </a:bodyPr>
          <a:lstStyle/>
          <a:p>
            <a:r>
              <a:rPr lang="en-US" sz="1100" dirty="0">
                <a:solidFill>
                  <a:schemeClr val="accent1">
                    <a:lumMod val="75000"/>
                  </a:schemeClr>
                </a:solidFill>
              </a:rPr>
              <a:t>Centralized proximity discovery procedure</a:t>
            </a:r>
          </a:p>
        </p:txBody>
      </p:sp>
      <p:sp>
        <p:nvSpPr>
          <p:cNvPr id="10" name="Rectangle 9">
            <a:extLst>
              <a:ext uri="{FF2B5EF4-FFF2-40B4-BE49-F238E27FC236}">
                <a16:creationId xmlns:a16="http://schemas.microsoft.com/office/drawing/2014/main" id="{18185BEA-1701-45C5-8687-10EDD3779EBB}"/>
              </a:ext>
            </a:extLst>
          </p:cNvPr>
          <p:cNvSpPr/>
          <p:nvPr/>
        </p:nvSpPr>
        <p:spPr>
          <a:xfrm>
            <a:off x="8963436" y="5850785"/>
            <a:ext cx="2916183" cy="261610"/>
          </a:xfrm>
          <a:prstGeom prst="rect">
            <a:avLst/>
          </a:prstGeom>
        </p:spPr>
        <p:txBody>
          <a:bodyPr wrap="none">
            <a:spAutoFit/>
          </a:bodyPr>
          <a:lstStyle/>
          <a:p>
            <a:r>
              <a:rPr lang="en-US" sz="1100" dirty="0">
                <a:solidFill>
                  <a:schemeClr val="accent1">
                    <a:lumMod val="75000"/>
                  </a:schemeClr>
                </a:solidFill>
              </a:rPr>
              <a:t>Semi-centralized proximity discovery procedure</a:t>
            </a:r>
          </a:p>
        </p:txBody>
      </p:sp>
    </p:spTree>
    <p:extLst>
      <p:ext uri="{BB962C8B-B14F-4D97-AF65-F5344CB8AC3E}">
        <p14:creationId xmlns:p14="http://schemas.microsoft.com/office/powerpoint/2010/main" val="393051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13</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5719557" cy="3685624"/>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3. Mode Selection</a:t>
            </a:r>
          </a:p>
          <a:p>
            <a:pPr marL="342900" indent="-342900" algn="just">
              <a:spcBef>
                <a:spcPts val="600"/>
              </a:spcBef>
              <a:buFont typeface="Arial" panose="020B0604020202020204" pitchFamily="34" charset="0"/>
              <a:buChar char="•"/>
            </a:pPr>
            <a:r>
              <a:rPr lang="en-US" sz="2000" dirty="0"/>
              <a:t>D2D communications have the potential to achieve performance gain over traditional cellular communications in terms of bandwidth, time delay and power.</a:t>
            </a:r>
          </a:p>
          <a:p>
            <a:pPr marL="342900" indent="-342900" algn="just">
              <a:spcBef>
                <a:spcPts val="600"/>
              </a:spcBef>
              <a:buFont typeface="Arial" panose="020B0604020202020204" pitchFamily="34" charset="0"/>
              <a:buChar char="•"/>
            </a:pPr>
            <a:r>
              <a:rPr lang="en-US" sz="2000" dirty="0"/>
              <a:t>More sophisticated objectives like optimal spectrum reuse, weighted sum-rate maximization, etc. could also be used [2].</a:t>
            </a:r>
          </a:p>
          <a:p>
            <a:pPr marL="285750" indent="-285750" algn="just">
              <a:spcBef>
                <a:spcPts val="600"/>
              </a:spcBef>
              <a:buFont typeface="Arial" panose="020B0604020202020204" pitchFamily="34" charset="0"/>
              <a:buChar char="•"/>
            </a:pPr>
            <a:r>
              <a:rPr lang="en-US" dirty="0"/>
              <a:t>Generally mode selection can be categorized in </a:t>
            </a:r>
            <a:r>
              <a:rPr lang="en-US" i="1" dirty="0">
                <a:solidFill>
                  <a:srgbClr val="FF0000"/>
                </a:solidFill>
              </a:rPr>
              <a:t>Static</a:t>
            </a:r>
            <a:r>
              <a:rPr lang="en-US" dirty="0"/>
              <a:t> and </a:t>
            </a:r>
            <a:r>
              <a:rPr lang="en-US" i="1" dirty="0">
                <a:solidFill>
                  <a:srgbClr val="FF0000"/>
                </a:solidFill>
              </a:rPr>
              <a:t>Dynamic</a:t>
            </a:r>
            <a:r>
              <a:rPr lang="en-US" i="1" dirty="0"/>
              <a:t> </a:t>
            </a:r>
            <a:r>
              <a:rPr lang="en-US" dirty="0"/>
              <a:t>.</a:t>
            </a:r>
            <a:endParaRPr lang="en-US" sz="2000" dirty="0"/>
          </a:p>
          <a:p>
            <a:pPr>
              <a:spcBef>
                <a:spcPts val="50"/>
              </a:spcBef>
              <a:spcAft>
                <a:spcPts val="150"/>
              </a:spcAft>
            </a:pPr>
            <a:endParaRPr lang="en-US" sz="2000" dirty="0"/>
          </a:p>
        </p:txBody>
      </p:sp>
      <p:pic>
        <p:nvPicPr>
          <p:cNvPr id="7" name="Picture 6">
            <a:extLst>
              <a:ext uri="{FF2B5EF4-FFF2-40B4-BE49-F238E27FC236}">
                <a16:creationId xmlns:a16="http://schemas.microsoft.com/office/drawing/2014/main" id="{2BFC3F71-058A-48D6-A4BE-4A2BA29BF960}"/>
              </a:ext>
            </a:extLst>
          </p:cNvPr>
          <p:cNvPicPr>
            <a:picLocks noChangeAspect="1"/>
          </p:cNvPicPr>
          <p:nvPr/>
        </p:nvPicPr>
        <p:blipFill>
          <a:blip r:embed="rId3"/>
          <a:stretch>
            <a:fillRect/>
          </a:stretch>
        </p:blipFill>
        <p:spPr>
          <a:xfrm>
            <a:off x="6365033" y="1912576"/>
            <a:ext cx="5633578" cy="3094584"/>
          </a:xfrm>
          <a:prstGeom prst="rect">
            <a:avLst/>
          </a:prstGeom>
        </p:spPr>
      </p:pic>
      <p:sp>
        <p:nvSpPr>
          <p:cNvPr id="8" name="Rectangle 7">
            <a:extLst>
              <a:ext uri="{FF2B5EF4-FFF2-40B4-BE49-F238E27FC236}">
                <a16:creationId xmlns:a16="http://schemas.microsoft.com/office/drawing/2014/main" id="{6900865A-39FD-4A05-B702-F9302B6EC81B}"/>
              </a:ext>
            </a:extLst>
          </p:cNvPr>
          <p:cNvSpPr/>
          <p:nvPr/>
        </p:nvSpPr>
        <p:spPr>
          <a:xfrm>
            <a:off x="7396202" y="5284599"/>
            <a:ext cx="4078448" cy="261610"/>
          </a:xfrm>
          <a:prstGeom prst="rect">
            <a:avLst/>
          </a:prstGeom>
        </p:spPr>
        <p:txBody>
          <a:bodyPr wrap="square">
            <a:spAutoFit/>
          </a:bodyPr>
          <a:lstStyle/>
          <a:p>
            <a:r>
              <a:rPr lang="en-US" sz="1100" dirty="0">
                <a:solidFill>
                  <a:schemeClr val="accent1">
                    <a:lumMod val="75000"/>
                  </a:schemeClr>
                </a:solidFill>
              </a:rPr>
              <a:t>Overview of mode selection techniques for D2D communication [13]</a:t>
            </a:r>
          </a:p>
        </p:txBody>
      </p:sp>
    </p:spTree>
    <p:extLst>
      <p:ext uri="{BB962C8B-B14F-4D97-AF65-F5344CB8AC3E}">
        <p14:creationId xmlns:p14="http://schemas.microsoft.com/office/powerpoint/2010/main" val="371717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14</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8" y="1327449"/>
            <a:ext cx="5952464" cy="5722079"/>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3.  Mode Selection: </a:t>
            </a:r>
            <a:r>
              <a:rPr lang="en-US" b="1" dirty="0"/>
              <a:t>Taxonomy of Typical Communication Modes</a:t>
            </a:r>
            <a:endParaRPr lang="en-US" dirty="0"/>
          </a:p>
          <a:p>
            <a:pPr marL="285750" indent="-285750" algn="just">
              <a:spcBef>
                <a:spcPts val="800"/>
              </a:spcBef>
              <a:buFont typeface="Arial" panose="020B0604020202020204" pitchFamily="34" charset="0"/>
              <a:buChar char="•"/>
            </a:pPr>
            <a:r>
              <a:rPr lang="en-US" b="1" dirty="0">
                <a:solidFill>
                  <a:srgbClr val="C00000"/>
                </a:solidFill>
              </a:rPr>
              <a:t>D2D Silent Mode: </a:t>
            </a:r>
            <a:r>
              <a:rPr lang="en-US" dirty="0"/>
              <a:t>When available resources are not enough for D2D communications with dedicated resources, and spectrum reuse is impossible either owing to harmful interference, D2D users are incapable of data transmission and have to keep silent [9].</a:t>
            </a:r>
          </a:p>
          <a:p>
            <a:pPr marL="285750" indent="-285750" algn="just">
              <a:spcBef>
                <a:spcPts val="800"/>
              </a:spcBef>
              <a:buFont typeface="Arial" panose="020B0604020202020204" pitchFamily="34" charset="0"/>
              <a:buChar char="•"/>
            </a:pPr>
            <a:r>
              <a:rPr lang="en-US" b="1" dirty="0">
                <a:solidFill>
                  <a:srgbClr val="C00000"/>
                </a:solidFill>
              </a:rPr>
              <a:t>D2D Reuse Mode: </a:t>
            </a:r>
            <a:r>
              <a:rPr lang="en-US" dirty="0"/>
              <a:t>UEs communicate directly via D2D links by sharing the uplink or downlink spectrum resources of CUEs in cellular D2D underlay [9].</a:t>
            </a:r>
          </a:p>
          <a:p>
            <a:pPr marL="285750" indent="-285750" algn="just">
              <a:spcBef>
                <a:spcPts val="800"/>
              </a:spcBef>
              <a:buFont typeface="Arial" panose="020B0604020202020204" pitchFamily="34" charset="0"/>
              <a:buChar char="•"/>
            </a:pPr>
            <a:r>
              <a:rPr lang="en-US" b="1" dirty="0">
                <a:solidFill>
                  <a:srgbClr val="C00000"/>
                </a:solidFill>
              </a:rPr>
              <a:t>D2D Dedicated Mode: </a:t>
            </a:r>
            <a:r>
              <a:rPr lang="en-US" dirty="0"/>
              <a:t>Dedicated cellular spectrum resources are allocated for UEs to communicate directly via D2D links [9].</a:t>
            </a:r>
          </a:p>
          <a:p>
            <a:pPr marL="285750" indent="-285750" algn="just">
              <a:spcBef>
                <a:spcPts val="800"/>
              </a:spcBef>
              <a:buFont typeface="Arial" panose="020B0604020202020204" pitchFamily="34" charset="0"/>
              <a:buChar char="•"/>
            </a:pPr>
            <a:r>
              <a:rPr lang="en-US" b="1" dirty="0">
                <a:solidFill>
                  <a:srgbClr val="C00000"/>
                </a:solidFill>
              </a:rPr>
              <a:t>Cellular Mode: </a:t>
            </a:r>
            <a:r>
              <a:rPr lang="en-US" dirty="0"/>
              <a:t>In this mode, two UEs can communicate with each other through the BS without co-channel spectrum sharing in traditional way [9].</a:t>
            </a:r>
          </a:p>
          <a:p>
            <a:pPr>
              <a:spcBef>
                <a:spcPts val="600"/>
              </a:spcBef>
              <a:spcAft>
                <a:spcPts val="150"/>
              </a:spcAft>
            </a:pPr>
            <a:endParaRPr lang="en-US" sz="2000" b="1" dirty="0">
              <a:solidFill>
                <a:schemeClr val="accent1">
                  <a:lumMod val="75000"/>
                </a:schemeClr>
              </a:solidFill>
            </a:endParaRPr>
          </a:p>
          <a:p>
            <a:pPr>
              <a:spcBef>
                <a:spcPts val="50"/>
              </a:spcBef>
              <a:spcAft>
                <a:spcPts val="150"/>
              </a:spcAft>
            </a:pPr>
            <a:endParaRPr lang="en-US" sz="2000" dirty="0"/>
          </a:p>
        </p:txBody>
      </p:sp>
      <p:sp>
        <p:nvSpPr>
          <p:cNvPr id="8" name="Rectangle 7">
            <a:extLst>
              <a:ext uri="{FF2B5EF4-FFF2-40B4-BE49-F238E27FC236}">
                <a16:creationId xmlns:a16="http://schemas.microsoft.com/office/drawing/2014/main" id="{6900865A-39FD-4A05-B702-F9302B6EC81B}"/>
              </a:ext>
            </a:extLst>
          </p:cNvPr>
          <p:cNvSpPr/>
          <p:nvPr/>
        </p:nvSpPr>
        <p:spPr>
          <a:xfrm>
            <a:off x="7383619" y="5392110"/>
            <a:ext cx="4078448" cy="261610"/>
          </a:xfrm>
          <a:prstGeom prst="rect">
            <a:avLst/>
          </a:prstGeom>
        </p:spPr>
        <p:txBody>
          <a:bodyPr wrap="square">
            <a:spAutoFit/>
          </a:bodyPr>
          <a:lstStyle/>
          <a:p>
            <a:r>
              <a:rPr lang="en-US" sz="1100" dirty="0">
                <a:solidFill>
                  <a:schemeClr val="accent1">
                    <a:lumMod val="75000"/>
                  </a:schemeClr>
                </a:solidFill>
              </a:rPr>
              <a:t>Overview of mode selection techniques for D2D communication [13]</a:t>
            </a:r>
          </a:p>
        </p:txBody>
      </p:sp>
      <p:pic>
        <p:nvPicPr>
          <p:cNvPr id="6" name="Picture 5">
            <a:extLst>
              <a:ext uri="{FF2B5EF4-FFF2-40B4-BE49-F238E27FC236}">
                <a16:creationId xmlns:a16="http://schemas.microsoft.com/office/drawing/2014/main" id="{4134DBE9-6F75-412B-8017-0D5B5A61F0B2}"/>
              </a:ext>
            </a:extLst>
          </p:cNvPr>
          <p:cNvPicPr>
            <a:picLocks noChangeAspect="1"/>
          </p:cNvPicPr>
          <p:nvPr/>
        </p:nvPicPr>
        <p:blipFill rotWithShape="1">
          <a:blip r:embed="rId3"/>
          <a:srcRect l="3096" r="2296"/>
          <a:stretch/>
        </p:blipFill>
        <p:spPr>
          <a:xfrm>
            <a:off x="6781691" y="1851784"/>
            <a:ext cx="5139066" cy="3540326"/>
          </a:xfrm>
          <a:prstGeom prst="rect">
            <a:avLst/>
          </a:prstGeom>
        </p:spPr>
      </p:pic>
    </p:spTree>
    <p:extLst>
      <p:ext uri="{BB962C8B-B14F-4D97-AF65-F5344CB8AC3E}">
        <p14:creationId xmlns:p14="http://schemas.microsoft.com/office/powerpoint/2010/main" val="53442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15</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090721" cy="2990562"/>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 Resource Management -Interference Management (RM-IM)</a:t>
            </a:r>
            <a:endParaRPr lang="en-US" dirty="0"/>
          </a:p>
          <a:p>
            <a:pPr marL="342900" indent="-342900" algn="just">
              <a:spcBef>
                <a:spcPts val="800"/>
              </a:spcBef>
              <a:buFont typeface="Arial" panose="020B0604020202020204" pitchFamily="34" charset="0"/>
              <a:buChar char="•"/>
            </a:pPr>
            <a:r>
              <a:rPr lang="en-US" sz="2000" dirty="0"/>
              <a:t>During mode selection, resource management is usually implemented simultaneously to evaluate achievable performance when working on different modes.</a:t>
            </a:r>
          </a:p>
          <a:p>
            <a:pPr marL="342900" indent="-342900" algn="just">
              <a:spcBef>
                <a:spcPts val="800"/>
              </a:spcBef>
              <a:buFont typeface="Arial" panose="020B0604020202020204" pitchFamily="34" charset="0"/>
              <a:buChar char="•"/>
            </a:pPr>
            <a:r>
              <a:rPr lang="en-US" sz="2000" dirty="0"/>
              <a:t>Regarded as one of the most critical issues in wireless networks.</a:t>
            </a:r>
          </a:p>
          <a:p>
            <a:pPr marL="342900" indent="-342900" algn="just">
              <a:spcBef>
                <a:spcPts val="800"/>
              </a:spcBef>
              <a:buFont typeface="Arial" panose="020B0604020202020204" pitchFamily="34" charset="0"/>
              <a:buChar char="•"/>
            </a:pPr>
            <a:r>
              <a:rPr lang="en-US" sz="2000" dirty="0"/>
              <a:t>Can be carried out to facilitate interference mitigation, energy conservation, and throughput maximization, among others [9].</a:t>
            </a:r>
          </a:p>
          <a:p>
            <a:pPr marL="342900" indent="-342900" algn="just">
              <a:spcBef>
                <a:spcPts val="800"/>
              </a:spcBef>
              <a:buFont typeface="Arial" panose="020B0604020202020204" pitchFamily="34" charset="0"/>
              <a:buChar char="•"/>
            </a:pPr>
            <a:r>
              <a:rPr lang="en-US" sz="2000" dirty="0"/>
              <a:t>Generally, resource management in network-assisted D2D communications mainly consists of two parts: </a:t>
            </a:r>
            <a:r>
              <a:rPr lang="en-US" sz="2000" i="1" dirty="0">
                <a:solidFill>
                  <a:srgbClr val="C00000"/>
                </a:solidFill>
              </a:rPr>
              <a:t>spectrum allocation </a:t>
            </a:r>
            <a:r>
              <a:rPr lang="en-US" sz="2000" dirty="0"/>
              <a:t>and </a:t>
            </a:r>
            <a:r>
              <a:rPr lang="en-US" sz="2000" i="1" dirty="0">
                <a:solidFill>
                  <a:srgbClr val="C00000"/>
                </a:solidFill>
              </a:rPr>
              <a:t>power control </a:t>
            </a:r>
            <a:r>
              <a:rPr lang="en-US" sz="2000" dirty="0"/>
              <a:t>[9]. </a:t>
            </a:r>
          </a:p>
        </p:txBody>
      </p:sp>
    </p:spTree>
    <p:extLst>
      <p:ext uri="{BB962C8B-B14F-4D97-AF65-F5344CB8AC3E}">
        <p14:creationId xmlns:p14="http://schemas.microsoft.com/office/powerpoint/2010/main" val="229863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16</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7122729" cy="5178341"/>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4.1 (RM-IM) </a:t>
            </a:r>
            <a:r>
              <a:rPr lang="en-US" sz="2000" b="1" dirty="0"/>
              <a:t>Spectrum Allocation: </a:t>
            </a:r>
          </a:p>
          <a:p>
            <a:pPr marL="285750" indent="-285750" algn="just">
              <a:spcBef>
                <a:spcPts val="50"/>
              </a:spcBef>
              <a:spcAft>
                <a:spcPts val="150"/>
              </a:spcAft>
              <a:buFont typeface="Arial" panose="020B0604020202020204" pitchFamily="34" charset="0"/>
              <a:buChar char="•"/>
            </a:pPr>
            <a:r>
              <a:rPr lang="en-US" dirty="0"/>
              <a:t>By exploiting the spatial diversity, underlaying </a:t>
            </a:r>
            <a:r>
              <a:rPr lang="en-US" dirty="0" err="1"/>
              <a:t>inband</a:t>
            </a:r>
            <a:r>
              <a:rPr lang="en-US" dirty="0"/>
              <a:t> D2D is able to increase the cellular spectrum efficiency.</a:t>
            </a:r>
          </a:p>
          <a:p>
            <a:pPr marL="285750" indent="-285750" algn="just">
              <a:spcBef>
                <a:spcPts val="50"/>
              </a:spcBef>
              <a:spcAft>
                <a:spcPts val="150"/>
              </a:spcAft>
              <a:buFont typeface="Arial" panose="020B0604020202020204" pitchFamily="34" charset="0"/>
              <a:buChar char="•"/>
            </a:pPr>
            <a:r>
              <a:rPr lang="en-US" dirty="0"/>
              <a:t>This can be done by proper interference management, mode selection, resource allocation and by using network coding [10]. </a:t>
            </a:r>
          </a:p>
          <a:p>
            <a:pPr marL="285750" indent="-285750" algn="just">
              <a:spcBef>
                <a:spcPts val="50"/>
              </a:spcBef>
              <a:spcAft>
                <a:spcPts val="150"/>
              </a:spcAft>
              <a:buFont typeface="Arial" panose="020B0604020202020204" pitchFamily="34" charset="0"/>
              <a:buChar char="•"/>
            </a:pPr>
            <a:r>
              <a:rPr lang="en-US" dirty="0"/>
              <a:t>In 3GPP LTE specifications, UEs are allocated with certain number of subcarriers for a predetermined amount of time duration, which are defined as physical resource blocks or PRBs.</a:t>
            </a:r>
          </a:p>
          <a:p>
            <a:pPr marL="285750" indent="-285750" algn="just">
              <a:spcBef>
                <a:spcPts val="50"/>
              </a:spcBef>
              <a:spcAft>
                <a:spcPts val="150"/>
              </a:spcAft>
              <a:buFont typeface="Arial" panose="020B0604020202020204" pitchFamily="34" charset="0"/>
              <a:buChar char="•"/>
            </a:pPr>
            <a:r>
              <a:rPr lang="en-US" dirty="0"/>
              <a:t>The allocation of cellular resources to the D2D communications is critical since the interference to other CUEs and DUEs should be kept below a certain level to guarantee QoS requirements. </a:t>
            </a:r>
          </a:p>
          <a:p>
            <a:pPr marL="285750" indent="-285750" algn="just">
              <a:spcBef>
                <a:spcPts val="50"/>
              </a:spcBef>
              <a:spcAft>
                <a:spcPts val="150"/>
              </a:spcAft>
              <a:buFont typeface="Arial" panose="020B0604020202020204" pitchFamily="34" charset="0"/>
              <a:buChar char="•"/>
            </a:pPr>
            <a:r>
              <a:rPr lang="en-US" dirty="0"/>
              <a:t>Main techniques used in literature for improving spectrum efficiency [10]:</a:t>
            </a:r>
          </a:p>
          <a:p>
            <a:pPr marL="800100" lvl="1" indent="-342900" algn="just">
              <a:spcBef>
                <a:spcPts val="50"/>
              </a:spcBef>
              <a:spcAft>
                <a:spcPts val="150"/>
              </a:spcAft>
              <a:buFont typeface="+mj-lt"/>
              <a:buAutoNum type="alphaLcParenR"/>
            </a:pPr>
            <a:r>
              <a:rPr lang="en-US" dirty="0"/>
              <a:t>Interference reduction among cellular and D2D users</a:t>
            </a:r>
          </a:p>
          <a:p>
            <a:pPr marL="800100" lvl="1" indent="-342900">
              <a:spcBef>
                <a:spcPts val="50"/>
              </a:spcBef>
              <a:spcAft>
                <a:spcPts val="150"/>
              </a:spcAft>
              <a:buFont typeface="+mj-lt"/>
              <a:buAutoNum type="alphaLcParenR"/>
            </a:pPr>
            <a:r>
              <a:rPr lang="en-US" dirty="0"/>
              <a:t> Interference aware/avoidance</a:t>
            </a:r>
          </a:p>
          <a:p>
            <a:pPr marL="800100" lvl="1" indent="-342900">
              <a:spcBef>
                <a:spcPts val="50"/>
              </a:spcBef>
              <a:spcAft>
                <a:spcPts val="150"/>
              </a:spcAft>
              <a:buFont typeface="+mj-lt"/>
              <a:buAutoNum type="alphaLcParenR"/>
            </a:pPr>
            <a:r>
              <a:rPr lang="en-US" dirty="0"/>
              <a:t> Self-organized methods</a:t>
            </a:r>
          </a:p>
          <a:p>
            <a:pPr marL="800100" lvl="1" indent="-342900">
              <a:spcBef>
                <a:spcPts val="50"/>
              </a:spcBef>
              <a:spcAft>
                <a:spcPts val="150"/>
              </a:spcAft>
              <a:buFont typeface="+mj-lt"/>
              <a:buAutoNum type="alphaLcParenR"/>
            </a:pPr>
            <a:r>
              <a:rPr lang="en-US" dirty="0"/>
              <a:t>Non-linear programming and game theory based on heuristics</a:t>
            </a:r>
          </a:p>
        </p:txBody>
      </p:sp>
      <p:pic>
        <p:nvPicPr>
          <p:cNvPr id="5" name="Picture 4">
            <a:extLst>
              <a:ext uri="{FF2B5EF4-FFF2-40B4-BE49-F238E27FC236}">
                <a16:creationId xmlns:a16="http://schemas.microsoft.com/office/drawing/2014/main" id="{7869F156-301F-4CCC-8C3F-B47DDB25F524}"/>
              </a:ext>
            </a:extLst>
          </p:cNvPr>
          <p:cNvPicPr>
            <a:picLocks noChangeAspect="1"/>
          </p:cNvPicPr>
          <p:nvPr/>
        </p:nvPicPr>
        <p:blipFill>
          <a:blip r:embed="rId3"/>
          <a:stretch>
            <a:fillRect/>
          </a:stretch>
        </p:blipFill>
        <p:spPr>
          <a:xfrm>
            <a:off x="7638176" y="1625659"/>
            <a:ext cx="4116163" cy="4301159"/>
          </a:xfrm>
          <a:prstGeom prst="rect">
            <a:avLst/>
          </a:prstGeom>
        </p:spPr>
      </p:pic>
      <p:sp>
        <p:nvSpPr>
          <p:cNvPr id="6" name="Rectangle 5">
            <a:extLst>
              <a:ext uri="{FF2B5EF4-FFF2-40B4-BE49-F238E27FC236}">
                <a16:creationId xmlns:a16="http://schemas.microsoft.com/office/drawing/2014/main" id="{4C00FCB2-A0BD-4841-8C7A-4C679D685F21}"/>
              </a:ext>
            </a:extLst>
          </p:cNvPr>
          <p:cNvSpPr/>
          <p:nvPr/>
        </p:nvSpPr>
        <p:spPr>
          <a:xfrm>
            <a:off x="7698298" y="5859003"/>
            <a:ext cx="4493702" cy="261610"/>
          </a:xfrm>
          <a:prstGeom prst="rect">
            <a:avLst/>
          </a:prstGeom>
        </p:spPr>
        <p:txBody>
          <a:bodyPr wrap="square">
            <a:spAutoFit/>
          </a:bodyPr>
          <a:lstStyle/>
          <a:p>
            <a:r>
              <a:rPr lang="en-US" sz="1100" dirty="0">
                <a:solidFill>
                  <a:schemeClr val="accent1">
                    <a:lumMod val="75000"/>
                  </a:schemeClr>
                </a:solidFill>
              </a:rPr>
              <a:t>Comparison of Throughput of Different resource allocation algorithms [13].</a:t>
            </a:r>
          </a:p>
        </p:txBody>
      </p:sp>
    </p:spTree>
    <p:extLst>
      <p:ext uri="{BB962C8B-B14F-4D97-AF65-F5344CB8AC3E}">
        <p14:creationId xmlns:p14="http://schemas.microsoft.com/office/powerpoint/2010/main" val="2733088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17</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174612" cy="1846659"/>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4.2 (RM-IM) </a:t>
            </a:r>
            <a:r>
              <a:rPr lang="en-US" sz="2000" b="1" dirty="0"/>
              <a:t>power control:</a:t>
            </a:r>
          </a:p>
          <a:p>
            <a:pPr marL="285750" indent="-285750">
              <a:spcBef>
                <a:spcPts val="50"/>
              </a:spcBef>
              <a:spcAft>
                <a:spcPts val="150"/>
              </a:spcAft>
              <a:buFont typeface="Arial" panose="020B0604020202020204" pitchFamily="34" charset="0"/>
              <a:buChar char="•"/>
            </a:pPr>
            <a:r>
              <a:rPr lang="en-US" sz="1600" dirty="0"/>
              <a:t>Controlling power of UEs is essential for efficient resource utilization. </a:t>
            </a:r>
          </a:p>
          <a:p>
            <a:pPr marL="285750" indent="-285750">
              <a:spcBef>
                <a:spcPts val="50"/>
              </a:spcBef>
              <a:spcAft>
                <a:spcPts val="150"/>
              </a:spcAft>
              <a:buFont typeface="Arial" panose="020B0604020202020204" pitchFamily="34" charset="0"/>
              <a:buChar char="•"/>
            </a:pPr>
            <a:r>
              <a:rPr lang="en-US" sz="1600" dirty="0"/>
              <a:t>Blindly applying D2D communication to cellular networks can result in degradation of system performance [13].</a:t>
            </a:r>
          </a:p>
          <a:p>
            <a:pPr marL="285750" indent="-285750">
              <a:spcBef>
                <a:spcPts val="50"/>
              </a:spcBef>
              <a:spcAft>
                <a:spcPts val="150"/>
              </a:spcAft>
              <a:buFont typeface="Arial" panose="020B0604020202020204" pitchFamily="34" charset="0"/>
              <a:buChar char="•"/>
            </a:pPr>
            <a:r>
              <a:rPr lang="en-US" sz="1600" dirty="0"/>
              <a:t>Basically, transmit power of involved users should be controlled to guarantee QoS requirements (e.g., SINR requirements) of different users in the network [9].</a:t>
            </a:r>
          </a:p>
          <a:p>
            <a:pPr>
              <a:spcBef>
                <a:spcPts val="50"/>
              </a:spcBef>
              <a:spcAft>
                <a:spcPts val="150"/>
              </a:spcAft>
            </a:pPr>
            <a:endParaRPr lang="en-US" sz="2000" dirty="0"/>
          </a:p>
        </p:txBody>
      </p:sp>
      <p:graphicFrame>
        <p:nvGraphicFramePr>
          <p:cNvPr id="10" name="Table 9">
            <a:extLst>
              <a:ext uri="{FF2B5EF4-FFF2-40B4-BE49-F238E27FC236}">
                <a16:creationId xmlns:a16="http://schemas.microsoft.com/office/drawing/2014/main" id="{A0AC4448-578C-4F35-B2FF-3E4AF98AF95A}"/>
              </a:ext>
            </a:extLst>
          </p:cNvPr>
          <p:cNvGraphicFramePr>
            <a:graphicFrameLocks noGrp="1"/>
          </p:cNvGraphicFramePr>
          <p:nvPr>
            <p:extLst>
              <p:ext uri="{D42A27DB-BD31-4B8C-83A1-F6EECF244321}">
                <p14:modId xmlns:p14="http://schemas.microsoft.com/office/powerpoint/2010/main" val="4172268426"/>
              </p:ext>
            </p:extLst>
          </p:nvPr>
        </p:nvGraphicFramePr>
        <p:xfrm>
          <a:off x="624981" y="2870993"/>
          <a:ext cx="10951826" cy="3137861"/>
        </p:xfrm>
        <a:graphic>
          <a:graphicData uri="http://schemas.openxmlformats.org/drawingml/2006/table">
            <a:tbl>
              <a:tblPr firstRow="1" firstCol="1" bandRow="1"/>
              <a:tblGrid>
                <a:gridCol w="5498982">
                  <a:extLst>
                    <a:ext uri="{9D8B030D-6E8A-4147-A177-3AD203B41FA5}">
                      <a16:colId xmlns:a16="http://schemas.microsoft.com/office/drawing/2014/main" val="439839635"/>
                    </a:ext>
                  </a:extLst>
                </a:gridCol>
                <a:gridCol w="5452844">
                  <a:extLst>
                    <a:ext uri="{9D8B030D-6E8A-4147-A177-3AD203B41FA5}">
                      <a16:colId xmlns:a16="http://schemas.microsoft.com/office/drawing/2014/main" val="423465238"/>
                    </a:ext>
                  </a:extLst>
                </a:gridCol>
              </a:tblGrid>
              <a:tr h="279073">
                <a:tc>
                  <a:txBody>
                    <a:bodyPr/>
                    <a:lstStyle/>
                    <a:p>
                      <a:pPr marL="0" marR="0" algn="ctr">
                        <a:lnSpc>
                          <a:spcPct val="107000"/>
                        </a:lnSpc>
                        <a:spcBef>
                          <a:spcPts val="0"/>
                        </a:spcBef>
                        <a:spcAft>
                          <a:spcPts val="0"/>
                        </a:spcAft>
                      </a:pPr>
                      <a:r>
                        <a:rPr lang="en-US" sz="16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Algorithm</a:t>
                      </a:r>
                      <a:endParaRPr lang="en-US" sz="16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Objective</a:t>
                      </a:r>
                      <a:endParaRPr lang="en-US" sz="16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280259"/>
                  </a:ext>
                </a:extLst>
              </a:tr>
              <a:tr h="258988">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Game theory-based power control scheme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Improvement in the D2D transmission quality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250082"/>
                  </a:ext>
                </a:extLst>
              </a:tr>
              <a:tr h="330478">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Joint Power and Rate control for D2D communication in cellular networks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Coexistence of both cellular and D2D userscontributing towards improving system throughput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8707046"/>
                  </a:ext>
                </a:extLst>
              </a:tr>
              <a:tr h="292352">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Centralized and distributed power control algorithms using stochastic geometry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Improved throughput performance of cellular users achieved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061408"/>
                  </a:ext>
                </a:extLst>
              </a:tr>
              <a:tr h="330478">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Distributed Power  Control Scheme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Minimize the overall power consumption of the network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462050"/>
                  </a:ext>
                </a:extLst>
              </a:tr>
              <a:tr h="268959">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Joint resource allocation and power control technique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Maximizing energy efficiency of the network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917946"/>
                  </a:ext>
                </a:extLst>
              </a:tr>
              <a:tr h="330478">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Binary Power Control Scheme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Improve spectral efficiency and power efficiency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259944"/>
                  </a:ext>
                </a:extLst>
              </a:tr>
              <a:tr h="386781">
                <a:tc>
                  <a:txBody>
                    <a:bodyPr/>
                    <a:lstStyle/>
                    <a:p>
                      <a:pPr marL="0" marR="0" algn="just">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Distance based mobile association Scheme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Better tradeoff achieved between energy efficiency and complexity, in comparison to other techniques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630627"/>
                  </a:ext>
                </a:extLst>
              </a:tr>
              <a:tr h="330478">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Revised Graph coloring based pilot allocation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Considerable reduction in pilot overhead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636342"/>
                  </a:ext>
                </a:extLst>
              </a:tr>
            </a:tbl>
          </a:graphicData>
        </a:graphic>
      </p:graphicFrame>
      <p:sp>
        <p:nvSpPr>
          <p:cNvPr id="11" name="Rectangle 10">
            <a:extLst>
              <a:ext uri="{FF2B5EF4-FFF2-40B4-BE49-F238E27FC236}">
                <a16:creationId xmlns:a16="http://schemas.microsoft.com/office/drawing/2014/main" id="{129D5B87-2240-44D4-BB7B-45CEE8795C31}"/>
              </a:ext>
            </a:extLst>
          </p:cNvPr>
          <p:cNvSpPr/>
          <p:nvPr/>
        </p:nvSpPr>
        <p:spPr>
          <a:xfrm>
            <a:off x="3064776" y="6062947"/>
            <a:ext cx="6096000" cy="261610"/>
          </a:xfrm>
          <a:prstGeom prst="rect">
            <a:avLst/>
          </a:prstGeom>
        </p:spPr>
        <p:txBody>
          <a:bodyPr>
            <a:spAutoFit/>
          </a:bodyPr>
          <a:lstStyle/>
          <a:p>
            <a:pPr algn="ctr"/>
            <a:r>
              <a:rPr lang="en-US" sz="1100" dirty="0">
                <a:solidFill>
                  <a:schemeClr val="accent1">
                    <a:lumMod val="75000"/>
                  </a:schemeClr>
                </a:solidFill>
              </a:rPr>
              <a:t>Power control algorithms in D2D communication which reviewed in [13] are listed in table</a:t>
            </a:r>
          </a:p>
        </p:txBody>
      </p:sp>
    </p:spTree>
    <p:extLst>
      <p:ext uri="{BB962C8B-B14F-4D97-AF65-F5344CB8AC3E}">
        <p14:creationId xmlns:p14="http://schemas.microsoft.com/office/powerpoint/2010/main" val="1793715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18</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174612" cy="5016758"/>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4.3 (RM-IM) </a:t>
            </a:r>
            <a:r>
              <a:rPr lang="en-US" sz="2000" b="1" dirty="0"/>
              <a:t>Interference control:</a:t>
            </a:r>
          </a:p>
          <a:p>
            <a:pPr marL="285750" indent="-285750" algn="just">
              <a:spcBef>
                <a:spcPts val="50"/>
              </a:spcBef>
              <a:spcAft>
                <a:spcPts val="150"/>
              </a:spcAft>
              <a:buFont typeface="Arial" panose="020B0604020202020204" pitchFamily="34" charset="0"/>
              <a:buChar char="•"/>
            </a:pPr>
            <a:r>
              <a:rPr lang="en-US" sz="1700" dirty="0"/>
              <a:t>In D2D communication in cellular networks resources are shared by D2D users the cellular users and their neighbors.</a:t>
            </a:r>
          </a:p>
          <a:p>
            <a:pPr marL="285750" indent="-285750" algn="just">
              <a:spcBef>
                <a:spcPts val="50"/>
              </a:spcBef>
              <a:spcAft>
                <a:spcPts val="150"/>
              </a:spcAft>
              <a:buFont typeface="Arial" panose="020B0604020202020204" pitchFamily="34" charset="0"/>
              <a:buChar char="•"/>
            </a:pPr>
            <a:r>
              <a:rPr lang="en-US" sz="1700" dirty="0"/>
              <a:t>When the cellular downlink resources are shared by the D2D users, the cellular users and their neighbors suffer interference. </a:t>
            </a:r>
          </a:p>
          <a:p>
            <a:pPr marL="285750" indent="-285750" algn="just">
              <a:spcBef>
                <a:spcPts val="50"/>
              </a:spcBef>
              <a:spcAft>
                <a:spcPts val="150"/>
              </a:spcAft>
              <a:buFont typeface="Arial" panose="020B0604020202020204" pitchFamily="34" charset="0"/>
              <a:buChar char="•"/>
            </a:pPr>
            <a:r>
              <a:rPr lang="en-US" sz="1700" dirty="0"/>
              <a:t>The receiver of the D2D pair is also susceptible to counter interference by the base station. </a:t>
            </a:r>
          </a:p>
          <a:p>
            <a:pPr marL="285750" indent="-285750" algn="just">
              <a:spcBef>
                <a:spcPts val="50"/>
              </a:spcBef>
              <a:spcAft>
                <a:spcPts val="150"/>
              </a:spcAft>
              <a:buFont typeface="Arial" panose="020B0604020202020204" pitchFamily="34" charset="0"/>
              <a:buChar char="•"/>
            </a:pPr>
            <a:r>
              <a:rPr lang="en-US" sz="1700" dirty="0"/>
              <a:t>When sharing cellular uplink resources, the base station suffers interference by the D2D users [13]. </a:t>
            </a:r>
          </a:p>
          <a:p>
            <a:pPr marL="285750" indent="-285750" algn="just">
              <a:spcBef>
                <a:spcPts val="50"/>
              </a:spcBef>
              <a:spcAft>
                <a:spcPts val="150"/>
              </a:spcAft>
              <a:buFont typeface="Arial" panose="020B0604020202020204" pitchFamily="34" charset="0"/>
              <a:buChar char="•"/>
            </a:pPr>
            <a:r>
              <a:rPr lang="en-US" sz="1700" dirty="0"/>
              <a:t>Interference mitigation is possible through proper mode selection, optimum resource allocation and power control of the devices.</a:t>
            </a:r>
          </a:p>
          <a:p>
            <a:pPr algn="just">
              <a:spcBef>
                <a:spcPts val="50"/>
              </a:spcBef>
              <a:spcAft>
                <a:spcPts val="150"/>
              </a:spcAft>
            </a:pPr>
            <a:r>
              <a:rPr lang="en-US" sz="1700" b="1" dirty="0"/>
              <a:t>The various approaches for interference mitigation are categorized into three types [13]:</a:t>
            </a:r>
          </a:p>
          <a:p>
            <a:pPr marL="457200" indent="-457200" algn="just">
              <a:spcBef>
                <a:spcPts val="50"/>
              </a:spcBef>
              <a:spcAft>
                <a:spcPts val="150"/>
              </a:spcAft>
              <a:buFont typeface="+mj-lt"/>
              <a:buAutoNum type="arabicPeriod"/>
            </a:pPr>
            <a:r>
              <a:rPr lang="en-US" sz="1700" dirty="0">
                <a:solidFill>
                  <a:srgbClr val="C00000"/>
                </a:solidFill>
              </a:rPr>
              <a:t>Interference Cancellation Techniques</a:t>
            </a:r>
            <a:r>
              <a:rPr lang="en-US" sz="1700" dirty="0"/>
              <a:t>: which use advanced coding and decoding methods for cancellation of interference signals at the CUE or DUE. Interference cancellation techniques have the ability to enhance the capacity of cellular networks.</a:t>
            </a:r>
          </a:p>
          <a:p>
            <a:pPr marL="457200" indent="-457200" algn="just">
              <a:spcBef>
                <a:spcPts val="50"/>
              </a:spcBef>
              <a:spcAft>
                <a:spcPts val="150"/>
              </a:spcAft>
              <a:buFont typeface="+mj-lt"/>
              <a:buAutoNum type="arabicPeriod"/>
            </a:pPr>
            <a:r>
              <a:rPr lang="en-US" sz="1700" dirty="0">
                <a:solidFill>
                  <a:srgbClr val="C00000"/>
                </a:solidFill>
              </a:rPr>
              <a:t>Interference Avoidance Techniques</a:t>
            </a:r>
            <a:r>
              <a:rPr lang="en-US" sz="1700" dirty="0"/>
              <a:t>: which avoid interference between cellular links and D2D links by using orthogonal time frequency resource allocation techniques.</a:t>
            </a:r>
          </a:p>
          <a:p>
            <a:pPr marL="457200" indent="-457200">
              <a:spcBef>
                <a:spcPts val="50"/>
              </a:spcBef>
              <a:spcAft>
                <a:spcPts val="150"/>
              </a:spcAft>
              <a:buFont typeface="+mj-lt"/>
              <a:buAutoNum type="arabicPeriod"/>
            </a:pPr>
            <a:r>
              <a:rPr lang="en-US" sz="1700" dirty="0">
                <a:solidFill>
                  <a:srgbClr val="C00000"/>
                </a:solidFill>
              </a:rPr>
              <a:t>Interference Coordination Techniques</a:t>
            </a:r>
            <a:r>
              <a:rPr lang="en-US" sz="1700" dirty="0"/>
              <a:t>: which mitigate interference between D2D and cellular links with power control schemes and proper scheduling.</a:t>
            </a:r>
          </a:p>
          <a:p>
            <a:pPr>
              <a:spcBef>
                <a:spcPts val="50"/>
              </a:spcBef>
              <a:spcAft>
                <a:spcPts val="150"/>
              </a:spcAft>
            </a:pPr>
            <a:endParaRPr lang="en-US" sz="2000" dirty="0"/>
          </a:p>
        </p:txBody>
      </p:sp>
    </p:spTree>
    <p:extLst>
      <p:ext uri="{BB962C8B-B14F-4D97-AF65-F5344CB8AC3E}">
        <p14:creationId xmlns:p14="http://schemas.microsoft.com/office/powerpoint/2010/main" val="381288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19</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174612" cy="4401205"/>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4.4 (RM-IM) </a:t>
            </a:r>
            <a:r>
              <a:rPr lang="en-US" sz="2000" b="1" dirty="0"/>
              <a:t>Joint Power Control and Radio Resource allocation Techniques:</a:t>
            </a:r>
          </a:p>
          <a:p>
            <a:pPr marL="285750" indent="-285750" algn="just">
              <a:spcBef>
                <a:spcPts val="50"/>
              </a:spcBef>
              <a:spcAft>
                <a:spcPts val="150"/>
              </a:spcAft>
              <a:buFont typeface="Arial" panose="020B0604020202020204" pitchFamily="34" charset="0"/>
              <a:buChar char="•"/>
            </a:pPr>
            <a:r>
              <a:rPr lang="en-US" dirty="0"/>
              <a:t>A more advanced approach is to jointly use power control with various resource allocation techniques in order to realize the full potentials of D2D communication [12].</a:t>
            </a:r>
          </a:p>
          <a:p>
            <a:pPr marL="285750" indent="-285750" algn="just">
              <a:spcBef>
                <a:spcPts val="50"/>
              </a:spcBef>
              <a:spcAft>
                <a:spcPts val="150"/>
              </a:spcAft>
              <a:buFont typeface="Arial" panose="020B0604020202020204" pitchFamily="34" charset="0"/>
              <a:buChar char="•"/>
            </a:pPr>
            <a:r>
              <a:rPr lang="en-US" dirty="0"/>
              <a:t>Interference management and control between cellular links and D2D links, with the aim of complementing and enhancing the overall performance of a single scheme [12].</a:t>
            </a:r>
          </a:p>
          <a:p>
            <a:pPr marL="285750" indent="-285750" algn="just">
              <a:spcBef>
                <a:spcPts val="50"/>
              </a:spcBef>
              <a:spcAft>
                <a:spcPts val="150"/>
              </a:spcAft>
              <a:buFont typeface="Arial" panose="020B0604020202020204" pitchFamily="34" charset="0"/>
              <a:buChar char="•"/>
            </a:pPr>
            <a:r>
              <a:rPr lang="en-US" dirty="0"/>
              <a:t>Power control and distance–based resource allocation mechanism to mitigate the interference among cellular and D2D users sharing UL resources [12].</a:t>
            </a:r>
          </a:p>
          <a:p>
            <a:pPr marL="285750" indent="-285750" algn="just">
              <a:spcBef>
                <a:spcPts val="50"/>
              </a:spcBef>
              <a:spcAft>
                <a:spcPts val="150"/>
              </a:spcAft>
              <a:buFont typeface="Arial" panose="020B0604020202020204" pitchFamily="34" charset="0"/>
              <a:buChar char="•"/>
            </a:pPr>
            <a:r>
              <a:rPr lang="en-US" dirty="0"/>
              <a:t>A power control and distance–based interference mitigation algorithms [12].</a:t>
            </a:r>
          </a:p>
          <a:p>
            <a:pPr marL="285750" indent="-285750" algn="just">
              <a:spcBef>
                <a:spcPts val="50"/>
              </a:spcBef>
              <a:spcAft>
                <a:spcPts val="150"/>
              </a:spcAft>
              <a:buFont typeface="Arial" panose="020B0604020202020204" pitchFamily="34" charset="0"/>
              <a:buChar char="•"/>
            </a:pPr>
            <a:endParaRPr lang="en-US" sz="2000" dirty="0"/>
          </a:p>
          <a:p>
            <a:pPr algn="just">
              <a:spcBef>
                <a:spcPts val="50"/>
              </a:spcBef>
              <a:spcAft>
                <a:spcPts val="150"/>
              </a:spcAft>
            </a:pPr>
            <a:r>
              <a:rPr lang="en-US" sz="2000" b="1" dirty="0">
                <a:solidFill>
                  <a:schemeClr val="accent1">
                    <a:lumMod val="75000"/>
                  </a:schemeClr>
                </a:solidFill>
              </a:rPr>
              <a:t>4.5 (RM-IM) </a:t>
            </a:r>
            <a:r>
              <a:rPr lang="en-US" sz="2000" b="1" dirty="0"/>
              <a:t>Joint Power Control and Radio Resource allocation Techniques:</a:t>
            </a:r>
          </a:p>
          <a:p>
            <a:pPr marL="342900" indent="-342900" algn="just">
              <a:spcBef>
                <a:spcPts val="50"/>
              </a:spcBef>
              <a:spcAft>
                <a:spcPts val="150"/>
              </a:spcAft>
              <a:buFont typeface="Arial" panose="020B0604020202020204" pitchFamily="34" charset="0"/>
              <a:buChar char="•"/>
            </a:pPr>
            <a:r>
              <a:rPr lang="en-US" dirty="0"/>
              <a:t>Spectrum splitting is the easiest way to avoid interference in D2D enabled cellular network. Adopting time division multiplexing (TDM) technology to separate cellular and D2D transmissions could effectively reduce the interference level in the hybrid cellular network with D2D communication [12].</a:t>
            </a:r>
          </a:p>
          <a:p>
            <a:pPr>
              <a:spcBef>
                <a:spcPts val="50"/>
              </a:spcBef>
              <a:spcAft>
                <a:spcPts val="150"/>
              </a:spcAft>
            </a:pPr>
            <a:endParaRPr lang="en-US" sz="2000" dirty="0"/>
          </a:p>
        </p:txBody>
      </p:sp>
    </p:spTree>
    <p:extLst>
      <p:ext uri="{BB962C8B-B14F-4D97-AF65-F5344CB8AC3E}">
        <p14:creationId xmlns:p14="http://schemas.microsoft.com/office/powerpoint/2010/main" val="291105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Outline</a:t>
            </a:r>
          </a:p>
        </p:txBody>
      </p:sp>
      <p:sp>
        <p:nvSpPr>
          <p:cNvPr id="3" name="Content Placeholder 2">
            <a:extLst>
              <a:ext uri="{FF2B5EF4-FFF2-40B4-BE49-F238E27FC236}">
                <a16:creationId xmlns:a16="http://schemas.microsoft.com/office/drawing/2014/main" id="{F83D17B1-8893-413E-B9BF-036F92858EC2}"/>
              </a:ext>
            </a:extLst>
          </p:cNvPr>
          <p:cNvSpPr>
            <a:spLocks noGrp="1"/>
          </p:cNvSpPr>
          <p:nvPr>
            <p:ph idx="1"/>
          </p:nvPr>
        </p:nvSpPr>
        <p:spPr>
          <a:xfrm>
            <a:off x="423416" y="1360339"/>
            <a:ext cx="11396967" cy="4220654"/>
          </a:xfrm>
        </p:spPr>
        <p:txBody>
          <a:bodyPr>
            <a:normAutofit/>
          </a:bodyPr>
          <a:lstStyle/>
          <a:p>
            <a:r>
              <a:rPr lang="en-US" sz="2400" dirty="0"/>
              <a:t>INTRODUCTION</a:t>
            </a:r>
          </a:p>
          <a:p>
            <a:r>
              <a:rPr lang="en-US" sz="2400" dirty="0"/>
              <a:t>Technical perspective of D2D</a:t>
            </a:r>
          </a:p>
          <a:p>
            <a:r>
              <a:rPr lang="en-US" sz="2400" dirty="0"/>
              <a:t>D2D Standardization Activities and History</a:t>
            </a:r>
          </a:p>
          <a:p>
            <a:r>
              <a:rPr lang="en-US" sz="2400" dirty="0"/>
              <a:t>Classifications of D2D Communications</a:t>
            </a:r>
          </a:p>
          <a:p>
            <a:r>
              <a:rPr lang="en-US" sz="2400" dirty="0"/>
              <a:t>D2D Different Types</a:t>
            </a:r>
          </a:p>
          <a:p>
            <a:r>
              <a:rPr lang="en-US" sz="2400" dirty="0"/>
              <a:t>Advantages and disadvantages of the different types of D2D communications</a:t>
            </a:r>
          </a:p>
          <a:p>
            <a:r>
              <a:rPr lang="fr-FR" sz="2400" dirty="0"/>
              <a:t>Critical Technologies for </a:t>
            </a:r>
            <a:r>
              <a:rPr lang="fr-FR" sz="2400" dirty="0" err="1"/>
              <a:t>Underlay</a:t>
            </a:r>
            <a:r>
              <a:rPr lang="fr-FR" sz="2400" dirty="0"/>
              <a:t> D2D Communications</a:t>
            </a:r>
          </a:p>
          <a:p>
            <a:r>
              <a:rPr lang="en-US" sz="2400" dirty="0"/>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a:t>
            </a:fld>
            <a:endParaRPr lang="en-US" sz="1400" dirty="0">
              <a:solidFill>
                <a:schemeClr val="bg1"/>
              </a:solidFill>
            </a:endParaRPr>
          </a:p>
        </p:txBody>
      </p:sp>
    </p:spTree>
    <p:extLst>
      <p:ext uri="{BB962C8B-B14F-4D97-AF65-F5344CB8AC3E}">
        <p14:creationId xmlns:p14="http://schemas.microsoft.com/office/powerpoint/2010/main" val="249921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20</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174612" cy="4780796"/>
          </a:xfrm>
          <a:prstGeom prst="rect">
            <a:avLst/>
          </a:prstGeom>
        </p:spPr>
        <p:txBody>
          <a:bodyPr wrap="square">
            <a:spAutoFit/>
          </a:bodyPr>
          <a:lstStyle/>
          <a:p>
            <a:pPr>
              <a:spcBef>
                <a:spcPts val="800"/>
              </a:spcBef>
            </a:pPr>
            <a:r>
              <a:rPr lang="en-US" sz="2000" b="1" dirty="0">
                <a:solidFill>
                  <a:schemeClr val="accent1">
                    <a:lumMod val="75000"/>
                  </a:schemeClr>
                </a:solidFill>
              </a:rPr>
              <a:t>4.5 (RM-IM) </a:t>
            </a:r>
            <a:r>
              <a:rPr lang="en-US" sz="2000" b="1" dirty="0"/>
              <a:t>Multiple-Input Multiple-Output Techniques:</a:t>
            </a:r>
          </a:p>
          <a:p>
            <a:pPr marL="285750" indent="-285750" algn="just">
              <a:spcBef>
                <a:spcPts val="800"/>
              </a:spcBef>
              <a:buFont typeface="Arial" panose="020B0604020202020204" pitchFamily="34" charset="0"/>
              <a:buChar char="•"/>
            </a:pPr>
            <a:r>
              <a:rPr lang="en-US" dirty="0"/>
              <a:t>MIMO transmission methods such as beamforming, interference cancellation technique, can be utilize in D2D communication undelaying cellular communication to further avoid interference between cellular links and D2D links with the prior knowledge of the interfering channels CSI</a:t>
            </a:r>
          </a:p>
          <a:p>
            <a:pPr marL="285750" indent="-285750" algn="just">
              <a:spcBef>
                <a:spcPts val="800"/>
              </a:spcBef>
              <a:buFont typeface="Arial" panose="020B0604020202020204" pitchFamily="34" charset="0"/>
              <a:buChar char="•"/>
            </a:pPr>
            <a:r>
              <a:rPr lang="en-US" dirty="0"/>
              <a:t>The transmit power is maximized towards the receiver angle, while minimizing the signal in the null space. </a:t>
            </a:r>
          </a:p>
          <a:p>
            <a:pPr marL="285750" indent="-285750" algn="just">
              <a:spcBef>
                <a:spcPts val="800"/>
              </a:spcBef>
              <a:buFont typeface="Arial" panose="020B0604020202020204" pitchFamily="34" charset="0"/>
              <a:buChar char="•"/>
            </a:pPr>
            <a:r>
              <a:rPr lang="en-US" dirty="0"/>
              <a:t>Use of multi–antenna beamforming either at downlink or uplink transmission can mitigate the interference levels between cellular and D2D transmission, improves system capacity and further guarantee the feasibility of D2D transmission [12].</a:t>
            </a:r>
          </a:p>
          <a:p>
            <a:pPr algn="just">
              <a:spcBef>
                <a:spcPts val="800"/>
              </a:spcBef>
            </a:pPr>
            <a:r>
              <a:rPr lang="en-US" sz="2000" b="1" dirty="0">
                <a:solidFill>
                  <a:schemeClr val="accent1">
                    <a:lumMod val="75000"/>
                  </a:schemeClr>
                </a:solidFill>
              </a:rPr>
              <a:t>4.6 (RM-IM) </a:t>
            </a:r>
            <a:r>
              <a:rPr lang="en-US" sz="2000" b="1" dirty="0"/>
              <a:t>Other Interference Mitigation Techniques:</a:t>
            </a:r>
          </a:p>
          <a:p>
            <a:pPr marL="342900" indent="-342900" algn="just">
              <a:spcBef>
                <a:spcPts val="800"/>
              </a:spcBef>
              <a:buFont typeface="Arial" panose="020B0604020202020204" pitchFamily="34" charset="0"/>
              <a:buChar char="•"/>
            </a:pPr>
            <a:r>
              <a:rPr lang="en-US" dirty="0">
                <a:solidFill>
                  <a:srgbClr val="C00000"/>
                </a:solidFill>
              </a:rPr>
              <a:t>Application of network coding technique</a:t>
            </a:r>
            <a:r>
              <a:rPr lang="en-US" dirty="0"/>
              <a:t>: To mitigate the interfering D2D signals to </a:t>
            </a:r>
            <a:r>
              <a:rPr lang="en-US" dirty="0" err="1"/>
              <a:t>eNB</a:t>
            </a:r>
            <a:r>
              <a:rPr lang="en-US" dirty="0"/>
              <a:t>, helper nodes are selected to assist in cellular UL transmission to </a:t>
            </a:r>
            <a:r>
              <a:rPr lang="en-US" dirty="0" err="1"/>
              <a:t>eNB</a:t>
            </a:r>
            <a:r>
              <a:rPr lang="en-US" dirty="0"/>
              <a:t>, and network coding is applied for the actual transmission [12].</a:t>
            </a:r>
          </a:p>
          <a:p>
            <a:pPr marL="342900" indent="-342900" algn="just">
              <a:spcBef>
                <a:spcPts val="800"/>
              </a:spcBef>
              <a:buFont typeface="Arial" panose="020B0604020202020204" pitchFamily="34" charset="0"/>
              <a:buChar char="•"/>
            </a:pPr>
            <a:r>
              <a:rPr lang="en-US" dirty="0">
                <a:solidFill>
                  <a:srgbClr val="C00000"/>
                </a:solidFill>
              </a:rPr>
              <a:t>Interference–aware</a:t>
            </a:r>
            <a:r>
              <a:rPr lang="en-US" dirty="0"/>
              <a:t>: the gain of interference–aware algorithms are evaluated using simultaneous non-unique decoding (SND) and decoding cellular interfering signals at the D2D receiver reduces interference [12].</a:t>
            </a:r>
          </a:p>
          <a:p>
            <a:pPr>
              <a:spcBef>
                <a:spcPts val="800"/>
              </a:spcBef>
            </a:pPr>
            <a:endParaRPr lang="en-US" sz="2000" dirty="0"/>
          </a:p>
        </p:txBody>
      </p:sp>
    </p:spTree>
    <p:extLst>
      <p:ext uri="{BB962C8B-B14F-4D97-AF65-F5344CB8AC3E}">
        <p14:creationId xmlns:p14="http://schemas.microsoft.com/office/powerpoint/2010/main" val="204989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21</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174612" cy="746358"/>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4.7 (RM-IM) </a:t>
            </a:r>
            <a:r>
              <a:rPr lang="en-US" sz="2000" b="1" dirty="0"/>
              <a:t>Comparative analysis of D2D Interference Mitigation Techniques:</a:t>
            </a:r>
          </a:p>
          <a:p>
            <a:pPr>
              <a:spcBef>
                <a:spcPts val="50"/>
              </a:spcBef>
              <a:spcAft>
                <a:spcPts val="150"/>
              </a:spcAft>
            </a:pPr>
            <a:endParaRPr lang="en-US" sz="2000" dirty="0"/>
          </a:p>
        </p:txBody>
      </p:sp>
      <p:graphicFrame>
        <p:nvGraphicFramePr>
          <p:cNvPr id="5" name="Table 4">
            <a:extLst>
              <a:ext uri="{FF2B5EF4-FFF2-40B4-BE49-F238E27FC236}">
                <a16:creationId xmlns:a16="http://schemas.microsoft.com/office/drawing/2014/main" id="{B327C2A9-1D25-4AA3-952C-A5ADFCF3E131}"/>
              </a:ext>
            </a:extLst>
          </p:cNvPr>
          <p:cNvGraphicFramePr>
            <a:graphicFrameLocks noGrp="1"/>
          </p:cNvGraphicFramePr>
          <p:nvPr>
            <p:extLst>
              <p:ext uri="{D42A27DB-BD31-4B8C-83A1-F6EECF244321}">
                <p14:modId xmlns:p14="http://schemas.microsoft.com/office/powerpoint/2010/main" val="1319612818"/>
              </p:ext>
            </p:extLst>
          </p:nvPr>
        </p:nvGraphicFramePr>
        <p:xfrm>
          <a:off x="641758" y="1947025"/>
          <a:ext cx="10767270" cy="3974706"/>
        </p:xfrm>
        <a:graphic>
          <a:graphicData uri="http://schemas.openxmlformats.org/drawingml/2006/table">
            <a:tbl>
              <a:tblPr firstRow="1" firstCol="1" bandRow="1">
                <a:tableStyleId>{BDBED569-4797-4DF1-A0F4-6AAB3CD982D8}</a:tableStyleId>
              </a:tblPr>
              <a:tblGrid>
                <a:gridCol w="1716698">
                  <a:extLst>
                    <a:ext uri="{9D8B030D-6E8A-4147-A177-3AD203B41FA5}">
                      <a16:colId xmlns:a16="http://schemas.microsoft.com/office/drawing/2014/main" val="3729228716"/>
                    </a:ext>
                  </a:extLst>
                </a:gridCol>
                <a:gridCol w="1316337">
                  <a:extLst>
                    <a:ext uri="{9D8B030D-6E8A-4147-A177-3AD203B41FA5}">
                      <a16:colId xmlns:a16="http://schemas.microsoft.com/office/drawing/2014/main" val="255341589"/>
                    </a:ext>
                  </a:extLst>
                </a:gridCol>
                <a:gridCol w="1526627">
                  <a:extLst>
                    <a:ext uri="{9D8B030D-6E8A-4147-A177-3AD203B41FA5}">
                      <a16:colId xmlns:a16="http://schemas.microsoft.com/office/drawing/2014/main" val="1926656709"/>
                    </a:ext>
                  </a:extLst>
                </a:gridCol>
                <a:gridCol w="1826893">
                  <a:extLst>
                    <a:ext uri="{9D8B030D-6E8A-4147-A177-3AD203B41FA5}">
                      <a16:colId xmlns:a16="http://schemas.microsoft.com/office/drawing/2014/main" val="2082885549"/>
                    </a:ext>
                  </a:extLst>
                </a:gridCol>
                <a:gridCol w="2040225">
                  <a:extLst>
                    <a:ext uri="{9D8B030D-6E8A-4147-A177-3AD203B41FA5}">
                      <a16:colId xmlns:a16="http://schemas.microsoft.com/office/drawing/2014/main" val="314652171"/>
                    </a:ext>
                  </a:extLst>
                </a:gridCol>
                <a:gridCol w="2340490">
                  <a:extLst>
                    <a:ext uri="{9D8B030D-6E8A-4147-A177-3AD203B41FA5}">
                      <a16:colId xmlns:a16="http://schemas.microsoft.com/office/drawing/2014/main" val="1275849897"/>
                    </a:ext>
                  </a:extLst>
                </a:gridCol>
              </a:tblGrid>
              <a:tr h="192951">
                <a:tc rowSpan="2">
                  <a:txBody>
                    <a:bodyPr/>
                    <a:lstStyle/>
                    <a:p>
                      <a:pPr marL="0" marR="0" algn="just">
                        <a:lnSpc>
                          <a:spcPct val="107000"/>
                        </a:lnSpc>
                        <a:spcBef>
                          <a:spcPts val="0"/>
                        </a:spcBef>
                        <a:spcAft>
                          <a:spcPts val="0"/>
                        </a:spcAft>
                      </a:pPr>
                      <a:r>
                        <a:rPr lang="en-US" sz="1800" dirty="0">
                          <a:effectLst/>
                        </a:rPr>
                        <a:t>Characteristics</a:t>
                      </a:r>
                      <a:endParaRPr lang="en-US"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rPr>
                        <a:t>Power control</a:t>
                      </a:r>
                      <a:endParaRPr lang="en-US"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1800" dirty="0">
                          <a:effectLst/>
                        </a:rPr>
                        <a:t>Radio Resource allocation</a:t>
                      </a:r>
                      <a:endParaRPr lang="en-US"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rPr>
                        <a:t>MIMO</a:t>
                      </a:r>
                      <a:endParaRPr lang="en-US"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43968233"/>
                  </a:ext>
                </a:extLst>
              </a:tr>
              <a:tr h="271859">
                <a:tc vMerge="1">
                  <a:txBody>
                    <a:bodyPr/>
                    <a:lstStyle/>
                    <a:p>
                      <a:endParaRPr lang="en-US"/>
                    </a:p>
                  </a:txBody>
                  <a:tcPr/>
                </a:tc>
                <a:tc>
                  <a:txBody>
                    <a:bodyPr/>
                    <a:lstStyle/>
                    <a:p>
                      <a:pPr marL="0" marR="0" algn="ctr">
                        <a:lnSpc>
                          <a:spcPct val="107000"/>
                        </a:lnSpc>
                        <a:spcBef>
                          <a:spcPts val="0"/>
                        </a:spcBef>
                        <a:spcAft>
                          <a:spcPts val="0"/>
                        </a:spcAft>
                      </a:pPr>
                      <a:r>
                        <a:rPr lang="en-US" sz="1400" i="1" dirty="0">
                          <a:solidFill>
                            <a:srgbClr val="C00000"/>
                          </a:solidFill>
                          <a:effectLst/>
                        </a:rPr>
                        <a:t>Fixed</a:t>
                      </a:r>
                      <a:endParaRPr lang="en-US" sz="18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i="1" dirty="0">
                          <a:solidFill>
                            <a:srgbClr val="C00000"/>
                          </a:solidFill>
                          <a:effectLst/>
                        </a:rPr>
                        <a:t>Dynamic</a:t>
                      </a:r>
                      <a:endParaRPr lang="en-US" sz="18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i="1" dirty="0">
                          <a:solidFill>
                            <a:srgbClr val="C00000"/>
                          </a:solidFill>
                          <a:effectLst/>
                        </a:rPr>
                        <a:t>Channel-based RA</a:t>
                      </a:r>
                      <a:endParaRPr lang="en-US" sz="18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i="1" dirty="0">
                          <a:solidFill>
                            <a:srgbClr val="C00000"/>
                          </a:solidFill>
                          <a:effectLst/>
                        </a:rPr>
                        <a:t>Distance-based RA</a:t>
                      </a:r>
                      <a:endParaRPr lang="en-US" sz="18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i="1" dirty="0">
                          <a:solidFill>
                            <a:srgbClr val="C00000"/>
                          </a:solidFill>
                          <a:effectLst/>
                        </a:rPr>
                        <a:t>Beamforming</a:t>
                      </a:r>
                      <a:endParaRPr lang="en-US" sz="18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82658462"/>
                  </a:ext>
                </a:extLst>
              </a:tr>
              <a:tr h="609258">
                <a:tc>
                  <a:txBody>
                    <a:bodyPr/>
                    <a:lstStyle/>
                    <a:p>
                      <a:pPr marL="0" marR="0" algn="just">
                        <a:lnSpc>
                          <a:spcPct val="107000"/>
                        </a:lnSpc>
                        <a:spcBef>
                          <a:spcPts val="0"/>
                        </a:spcBef>
                        <a:spcAft>
                          <a:spcPts val="0"/>
                        </a:spcAft>
                      </a:pPr>
                      <a:r>
                        <a:rPr lang="en-US" sz="1400" dirty="0">
                          <a:effectLst/>
                        </a:rPr>
                        <a:t>Target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Cellular QoS guaranteed, maximize throughput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Cellular QoS guaranteed, maximize throughput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Interference reduction, D2D capacity enhancement, improve SINR,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Interference reduction, D2D capacity enhancement, improve SINR,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Improve D2D link quality, interference avoidance, maximize total system throughput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04755132"/>
                  </a:ext>
                </a:extLst>
              </a:tr>
              <a:tr h="417748">
                <a:tc>
                  <a:txBody>
                    <a:bodyPr/>
                    <a:lstStyle/>
                    <a:p>
                      <a:pPr marL="0" marR="0" algn="just">
                        <a:lnSpc>
                          <a:spcPct val="107000"/>
                        </a:lnSpc>
                        <a:spcBef>
                          <a:spcPts val="0"/>
                        </a:spcBef>
                        <a:spcAft>
                          <a:spcPts val="0"/>
                        </a:spcAft>
                      </a:pPr>
                      <a:r>
                        <a:rPr lang="en-US" sz="1400">
                          <a:effectLst/>
                        </a:rPr>
                        <a:t>Central Control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err="1">
                          <a:effectLst/>
                        </a:rPr>
                        <a:t>eNB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err="1">
                          <a:effectLst/>
                        </a:rPr>
                        <a:t>eNB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Depends on design requirement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Depends on design requirement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Depends on design requirement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62428474"/>
                  </a:ext>
                </a:extLst>
              </a:tr>
              <a:tr h="243281">
                <a:tc>
                  <a:txBody>
                    <a:bodyPr/>
                    <a:lstStyle/>
                    <a:p>
                      <a:pPr marL="0" marR="0" algn="just">
                        <a:lnSpc>
                          <a:spcPct val="107000"/>
                        </a:lnSpc>
                        <a:spcBef>
                          <a:spcPts val="0"/>
                        </a:spcBef>
                        <a:spcAft>
                          <a:spcPts val="0"/>
                        </a:spcAft>
                      </a:pPr>
                      <a:r>
                        <a:rPr lang="en-US" sz="1400">
                          <a:effectLst/>
                        </a:rPr>
                        <a:t>Complexity/Cost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Low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High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High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Medium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High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91431715"/>
                  </a:ext>
                </a:extLst>
              </a:tr>
              <a:tr h="190454">
                <a:tc>
                  <a:txBody>
                    <a:bodyPr/>
                    <a:lstStyle/>
                    <a:p>
                      <a:pPr marL="0" marR="0" algn="just">
                        <a:lnSpc>
                          <a:spcPct val="107000"/>
                        </a:lnSpc>
                        <a:spcBef>
                          <a:spcPts val="0"/>
                        </a:spcBef>
                        <a:spcAft>
                          <a:spcPts val="0"/>
                        </a:spcAft>
                      </a:pPr>
                      <a:r>
                        <a:rPr lang="en-US" sz="1400">
                          <a:effectLst/>
                        </a:rPr>
                        <a:t>Interference reduction level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Low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Low</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High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Medium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High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33264612"/>
                  </a:ext>
                </a:extLst>
              </a:tr>
              <a:tr h="278539">
                <a:tc>
                  <a:txBody>
                    <a:bodyPr/>
                    <a:lstStyle/>
                    <a:p>
                      <a:pPr marL="0" marR="0" algn="just">
                        <a:lnSpc>
                          <a:spcPct val="107000"/>
                        </a:lnSpc>
                        <a:spcBef>
                          <a:spcPts val="0"/>
                        </a:spcBef>
                        <a:spcAft>
                          <a:spcPts val="0"/>
                        </a:spcAft>
                      </a:pPr>
                      <a:r>
                        <a:rPr lang="en-US" sz="1400">
                          <a:effectLst/>
                        </a:rPr>
                        <a:t>Interference control type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Centralized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Centralized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Centralized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Centralized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Centralized/Distributed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9506734"/>
                  </a:ext>
                </a:extLst>
              </a:tr>
              <a:tr h="271990">
                <a:tc>
                  <a:txBody>
                    <a:bodyPr/>
                    <a:lstStyle/>
                    <a:p>
                      <a:pPr marL="0" marR="0" algn="just">
                        <a:lnSpc>
                          <a:spcPct val="107000"/>
                        </a:lnSpc>
                        <a:spcBef>
                          <a:spcPts val="0"/>
                        </a:spcBef>
                        <a:spcAft>
                          <a:spcPts val="0"/>
                        </a:spcAft>
                      </a:pPr>
                      <a:r>
                        <a:rPr lang="en-US" sz="1400">
                          <a:effectLst/>
                        </a:rPr>
                        <a:t>Spectrum efficiency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Medium</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Medium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Low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Low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High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35533776"/>
                  </a:ext>
                </a:extLst>
              </a:tr>
              <a:tr h="424831">
                <a:tc>
                  <a:txBody>
                    <a:bodyPr/>
                    <a:lstStyle/>
                    <a:p>
                      <a:pPr marL="0" marR="0" algn="just">
                        <a:lnSpc>
                          <a:spcPct val="107000"/>
                        </a:lnSpc>
                        <a:spcBef>
                          <a:spcPts val="0"/>
                        </a:spcBef>
                        <a:spcAft>
                          <a:spcPts val="0"/>
                        </a:spcAft>
                      </a:pPr>
                      <a:r>
                        <a:rPr lang="en-US" sz="1400">
                          <a:effectLst/>
                        </a:rPr>
                        <a:t>Side information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Control Signals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Periodical CSI Feedback</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Channel measurement and feedback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User location information via GPS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CSI</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789483"/>
                  </a:ext>
                </a:extLst>
              </a:tr>
              <a:tr h="175370">
                <a:tc>
                  <a:txBody>
                    <a:bodyPr/>
                    <a:lstStyle/>
                    <a:p>
                      <a:pPr marL="0" marR="0" algn="just">
                        <a:lnSpc>
                          <a:spcPct val="107000"/>
                        </a:lnSpc>
                        <a:spcBef>
                          <a:spcPts val="0"/>
                        </a:spcBef>
                        <a:spcAft>
                          <a:spcPts val="0"/>
                        </a:spcAft>
                      </a:pPr>
                      <a:r>
                        <a:rPr lang="en-US" sz="1400">
                          <a:effectLst/>
                        </a:rPr>
                        <a:t>Flexibility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Fixed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Dynamic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Dynamic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08113073"/>
                  </a:ext>
                </a:extLst>
              </a:tr>
            </a:tbl>
          </a:graphicData>
        </a:graphic>
      </p:graphicFrame>
      <p:sp>
        <p:nvSpPr>
          <p:cNvPr id="6" name="Rectangle 5">
            <a:extLst>
              <a:ext uri="{FF2B5EF4-FFF2-40B4-BE49-F238E27FC236}">
                <a16:creationId xmlns:a16="http://schemas.microsoft.com/office/drawing/2014/main" id="{A938C07B-3C24-435D-B372-417D6A41504E}"/>
              </a:ext>
            </a:extLst>
          </p:cNvPr>
          <p:cNvSpPr/>
          <p:nvPr/>
        </p:nvSpPr>
        <p:spPr>
          <a:xfrm>
            <a:off x="3047999" y="5970292"/>
            <a:ext cx="6096000" cy="261610"/>
          </a:xfrm>
          <a:prstGeom prst="rect">
            <a:avLst/>
          </a:prstGeom>
        </p:spPr>
        <p:txBody>
          <a:bodyPr>
            <a:spAutoFit/>
          </a:bodyPr>
          <a:lstStyle/>
          <a:p>
            <a:r>
              <a:rPr lang="en-US" sz="1100" dirty="0">
                <a:solidFill>
                  <a:schemeClr val="accent1">
                    <a:lumMod val="75000"/>
                  </a:schemeClr>
                </a:solidFill>
              </a:rPr>
              <a:t>COMPARATIVE ANALYSIS OF INTERFERENCE MITIGATION TECHNIQUES IN D2D COMMUNICATION [12]</a:t>
            </a:r>
          </a:p>
        </p:txBody>
      </p:sp>
    </p:spTree>
    <p:extLst>
      <p:ext uri="{BB962C8B-B14F-4D97-AF65-F5344CB8AC3E}">
        <p14:creationId xmlns:p14="http://schemas.microsoft.com/office/powerpoint/2010/main" val="182803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22</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06135" y="1339705"/>
            <a:ext cx="11083255" cy="3098284"/>
          </a:xfrm>
          <a:prstGeom prst="rect">
            <a:avLst/>
          </a:prstGeom>
        </p:spPr>
        <p:txBody>
          <a:bodyPr wrap="square">
            <a:spAutoFit/>
          </a:bodyPr>
          <a:lstStyle/>
          <a:p>
            <a:pPr algn="just">
              <a:spcBef>
                <a:spcPts val="800"/>
              </a:spcBef>
            </a:pPr>
            <a:r>
              <a:rPr lang="en-US" dirty="0"/>
              <a:t>Combining user devices, protocols and network topologies in D2D communication and cellular networks as a single platform increase the risk of make the system vulnerable to different types of network attacks such as denial of service, man-in-the-middle, replay attacks, etc.</a:t>
            </a:r>
          </a:p>
          <a:p>
            <a:pPr algn="just">
              <a:spcBef>
                <a:spcPts val="800"/>
              </a:spcBef>
            </a:pPr>
            <a:endParaRPr lang="en-US" dirty="0"/>
          </a:p>
          <a:p>
            <a:pPr algn="just">
              <a:spcBef>
                <a:spcPts val="800"/>
              </a:spcBef>
            </a:pPr>
            <a:r>
              <a:rPr lang="en-US" dirty="0"/>
              <a:t>The security framework of D2D is categorized into two kind: Open Access and Closed Access.</a:t>
            </a:r>
          </a:p>
          <a:p>
            <a:pPr marL="285750" indent="-285750" algn="just">
              <a:spcBef>
                <a:spcPts val="800"/>
              </a:spcBef>
              <a:buFont typeface="Arial" panose="020B0604020202020204" pitchFamily="34" charset="0"/>
              <a:buChar char="•"/>
            </a:pPr>
            <a:r>
              <a:rPr lang="en-US" i="1" dirty="0">
                <a:solidFill>
                  <a:srgbClr val="C00000"/>
                </a:solidFill>
              </a:rPr>
              <a:t>Open Access</a:t>
            </a:r>
            <a:r>
              <a:rPr lang="en-US" dirty="0"/>
              <a:t>: Any device in D2D mode is discoverable also any device can act as relay for all other potential devices in D2D mode.</a:t>
            </a:r>
          </a:p>
          <a:p>
            <a:pPr marL="285750" indent="-285750" algn="just">
              <a:spcBef>
                <a:spcPts val="800"/>
              </a:spcBef>
              <a:buFont typeface="Arial" panose="020B0604020202020204" pitchFamily="34" charset="0"/>
              <a:buChar char="•"/>
            </a:pPr>
            <a:r>
              <a:rPr lang="en-US" i="1" dirty="0">
                <a:solidFill>
                  <a:srgbClr val="C00000"/>
                </a:solidFill>
              </a:rPr>
              <a:t>Closed Access</a:t>
            </a:r>
            <a:r>
              <a:rPr lang="en-US" dirty="0"/>
              <a:t>: to ensure levels a privacy the closed access provides list of trusted devices that can be discovered.</a:t>
            </a:r>
          </a:p>
          <a:p>
            <a:pPr>
              <a:spcBef>
                <a:spcPts val="800"/>
              </a:spcBef>
            </a:pPr>
            <a:endParaRPr lang="en-US" dirty="0"/>
          </a:p>
        </p:txBody>
      </p:sp>
      <p:sp>
        <p:nvSpPr>
          <p:cNvPr id="7" name="Rectangle 6">
            <a:extLst>
              <a:ext uri="{FF2B5EF4-FFF2-40B4-BE49-F238E27FC236}">
                <a16:creationId xmlns:a16="http://schemas.microsoft.com/office/drawing/2014/main" id="{C0D39EA3-F8AE-4EF6-AAC3-87B460138D62}"/>
              </a:ext>
            </a:extLst>
          </p:cNvPr>
          <p:cNvSpPr/>
          <p:nvPr/>
        </p:nvSpPr>
        <p:spPr>
          <a:xfrm>
            <a:off x="602610" y="4317966"/>
            <a:ext cx="10986780" cy="1508105"/>
          </a:xfrm>
          <a:prstGeom prst="rect">
            <a:avLst/>
          </a:prstGeom>
        </p:spPr>
        <p:txBody>
          <a:bodyPr wrap="square">
            <a:spAutoFit/>
          </a:bodyPr>
          <a:lstStyle/>
          <a:p>
            <a:pPr>
              <a:spcBef>
                <a:spcPts val="800"/>
              </a:spcBef>
            </a:pPr>
            <a:r>
              <a:rPr lang="en-US" dirty="0"/>
              <a:t>Here we look to security in D2D communication from following aspects:</a:t>
            </a:r>
          </a:p>
          <a:p>
            <a:pPr marL="342900" indent="-342900">
              <a:spcBef>
                <a:spcPts val="800"/>
              </a:spcBef>
              <a:buFont typeface="+mj-lt"/>
              <a:buAutoNum type="arabicPeriod"/>
            </a:pPr>
            <a:r>
              <a:rPr lang="en-US" dirty="0">
                <a:solidFill>
                  <a:schemeClr val="accent1">
                    <a:lumMod val="75000"/>
                  </a:schemeClr>
                </a:solidFill>
              </a:rPr>
              <a:t>SECURITY TREAT</a:t>
            </a:r>
          </a:p>
          <a:p>
            <a:pPr marL="342900" indent="-342900">
              <a:spcBef>
                <a:spcPts val="800"/>
              </a:spcBef>
              <a:buFont typeface="+mj-lt"/>
              <a:buAutoNum type="arabicPeriod"/>
            </a:pPr>
            <a:r>
              <a:rPr lang="en-US" dirty="0">
                <a:solidFill>
                  <a:schemeClr val="accent1">
                    <a:lumMod val="75000"/>
                  </a:schemeClr>
                </a:solidFill>
              </a:rPr>
              <a:t>SECURITY SOLUTIONS FOR D2D</a:t>
            </a:r>
          </a:p>
          <a:p>
            <a:pPr marL="342900" indent="-342900">
              <a:spcBef>
                <a:spcPts val="800"/>
              </a:spcBef>
              <a:buFont typeface="+mj-lt"/>
              <a:buAutoNum type="arabicPeriod"/>
            </a:pPr>
            <a:r>
              <a:rPr lang="en-US" dirty="0">
                <a:solidFill>
                  <a:schemeClr val="accent1">
                    <a:lumMod val="75000"/>
                  </a:schemeClr>
                </a:solidFill>
              </a:rPr>
              <a:t>PRIVACY SOLUTIONS FOR D2D</a:t>
            </a:r>
          </a:p>
        </p:txBody>
      </p:sp>
    </p:spTree>
    <p:extLst>
      <p:ext uri="{BB962C8B-B14F-4D97-AF65-F5344CB8AC3E}">
        <p14:creationId xmlns:p14="http://schemas.microsoft.com/office/powerpoint/2010/main" val="3697442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23</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3334246"/>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TREAT:</a:t>
            </a:r>
          </a:p>
          <a:p>
            <a:pPr>
              <a:spcBef>
                <a:spcPts val="800"/>
              </a:spcBef>
            </a:pPr>
            <a:r>
              <a:rPr lang="en-US" sz="1600" dirty="0"/>
              <a:t>Threat model is based on three dimensions:</a:t>
            </a:r>
          </a:p>
          <a:p>
            <a:pPr marL="285750" indent="-285750" algn="just">
              <a:spcBef>
                <a:spcPts val="800"/>
              </a:spcBef>
              <a:buFont typeface="Arial" panose="020B0604020202020204" pitchFamily="34" charset="0"/>
              <a:buChar char="•"/>
            </a:pPr>
            <a:r>
              <a:rPr lang="en-US" sz="1600" i="1" dirty="0">
                <a:solidFill>
                  <a:srgbClr val="C00000"/>
                </a:solidFill>
              </a:rPr>
              <a:t>Insider vs. Outsider</a:t>
            </a:r>
            <a:r>
              <a:rPr lang="en-US" sz="1600" dirty="0"/>
              <a:t>: The inside attacker is an authenticated user in the network and can communicate with other members. The outside attacker is a non-authentic intruder with less privileges than the insider, which leads to less threats [14].</a:t>
            </a:r>
          </a:p>
          <a:p>
            <a:pPr marL="285750" indent="-285750" algn="just">
              <a:spcBef>
                <a:spcPts val="800"/>
              </a:spcBef>
              <a:buFont typeface="Arial" panose="020B0604020202020204" pitchFamily="34" charset="0"/>
              <a:buChar char="•"/>
            </a:pPr>
            <a:r>
              <a:rPr lang="en-US" sz="1600" i="1" dirty="0">
                <a:solidFill>
                  <a:srgbClr val="C00000"/>
                </a:solidFill>
              </a:rPr>
              <a:t>Active vs. Passive</a:t>
            </a:r>
            <a:r>
              <a:rPr lang="en-US" sz="1600" dirty="0"/>
              <a:t>: An active attacker can directly modify the network or mobile device to obtain sensitive information. For instance, modifications include change, delete, create, delay or replay of messages. On the other hand, the passive attacker acts in the background and does not affect the mobile device or network. The adversary listens, collects, and analyzes data. Once the passive attacker has access to the system, it is hard to detect this adversary [14].</a:t>
            </a:r>
          </a:p>
          <a:p>
            <a:pPr marL="285750" indent="-285750" algn="just">
              <a:spcBef>
                <a:spcPts val="800"/>
              </a:spcBef>
              <a:buFont typeface="Arial" panose="020B0604020202020204" pitchFamily="34" charset="0"/>
              <a:buChar char="•"/>
            </a:pPr>
            <a:r>
              <a:rPr lang="en-US" sz="1600" i="1" dirty="0">
                <a:solidFill>
                  <a:srgbClr val="C00000"/>
                </a:solidFill>
              </a:rPr>
              <a:t>Local vs. Extended</a:t>
            </a:r>
            <a:r>
              <a:rPr lang="en-US" sz="1600" dirty="0"/>
              <a:t>: The local attack is limited in scope and adversely influence only a few systems. An extended attacker can control multiple entities scattered across the network [14].</a:t>
            </a:r>
          </a:p>
          <a:p>
            <a:endParaRPr lang="en-US" dirty="0"/>
          </a:p>
        </p:txBody>
      </p:sp>
      <p:graphicFrame>
        <p:nvGraphicFramePr>
          <p:cNvPr id="3" name="Table 2">
            <a:extLst>
              <a:ext uri="{FF2B5EF4-FFF2-40B4-BE49-F238E27FC236}">
                <a16:creationId xmlns:a16="http://schemas.microsoft.com/office/drawing/2014/main" id="{A06258BB-5C2A-49DD-A446-7BCFF8DAEF6A}"/>
              </a:ext>
            </a:extLst>
          </p:cNvPr>
          <p:cNvGraphicFramePr>
            <a:graphicFrameLocks noGrp="1"/>
          </p:cNvGraphicFramePr>
          <p:nvPr>
            <p:extLst>
              <p:ext uri="{D42A27DB-BD31-4B8C-83A1-F6EECF244321}">
                <p14:modId xmlns:p14="http://schemas.microsoft.com/office/powerpoint/2010/main" val="252530187"/>
              </p:ext>
            </p:extLst>
          </p:nvPr>
        </p:nvGraphicFramePr>
        <p:xfrm>
          <a:off x="1505824" y="4651221"/>
          <a:ext cx="9169167" cy="1329309"/>
        </p:xfrm>
        <a:graphic>
          <a:graphicData uri="http://schemas.openxmlformats.org/drawingml/2006/table">
            <a:tbl>
              <a:tblPr firstRow="1" firstCol="1" bandRow="1">
                <a:tableStyleId>{7DF18680-E054-41AD-8BC1-D1AEF772440D}</a:tableStyleId>
              </a:tblPr>
              <a:tblGrid>
                <a:gridCol w="947956">
                  <a:extLst>
                    <a:ext uri="{9D8B030D-6E8A-4147-A177-3AD203B41FA5}">
                      <a16:colId xmlns:a16="http://schemas.microsoft.com/office/drawing/2014/main" val="618154198"/>
                    </a:ext>
                  </a:extLst>
                </a:gridCol>
                <a:gridCol w="4064466">
                  <a:extLst>
                    <a:ext uri="{9D8B030D-6E8A-4147-A177-3AD203B41FA5}">
                      <a16:colId xmlns:a16="http://schemas.microsoft.com/office/drawing/2014/main" val="2768112990"/>
                    </a:ext>
                  </a:extLst>
                </a:gridCol>
                <a:gridCol w="4156745">
                  <a:extLst>
                    <a:ext uri="{9D8B030D-6E8A-4147-A177-3AD203B41FA5}">
                      <a16:colId xmlns:a16="http://schemas.microsoft.com/office/drawing/2014/main" val="1731379293"/>
                    </a:ext>
                  </a:extLst>
                </a:gridCol>
              </a:tblGrid>
              <a:tr h="0">
                <a:tc rowSpan="2">
                  <a:txBody>
                    <a:bodyPr/>
                    <a:lstStyle/>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marL="0" marR="0" algn="just">
                        <a:lnSpc>
                          <a:spcPct val="107000"/>
                        </a:lnSpc>
                        <a:spcBef>
                          <a:spcPts val="0"/>
                        </a:spcBef>
                        <a:spcAft>
                          <a:spcPts val="0"/>
                        </a:spcAft>
                      </a:pPr>
                      <a:r>
                        <a:rPr lang="en-US" sz="1400" dirty="0">
                          <a:effectLst/>
                        </a:rPr>
                        <a:t>Insider &amp; Local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Outsider &amp; Extended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8306946"/>
                  </a:ext>
                </a:extLst>
              </a:tr>
              <a:tr h="0">
                <a:tc vMerge="1">
                  <a:txBody>
                    <a:bodyPr/>
                    <a:lstStyle/>
                    <a:p>
                      <a:endParaRPr lang="en-US"/>
                    </a:p>
                  </a:txBody>
                  <a:tcPr/>
                </a:tc>
                <a:tc>
                  <a:txBody>
                    <a:bodyPr/>
                    <a:lstStyle/>
                    <a:p>
                      <a:pPr marL="0" marR="0" algn="just">
                        <a:lnSpc>
                          <a:spcPct val="107000"/>
                        </a:lnSpc>
                        <a:spcBef>
                          <a:spcPts val="0"/>
                        </a:spcBef>
                        <a:spcAft>
                          <a:spcPts val="0"/>
                        </a:spcAft>
                      </a:pPr>
                      <a:r>
                        <a:rPr lang="en-US" sz="1400" dirty="0">
                          <a:effectLst/>
                        </a:rPr>
                        <a:t>Target: Mobile Device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Target: Wireless Connection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7727053"/>
                  </a:ext>
                </a:extLst>
              </a:tr>
              <a:tr h="0">
                <a:tc>
                  <a:txBody>
                    <a:bodyPr/>
                    <a:lstStyle/>
                    <a:p>
                      <a:pPr marL="0" marR="0" algn="just">
                        <a:lnSpc>
                          <a:spcPct val="107000"/>
                        </a:lnSpc>
                        <a:spcBef>
                          <a:spcPts val="0"/>
                        </a:spcBef>
                        <a:spcAft>
                          <a:spcPts val="0"/>
                        </a:spcAft>
                      </a:pPr>
                      <a:r>
                        <a:rPr lang="en-US" sz="1400">
                          <a:effectLst/>
                        </a:rPr>
                        <a:t>Active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malware &amp; ransomware, app rewriting, hijacking, information leakage, social engineering, masquerading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jamming, denial of service, session hijacking, impersonation, replay, delay, drop, repudiation, data corruption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270491"/>
                  </a:ext>
                </a:extLst>
              </a:tr>
              <a:tr h="0">
                <a:tc>
                  <a:txBody>
                    <a:bodyPr/>
                    <a:lstStyle/>
                    <a:p>
                      <a:pPr marL="0" marR="0" algn="just">
                        <a:lnSpc>
                          <a:spcPct val="107000"/>
                        </a:lnSpc>
                        <a:spcBef>
                          <a:spcPts val="0"/>
                        </a:spcBef>
                        <a:spcAft>
                          <a:spcPts val="0"/>
                        </a:spcAft>
                      </a:pPr>
                      <a:r>
                        <a:rPr lang="en-US" sz="1400">
                          <a:effectLst/>
                        </a:rPr>
                        <a:t>Passive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location tracking, context monitoring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eavesdropping, man-in-the middle, traffic analysis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9735779"/>
                  </a:ext>
                </a:extLst>
              </a:tr>
            </a:tbl>
          </a:graphicData>
        </a:graphic>
      </p:graphicFrame>
      <p:sp>
        <p:nvSpPr>
          <p:cNvPr id="5" name="Rectangle 4">
            <a:extLst>
              <a:ext uri="{FF2B5EF4-FFF2-40B4-BE49-F238E27FC236}">
                <a16:creationId xmlns:a16="http://schemas.microsoft.com/office/drawing/2014/main" id="{D4D783B0-4FD5-42B0-AB7F-3111DA40B620}"/>
              </a:ext>
            </a:extLst>
          </p:cNvPr>
          <p:cNvSpPr/>
          <p:nvPr/>
        </p:nvSpPr>
        <p:spPr>
          <a:xfrm>
            <a:off x="5488820" y="6061188"/>
            <a:ext cx="1210588" cy="261610"/>
          </a:xfrm>
          <a:prstGeom prst="rect">
            <a:avLst/>
          </a:prstGeom>
        </p:spPr>
        <p:txBody>
          <a:bodyPr wrap="none">
            <a:spAutoFit/>
          </a:bodyPr>
          <a:lstStyle/>
          <a:p>
            <a:r>
              <a:rPr lang="en-US" sz="1100" dirty="0">
                <a:solidFill>
                  <a:schemeClr val="accent1">
                    <a:lumMod val="75000"/>
                  </a:schemeClr>
                </a:solidFill>
              </a:rPr>
              <a:t>D2D threat model</a:t>
            </a:r>
          </a:p>
        </p:txBody>
      </p:sp>
    </p:spTree>
    <p:extLst>
      <p:ext uri="{BB962C8B-B14F-4D97-AF65-F5344CB8AC3E}">
        <p14:creationId xmlns:p14="http://schemas.microsoft.com/office/powerpoint/2010/main" val="213325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24</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923330"/>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a:t>
            </a:r>
          </a:p>
          <a:p>
            <a:r>
              <a:rPr lang="en-US" dirty="0"/>
              <a:t>security solutions can be categorized into five domains [14]: (1) </a:t>
            </a:r>
            <a:r>
              <a:rPr lang="en-US" i="1" dirty="0">
                <a:solidFill>
                  <a:schemeClr val="accent1">
                    <a:lumMod val="75000"/>
                  </a:schemeClr>
                </a:solidFill>
              </a:rPr>
              <a:t>key management</a:t>
            </a:r>
            <a:r>
              <a:rPr lang="en-US" dirty="0"/>
              <a:t>, (2) </a:t>
            </a:r>
            <a:r>
              <a:rPr lang="en-US" i="1" dirty="0">
                <a:solidFill>
                  <a:schemeClr val="accent1">
                    <a:lumMod val="75000"/>
                  </a:schemeClr>
                </a:solidFill>
              </a:rPr>
              <a:t>authentication</a:t>
            </a:r>
            <a:r>
              <a:rPr lang="en-US" dirty="0"/>
              <a:t>, </a:t>
            </a:r>
          </a:p>
          <a:p>
            <a:r>
              <a:rPr lang="en-US" dirty="0"/>
              <a:t>(3) </a:t>
            </a:r>
            <a:r>
              <a:rPr lang="en-US" dirty="0">
                <a:solidFill>
                  <a:schemeClr val="accent1">
                    <a:lumMod val="75000"/>
                  </a:schemeClr>
                </a:solidFill>
              </a:rPr>
              <a:t>confidentiality and integrity</a:t>
            </a:r>
            <a:r>
              <a:rPr lang="en-US" dirty="0"/>
              <a:t>, (4) </a:t>
            </a:r>
            <a:r>
              <a:rPr lang="en-US" dirty="0">
                <a:solidFill>
                  <a:schemeClr val="accent1">
                    <a:lumMod val="75000"/>
                  </a:schemeClr>
                </a:solidFill>
              </a:rPr>
              <a:t>availability and dependability</a:t>
            </a:r>
            <a:r>
              <a:rPr lang="en-US" dirty="0"/>
              <a:t>, and (5) </a:t>
            </a:r>
            <a:r>
              <a:rPr lang="en-US" dirty="0">
                <a:solidFill>
                  <a:schemeClr val="accent1">
                    <a:lumMod val="75000"/>
                  </a:schemeClr>
                </a:solidFill>
              </a:rPr>
              <a:t>secure routing and transmission</a:t>
            </a:r>
          </a:p>
        </p:txBody>
      </p:sp>
      <p:pic>
        <p:nvPicPr>
          <p:cNvPr id="8" name="Picture 7">
            <a:extLst>
              <a:ext uri="{FF2B5EF4-FFF2-40B4-BE49-F238E27FC236}">
                <a16:creationId xmlns:a16="http://schemas.microsoft.com/office/drawing/2014/main" id="{EF0F2610-8DEE-4423-A212-DE7CBD1D3285}"/>
              </a:ext>
            </a:extLst>
          </p:cNvPr>
          <p:cNvPicPr>
            <a:picLocks noChangeAspect="1"/>
          </p:cNvPicPr>
          <p:nvPr/>
        </p:nvPicPr>
        <p:blipFill>
          <a:blip r:embed="rId3"/>
          <a:stretch>
            <a:fillRect/>
          </a:stretch>
        </p:blipFill>
        <p:spPr>
          <a:xfrm>
            <a:off x="1564769" y="2529286"/>
            <a:ext cx="8643001" cy="3217167"/>
          </a:xfrm>
          <a:prstGeom prst="rect">
            <a:avLst/>
          </a:prstGeom>
        </p:spPr>
      </p:pic>
      <p:sp>
        <p:nvSpPr>
          <p:cNvPr id="9" name="Rectangle 8">
            <a:extLst>
              <a:ext uri="{FF2B5EF4-FFF2-40B4-BE49-F238E27FC236}">
                <a16:creationId xmlns:a16="http://schemas.microsoft.com/office/drawing/2014/main" id="{88B149FD-0C43-4103-9B3D-D5ABA1447C7C}"/>
              </a:ext>
            </a:extLst>
          </p:cNvPr>
          <p:cNvSpPr/>
          <p:nvPr/>
        </p:nvSpPr>
        <p:spPr>
          <a:xfrm>
            <a:off x="3144474" y="5791938"/>
            <a:ext cx="5651383" cy="261610"/>
          </a:xfrm>
          <a:prstGeom prst="rect">
            <a:avLst/>
          </a:prstGeom>
        </p:spPr>
        <p:txBody>
          <a:bodyPr wrap="square">
            <a:spAutoFit/>
          </a:bodyPr>
          <a:lstStyle/>
          <a:p>
            <a:pPr algn="ctr"/>
            <a:r>
              <a:rPr lang="en-US" sz="1100" dirty="0">
                <a:solidFill>
                  <a:schemeClr val="accent1">
                    <a:lumMod val="75000"/>
                  </a:schemeClr>
                </a:solidFill>
              </a:rPr>
              <a:t>Classification of security approaches in D2D communication and addressed attacks [14]</a:t>
            </a:r>
          </a:p>
        </p:txBody>
      </p:sp>
    </p:spTree>
    <p:extLst>
      <p:ext uri="{BB962C8B-B14F-4D97-AF65-F5344CB8AC3E}">
        <p14:creationId xmlns:p14="http://schemas.microsoft.com/office/powerpoint/2010/main" val="337437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25</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200329"/>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  </a:t>
            </a:r>
            <a:r>
              <a:rPr lang="en-US" b="1" i="1" dirty="0">
                <a:solidFill>
                  <a:srgbClr val="C00000"/>
                </a:solidFill>
              </a:rPr>
              <a:t>Key Management</a:t>
            </a:r>
          </a:p>
          <a:p>
            <a:endParaRPr lang="en-US" b="1" i="1" dirty="0">
              <a:solidFill>
                <a:srgbClr val="C00000"/>
              </a:solidFill>
            </a:endParaRPr>
          </a:p>
          <a:p>
            <a:r>
              <a:rPr lang="en-US" dirty="0"/>
              <a:t>Key management is a basic procedure for security to generate, store, exchange and update keys D2D communication in LTE-Advanced [14]. Solutions and approaches which could be summarized as below:</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795351" y="2793580"/>
            <a:ext cx="11014046" cy="3200876"/>
          </a:xfrm>
          <a:prstGeom prst="rect">
            <a:avLst/>
          </a:prstGeom>
        </p:spPr>
        <p:txBody>
          <a:bodyPr wrap="square">
            <a:spAutoFit/>
          </a:bodyPr>
          <a:lstStyle/>
          <a:p>
            <a:pPr marL="285750" indent="-285750" algn="just">
              <a:spcBef>
                <a:spcPts val="800"/>
              </a:spcBef>
              <a:buFont typeface="Arial" panose="020B0604020202020204" pitchFamily="34" charset="0"/>
              <a:buChar char="•"/>
            </a:pPr>
            <a:r>
              <a:rPr lang="en-US" dirty="0"/>
              <a:t>Key agreement and batch authentication for </a:t>
            </a:r>
            <a:r>
              <a:rPr lang="en-US" i="1" dirty="0"/>
              <a:t>peer-to-peer</a:t>
            </a:r>
            <a:r>
              <a:rPr lang="en-US" dirty="0"/>
              <a:t> (P2P) based </a:t>
            </a:r>
            <a:r>
              <a:rPr lang="en-US" i="1" dirty="0"/>
              <a:t>online social networks </a:t>
            </a:r>
            <a:r>
              <a:rPr lang="en-US" dirty="0"/>
              <a:t>(OSNs)</a:t>
            </a:r>
          </a:p>
          <a:p>
            <a:pPr marL="285750" indent="-285750" algn="just">
              <a:spcBef>
                <a:spcPts val="800"/>
              </a:spcBef>
              <a:buFont typeface="Arial" panose="020B0604020202020204" pitchFamily="34" charset="0"/>
              <a:buChar char="•"/>
            </a:pPr>
            <a:r>
              <a:rPr lang="en-US" i="1" dirty="0"/>
              <a:t>Attribute Based Encryption </a:t>
            </a:r>
            <a:r>
              <a:rPr lang="en-US" dirty="0"/>
              <a:t>(ABE) for secure data exchange in </a:t>
            </a:r>
            <a:r>
              <a:rPr lang="en-US" i="1" dirty="0"/>
              <a:t>Delay Tolerant Networks </a:t>
            </a:r>
            <a:r>
              <a:rPr lang="en-US" dirty="0"/>
              <a:t>(DTNs)</a:t>
            </a:r>
          </a:p>
          <a:p>
            <a:pPr marL="285750" indent="-285750" algn="just">
              <a:spcBef>
                <a:spcPts val="800"/>
              </a:spcBef>
              <a:buFont typeface="Arial" panose="020B0604020202020204" pitchFamily="34" charset="0"/>
              <a:buChar char="•"/>
            </a:pPr>
            <a:r>
              <a:rPr lang="en-US" i="1" dirty="0"/>
              <a:t>Group Key Agreement </a:t>
            </a:r>
            <a:r>
              <a:rPr lang="en-US" dirty="0"/>
              <a:t>(AGKA) protocol based on </a:t>
            </a:r>
            <a:r>
              <a:rPr lang="en-US" i="1" dirty="0"/>
              <a:t>Elliptic Curve Cryptography </a:t>
            </a:r>
            <a:r>
              <a:rPr lang="en-US" dirty="0"/>
              <a:t>(ECC)</a:t>
            </a:r>
          </a:p>
          <a:p>
            <a:pPr marL="285750" indent="-285750" algn="just">
              <a:spcBef>
                <a:spcPts val="800"/>
              </a:spcBef>
              <a:buFont typeface="Arial" panose="020B0604020202020204" pitchFamily="34" charset="0"/>
              <a:buChar char="•"/>
            </a:pPr>
            <a:r>
              <a:rPr lang="en-US" dirty="0"/>
              <a:t>In M2M networks, most approaches use </a:t>
            </a:r>
            <a:r>
              <a:rPr lang="en-US" i="1" dirty="0"/>
              <a:t>Group Key Agreement </a:t>
            </a:r>
            <a:r>
              <a:rPr lang="en-US" dirty="0"/>
              <a:t>(GKA) and </a:t>
            </a:r>
            <a:r>
              <a:rPr lang="en-US" i="1" dirty="0"/>
              <a:t>Group Key Management </a:t>
            </a:r>
            <a:r>
              <a:rPr lang="en-US" dirty="0"/>
              <a:t>(GKM). Each M2M device shares a group key with other devices in the same group [14]</a:t>
            </a:r>
          </a:p>
          <a:p>
            <a:pPr marL="285750" indent="-285750" algn="just">
              <a:spcBef>
                <a:spcPts val="800"/>
              </a:spcBef>
              <a:buFont typeface="Arial" panose="020B0604020202020204" pitchFamily="34" charset="0"/>
              <a:buChar char="•"/>
            </a:pPr>
            <a:r>
              <a:rPr lang="en-US" dirty="0"/>
              <a:t>Dynamic updating policy for GKA in M2M LTE-A networks.</a:t>
            </a:r>
          </a:p>
          <a:p>
            <a:pPr marL="285750" indent="-285750" algn="just">
              <a:spcBef>
                <a:spcPts val="800"/>
              </a:spcBef>
              <a:buFont typeface="Arial" panose="020B0604020202020204" pitchFamily="34" charset="0"/>
              <a:buChar char="•"/>
            </a:pPr>
            <a:r>
              <a:rPr lang="en-US" dirty="0"/>
              <a:t>Group based access authentication by aggregation signature</a:t>
            </a:r>
          </a:p>
          <a:p>
            <a:pPr marL="285750" indent="-285750" algn="just">
              <a:spcBef>
                <a:spcPts val="800"/>
              </a:spcBef>
              <a:buFont typeface="Arial" panose="020B0604020202020204" pitchFamily="34" charset="0"/>
              <a:buChar char="•"/>
            </a:pPr>
            <a:r>
              <a:rPr lang="en-US" dirty="0"/>
              <a:t>Securely find localized content in the network. Searchable encryption (SE) creates an encrypted search index generated over a data collection to protect the content without appropriate tokens [14].</a:t>
            </a:r>
          </a:p>
        </p:txBody>
      </p:sp>
    </p:spTree>
    <p:extLst>
      <p:ext uri="{BB962C8B-B14F-4D97-AF65-F5344CB8AC3E}">
        <p14:creationId xmlns:p14="http://schemas.microsoft.com/office/powerpoint/2010/main" val="827534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26</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354217"/>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  </a:t>
            </a:r>
            <a:r>
              <a:rPr lang="en-US" b="1" i="1" dirty="0">
                <a:solidFill>
                  <a:srgbClr val="C00000"/>
                </a:solidFill>
              </a:rPr>
              <a:t>Authentication</a:t>
            </a:r>
          </a:p>
          <a:p>
            <a:endParaRPr lang="en-US" sz="700" b="1" i="1" dirty="0">
              <a:solidFill>
                <a:srgbClr val="C00000"/>
              </a:solidFill>
            </a:endParaRPr>
          </a:p>
          <a:p>
            <a:r>
              <a:rPr lang="en-US" dirty="0"/>
              <a:t>Authentication is a key factor for secure D2D communications to resist a multitude of attacks. It must be ensured that only authenticated devices can use the D2D service. There are two types of authentication: entity authentication and data authentication [14]. Methods used is literatures include:</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795351" y="2793580"/>
            <a:ext cx="11014046" cy="3098284"/>
          </a:xfrm>
          <a:prstGeom prst="rect">
            <a:avLst/>
          </a:prstGeom>
        </p:spPr>
        <p:txBody>
          <a:bodyPr wrap="square">
            <a:spAutoFit/>
          </a:bodyPr>
          <a:lstStyle/>
          <a:p>
            <a:pPr marL="285750" lvl="0" indent="-285750" algn="just">
              <a:spcBef>
                <a:spcPts val="800"/>
              </a:spcBef>
              <a:buFont typeface="Arial" panose="020B0604020202020204" pitchFamily="34" charset="0"/>
              <a:buChar char="•"/>
            </a:pPr>
            <a:r>
              <a:rPr lang="en-US" i="1" dirty="0"/>
              <a:t>Key Agreement </a:t>
            </a:r>
            <a:r>
              <a:rPr lang="en-US" dirty="0"/>
              <a:t>and </a:t>
            </a:r>
            <a:r>
              <a:rPr lang="en-US" i="1" dirty="0"/>
              <a:t>key Management </a:t>
            </a:r>
            <a:r>
              <a:rPr lang="en-US" dirty="0"/>
              <a:t>to provide authentication in D2D communications.</a:t>
            </a:r>
          </a:p>
          <a:p>
            <a:pPr marL="285750" lvl="0" indent="-285750" algn="just">
              <a:spcBef>
                <a:spcPts val="800"/>
              </a:spcBef>
              <a:buFont typeface="Arial" panose="020B0604020202020204" pitchFamily="34" charset="0"/>
              <a:buChar char="•"/>
            </a:pPr>
            <a:r>
              <a:rPr lang="en-US" dirty="0"/>
              <a:t>Authentication based </a:t>
            </a:r>
            <a:r>
              <a:rPr lang="en-US" i="1" dirty="0"/>
              <a:t>Diffie-Hellman key </a:t>
            </a:r>
            <a:r>
              <a:rPr lang="en-US" dirty="0"/>
              <a:t>agreement</a:t>
            </a:r>
            <a:r>
              <a:rPr lang="en-US" i="1" dirty="0"/>
              <a:t> </a:t>
            </a:r>
            <a:r>
              <a:rPr lang="en-US" dirty="0"/>
              <a:t>and commitment schemes.</a:t>
            </a:r>
          </a:p>
          <a:p>
            <a:pPr marL="285750" lvl="0" indent="-285750" algn="just">
              <a:spcBef>
                <a:spcPts val="800"/>
              </a:spcBef>
              <a:buFont typeface="Arial" panose="020B0604020202020204" pitchFamily="34" charset="0"/>
              <a:buChar char="•"/>
            </a:pPr>
            <a:r>
              <a:rPr lang="en-US" i="1" dirty="0"/>
              <a:t>Public Key Cryptography </a:t>
            </a:r>
            <a:r>
              <a:rPr lang="en-US" dirty="0"/>
              <a:t>(PKC), based on </a:t>
            </a:r>
            <a:r>
              <a:rPr lang="en-US" i="1" dirty="0"/>
              <a:t>digital signature</a:t>
            </a:r>
            <a:r>
              <a:rPr lang="en-US" dirty="0"/>
              <a:t>, and </a:t>
            </a:r>
            <a:r>
              <a:rPr lang="en-US" i="1" dirty="0"/>
              <a:t>mutual authentication</a:t>
            </a:r>
            <a:r>
              <a:rPr lang="en-US" dirty="0"/>
              <a:t> provide user authentication, non-repudiation, traceability, and integrity.</a:t>
            </a:r>
          </a:p>
          <a:p>
            <a:pPr marL="285750" lvl="0" indent="-285750" algn="just">
              <a:spcBef>
                <a:spcPts val="800"/>
              </a:spcBef>
              <a:buFont typeface="Arial" panose="020B0604020202020204" pitchFamily="34" charset="0"/>
              <a:buChar char="•"/>
            </a:pPr>
            <a:r>
              <a:rPr lang="en-US" i="1" dirty="0"/>
              <a:t>Secure Data Sharing </a:t>
            </a:r>
            <a:r>
              <a:rPr lang="en-US" dirty="0"/>
              <a:t>(</a:t>
            </a:r>
            <a:r>
              <a:rPr lang="en-US" dirty="0" err="1"/>
              <a:t>SeDS</a:t>
            </a:r>
            <a:r>
              <a:rPr lang="en-US" dirty="0"/>
              <a:t>) protocol for D2D communication: based on </a:t>
            </a:r>
            <a:r>
              <a:rPr lang="en-US" i="1" dirty="0" err="1"/>
              <a:t>Diffle</a:t>
            </a:r>
            <a:r>
              <a:rPr lang="en-US" i="1" dirty="0"/>
              <a:t>-Hellman Key Exchange </a:t>
            </a:r>
            <a:r>
              <a:rPr lang="en-US" dirty="0"/>
              <a:t>(DHKE) and HMAC digital signature to provide authentication and malicious node detection. </a:t>
            </a:r>
          </a:p>
          <a:p>
            <a:pPr marL="285750" lvl="0" indent="-285750" algn="just">
              <a:spcBef>
                <a:spcPts val="800"/>
              </a:spcBef>
              <a:buFont typeface="Arial" panose="020B0604020202020204" pitchFamily="34" charset="0"/>
              <a:buChar char="•"/>
            </a:pPr>
            <a:r>
              <a:rPr lang="en-US" i="1" dirty="0"/>
              <a:t>Secret key generation </a:t>
            </a:r>
            <a:r>
              <a:rPr lang="en-US" dirty="0"/>
              <a:t>(SKG): combines user generated randomness and channel randomness to create a shared secret key under active attacks.</a:t>
            </a:r>
          </a:p>
          <a:p>
            <a:pPr marL="285750" lvl="0" indent="-285750" algn="just">
              <a:spcBef>
                <a:spcPts val="800"/>
              </a:spcBef>
              <a:buFont typeface="Arial" panose="020B0604020202020204" pitchFamily="34" charset="0"/>
              <a:buChar char="•"/>
            </a:pPr>
            <a:r>
              <a:rPr lang="en-US" i="1" dirty="0"/>
              <a:t>Secret key generation</a:t>
            </a:r>
            <a:r>
              <a:rPr lang="en-US" dirty="0"/>
              <a:t> scheme with multiple untrusted relays.</a:t>
            </a:r>
          </a:p>
        </p:txBody>
      </p:sp>
    </p:spTree>
    <p:extLst>
      <p:ext uri="{BB962C8B-B14F-4D97-AF65-F5344CB8AC3E}">
        <p14:creationId xmlns:p14="http://schemas.microsoft.com/office/powerpoint/2010/main" val="3025281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27</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031051"/>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  </a:t>
            </a:r>
            <a:r>
              <a:rPr lang="en-US" b="1" i="1" dirty="0">
                <a:solidFill>
                  <a:srgbClr val="C00000"/>
                </a:solidFill>
              </a:rPr>
              <a:t>Confidentiality and Integrity</a:t>
            </a:r>
          </a:p>
          <a:p>
            <a:endParaRPr lang="en-US" sz="700" b="1" i="1" dirty="0">
              <a:solidFill>
                <a:srgbClr val="C00000"/>
              </a:solidFill>
            </a:endParaRPr>
          </a:p>
          <a:p>
            <a:r>
              <a:rPr lang="en-US" dirty="0"/>
              <a:t>Confidentiality and integrity are important for D2D communication to secure the user contents and enable legitimate users to decrypt content [14].</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795351" y="2793580"/>
            <a:ext cx="11014046" cy="3098284"/>
          </a:xfrm>
          <a:prstGeom prst="rect">
            <a:avLst/>
          </a:prstGeom>
        </p:spPr>
        <p:txBody>
          <a:bodyPr wrap="square">
            <a:spAutoFit/>
          </a:bodyPr>
          <a:lstStyle/>
          <a:p>
            <a:pPr marL="285750" lvl="0" indent="-285750" algn="just">
              <a:spcBef>
                <a:spcPts val="800"/>
              </a:spcBef>
              <a:buFont typeface="Arial" panose="020B0604020202020204" pitchFamily="34" charset="0"/>
              <a:buChar char="•"/>
            </a:pPr>
            <a:r>
              <a:rPr lang="en-US" dirty="0"/>
              <a:t>key extraction protocol abased on </a:t>
            </a:r>
            <a:r>
              <a:rPr lang="en-US" i="1" dirty="0"/>
              <a:t>Channel State Information </a:t>
            </a:r>
            <a:r>
              <a:rPr lang="en-US" dirty="0"/>
              <a:t>(CSI) to avoid leakage of key information.</a:t>
            </a:r>
          </a:p>
          <a:p>
            <a:pPr marL="285750" lvl="0" indent="-285750" algn="just">
              <a:spcBef>
                <a:spcPts val="800"/>
              </a:spcBef>
              <a:buFont typeface="Arial" panose="020B0604020202020204" pitchFamily="34" charset="0"/>
              <a:buChar char="•"/>
            </a:pPr>
            <a:r>
              <a:rPr lang="en-US" i="1" dirty="0"/>
              <a:t>KEEP</a:t>
            </a:r>
            <a:r>
              <a:rPr lang="en-US" dirty="0"/>
              <a:t>: uses a validation mechanism to obtain secret keys from CSI measurements of all users.</a:t>
            </a:r>
          </a:p>
          <a:p>
            <a:pPr marL="285750" lvl="0" indent="-285750" algn="just">
              <a:spcBef>
                <a:spcPts val="800"/>
              </a:spcBef>
              <a:buFont typeface="Arial" panose="020B0604020202020204" pitchFamily="34" charset="0"/>
              <a:buChar char="•"/>
            </a:pPr>
            <a:r>
              <a:rPr lang="en-US" i="1" dirty="0"/>
              <a:t>Power allocation technique </a:t>
            </a:r>
            <a:r>
              <a:rPr lang="en-US" dirty="0" err="1"/>
              <a:t>fo</a:t>
            </a:r>
            <a:r>
              <a:rPr lang="en-US" dirty="0"/>
              <a:t> the generation of secret keys in relay-based LTE-A networks.</a:t>
            </a:r>
          </a:p>
          <a:p>
            <a:pPr marL="285750" lvl="0" indent="-285750" algn="just">
              <a:spcBef>
                <a:spcPts val="800"/>
              </a:spcBef>
              <a:buFont typeface="Arial" panose="020B0604020202020204" pitchFamily="34" charset="0"/>
              <a:buChar char="•"/>
            </a:pPr>
            <a:r>
              <a:rPr lang="en-US" dirty="0"/>
              <a:t>Cooperative key generation to set up shared secret keys between devices.</a:t>
            </a:r>
          </a:p>
          <a:p>
            <a:pPr marL="285750" lvl="0" indent="-285750" algn="just">
              <a:spcBef>
                <a:spcPts val="800"/>
              </a:spcBef>
              <a:buFont typeface="Arial" panose="020B0604020202020204" pitchFamily="34" charset="0"/>
              <a:buChar char="•"/>
            </a:pPr>
            <a:r>
              <a:rPr lang="en-US" dirty="0"/>
              <a:t>LBS-AOMDV is based on multipath coded information transmissions, data splitting, and data shuffling schemes. preventing eavesdroppers from obtaining information from legal users [14].</a:t>
            </a:r>
          </a:p>
          <a:p>
            <a:pPr marL="285750" lvl="0" indent="-285750" algn="just">
              <a:spcBef>
                <a:spcPts val="800"/>
              </a:spcBef>
              <a:buFont typeface="Arial" panose="020B0604020202020204" pitchFamily="34" charset="0"/>
              <a:buChar char="•"/>
            </a:pPr>
            <a:r>
              <a:rPr lang="en-US" dirty="0"/>
              <a:t>Privacy preserving mutual authentication scheme:  Scheme first identifies social relationship based on similar user attributes. Then, the D2D users are able to share their encrypted content and only users with similar attributes can decrypt the content [14].</a:t>
            </a:r>
          </a:p>
        </p:txBody>
      </p:sp>
    </p:spTree>
    <p:extLst>
      <p:ext uri="{BB962C8B-B14F-4D97-AF65-F5344CB8AC3E}">
        <p14:creationId xmlns:p14="http://schemas.microsoft.com/office/powerpoint/2010/main" val="56009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28</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031051"/>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  </a:t>
            </a:r>
            <a:r>
              <a:rPr lang="en-US" b="1" i="1" dirty="0">
                <a:solidFill>
                  <a:srgbClr val="C00000"/>
                </a:solidFill>
              </a:rPr>
              <a:t>Availability and Dependability</a:t>
            </a:r>
          </a:p>
          <a:p>
            <a:endParaRPr lang="en-US" sz="700" b="1" i="1" dirty="0">
              <a:solidFill>
                <a:srgbClr val="C00000"/>
              </a:solidFill>
            </a:endParaRPr>
          </a:p>
          <a:p>
            <a:r>
              <a:rPr lang="en-US" dirty="0"/>
              <a:t>Availability guarantees that the authorized user is able to access the D2D communication. Denial of service is referred to as non-availability of service that should be available [14].</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795351" y="2793580"/>
            <a:ext cx="11014046" cy="1959511"/>
          </a:xfrm>
          <a:prstGeom prst="rect">
            <a:avLst/>
          </a:prstGeom>
        </p:spPr>
        <p:txBody>
          <a:bodyPr wrap="square">
            <a:spAutoFit/>
          </a:bodyPr>
          <a:lstStyle/>
          <a:p>
            <a:pPr marL="285750" lvl="0" indent="-285750" algn="just">
              <a:spcBef>
                <a:spcPts val="800"/>
              </a:spcBef>
              <a:buFont typeface="Arial" panose="020B0604020202020204" pitchFamily="34" charset="0"/>
              <a:buChar char="•"/>
            </a:pPr>
            <a:r>
              <a:rPr lang="en-US" i="1" dirty="0"/>
              <a:t>Wireless Power Transfer Policy </a:t>
            </a:r>
            <a:r>
              <a:rPr lang="en-US" dirty="0"/>
              <a:t>(WPTP) and an information signal model to enable wireless energy harvesting and secure information transmission.</a:t>
            </a:r>
          </a:p>
          <a:p>
            <a:pPr marL="285750" lvl="0" indent="-285750" algn="just">
              <a:spcBef>
                <a:spcPts val="800"/>
              </a:spcBef>
              <a:buFont typeface="Arial" panose="020B0604020202020204" pitchFamily="34" charset="0"/>
              <a:buChar char="•"/>
            </a:pPr>
            <a:r>
              <a:rPr lang="en-US" i="1" dirty="0"/>
              <a:t>Power transfer model </a:t>
            </a:r>
            <a:r>
              <a:rPr lang="en-US" dirty="0"/>
              <a:t>(policies): Cooperative Power Beacons Power Transfer (CPB-PT), Best Power Beacon Power Transfer (BPB-PT) and Nearest Power Beacon Power Transfer (NPB-PT).</a:t>
            </a:r>
          </a:p>
          <a:p>
            <a:pPr marL="285750" lvl="0" indent="-285750" algn="just">
              <a:spcBef>
                <a:spcPts val="800"/>
              </a:spcBef>
              <a:buFont typeface="Arial" panose="020B0604020202020204" pitchFamily="34" charset="0"/>
              <a:buChar char="•"/>
            </a:pPr>
            <a:r>
              <a:rPr lang="en-US" i="1" dirty="0"/>
              <a:t>Identity Based Encryption </a:t>
            </a:r>
            <a:r>
              <a:rPr lang="en-US" dirty="0"/>
              <a:t>(IBE) to secure the exchanged D2D messages during discovery and communication. Elliptic Curve Digital Signature Algorithm (ECDSA) provides non repudiation.</a:t>
            </a:r>
          </a:p>
        </p:txBody>
      </p:sp>
    </p:spTree>
    <p:extLst>
      <p:ext uri="{BB962C8B-B14F-4D97-AF65-F5344CB8AC3E}">
        <p14:creationId xmlns:p14="http://schemas.microsoft.com/office/powerpoint/2010/main" val="4072354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29</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031051"/>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  </a:t>
            </a:r>
            <a:r>
              <a:rPr lang="en-US" b="1" i="1" dirty="0">
                <a:solidFill>
                  <a:srgbClr val="C00000"/>
                </a:solidFill>
              </a:rPr>
              <a:t>Secure Routing and Transmission</a:t>
            </a:r>
          </a:p>
          <a:p>
            <a:endParaRPr lang="en-US" sz="700" b="1" i="1" dirty="0">
              <a:solidFill>
                <a:srgbClr val="C00000"/>
              </a:solidFill>
            </a:endParaRPr>
          </a:p>
          <a:p>
            <a:r>
              <a:rPr lang="en-US" dirty="0"/>
              <a:t>The information exchange between D2D users must be secured. Methods used to overcome problems mentioned are: </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588976" y="2460717"/>
            <a:ext cx="11014046" cy="3539430"/>
          </a:xfrm>
          <a:prstGeom prst="rect">
            <a:avLst/>
          </a:prstGeom>
        </p:spPr>
        <p:txBody>
          <a:bodyPr wrap="square">
            <a:spAutoFit/>
          </a:bodyPr>
          <a:lstStyle/>
          <a:p>
            <a:pPr marL="285750" lvl="0" indent="-285750" algn="just">
              <a:buFont typeface="Arial" panose="020B0604020202020204" pitchFamily="34" charset="0"/>
              <a:buChar char="•"/>
            </a:pPr>
            <a:r>
              <a:rPr lang="en-US" sz="1400" dirty="0"/>
              <a:t>Physical layer security in multi-tier heterogeneous cellular networks (HCNs) using an average received signal power (ARSP) policy in which the users can only create a connection with the base station providing highest ARSP value [14].</a:t>
            </a:r>
          </a:p>
          <a:p>
            <a:pPr marL="285750" lvl="0" indent="-285750" algn="just">
              <a:buFont typeface="Arial" panose="020B0604020202020204" pitchFamily="34" charset="0"/>
              <a:buChar char="•"/>
            </a:pPr>
            <a:r>
              <a:rPr lang="en-US" sz="1400" dirty="0"/>
              <a:t>Optimization problems: robust power minimization and robust secrecy rate maximization. approximation solution based on Bernstein-type inequality and S-procedure to solve these optimization problems [14].</a:t>
            </a:r>
          </a:p>
          <a:p>
            <a:pPr marL="285750" lvl="0" indent="-285750" algn="just">
              <a:buFont typeface="Arial" panose="020B0604020202020204" pitchFamily="34" charset="0"/>
              <a:buChar char="•"/>
            </a:pPr>
            <a:r>
              <a:rPr lang="en-US" sz="1400" dirty="0"/>
              <a:t>Interference avoidance scheme for cooperative D2D communication in cellular systems using two approaches:  first approach is a CSI-free criterion, which aims at system SEP optimization and low complexity. The second approach is a CSI-based criterion for security and reliability with high complexity [14].</a:t>
            </a:r>
          </a:p>
          <a:p>
            <a:pPr marL="285750" lvl="0" indent="-285750" algn="just">
              <a:buFont typeface="Arial" panose="020B0604020202020204" pitchFamily="34" charset="0"/>
              <a:buChar char="•"/>
            </a:pPr>
            <a:r>
              <a:rPr lang="en-US" sz="1400" dirty="0"/>
              <a:t>Secure Message Delivery (SMD) protocol to securely transmit data from source to destination.</a:t>
            </a:r>
          </a:p>
          <a:p>
            <a:pPr marL="285750" lvl="0" indent="-285750" algn="just">
              <a:buFont typeface="Arial" panose="020B0604020202020204" pitchFamily="34" charset="0"/>
              <a:buChar char="•"/>
            </a:pPr>
            <a:endParaRPr lang="en-US" sz="1400" dirty="0"/>
          </a:p>
          <a:p>
            <a:pPr lvl="0"/>
            <a:r>
              <a:rPr lang="en-US" sz="1400" b="1" dirty="0"/>
              <a:t>Secure transmission protocols for ad hoc networks:</a:t>
            </a:r>
          </a:p>
          <a:p>
            <a:pPr marL="285750" lvl="0" indent="-285750">
              <a:buFont typeface="Arial" panose="020B0604020202020204" pitchFamily="34" charset="0"/>
              <a:buChar char="•"/>
            </a:pPr>
            <a:r>
              <a:rPr lang="en-US" sz="1400" dirty="0"/>
              <a:t>Inspired Biotic Hybrid Cryptography (IBHC) to protect ad hoc wireless networks against heterogeneous attacks.</a:t>
            </a:r>
          </a:p>
          <a:p>
            <a:pPr marL="285750" lvl="0" indent="-285750">
              <a:buFont typeface="Arial" panose="020B0604020202020204" pitchFamily="34" charset="0"/>
              <a:buChar char="•"/>
            </a:pPr>
            <a:r>
              <a:rPr lang="en-US" sz="1400" dirty="0"/>
              <a:t>SRPAHA protocol which enables cryptographically secure communication among nodes using Hybrid DNA-based Cryptography (HDC).</a:t>
            </a:r>
          </a:p>
          <a:p>
            <a:pPr marL="285750" lvl="0" indent="-285750">
              <a:buFont typeface="Arial" panose="020B0604020202020204" pitchFamily="34" charset="0"/>
              <a:buChar char="•"/>
            </a:pPr>
            <a:r>
              <a:rPr lang="en-US" sz="1400" dirty="0"/>
              <a:t>Dynamic trust management for secure routing optimization with two social trust metrics: healthiness and unselfishness to deal with malicious and misbehaving nodes outperforming Bayesian trust-based routing and PROPHET.</a:t>
            </a:r>
          </a:p>
          <a:p>
            <a:pPr marL="285750" lvl="0" indent="-285750">
              <a:buFont typeface="Arial" panose="020B0604020202020204" pitchFamily="34" charset="0"/>
              <a:buChar char="•"/>
            </a:pPr>
            <a:r>
              <a:rPr lang="en-US" sz="1400" dirty="0"/>
              <a:t>Trust based epidemic routing (TBER) addressing the selfish problem.</a:t>
            </a:r>
          </a:p>
          <a:p>
            <a:pPr marL="285750" indent="-285750">
              <a:buFont typeface="Arial" panose="020B0604020202020204" pitchFamily="34" charset="0"/>
              <a:buChar char="•"/>
            </a:pPr>
            <a:r>
              <a:rPr lang="en-US" sz="1400" dirty="0"/>
              <a:t>Combined faith value (CFV) to reduce the harmful effects of malicious nodes in the network.</a:t>
            </a:r>
          </a:p>
        </p:txBody>
      </p:sp>
    </p:spTree>
    <p:extLst>
      <p:ext uri="{BB962C8B-B14F-4D97-AF65-F5344CB8AC3E}">
        <p14:creationId xmlns:p14="http://schemas.microsoft.com/office/powerpoint/2010/main" val="399426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INTRODUCTION</a:t>
            </a:r>
          </a:p>
        </p:txBody>
      </p:sp>
      <p:sp>
        <p:nvSpPr>
          <p:cNvPr id="3" name="Content Placeholder 2">
            <a:extLst>
              <a:ext uri="{FF2B5EF4-FFF2-40B4-BE49-F238E27FC236}">
                <a16:creationId xmlns:a16="http://schemas.microsoft.com/office/drawing/2014/main" id="{F83D17B1-8893-413E-B9BF-036F92858EC2}"/>
              </a:ext>
            </a:extLst>
          </p:cNvPr>
          <p:cNvSpPr>
            <a:spLocks noGrp="1"/>
          </p:cNvSpPr>
          <p:nvPr>
            <p:ph idx="1"/>
          </p:nvPr>
        </p:nvSpPr>
        <p:spPr>
          <a:xfrm>
            <a:off x="423416" y="1360339"/>
            <a:ext cx="11396967" cy="1427905"/>
          </a:xfrm>
        </p:spPr>
        <p:txBody>
          <a:bodyPr>
            <a:normAutofit/>
          </a:bodyPr>
          <a:lstStyle/>
          <a:p>
            <a:r>
              <a:rPr lang="en-US" sz="2200" dirty="0"/>
              <a:t>Increasing demand for broadband mobile wireless communications </a:t>
            </a:r>
          </a:p>
          <a:p>
            <a:r>
              <a:rPr lang="en-US" sz="2200" dirty="0"/>
              <a:t>High growth rate of wireless communication and data traffic </a:t>
            </a:r>
          </a:p>
          <a:p>
            <a:r>
              <a:rPr lang="en-US" sz="2200" dirty="0"/>
              <a:t>Subscriber base increase exponentially etc.</a:t>
            </a:r>
          </a:p>
          <a:p>
            <a:pPr marL="0" indent="0">
              <a:buNone/>
            </a:pPr>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a:t>
            </a:fld>
            <a:endParaRPr lang="en-US" sz="1400" dirty="0">
              <a:solidFill>
                <a:schemeClr val="bg1"/>
              </a:solidFill>
            </a:endParaRPr>
          </a:p>
        </p:txBody>
      </p:sp>
      <p:sp>
        <p:nvSpPr>
          <p:cNvPr id="5" name="TextBox 4">
            <a:extLst>
              <a:ext uri="{FF2B5EF4-FFF2-40B4-BE49-F238E27FC236}">
                <a16:creationId xmlns:a16="http://schemas.microsoft.com/office/drawing/2014/main" id="{02683BE9-7087-47A5-9A0D-CFC8ABAE22E4}"/>
              </a:ext>
            </a:extLst>
          </p:cNvPr>
          <p:cNvSpPr txBox="1"/>
          <p:nvPr/>
        </p:nvSpPr>
        <p:spPr>
          <a:xfrm>
            <a:off x="466959" y="2998113"/>
            <a:ext cx="6855747" cy="430887"/>
          </a:xfrm>
          <a:prstGeom prst="rect">
            <a:avLst/>
          </a:prstGeom>
          <a:noFill/>
        </p:spPr>
        <p:txBody>
          <a:bodyPr wrap="square" rtlCol="0">
            <a:spAutoFit/>
          </a:bodyPr>
          <a:lstStyle/>
          <a:p>
            <a:r>
              <a:rPr lang="en-US" sz="2200" dirty="0">
                <a:solidFill>
                  <a:schemeClr val="accent1">
                    <a:lumMod val="75000"/>
                  </a:schemeClr>
                </a:solidFill>
              </a:rPr>
              <a:t>Device-to-device (D2D) communications</a:t>
            </a:r>
          </a:p>
        </p:txBody>
      </p:sp>
      <p:sp>
        <p:nvSpPr>
          <p:cNvPr id="7" name="Rectangle 6">
            <a:extLst>
              <a:ext uri="{FF2B5EF4-FFF2-40B4-BE49-F238E27FC236}">
                <a16:creationId xmlns:a16="http://schemas.microsoft.com/office/drawing/2014/main" id="{6168AAF1-6A89-492C-A54A-59D3F3190663}"/>
              </a:ext>
            </a:extLst>
          </p:cNvPr>
          <p:cNvSpPr/>
          <p:nvPr/>
        </p:nvSpPr>
        <p:spPr>
          <a:xfrm>
            <a:off x="466960" y="3522019"/>
            <a:ext cx="6621738" cy="2031325"/>
          </a:xfrm>
          <a:prstGeom prst="rect">
            <a:avLst/>
          </a:prstGeom>
        </p:spPr>
        <p:txBody>
          <a:bodyPr wrap="square">
            <a:spAutoFit/>
          </a:bodyPr>
          <a:lstStyle/>
          <a:p>
            <a:pPr marL="285750" indent="-285750" algn="just">
              <a:buFont typeface="Arial" panose="020B0604020202020204" pitchFamily="34" charset="0"/>
              <a:buChar char="•"/>
            </a:pPr>
            <a:r>
              <a:rPr lang="en-US" dirty="0">
                <a:latin typeface="URWPalladioL-Roma"/>
              </a:rPr>
              <a:t>It is a promising technique for offloading local traffic from cellular base stations by allowing local devices, in physical proximity, to communicate directly with each other.</a:t>
            </a:r>
          </a:p>
          <a:p>
            <a:pPr marL="285750" indent="-285750" algn="just">
              <a:buFont typeface="Arial" panose="020B0604020202020204" pitchFamily="34" charset="0"/>
              <a:buChar char="•"/>
            </a:pPr>
            <a:r>
              <a:rPr lang="en-US" dirty="0"/>
              <a:t>Through relaying, D2D is also a promising approach to enhancing service coverage at cell edges or in black spots.</a:t>
            </a:r>
          </a:p>
          <a:p>
            <a:pPr marL="285750" indent="-285750" algn="just">
              <a:buFont typeface="Arial" panose="020B0604020202020204" pitchFamily="34" charset="0"/>
              <a:buChar char="•"/>
            </a:pPr>
            <a:r>
              <a:rPr lang="en-US" dirty="0"/>
              <a:t>Open up opportunities for new proximity-based services and applications</a:t>
            </a:r>
          </a:p>
        </p:txBody>
      </p:sp>
      <p:pic>
        <p:nvPicPr>
          <p:cNvPr id="8" name="Picture 7">
            <a:extLst>
              <a:ext uri="{FF2B5EF4-FFF2-40B4-BE49-F238E27FC236}">
                <a16:creationId xmlns:a16="http://schemas.microsoft.com/office/drawing/2014/main" id="{7F73F2F8-9BC2-4F8C-8B67-33CE12ACBAA7}"/>
              </a:ext>
            </a:extLst>
          </p:cNvPr>
          <p:cNvPicPr>
            <a:picLocks noChangeAspect="1"/>
          </p:cNvPicPr>
          <p:nvPr/>
        </p:nvPicPr>
        <p:blipFill>
          <a:blip r:embed="rId3"/>
          <a:stretch>
            <a:fillRect/>
          </a:stretch>
        </p:blipFill>
        <p:spPr>
          <a:xfrm>
            <a:off x="7200942" y="2480521"/>
            <a:ext cx="4811701" cy="3566367"/>
          </a:xfrm>
          <a:prstGeom prst="rect">
            <a:avLst/>
          </a:prstGeom>
        </p:spPr>
      </p:pic>
    </p:spTree>
    <p:extLst>
      <p:ext uri="{BB962C8B-B14F-4D97-AF65-F5344CB8AC3E}">
        <p14:creationId xmlns:p14="http://schemas.microsoft.com/office/powerpoint/2010/main" val="2787339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30</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354217"/>
          </a:xfrm>
          <a:prstGeom prst="rect">
            <a:avLst/>
          </a:prstGeom>
        </p:spPr>
        <p:txBody>
          <a:bodyPr wrap="square">
            <a:spAutoFit/>
          </a:bodyPr>
          <a:lstStyle/>
          <a:p>
            <a:r>
              <a:rPr lang="en-US" b="1" dirty="0">
                <a:solidFill>
                  <a:schemeClr val="accent1">
                    <a:lumMod val="75000"/>
                  </a:schemeClr>
                </a:solidFill>
              </a:rPr>
              <a:t>2. PRIVACY SOLUTIONS FOR D2D</a:t>
            </a:r>
          </a:p>
          <a:p>
            <a:endParaRPr lang="en-US" sz="800" b="1" dirty="0">
              <a:solidFill>
                <a:schemeClr val="accent1">
                  <a:lumMod val="75000"/>
                </a:schemeClr>
              </a:solidFill>
            </a:endParaRPr>
          </a:p>
          <a:p>
            <a:r>
              <a:rPr lang="en-US" dirty="0"/>
              <a:t>various privacy challenges, such as location privacy, identity privacy, trust and malicious attacks [14]. Privacy as a key concern in D2D communication to prevent leakage in illegal usage of sensitive data. Privacy could categorize in four domains [14]:  Access Control, Obfuscation, Anonymity, Cryptography.</a:t>
            </a:r>
          </a:p>
        </p:txBody>
      </p:sp>
      <p:pic>
        <p:nvPicPr>
          <p:cNvPr id="7" name="Picture 6">
            <a:extLst>
              <a:ext uri="{FF2B5EF4-FFF2-40B4-BE49-F238E27FC236}">
                <a16:creationId xmlns:a16="http://schemas.microsoft.com/office/drawing/2014/main" id="{51098EF4-91EF-4024-8E1B-19D59A0ECAB9}"/>
              </a:ext>
            </a:extLst>
          </p:cNvPr>
          <p:cNvPicPr>
            <a:picLocks noChangeAspect="1"/>
          </p:cNvPicPr>
          <p:nvPr/>
        </p:nvPicPr>
        <p:blipFill>
          <a:blip r:embed="rId3"/>
          <a:stretch>
            <a:fillRect/>
          </a:stretch>
        </p:blipFill>
        <p:spPr>
          <a:xfrm>
            <a:off x="1389158" y="3022845"/>
            <a:ext cx="9008530" cy="2945922"/>
          </a:xfrm>
          <a:prstGeom prst="rect">
            <a:avLst/>
          </a:prstGeom>
        </p:spPr>
      </p:pic>
      <p:sp>
        <p:nvSpPr>
          <p:cNvPr id="8" name="Rectangle 7">
            <a:extLst>
              <a:ext uri="{FF2B5EF4-FFF2-40B4-BE49-F238E27FC236}">
                <a16:creationId xmlns:a16="http://schemas.microsoft.com/office/drawing/2014/main" id="{14F41CB7-62EF-49C0-89F5-6D253BB6C631}"/>
              </a:ext>
            </a:extLst>
          </p:cNvPr>
          <p:cNvSpPr/>
          <p:nvPr/>
        </p:nvSpPr>
        <p:spPr>
          <a:xfrm>
            <a:off x="2845423" y="6045768"/>
            <a:ext cx="6096000" cy="261610"/>
          </a:xfrm>
          <a:prstGeom prst="rect">
            <a:avLst/>
          </a:prstGeom>
        </p:spPr>
        <p:txBody>
          <a:bodyPr>
            <a:spAutoFit/>
          </a:bodyPr>
          <a:lstStyle/>
          <a:p>
            <a:pPr algn="ctr"/>
            <a:r>
              <a:rPr lang="en-US" sz="1100" dirty="0">
                <a:solidFill>
                  <a:schemeClr val="accent1">
                    <a:lumMod val="75000"/>
                  </a:schemeClr>
                </a:solidFill>
              </a:rPr>
              <a:t>Classification of privacy preserving approaches and addressed attacks [14].</a:t>
            </a:r>
          </a:p>
        </p:txBody>
      </p:sp>
    </p:spTree>
    <p:extLst>
      <p:ext uri="{BB962C8B-B14F-4D97-AF65-F5344CB8AC3E}">
        <p14:creationId xmlns:p14="http://schemas.microsoft.com/office/powerpoint/2010/main" val="3718185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31</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031051"/>
          </a:xfrm>
          <a:prstGeom prst="rect">
            <a:avLst/>
          </a:prstGeom>
        </p:spPr>
        <p:txBody>
          <a:bodyPr wrap="square">
            <a:spAutoFit/>
          </a:bodyPr>
          <a:lstStyle/>
          <a:p>
            <a:r>
              <a:rPr lang="en-US" b="1" dirty="0">
                <a:solidFill>
                  <a:schemeClr val="accent1">
                    <a:lumMod val="75000"/>
                  </a:schemeClr>
                </a:solidFill>
              </a:rPr>
              <a:t>2. PRIVACY SOLUTIONS FOR D2D:  </a:t>
            </a:r>
            <a:r>
              <a:rPr lang="en-US" b="1" i="1" dirty="0">
                <a:solidFill>
                  <a:srgbClr val="C00000"/>
                </a:solidFill>
              </a:rPr>
              <a:t>Access Control</a:t>
            </a:r>
          </a:p>
          <a:p>
            <a:endParaRPr lang="en-US" sz="700" b="1" i="1" dirty="0">
              <a:solidFill>
                <a:srgbClr val="C00000"/>
              </a:solidFill>
            </a:endParaRPr>
          </a:p>
          <a:p>
            <a:r>
              <a:rPr lang="en-US" dirty="0"/>
              <a:t>The idea of access control is to grant or deny a given service provider or other users the right to perform a given action on user’s private information. Three different context-aware access control techniques [14]:</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588976" y="2460717"/>
            <a:ext cx="11014046" cy="1959511"/>
          </a:xfrm>
          <a:prstGeom prst="rect">
            <a:avLst/>
          </a:prstGeom>
        </p:spPr>
        <p:txBody>
          <a:bodyPr wrap="square">
            <a:spAutoFit/>
          </a:bodyPr>
          <a:lstStyle/>
          <a:p>
            <a:pPr marL="285750" lvl="0" indent="-285750">
              <a:spcBef>
                <a:spcPts val="800"/>
              </a:spcBef>
              <a:buFont typeface="Arial" panose="020B0604020202020204" pitchFamily="34" charset="0"/>
              <a:buChar char="•"/>
            </a:pPr>
            <a:r>
              <a:rPr lang="en-US" dirty="0"/>
              <a:t>Authorization with Discretionary Access Control (DAC) depends on the identity of the subject and is well suited in unstructured domains like generic Internet services.</a:t>
            </a:r>
          </a:p>
          <a:p>
            <a:pPr marL="285750" lvl="0" indent="-285750">
              <a:spcBef>
                <a:spcPts val="800"/>
              </a:spcBef>
              <a:buFont typeface="Arial" panose="020B0604020202020204" pitchFamily="34" charset="0"/>
              <a:buChar char="•"/>
            </a:pPr>
            <a:r>
              <a:rPr lang="en-US" dirty="0"/>
              <a:t>Role-Based Access Control (RBAC) takes advantage of the subject role within a structured organization, such as a company or hospital.</a:t>
            </a:r>
          </a:p>
          <a:p>
            <a:pPr marL="285750" lvl="0" indent="-285750">
              <a:spcBef>
                <a:spcPts val="800"/>
              </a:spcBef>
              <a:buFont typeface="Arial" panose="020B0604020202020204" pitchFamily="34" charset="0"/>
              <a:buChar char="•"/>
            </a:pPr>
            <a:r>
              <a:rPr lang="en-US" dirty="0"/>
              <a:t>Mandatory Access Control (MAC) uses a sensitivity level assigned to each object and a policy defines which sensitivity level is allowed to access the private information.</a:t>
            </a:r>
          </a:p>
        </p:txBody>
      </p:sp>
      <p:sp>
        <p:nvSpPr>
          <p:cNvPr id="5" name="Rectangle 4">
            <a:extLst>
              <a:ext uri="{FF2B5EF4-FFF2-40B4-BE49-F238E27FC236}">
                <a16:creationId xmlns:a16="http://schemas.microsoft.com/office/drawing/2014/main" id="{15931245-9C63-41F4-909A-79465888C13A}"/>
              </a:ext>
            </a:extLst>
          </p:cNvPr>
          <p:cNvSpPr/>
          <p:nvPr/>
        </p:nvSpPr>
        <p:spPr>
          <a:xfrm>
            <a:off x="571673" y="4420228"/>
            <a:ext cx="11048651" cy="646331"/>
          </a:xfrm>
          <a:prstGeom prst="rect">
            <a:avLst/>
          </a:prstGeom>
        </p:spPr>
        <p:txBody>
          <a:bodyPr wrap="square">
            <a:spAutoFit/>
          </a:bodyPr>
          <a:lstStyle/>
          <a:p>
            <a:r>
              <a:rPr lang="en-US" dirty="0"/>
              <a:t>Most systems for access control use semantic web technologies, such as OWL ontologies, RDF or SWRL to model privacy policies, user context or roles [14].</a:t>
            </a:r>
          </a:p>
        </p:txBody>
      </p:sp>
      <p:sp>
        <p:nvSpPr>
          <p:cNvPr id="7" name="Rectangle 6">
            <a:extLst>
              <a:ext uri="{FF2B5EF4-FFF2-40B4-BE49-F238E27FC236}">
                <a16:creationId xmlns:a16="http://schemas.microsoft.com/office/drawing/2014/main" id="{C634E2B9-B8F0-40A4-968D-2D689951E606}"/>
              </a:ext>
            </a:extLst>
          </p:cNvPr>
          <p:cNvSpPr/>
          <p:nvPr/>
        </p:nvSpPr>
        <p:spPr>
          <a:xfrm>
            <a:off x="627077" y="5066559"/>
            <a:ext cx="11083255" cy="1031051"/>
          </a:xfrm>
          <a:prstGeom prst="rect">
            <a:avLst/>
          </a:prstGeom>
        </p:spPr>
        <p:txBody>
          <a:bodyPr wrap="square">
            <a:spAutoFit/>
          </a:bodyPr>
          <a:lstStyle/>
          <a:p>
            <a:r>
              <a:rPr lang="en-US" b="1" dirty="0">
                <a:solidFill>
                  <a:schemeClr val="accent1">
                    <a:lumMod val="75000"/>
                  </a:schemeClr>
                </a:solidFill>
              </a:rPr>
              <a:t>2. PRIVACY SOLUTIONS FOR D2D:  </a:t>
            </a:r>
            <a:r>
              <a:rPr lang="en-US" b="1" i="1" dirty="0">
                <a:solidFill>
                  <a:srgbClr val="C00000"/>
                </a:solidFill>
              </a:rPr>
              <a:t>Obfuscation</a:t>
            </a:r>
          </a:p>
          <a:p>
            <a:endParaRPr lang="en-US" sz="700" b="1" i="1" dirty="0">
              <a:solidFill>
                <a:srgbClr val="C00000"/>
              </a:solidFill>
            </a:endParaRPr>
          </a:p>
          <a:p>
            <a:r>
              <a:rPr lang="en-US" dirty="0"/>
              <a:t>The goal of obfuscation is to degrade the quality of information and protect the user identity. Usually, obfuscation methods are based on generalizing the information or by providing fake information to achieve this goal.</a:t>
            </a:r>
            <a:endParaRPr lang="en-US" dirty="0">
              <a:solidFill>
                <a:schemeClr val="accent1">
                  <a:lumMod val="75000"/>
                </a:schemeClr>
              </a:solidFill>
            </a:endParaRPr>
          </a:p>
        </p:txBody>
      </p:sp>
    </p:spTree>
    <p:extLst>
      <p:ext uri="{BB962C8B-B14F-4D97-AF65-F5344CB8AC3E}">
        <p14:creationId xmlns:p14="http://schemas.microsoft.com/office/powerpoint/2010/main" val="2032890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32</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5062924"/>
          </a:xfrm>
          <a:prstGeom prst="rect">
            <a:avLst/>
          </a:prstGeom>
        </p:spPr>
        <p:txBody>
          <a:bodyPr wrap="square">
            <a:spAutoFit/>
          </a:bodyPr>
          <a:lstStyle/>
          <a:p>
            <a:r>
              <a:rPr lang="en-US" b="1" dirty="0">
                <a:solidFill>
                  <a:schemeClr val="accent1">
                    <a:lumMod val="75000"/>
                  </a:schemeClr>
                </a:solidFill>
              </a:rPr>
              <a:t>2. PRIVACY SOLUTIONS FOR D2D:  </a:t>
            </a:r>
            <a:r>
              <a:rPr lang="en-US" b="1" i="1" dirty="0">
                <a:solidFill>
                  <a:srgbClr val="C00000"/>
                </a:solidFill>
              </a:rPr>
              <a:t>Anonymity</a:t>
            </a:r>
          </a:p>
          <a:p>
            <a:endParaRPr lang="en-US" sz="700" b="1" i="1" dirty="0">
              <a:solidFill>
                <a:srgbClr val="C00000"/>
              </a:solidFill>
            </a:endParaRPr>
          </a:p>
          <a:p>
            <a:pPr>
              <a:spcBef>
                <a:spcPts val="800"/>
              </a:spcBef>
            </a:pPr>
            <a:r>
              <a:rPr lang="en-US" dirty="0"/>
              <a:t>Obfuscation hides the user identity by reducing the data accuracy. This may result in a negative impact on the service quality. Anonymity-based techniques overcome this problem by protecting the user identity without sacrificing the information accuracy [14].</a:t>
            </a:r>
          </a:p>
          <a:p>
            <a:pPr marL="285750" lvl="0" indent="-285750">
              <a:spcBef>
                <a:spcPts val="800"/>
              </a:spcBef>
              <a:buFont typeface="Arial" panose="020B0604020202020204" pitchFamily="34" charset="0"/>
              <a:buChar char="•"/>
            </a:pPr>
            <a:r>
              <a:rPr lang="en-US" dirty="0"/>
              <a:t>Cryptographic blind signatures to anonymously </a:t>
            </a:r>
            <a:r>
              <a:rPr lang="en-US" dirty="0" err="1"/>
              <a:t>verifing</a:t>
            </a:r>
            <a:r>
              <a:rPr lang="en-US" dirty="0"/>
              <a:t> the reputation score of users.</a:t>
            </a:r>
          </a:p>
          <a:p>
            <a:pPr marL="285750" lvl="0" indent="-285750">
              <a:spcBef>
                <a:spcPts val="800"/>
              </a:spcBef>
              <a:buFont typeface="Arial" panose="020B0604020202020204" pitchFamily="34" charset="0"/>
              <a:buChar char="•"/>
            </a:pPr>
            <a:r>
              <a:rPr lang="en-US" dirty="0"/>
              <a:t>PEACE: splits all critical information like user identity and group secret keys into two parts and distributes them across different entities, such as group manager and network provider.</a:t>
            </a:r>
          </a:p>
          <a:p>
            <a:pPr marL="285750" lvl="0" indent="-285750">
              <a:spcBef>
                <a:spcPts val="800"/>
              </a:spcBef>
              <a:buFont typeface="Arial" panose="020B0604020202020204" pitchFamily="34" charset="0"/>
              <a:buChar char="•"/>
            </a:pPr>
            <a:r>
              <a:rPr lang="en-US" dirty="0"/>
              <a:t>Pseudonyms: an identifier of a subject other than one of the subject’s real names</a:t>
            </a:r>
            <a:r>
              <a:rPr lang="en-US" dirty="0">
                <a:solidFill>
                  <a:schemeClr val="accent1">
                    <a:lumMod val="75000"/>
                  </a:schemeClr>
                </a:solidFill>
              </a:rPr>
              <a:t>.</a:t>
            </a:r>
          </a:p>
          <a:p>
            <a:pPr lvl="0">
              <a:spcBef>
                <a:spcPts val="800"/>
              </a:spcBef>
            </a:pPr>
            <a:endParaRPr lang="en-US" sz="400" dirty="0">
              <a:solidFill>
                <a:schemeClr val="accent1">
                  <a:lumMod val="75000"/>
                </a:schemeClr>
              </a:solidFill>
            </a:endParaRPr>
          </a:p>
          <a:p>
            <a:pPr lvl="0">
              <a:spcBef>
                <a:spcPts val="800"/>
              </a:spcBef>
            </a:pPr>
            <a:r>
              <a:rPr lang="en-US" dirty="0"/>
              <a:t>Additional techniques to exchange pseudonyms between mobile users for non-</a:t>
            </a:r>
            <a:r>
              <a:rPr lang="en-US" dirty="0" err="1"/>
              <a:t>linkability</a:t>
            </a:r>
            <a:r>
              <a:rPr lang="en-US" dirty="0"/>
              <a:t>:</a:t>
            </a:r>
          </a:p>
          <a:p>
            <a:pPr marL="285750" lvl="0" indent="-285750">
              <a:spcBef>
                <a:spcPts val="800"/>
              </a:spcBef>
              <a:buFont typeface="Arial" panose="020B0604020202020204" pitchFamily="34" charset="0"/>
              <a:buChar char="•"/>
            </a:pPr>
            <a:r>
              <a:rPr lang="en-US" i="1" dirty="0"/>
              <a:t>Periodical change</a:t>
            </a:r>
            <a:r>
              <a:rPr lang="en-US" dirty="0"/>
              <a:t>: randomize the period to change pseudonyms</a:t>
            </a:r>
          </a:p>
          <a:p>
            <a:pPr marL="285750" lvl="0" indent="-285750">
              <a:spcBef>
                <a:spcPts val="800"/>
              </a:spcBef>
              <a:buFont typeface="Arial" panose="020B0604020202020204" pitchFamily="34" charset="0"/>
              <a:buChar char="•"/>
            </a:pPr>
            <a:r>
              <a:rPr lang="en-US" i="1" dirty="0"/>
              <a:t>Context-based mix zone</a:t>
            </a:r>
            <a:r>
              <a:rPr lang="en-US" dirty="0"/>
              <a:t>: detect and create a dynamic mix zone in social spots such as crowded environments</a:t>
            </a:r>
          </a:p>
          <a:p>
            <a:pPr marL="285750" lvl="0" indent="-285750">
              <a:spcBef>
                <a:spcPts val="800"/>
              </a:spcBef>
              <a:buFont typeface="Arial" panose="020B0604020202020204" pitchFamily="34" charset="0"/>
              <a:buChar char="•"/>
            </a:pPr>
            <a:r>
              <a:rPr lang="en-US" i="1" dirty="0"/>
              <a:t>Collaboration</a:t>
            </a:r>
            <a:r>
              <a:rPr lang="en-US" dirty="0"/>
              <a:t>: nearby users communicate with each other to synchronize their pseudonyms to confuse the adversary</a:t>
            </a:r>
          </a:p>
          <a:p>
            <a:pPr lvl="0"/>
            <a:endParaRPr lang="en-US" dirty="0"/>
          </a:p>
        </p:txBody>
      </p:sp>
    </p:spTree>
    <p:extLst>
      <p:ext uri="{BB962C8B-B14F-4D97-AF65-F5344CB8AC3E}">
        <p14:creationId xmlns:p14="http://schemas.microsoft.com/office/powerpoint/2010/main" val="3026499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33</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4826962"/>
          </a:xfrm>
          <a:prstGeom prst="rect">
            <a:avLst/>
          </a:prstGeom>
        </p:spPr>
        <p:txBody>
          <a:bodyPr wrap="square">
            <a:spAutoFit/>
          </a:bodyPr>
          <a:lstStyle/>
          <a:p>
            <a:r>
              <a:rPr lang="en-US" b="1" dirty="0">
                <a:solidFill>
                  <a:schemeClr val="accent1">
                    <a:lumMod val="75000"/>
                  </a:schemeClr>
                </a:solidFill>
              </a:rPr>
              <a:t>2. PRIVACY SOLUTIONS FOR D2D:  </a:t>
            </a:r>
            <a:r>
              <a:rPr lang="en-US" b="1" i="1" dirty="0">
                <a:solidFill>
                  <a:srgbClr val="C00000"/>
                </a:solidFill>
              </a:rPr>
              <a:t>Cryptography</a:t>
            </a:r>
          </a:p>
          <a:p>
            <a:endParaRPr lang="en-US" sz="700" b="1" i="1" dirty="0">
              <a:solidFill>
                <a:srgbClr val="C00000"/>
              </a:solidFill>
            </a:endParaRPr>
          </a:p>
          <a:p>
            <a:pPr>
              <a:spcBef>
                <a:spcPts val="800"/>
              </a:spcBef>
            </a:pPr>
            <a:r>
              <a:rPr lang="en-US" dirty="0"/>
              <a:t>Cryptographic approaches achieve several privacy goals, such as anonymity, </a:t>
            </a:r>
            <a:r>
              <a:rPr lang="en-US" dirty="0" err="1"/>
              <a:t>unlinkability</a:t>
            </a:r>
            <a:r>
              <a:rPr lang="en-US" dirty="0"/>
              <a:t>, content privacy, confidentiality, and integrity when exchanging messages between mobile users [14]. Standard and approaches used in D2D communication cryptography include:</a:t>
            </a:r>
          </a:p>
          <a:p>
            <a:pPr marL="285750" lvl="0" indent="-285750">
              <a:spcBef>
                <a:spcPts val="800"/>
              </a:spcBef>
              <a:buFont typeface="Arial" panose="020B0604020202020204" pitchFamily="34" charset="0"/>
              <a:buChar char="•"/>
            </a:pPr>
            <a:r>
              <a:rPr lang="en-US" i="1" dirty="0"/>
              <a:t>Public Key Infrastructure </a:t>
            </a:r>
            <a:r>
              <a:rPr lang="en-US" dirty="0"/>
              <a:t>(PKI) in which each participant has private and public keys to authenticate messages.</a:t>
            </a:r>
          </a:p>
          <a:p>
            <a:pPr marL="285750" lvl="0" indent="-285750">
              <a:spcBef>
                <a:spcPts val="800"/>
              </a:spcBef>
              <a:buFont typeface="Arial" panose="020B0604020202020204" pitchFamily="34" charset="0"/>
              <a:buChar char="•"/>
            </a:pPr>
            <a:r>
              <a:rPr lang="en-US" i="1" dirty="0"/>
              <a:t>Key management </a:t>
            </a:r>
            <a:r>
              <a:rPr lang="en-US" dirty="0"/>
              <a:t>and distribution are a major problem for heterogeneous environments like D2D</a:t>
            </a:r>
          </a:p>
          <a:p>
            <a:pPr marL="285750" lvl="0" indent="-285750">
              <a:spcBef>
                <a:spcPts val="800"/>
              </a:spcBef>
              <a:buFont typeface="Arial" panose="020B0604020202020204" pitchFamily="34" charset="0"/>
              <a:buChar char="•"/>
            </a:pPr>
            <a:r>
              <a:rPr lang="en-US" dirty="0"/>
              <a:t>Multi-party and distributed cryptographic protocols: </a:t>
            </a:r>
          </a:p>
          <a:p>
            <a:pPr marL="285750" lvl="0" indent="-285750">
              <a:spcBef>
                <a:spcPts val="800"/>
              </a:spcBef>
              <a:buFont typeface="Arial" panose="020B0604020202020204" pitchFamily="34" charset="0"/>
              <a:buChar char="•"/>
            </a:pPr>
            <a:r>
              <a:rPr lang="en-US" i="1" dirty="0"/>
              <a:t>Identity-based Cryptography </a:t>
            </a:r>
            <a:r>
              <a:rPr lang="en-US" dirty="0"/>
              <a:t>(IBC) requires a centralized trusted authority</a:t>
            </a:r>
          </a:p>
          <a:p>
            <a:pPr marL="285750" lvl="0" indent="-285750">
              <a:spcBef>
                <a:spcPts val="800"/>
              </a:spcBef>
              <a:buFont typeface="Arial" panose="020B0604020202020204" pitchFamily="34" charset="0"/>
              <a:buChar char="•"/>
            </a:pPr>
            <a:r>
              <a:rPr lang="en-US" i="1" dirty="0"/>
              <a:t>Signature schemes</a:t>
            </a:r>
            <a:r>
              <a:rPr lang="en-US" dirty="0"/>
              <a:t>, such as group signature, provide anonymity and </a:t>
            </a:r>
            <a:r>
              <a:rPr lang="en-US" dirty="0" err="1"/>
              <a:t>unlinkability</a:t>
            </a:r>
            <a:r>
              <a:rPr lang="en-US" dirty="0"/>
              <a:t> for mobile users</a:t>
            </a:r>
          </a:p>
          <a:p>
            <a:pPr marL="285750" lvl="0" indent="-285750">
              <a:spcBef>
                <a:spcPts val="800"/>
              </a:spcBef>
              <a:buFont typeface="Arial" panose="020B0604020202020204" pitchFamily="34" charset="0"/>
              <a:buChar char="•"/>
            </a:pPr>
            <a:r>
              <a:rPr lang="en-US" i="1" dirty="0"/>
              <a:t>Homomorphic encryption </a:t>
            </a:r>
            <a:r>
              <a:rPr lang="en-US" dirty="0"/>
              <a:t>(HE) especially when requesting data from untrusted entities (</a:t>
            </a:r>
            <a:r>
              <a:rPr lang="en-US" dirty="0" err="1"/>
              <a:t>Paillier</a:t>
            </a:r>
            <a:r>
              <a:rPr lang="en-US" dirty="0"/>
              <a:t>, </a:t>
            </a:r>
            <a:r>
              <a:rPr lang="en-US" dirty="0" err="1"/>
              <a:t>ElGamal</a:t>
            </a:r>
            <a:r>
              <a:rPr lang="en-US" dirty="0"/>
              <a:t>)</a:t>
            </a:r>
          </a:p>
          <a:p>
            <a:pPr marL="285750" lvl="0" indent="-285750">
              <a:spcBef>
                <a:spcPts val="800"/>
              </a:spcBef>
              <a:buFont typeface="Arial" panose="020B0604020202020204" pitchFamily="34" charset="0"/>
              <a:buChar char="•"/>
            </a:pPr>
            <a:r>
              <a:rPr lang="en-US" i="1" dirty="0"/>
              <a:t>Private Information Retrieval </a:t>
            </a:r>
            <a:r>
              <a:rPr lang="en-US" dirty="0"/>
              <a:t>(PIR) to protect content in D2D communication</a:t>
            </a:r>
          </a:p>
          <a:p>
            <a:pPr marL="285750" lvl="0" indent="-285750">
              <a:spcBef>
                <a:spcPts val="800"/>
              </a:spcBef>
              <a:buFont typeface="Arial" panose="020B0604020202020204" pitchFamily="34" charset="0"/>
              <a:buChar char="•"/>
            </a:pPr>
            <a:r>
              <a:rPr lang="en-US" i="1" dirty="0"/>
              <a:t>Searchable Encryption </a:t>
            </a:r>
            <a:r>
              <a:rPr lang="en-US" dirty="0"/>
              <a:t>(SE)</a:t>
            </a:r>
          </a:p>
          <a:p>
            <a:pPr>
              <a:spcBef>
                <a:spcPts val="800"/>
              </a:spcBef>
            </a:pPr>
            <a:endParaRPr lang="en-US" dirty="0"/>
          </a:p>
        </p:txBody>
      </p:sp>
    </p:spTree>
    <p:extLst>
      <p:ext uri="{BB962C8B-B14F-4D97-AF65-F5344CB8AC3E}">
        <p14:creationId xmlns:p14="http://schemas.microsoft.com/office/powerpoint/2010/main" val="2314417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Conclusion</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34</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302921"/>
          </a:xfrm>
          <a:prstGeom prst="rect">
            <a:avLst/>
          </a:prstGeom>
        </p:spPr>
        <p:txBody>
          <a:bodyPr wrap="square">
            <a:spAutoFit/>
          </a:bodyPr>
          <a:lstStyle/>
          <a:p>
            <a:pPr>
              <a:spcBef>
                <a:spcPts val="800"/>
              </a:spcBef>
            </a:pPr>
            <a:r>
              <a:rPr lang="en-US" dirty="0"/>
              <a:t>The aim of this presentation is to introduce D2D communication by focusing on Underlay D2D and to briefly describe it from different aspects.</a:t>
            </a:r>
          </a:p>
          <a:p>
            <a:pPr>
              <a:spcBef>
                <a:spcPts val="800"/>
              </a:spcBef>
            </a:pPr>
            <a:r>
              <a:rPr lang="en-US" dirty="0"/>
              <a:t>There are lots of new ideas and technologies based on 5G and D2D that will bring new services and applications for all kind of users, individuals or corporate wise.</a:t>
            </a:r>
          </a:p>
        </p:txBody>
      </p:sp>
    </p:spTree>
    <p:extLst>
      <p:ext uri="{BB962C8B-B14F-4D97-AF65-F5344CB8AC3E}">
        <p14:creationId xmlns:p14="http://schemas.microsoft.com/office/powerpoint/2010/main" val="3374624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References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35</a:t>
            </a:fld>
            <a:endParaRPr lang="en-US" sz="1400" dirty="0">
              <a:solidFill>
                <a:schemeClr val="bg1"/>
              </a:solidFill>
            </a:endParaRPr>
          </a:p>
        </p:txBody>
      </p:sp>
      <p:graphicFrame>
        <p:nvGraphicFramePr>
          <p:cNvPr id="3" name="Table 2">
            <a:extLst>
              <a:ext uri="{FF2B5EF4-FFF2-40B4-BE49-F238E27FC236}">
                <a16:creationId xmlns:a16="http://schemas.microsoft.com/office/drawing/2014/main" id="{E4303975-BF06-433F-9216-C4BCE7FD682D}"/>
              </a:ext>
            </a:extLst>
          </p:cNvPr>
          <p:cNvGraphicFramePr>
            <a:graphicFrameLocks noGrp="1"/>
          </p:cNvGraphicFramePr>
          <p:nvPr>
            <p:extLst>
              <p:ext uri="{D42A27DB-BD31-4B8C-83A1-F6EECF244321}">
                <p14:modId xmlns:p14="http://schemas.microsoft.com/office/powerpoint/2010/main" val="2457007424"/>
              </p:ext>
            </p:extLst>
          </p:nvPr>
        </p:nvGraphicFramePr>
        <p:xfrm>
          <a:off x="595619" y="1347454"/>
          <a:ext cx="10997965" cy="4775482"/>
        </p:xfrm>
        <a:graphic>
          <a:graphicData uri="http://schemas.openxmlformats.org/drawingml/2006/table">
            <a:tbl>
              <a:tblPr firstRow="1" firstCol="1" bandRow="1">
                <a:tableStyleId>{BDBED569-4797-4DF1-A0F4-6AAB3CD982D8}</a:tableStyleId>
              </a:tblPr>
              <a:tblGrid>
                <a:gridCol w="322975">
                  <a:extLst>
                    <a:ext uri="{9D8B030D-6E8A-4147-A177-3AD203B41FA5}">
                      <a16:colId xmlns:a16="http://schemas.microsoft.com/office/drawing/2014/main" val="2593808477"/>
                    </a:ext>
                  </a:extLst>
                </a:gridCol>
                <a:gridCol w="10674990">
                  <a:extLst>
                    <a:ext uri="{9D8B030D-6E8A-4147-A177-3AD203B41FA5}">
                      <a16:colId xmlns:a16="http://schemas.microsoft.com/office/drawing/2014/main" val="2906727952"/>
                    </a:ext>
                  </a:extLst>
                </a:gridCol>
              </a:tblGrid>
              <a:tr h="256572">
                <a:tc>
                  <a:txBody>
                    <a:bodyPr/>
                    <a:lstStyle/>
                    <a:p>
                      <a:pPr marL="0" marR="0">
                        <a:lnSpc>
                          <a:spcPct val="107000"/>
                        </a:lnSpc>
                        <a:spcBef>
                          <a:spcPts val="0"/>
                        </a:spcBef>
                        <a:spcAft>
                          <a:spcPts val="800"/>
                        </a:spcAft>
                      </a:pPr>
                      <a:r>
                        <a:rPr lang="en-US" sz="1200" b="0" dirty="0">
                          <a:effectLst/>
                        </a:rPr>
                        <a:t>[1]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b="0" dirty="0">
                          <a:effectLst/>
                        </a:rPr>
                        <a:t>N. A. a. M. O. </a:t>
                      </a:r>
                      <a:r>
                        <a:rPr lang="en-US" sz="1200" b="0" dirty="0" err="1">
                          <a:effectLst/>
                        </a:rPr>
                        <a:t>Magri</a:t>
                      </a:r>
                      <a:r>
                        <a:rPr lang="en-US" sz="1200" b="0" dirty="0">
                          <a:effectLst/>
                        </a:rPr>
                        <a:t> Hicham1, "DEVICE-TO-DEVICE (D2D) COMMUNICATION UNDER LTE-ADVANCED NETWORKS," International Journal of Wireless &amp; Mobile Networks (IJWMN), vol. 8, no. 1, 2016.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3930956238"/>
                  </a:ext>
                </a:extLst>
              </a:tr>
              <a:tr h="256572">
                <a:tc>
                  <a:txBody>
                    <a:bodyPr/>
                    <a:lstStyle/>
                    <a:p>
                      <a:pPr marL="0" marR="0">
                        <a:lnSpc>
                          <a:spcPct val="107000"/>
                        </a:lnSpc>
                        <a:spcBef>
                          <a:spcPts val="0"/>
                        </a:spcBef>
                        <a:spcAft>
                          <a:spcPts val="800"/>
                        </a:spcAft>
                      </a:pPr>
                      <a:r>
                        <a:rPr lang="en-US" sz="1200" b="0" dirty="0">
                          <a:effectLst/>
                        </a:rPr>
                        <a:t>[2]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D. K. S. Udit Narayana Kar, "An overview of device-to-device communication in cellular networks," https://doi.org/10.1016/j.icte.2017.08.002, 2017.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3163946108"/>
                  </a:ext>
                </a:extLst>
              </a:tr>
              <a:tr h="256572">
                <a:tc>
                  <a:txBody>
                    <a:bodyPr/>
                    <a:lstStyle/>
                    <a:p>
                      <a:pPr marL="0" marR="0">
                        <a:lnSpc>
                          <a:spcPct val="107000"/>
                        </a:lnSpc>
                        <a:spcBef>
                          <a:spcPts val="0"/>
                        </a:spcBef>
                        <a:spcAft>
                          <a:spcPts val="800"/>
                        </a:spcAft>
                      </a:pPr>
                      <a:r>
                        <a:rPr lang="en-US" sz="1200" b="0">
                          <a:effectLst/>
                        </a:rPr>
                        <a:t>[3] </a:t>
                      </a:r>
                      <a:endParaRPr lang="en-US" sz="1200" b="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J. R. E. Shahid Mumtaz, Smart Device to Smart Device Communication, Springer, 2014.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972620856"/>
                  </a:ext>
                </a:extLst>
              </a:tr>
              <a:tr h="256572">
                <a:tc>
                  <a:txBody>
                    <a:bodyPr/>
                    <a:lstStyle/>
                    <a:p>
                      <a:pPr marL="0" marR="0">
                        <a:lnSpc>
                          <a:spcPct val="107000"/>
                        </a:lnSpc>
                        <a:spcBef>
                          <a:spcPts val="0"/>
                        </a:spcBef>
                        <a:spcAft>
                          <a:spcPts val="800"/>
                        </a:spcAft>
                      </a:pPr>
                      <a:r>
                        <a:rPr lang="en-US" sz="1200" b="0" dirty="0">
                          <a:effectLst/>
                        </a:rPr>
                        <a:t>[4]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R. N. Y. Z. Omar Hayat, "In‑Band Device to Device (D2D) Communication and Device Discovery: A Survey," Springer, no. Springer </a:t>
                      </a:r>
                      <a:r>
                        <a:rPr lang="en-US" sz="1200" dirty="0" err="1">
                          <a:effectLst/>
                        </a:rPr>
                        <a:t>Science+Business</a:t>
                      </a:r>
                      <a:r>
                        <a:rPr lang="en-US" sz="1200" dirty="0">
                          <a:effectLst/>
                        </a:rPr>
                        <a:t> Media, LLC, part of Springer Nature 2019, 2019.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1863332017"/>
                  </a:ext>
                </a:extLst>
              </a:tr>
              <a:tr h="256572">
                <a:tc>
                  <a:txBody>
                    <a:bodyPr/>
                    <a:lstStyle/>
                    <a:p>
                      <a:pPr marL="0" marR="0">
                        <a:lnSpc>
                          <a:spcPct val="107000"/>
                        </a:lnSpc>
                        <a:spcBef>
                          <a:spcPts val="0"/>
                        </a:spcBef>
                        <a:spcAft>
                          <a:spcPts val="800"/>
                        </a:spcAft>
                      </a:pPr>
                      <a:r>
                        <a:rPr lang="en-US" sz="1200" b="0" dirty="0">
                          <a:effectLst/>
                        </a:rPr>
                        <a:t>[5]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J. G. A. A. G. a. R. R. </a:t>
                      </a:r>
                      <a:r>
                        <a:rPr lang="en-US" sz="1200" dirty="0" err="1">
                          <a:effectLst/>
                        </a:rPr>
                        <a:t>Xingqin</a:t>
                      </a:r>
                      <a:r>
                        <a:rPr lang="en-US" sz="1200" dirty="0">
                          <a:effectLst/>
                        </a:rPr>
                        <a:t> Lin, "An Overview of 3GPP Device-to-Device Proximity Services," IEEE, 2014.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349407850"/>
                  </a:ext>
                </a:extLst>
              </a:tr>
              <a:tr h="256572">
                <a:tc>
                  <a:txBody>
                    <a:bodyPr/>
                    <a:lstStyle/>
                    <a:p>
                      <a:pPr marL="0" marR="0">
                        <a:lnSpc>
                          <a:spcPct val="107000"/>
                        </a:lnSpc>
                        <a:spcBef>
                          <a:spcPts val="0"/>
                        </a:spcBef>
                        <a:spcAft>
                          <a:spcPts val="800"/>
                        </a:spcAft>
                      </a:pPr>
                      <a:r>
                        <a:rPr lang="en-US" sz="1200" b="0" dirty="0">
                          <a:effectLst/>
                        </a:rPr>
                        <a:t>[6]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Y.-D. L. a. Y.-C. Hsu, "</a:t>
                      </a:r>
                      <a:r>
                        <a:rPr lang="en-US" sz="1200" dirty="0" err="1">
                          <a:effectLst/>
                        </a:rPr>
                        <a:t>Multihop</a:t>
                      </a:r>
                      <a:r>
                        <a:rPr lang="en-US" sz="1200" dirty="0">
                          <a:effectLst/>
                        </a:rPr>
                        <a:t> cellular: A new architecture for wireless communications," in Proceedings of IEEE Infocom, vol. 3, pp. PP. 173-1282, March 2000.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155553333"/>
                  </a:ext>
                </a:extLst>
              </a:tr>
              <a:tr h="256572">
                <a:tc>
                  <a:txBody>
                    <a:bodyPr/>
                    <a:lstStyle/>
                    <a:p>
                      <a:pPr marL="0" marR="0">
                        <a:lnSpc>
                          <a:spcPct val="107000"/>
                        </a:lnSpc>
                        <a:spcBef>
                          <a:spcPts val="0"/>
                        </a:spcBef>
                        <a:spcAft>
                          <a:spcPts val="800"/>
                        </a:spcAft>
                      </a:pPr>
                      <a:r>
                        <a:rPr lang="en-US" sz="1200" b="0" dirty="0">
                          <a:effectLst/>
                        </a:rPr>
                        <a:t>[7]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a:effectLst/>
                        </a:rPr>
                        <a:t>C. Q. S. D. a. O. T. H. Wu, "Integrated cellular and ad hoc relaying systems: iCAR," IEEE Journal on Selected Areas in, vol. 19, no. 10, pp. PP. 2105-2115, October 2001.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25989364"/>
                  </a:ext>
                </a:extLst>
              </a:tr>
              <a:tr h="256572">
                <a:tc>
                  <a:txBody>
                    <a:bodyPr/>
                    <a:lstStyle/>
                    <a:p>
                      <a:pPr marL="0" marR="0">
                        <a:lnSpc>
                          <a:spcPct val="107000"/>
                        </a:lnSpc>
                        <a:spcBef>
                          <a:spcPts val="0"/>
                        </a:spcBef>
                        <a:spcAft>
                          <a:spcPts val="800"/>
                        </a:spcAft>
                      </a:pPr>
                      <a:r>
                        <a:rPr lang="en-US" sz="1200" b="0" dirty="0">
                          <a:effectLst/>
                        </a:rPr>
                        <a:t>[8]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J. G. A. a. A. G. </a:t>
                      </a:r>
                      <a:r>
                        <a:rPr lang="en-US" sz="1200" dirty="0" err="1">
                          <a:effectLst/>
                        </a:rPr>
                        <a:t>Xingqin</a:t>
                      </a:r>
                      <a:r>
                        <a:rPr lang="en-US" sz="1200" dirty="0">
                          <a:effectLst/>
                        </a:rPr>
                        <a:t> Lin, "Spectrum Sharing for Device-to-Device Communication in Cellular Networks," IEEE </a:t>
                      </a:r>
                      <a:r>
                        <a:rPr lang="en-US" sz="1200" dirty="0" err="1">
                          <a:effectLst/>
                        </a:rPr>
                        <a:t>Globecom</a:t>
                      </a:r>
                      <a:r>
                        <a:rPr lang="en-US" sz="1200" dirty="0">
                          <a:effectLst/>
                        </a:rPr>
                        <a:t> , 2013.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955579964"/>
                  </a:ext>
                </a:extLst>
              </a:tr>
              <a:tr h="256572">
                <a:tc>
                  <a:txBody>
                    <a:bodyPr/>
                    <a:lstStyle/>
                    <a:p>
                      <a:pPr marL="0" marR="0">
                        <a:lnSpc>
                          <a:spcPct val="107000"/>
                        </a:lnSpc>
                        <a:spcBef>
                          <a:spcPts val="0"/>
                        </a:spcBef>
                        <a:spcAft>
                          <a:spcPts val="800"/>
                        </a:spcAft>
                      </a:pPr>
                      <a:r>
                        <a:rPr lang="en-US" sz="1200" b="0" dirty="0">
                          <a:effectLst/>
                        </a:rPr>
                        <a:t>[9]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H. T. Li Wang, Device-to-Device Communications in Cellular Networks, Springer, 2016.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940734820"/>
                  </a:ext>
                </a:extLst>
              </a:tr>
              <a:tr h="340366">
                <a:tc>
                  <a:txBody>
                    <a:bodyPr/>
                    <a:lstStyle/>
                    <a:p>
                      <a:pPr marL="0" marR="0">
                        <a:lnSpc>
                          <a:spcPct val="107000"/>
                        </a:lnSpc>
                        <a:spcBef>
                          <a:spcPts val="0"/>
                        </a:spcBef>
                        <a:spcAft>
                          <a:spcPts val="800"/>
                        </a:spcAft>
                      </a:pPr>
                      <a:r>
                        <a:rPr lang="en-US" sz="1200" b="0" dirty="0">
                          <a:effectLst/>
                        </a:rPr>
                        <a:t>[10]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Q. W. V. M. </a:t>
                      </a:r>
                      <a:r>
                        <a:rPr lang="en-US" sz="1200" dirty="0" err="1">
                          <a:effectLst/>
                        </a:rPr>
                        <a:t>Arash</a:t>
                      </a:r>
                      <a:r>
                        <a:rPr lang="en-US" sz="1200" dirty="0">
                          <a:effectLst/>
                        </a:rPr>
                        <a:t> </a:t>
                      </a:r>
                      <a:r>
                        <a:rPr lang="en-US" sz="1200" dirty="0" err="1">
                          <a:effectLst/>
                        </a:rPr>
                        <a:t>Asadi</a:t>
                      </a:r>
                      <a:r>
                        <a:rPr lang="en-US" sz="1200" dirty="0">
                          <a:effectLst/>
                        </a:rPr>
                        <a:t>, "A Survey on Device-to-Device Communication in Cellular Networks," IEEE, 2014.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991410124"/>
                  </a:ext>
                </a:extLst>
              </a:tr>
              <a:tr h="340366">
                <a:tc>
                  <a:txBody>
                    <a:bodyPr/>
                    <a:lstStyle/>
                    <a:p>
                      <a:pPr marL="0" marR="0">
                        <a:lnSpc>
                          <a:spcPct val="107000"/>
                        </a:lnSpc>
                        <a:spcBef>
                          <a:spcPts val="0"/>
                        </a:spcBef>
                        <a:spcAft>
                          <a:spcPts val="800"/>
                        </a:spcAft>
                      </a:pPr>
                      <a:r>
                        <a:rPr lang="en-US" sz="1200" b="0" dirty="0">
                          <a:effectLst/>
                        </a:rPr>
                        <a:t>[11]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H. L. K. M. S. H. J. R. a. A. R. S. Mumtaz, "Smart direct-LTE communication: An energy saving perspective," Ad Hoc Networks, vol. 13, pp. pp. 269-311, Feb 2014.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566619168"/>
                  </a:ext>
                </a:extLst>
              </a:tr>
              <a:tr h="340366">
                <a:tc>
                  <a:txBody>
                    <a:bodyPr/>
                    <a:lstStyle/>
                    <a:p>
                      <a:pPr marL="0" marR="0">
                        <a:lnSpc>
                          <a:spcPct val="107000"/>
                        </a:lnSpc>
                        <a:spcBef>
                          <a:spcPts val="0"/>
                        </a:spcBef>
                        <a:spcAft>
                          <a:spcPts val="800"/>
                        </a:spcAft>
                      </a:pPr>
                      <a:r>
                        <a:rPr lang="en-US" sz="1200" b="0" dirty="0">
                          <a:effectLst/>
                        </a:rPr>
                        <a:t>[12]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M. U.-R. M. M. M. A. I. a. R. T. Ghazanfar Ali Safdar, "Interference Mitigation in D2D Communication Underlaying LTE-A Network," IEE, 2016.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3595181117"/>
                  </a:ext>
                </a:extLst>
              </a:tr>
              <a:tr h="340366">
                <a:tc>
                  <a:txBody>
                    <a:bodyPr/>
                    <a:lstStyle/>
                    <a:p>
                      <a:pPr marL="0" marR="0">
                        <a:lnSpc>
                          <a:spcPct val="107000"/>
                        </a:lnSpc>
                        <a:spcBef>
                          <a:spcPts val="0"/>
                        </a:spcBef>
                        <a:spcAft>
                          <a:spcPts val="800"/>
                        </a:spcAft>
                      </a:pPr>
                      <a:r>
                        <a:rPr lang="en-US" sz="1200" b="0" dirty="0">
                          <a:effectLst/>
                        </a:rPr>
                        <a:t>[13]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R. K. J. S. J. </a:t>
                      </a:r>
                      <a:r>
                        <a:rPr lang="en-US" sz="1200" dirty="0" err="1">
                          <a:effectLst/>
                        </a:rPr>
                        <a:t>Pimmy</a:t>
                      </a:r>
                      <a:r>
                        <a:rPr lang="en-US" sz="1200" dirty="0">
                          <a:effectLst/>
                        </a:rPr>
                        <a:t> </a:t>
                      </a:r>
                      <a:r>
                        <a:rPr lang="en-US" sz="1200" dirty="0" err="1">
                          <a:effectLst/>
                        </a:rPr>
                        <a:t>Gandotraa</a:t>
                      </a:r>
                      <a:r>
                        <a:rPr lang="en-US" sz="1200" dirty="0">
                          <a:effectLst/>
                        </a:rPr>
                        <a:t>, "A survey on device-to-device (D2D) communication: Architecture and security issues," Elsevier Journal of Network and Computer Applications , vol. 78, pp. PP. 9-29, 2017.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243673450"/>
                  </a:ext>
                </a:extLst>
              </a:tr>
              <a:tr h="340366">
                <a:tc>
                  <a:txBody>
                    <a:bodyPr/>
                    <a:lstStyle/>
                    <a:p>
                      <a:pPr marL="0" marR="0">
                        <a:lnSpc>
                          <a:spcPct val="107000"/>
                        </a:lnSpc>
                        <a:spcBef>
                          <a:spcPts val="0"/>
                        </a:spcBef>
                        <a:spcAft>
                          <a:spcPts val="800"/>
                        </a:spcAft>
                      </a:pPr>
                      <a:r>
                        <a:rPr lang="en-US" sz="1200" b="0" dirty="0">
                          <a:effectLst/>
                        </a:rPr>
                        <a:t>[14]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M. W. A. Y. D. Y. L. S. T. a. J. O. Michael Haus, "Security and Privacy in Device-to-Device (D2D) Communication: A Review," IEEE COMMUNICATIONS SURVEYS &amp; TUTORIALS, December 2016.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1870918721"/>
                  </a:ext>
                </a:extLst>
              </a:tr>
              <a:tr h="340366">
                <a:tc>
                  <a:txBody>
                    <a:bodyPr/>
                    <a:lstStyle/>
                    <a:p>
                      <a:pPr marL="0" marR="0">
                        <a:lnSpc>
                          <a:spcPct val="107000"/>
                        </a:lnSpc>
                        <a:spcBef>
                          <a:spcPts val="0"/>
                        </a:spcBef>
                        <a:spcAft>
                          <a:spcPts val="800"/>
                        </a:spcAft>
                      </a:pPr>
                      <a:r>
                        <a:rPr lang="en-US" sz="1200" b="0" dirty="0">
                          <a:effectLst/>
                        </a:rPr>
                        <a:t>[15]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M. Z. B. a. T. V. Pavel Mach, "In-Band Device-to-Device Communication in OFDMA Cellular Networks: A Survey and Challenges," IEEE COMMUNICATION SURVEYS &amp; TUTORIALS, vol. 17, no. 4, FOURTH QUARTER 2015.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3945816832"/>
                  </a:ext>
                </a:extLst>
              </a:tr>
            </a:tbl>
          </a:graphicData>
        </a:graphic>
      </p:graphicFrame>
    </p:spTree>
    <p:extLst>
      <p:ext uri="{BB962C8B-B14F-4D97-AF65-F5344CB8AC3E}">
        <p14:creationId xmlns:p14="http://schemas.microsoft.com/office/powerpoint/2010/main" val="167166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Technical Perspective</a:t>
            </a:r>
          </a:p>
        </p:txBody>
      </p:sp>
      <p:sp>
        <p:nvSpPr>
          <p:cNvPr id="3" name="Content Placeholder 2">
            <a:extLst>
              <a:ext uri="{FF2B5EF4-FFF2-40B4-BE49-F238E27FC236}">
                <a16:creationId xmlns:a16="http://schemas.microsoft.com/office/drawing/2014/main" id="{F83D17B1-8893-413E-B9BF-036F92858EC2}"/>
              </a:ext>
            </a:extLst>
          </p:cNvPr>
          <p:cNvSpPr>
            <a:spLocks noGrp="1"/>
          </p:cNvSpPr>
          <p:nvPr>
            <p:ph idx="1"/>
          </p:nvPr>
        </p:nvSpPr>
        <p:spPr>
          <a:xfrm>
            <a:off x="423416" y="1247091"/>
            <a:ext cx="11153391" cy="2976769"/>
          </a:xfrm>
        </p:spPr>
        <p:txBody>
          <a:bodyPr>
            <a:normAutofit/>
          </a:bodyPr>
          <a:lstStyle/>
          <a:p>
            <a:pPr marL="0" indent="0">
              <a:buNone/>
            </a:pPr>
            <a:r>
              <a:rPr lang="en-US" sz="2200" dirty="0"/>
              <a:t>Exploiting the natural proximity of communicating devices may provide multiple performance benefits.</a:t>
            </a:r>
          </a:p>
          <a:p>
            <a:pPr marL="457200" lvl="0" indent="-457200" algn="just">
              <a:buFont typeface="+mj-lt"/>
              <a:buAutoNum type="arabicPeriod"/>
            </a:pPr>
            <a:r>
              <a:rPr lang="en-US" sz="1800" dirty="0"/>
              <a:t>D2D user equipment (UE) may enjoy high data rates and low end-to-end delay due to the short-range direct communication.</a:t>
            </a:r>
          </a:p>
          <a:p>
            <a:pPr marL="457200" lvl="0" indent="-457200" algn="just">
              <a:buFont typeface="+mj-lt"/>
              <a:buAutoNum type="arabicPeriod"/>
            </a:pPr>
            <a:r>
              <a:rPr lang="en-US" sz="1800" dirty="0"/>
              <a:t>It is more resource-efficient for proximate UE devices to communicate directly with each other than routing through an evolved Node B (</a:t>
            </a:r>
            <a:r>
              <a:rPr lang="en-US" sz="1800" dirty="0" err="1"/>
              <a:t>eNB</a:t>
            </a:r>
            <a:r>
              <a:rPr lang="en-US" sz="1800" dirty="0"/>
              <a:t>) and possibly the core network. compared to normal downlink/uplink cellular communication, direct communication saves energy and improves radio resource utilization.</a:t>
            </a:r>
          </a:p>
          <a:p>
            <a:pPr marL="457200" lvl="0" indent="-457200" algn="just">
              <a:buFont typeface="+mj-lt"/>
              <a:buAutoNum type="arabicPeriod"/>
            </a:pPr>
            <a:r>
              <a:rPr lang="en-US" sz="1800" dirty="0"/>
              <a:t>Switching from an infrastructure path to a direct path offloads cellular traffic, alleviating congestion, and thus benefitting other non-D2D UE as well.</a:t>
            </a:r>
          </a:p>
          <a:p>
            <a:endParaRPr lang="en-US" sz="1800" dirty="0"/>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4</a:t>
            </a:fld>
            <a:endParaRPr lang="en-US" sz="1400" dirty="0">
              <a:solidFill>
                <a:schemeClr val="bg1"/>
              </a:solidFill>
            </a:endParaRPr>
          </a:p>
        </p:txBody>
      </p:sp>
      <p:pic>
        <p:nvPicPr>
          <p:cNvPr id="6" name="Picture 5">
            <a:extLst>
              <a:ext uri="{FF2B5EF4-FFF2-40B4-BE49-F238E27FC236}">
                <a16:creationId xmlns:a16="http://schemas.microsoft.com/office/drawing/2014/main" id="{B9512ACD-8D33-4611-A6C6-8B03703487B5}"/>
              </a:ext>
            </a:extLst>
          </p:cNvPr>
          <p:cNvPicPr>
            <a:picLocks noChangeAspect="1"/>
          </p:cNvPicPr>
          <p:nvPr/>
        </p:nvPicPr>
        <p:blipFill>
          <a:blip r:embed="rId3"/>
          <a:stretch>
            <a:fillRect/>
          </a:stretch>
        </p:blipFill>
        <p:spPr>
          <a:xfrm>
            <a:off x="2517018" y="4088054"/>
            <a:ext cx="7177257" cy="2533612"/>
          </a:xfrm>
          <a:prstGeom prst="rect">
            <a:avLst/>
          </a:prstGeom>
        </p:spPr>
      </p:pic>
      <p:sp>
        <p:nvSpPr>
          <p:cNvPr id="15" name="Rectangle 14">
            <a:extLst>
              <a:ext uri="{FF2B5EF4-FFF2-40B4-BE49-F238E27FC236}">
                <a16:creationId xmlns:a16="http://schemas.microsoft.com/office/drawing/2014/main" id="{89810AFA-3FC6-46D2-A526-96A3693E10C9}"/>
              </a:ext>
            </a:extLst>
          </p:cNvPr>
          <p:cNvSpPr/>
          <p:nvPr/>
        </p:nvSpPr>
        <p:spPr>
          <a:xfrm>
            <a:off x="4003570" y="6360055"/>
            <a:ext cx="3744935" cy="261610"/>
          </a:xfrm>
          <a:prstGeom prst="rect">
            <a:avLst/>
          </a:prstGeom>
        </p:spPr>
        <p:txBody>
          <a:bodyPr wrap="none">
            <a:spAutoFit/>
          </a:bodyPr>
          <a:lstStyle/>
          <a:p>
            <a:pPr algn="ctr"/>
            <a:r>
              <a:rPr lang="en-US" sz="1100" dirty="0">
                <a:solidFill>
                  <a:schemeClr val="accent1">
                    <a:lumMod val="50000"/>
                  </a:schemeClr>
                </a:solidFill>
              </a:rPr>
              <a:t>Illustration of possible D2D use cases and potential benefits[5]</a:t>
            </a:r>
          </a:p>
        </p:txBody>
      </p:sp>
    </p:spTree>
    <p:extLst>
      <p:ext uri="{BB962C8B-B14F-4D97-AF65-F5344CB8AC3E}">
        <p14:creationId xmlns:p14="http://schemas.microsoft.com/office/powerpoint/2010/main" val="19431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Standardization-History</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5</a:t>
            </a:fld>
            <a:endParaRPr lang="en-US" sz="1400" dirty="0">
              <a:solidFill>
                <a:schemeClr val="bg1"/>
              </a:solidFill>
            </a:endParaRPr>
          </a:p>
        </p:txBody>
      </p:sp>
      <p:grpSp>
        <p:nvGrpSpPr>
          <p:cNvPr id="9" name="Group 4">
            <a:extLst>
              <a:ext uri="{FF2B5EF4-FFF2-40B4-BE49-F238E27FC236}">
                <a16:creationId xmlns:a16="http://schemas.microsoft.com/office/drawing/2014/main" id="{73305724-5EB4-4FAD-8D80-08ED3F469A31}"/>
              </a:ext>
            </a:extLst>
          </p:cNvPr>
          <p:cNvGrpSpPr>
            <a:grpSpLocks noChangeAspect="1"/>
          </p:cNvGrpSpPr>
          <p:nvPr/>
        </p:nvGrpSpPr>
        <p:grpSpPr bwMode="auto">
          <a:xfrm>
            <a:off x="6193874" y="1286545"/>
            <a:ext cx="5689568" cy="4065007"/>
            <a:chOff x="3499" y="784"/>
            <a:chExt cx="3947" cy="2820"/>
          </a:xfrm>
        </p:grpSpPr>
        <p:sp>
          <p:nvSpPr>
            <p:cNvPr id="10" name="AutoShape 3">
              <a:extLst>
                <a:ext uri="{FF2B5EF4-FFF2-40B4-BE49-F238E27FC236}">
                  <a16:creationId xmlns:a16="http://schemas.microsoft.com/office/drawing/2014/main" id="{D120B0A4-604B-4046-8505-7D6856C9E97B}"/>
                </a:ext>
              </a:extLst>
            </p:cNvPr>
            <p:cNvSpPr>
              <a:spLocks noChangeAspect="1" noChangeArrowheads="1" noTextEdit="1"/>
            </p:cNvSpPr>
            <p:nvPr/>
          </p:nvSpPr>
          <p:spPr bwMode="auto">
            <a:xfrm>
              <a:off x="3499" y="784"/>
              <a:ext cx="3947" cy="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FA5BA700-129E-4B31-8CF2-9C898167F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 y="784"/>
              <a:ext cx="3950" cy="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0">
            <a:extLst>
              <a:ext uri="{FF2B5EF4-FFF2-40B4-BE49-F238E27FC236}">
                <a16:creationId xmlns:a16="http://schemas.microsoft.com/office/drawing/2014/main" id="{02DAF666-47DE-4C79-9B3F-120FE8B78ED1}"/>
              </a:ext>
            </a:extLst>
          </p:cNvPr>
          <p:cNvSpPr/>
          <p:nvPr/>
        </p:nvSpPr>
        <p:spPr>
          <a:xfrm>
            <a:off x="7491127" y="5351552"/>
            <a:ext cx="4537090" cy="507831"/>
          </a:xfrm>
          <a:prstGeom prst="rect">
            <a:avLst/>
          </a:prstGeom>
        </p:spPr>
        <p:txBody>
          <a:bodyPr wrap="square">
            <a:spAutoFit/>
          </a:bodyPr>
          <a:lstStyle/>
          <a:p>
            <a:r>
              <a:rPr lang="en-US" sz="900" dirty="0"/>
              <a:t>Recent Advances on Cellular D2D Communications</a:t>
            </a:r>
          </a:p>
          <a:p>
            <a:r>
              <a:rPr lang="en-US" sz="900" dirty="0"/>
              <a:t>by Boon-Chong </a:t>
            </a:r>
            <a:r>
              <a:rPr lang="en-US" sz="900" dirty="0" err="1"/>
              <a:t>Seet</a:t>
            </a:r>
            <a:r>
              <a:rPr lang="en-US" sz="900" dirty="0"/>
              <a:t>, Syed Faraz Hasan and Peter Han-</a:t>
            </a:r>
            <a:r>
              <a:rPr lang="en-US" sz="900" dirty="0" err="1"/>
              <a:t>Joo</a:t>
            </a:r>
            <a:r>
              <a:rPr lang="en-US" sz="900" dirty="0"/>
              <a:t> Chong</a:t>
            </a:r>
          </a:p>
          <a:p>
            <a:r>
              <a:rPr lang="en-US" sz="900" dirty="0"/>
              <a:t>Future Internet 2018, 10(1), 10; https://doi.org/10.3390/fi10010010</a:t>
            </a:r>
          </a:p>
        </p:txBody>
      </p:sp>
      <p:sp>
        <p:nvSpPr>
          <p:cNvPr id="12" name="Rectangle 11">
            <a:extLst>
              <a:ext uri="{FF2B5EF4-FFF2-40B4-BE49-F238E27FC236}">
                <a16:creationId xmlns:a16="http://schemas.microsoft.com/office/drawing/2014/main" id="{483DF87C-2DCE-4E64-957A-71830533B78E}"/>
              </a:ext>
            </a:extLst>
          </p:cNvPr>
          <p:cNvSpPr/>
          <p:nvPr/>
        </p:nvSpPr>
        <p:spPr>
          <a:xfrm>
            <a:off x="423417" y="1394480"/>
            <a:ext cx="5574711" cy="4647426"/>
          </a:xfrm>
          <a:prstGeom prst="rect">
            <a:avLst/>
          </a:prstGeom>
        </p:spPr>
        <p:txBody>
          <a:bodyPr wrap="square">
            <a:spAutoFit/>
          </a:bodyPr>
          <a:lstStyle/>
          <a:p>
            <a:pPr marL="285750" indent="-285750" algn="just">
              <a:spcBef>
                <a:spcPts val="600"/>
              </a:spcBef>
              <a:buFont typeface="Arial" panose="020B0604020202020204" pitchFamily="34" charset="0"/>
              <a:buChar char="•"/>
            </a:pPr>
            <a:r>
              <a:rPr lang="en-US" sz="1700" dirty="0"/>
              <a:t>In earlier studies D2D was mainly proposed for relaying purposes.</a:t>
            </a:r>
          </a:p>
          <a:p>
            <a:pPr marL="285750" indent="-285750" algn="just">
              <a:spcBef>
                <a:spcPts val="600"/>
              </a:spcBef>
              <a:buFont typeface="Arial" panose="020B0604020202020204" pitchFamily="34" charset="0"/>
              <a:buChar char="•"/>
            </a:pPr>
            <a:r>
              <a:rPr lang="en-US" sz="1700" dirty="0"/>
              <a:t>D2D in cellular networks has been motivated by the trend of proximity-based services and public safety needs.</a:t>
            </a:r>
          </a:p>
          <a:p>
            <a:pPr marL="285750" indent="-285750" algn="just">
              <a:spcBef>
                <a:spcPts val="600"/>
              </a:spcBef>
              <a:buFont typeface="Arial" panose="020B0604020202020204" pitchFamily="34" charset="0"/>
              <a:buChar char="•"/>
            </a:pPr>
            <a:r>
              <a:rPr lang="en-US" sz="1700" dirty="0"/>
              <a:t>Increasingly network operators and device manufacturer agreed on D2D communications as the future of 5G.</a:t>
            </a:r>
          </a:p>
          <a:p>
            <a:pPr marL="285750" indent="-285750" algn="just">
              <a:spcBef>
                <a:spcPts val="600"/>
              </a:spcBef>
              <a:buFont typeface="Arial" panose="020B0604020202020204" pitchFamily="34" charset="0"/>
              <a:buChar char="•"/>
            </a:pPr>
            <a:r>
              <a:rPr lang="en-US" sz="1700" dirty="0"/>
              <a:t>At the 3GPP meeting held in June 2011, the concept of D2D discovery and communication was submitted by Qualcomm (</a:t>
            </a:r>
            <a:r>
              <a:rPr lang="en-US" sz="1700" dirty="0" err="1"/>
              <a:t>FlashLinQ</a:t>
            </a:r>
            <a:r>
              <a:rPr lang="en-US" sz="1700" dirty="0"/>
              <a:t>).</a:t>
            </a:r>
          </a:p>
          <a:p>
            <a:pPr marL="285750" indent="-285750" algn="just">
              <a:spcBef>
                <a:spcPts val="600"/>
              </a:spcBef>
              <a:buFont typeface="Arial" panose="020B0604020202020204" pitchFamily="34" charset="0"/>
              <a:buChar char="•"/>
            </a:pPr>
            <a:r>
              <a:rPr lang="en-US" sz="1700" dirty="0"/>
              <a:t>Towards the finalization of LTE Release-11, 3GPP initiated the agenda for Release-12, which was initiated at a workshop in June 2012.</a:t>
            </a:r>
          </a:p>
          <a:p>
            <a:pPr marL="285750" indent="-285750" algn="just">
              <a:spcBef>
                <a:spcPts val="600"/>
              </a:spcBef>
              <a:buFont typeface="Arial" panose="020B0604020202020204" pitchFamily="34" charset="0"/>
              <a:buChar char="•"/>
            </a:pPr>
            <a:r>
              <a:rPr lang="en-US" sz="1700" dirty="0"/>
              <a:t>Subsequently, the radio access network (RAN) 58th plenary meeting held in December 2012 agreed to start the study of LTE D2D proximity service (</a:t>
            </a:r>
            <a:r>
              <a:rPr lang="en-US" sz="1700" dirty="0" err="1"/>
              <a:t>ProSe</a:t>
            </a:r>
            <a:r>
              <a:rPr lang="en-US" sz="1700" dirty="0"/>
              <a:t>). </a:t>
            </a:r>
          </a:p>
          <a:p>
            <a:pPr algn="just">
              <a:spcAft>
                <a:spcPts val="100"/>
              </a:spcAft>
            </a:pPr>
            <a:endParaRPr lang="en-US" sz="1600" dirty="0"/>
          </a:p>
        </p:txBody>
      </p:sp>
    </p:spTree>
    <p:extLst>
      <p:ext uri="{BB962C8B-B14F-4D97-AF65-F5344CB8AC3E}">
        <p14:creationId xmlns:p14="http://schemas.microsoft.com/office/powerpoint/2010/main" val="275222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a:solidFill>
                  <a:schemeClr val="accent1">
                    <a:lumMod val="75000"/>
                  </a:schemeClr>
                </a:solidFill>
              </a:rPr>
              <a:t>Classifications of D2D Communications</a:t>
            </a:r>
            <a:endParaRPr lang="en-US" dirty="0">
              <a:solidFill>
                <a:schemeClr val="accent1">
                  <a:lumMod val="75000"/>
                </a:schemeClr>
              </a:solidFill>
            </a:endParaRP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6</a:t>
            </a:fld>
            <a:endParaRPr lang="en-US" sz="1400" dirty="0">
              <a:solidFill>
                <a:schemeClr val="bg1"/>
              </a:solidFill>
            </a:endParaRPr>
          </a:p>
        </p:txBody>
      </p:sp>
      <p:sp>
        <p:nvSpPr>
          <p:cNvPr id="13" name="Content Placeholder 2">
            <a:extLst>
              <a:ext uri="{FF2B5EF4-FFF2-40B4-BE49-F238E27FC236}">
                <a16:creationId xmlns:a16="http://schemas.microsoft.com/office/drawing/2014/main" id="{A88B0085-100D-43ED-AE29-19D33A2F6AB4}"/>
              </a:ext>
            </a:extLst>
          </p:cNvPr>
          <p:cNvSpPr>
            <a:spLocks noGrp="1"/>
          </p:cNvSpPr>
          <p:nvPr>
            <p:ph idx="1"/>
          </p:nvPr>
        </p:nvSpPr>
        <p:spPr>
          <a:xfrm>
            <a:off x="477945" y="2081792"/>
            <a:ext cx="5864133" cy="4822347"/>
          </a:xfrm>
        </p:spPr>
        <p:txBody>
          <a:bodyPr>
            <a:normAutofit/>
          </a:bodyPr>
          <a:lstStyle/>
          <a:p>
            <a:pPr marL="457200" indent="-457200" algn="just">
              <a:spcBef>
                <a:spcPts val="800"/>
              </a:spcBef>
              <a:spcAft>
                <a:spcPts val="200"/>
              </a:spcAft>
              <a:buFont typeface="+mj-lt"/>
              <a:buAutoNum type="arabicPeriod"/>
            </a:pPr>
            <a:r>
              <a:rPr lang="en-US" sz="1700" i="1" dirty="0">
                <a:solidFill>
                  <a:srgbClr val="C00000"/>
                </a:solidFill>
              </a:rPr>
              <a:t>D2D Direct Link</a:t>
            </a:r>
            <a:r>
              <a:rPr lang="en-US" sz="1700" dirty="0"/>
              <a:t>: The simplest case of D2D communication occurs when transmitters and receivers exchange data directly with each other without intermediate nodes.</a:t>
            </a:r>
          </a:p>
          <a:p>
            <a:pPr marL="457200" indent="-457200" algn="just">
              <a:spcBef>
                <a:spcPts val="800"/>
              </a:spcBef>
              <a:spcAft>
                <a:spcPts val="200"/>
              </a:spcAft>
              <a:buFont typeface="+mj-lt"/>
              <a:buAutoNum type="arabicPeriod"/>
            </a:pPr>
            <a:r>
              <a:rPr lang="en-US" sz="1700" i="1" dirty="0">
                <a:solidFill>
                  <a:srgbClr val="C00000"/>
                </a:solidFill>
              </a:rPr>
              <a:t>Relay Assisted D2D Communications</a:t>
            </a:r>
            <a:r>
              <a:rPr lang="en-US" sz="1700" dirty="0"/>
              <a:t>: Given a scenario where a mobile device wants to connect to another node which is out of its communication coverage or is in a poor channel state with the destination node, cellular users may be employed as relays to improve the data transmission between transmitters and receivers.</a:t>
            </a:r>
          </a:p>
          <a:p>
            <a:pPr marL="457200" indent="-457200" algn="just">
              <a:spcBef>
                <a:spcPts val="800"/>
              </a:spcBef>
              <a:spcAft>
                <a:spcPts val="200"/>
              </a:spcAft>
              <a:buFont typeface="+mj-lt"/>
              <a:buAutoNum type="arabicPeriod"/>
            </a:pPr>
            <a:r>
              <a:rPr lang="en-US" sz="1700" i="1" dirty="0">
                <a:solidFill>
                  <a:srgbClr val="C00000"/>
                </a:solidFill>
              </a:rPr>
              <a:t>Clustering-Based Communications</a:t>
            </a:r>
            <a:r>
              <a:rPr lang="en-US" sz="1700" dirty="0"/>
              <a:t>: In a content sharing or information diffusion scenario, users requesting the same file in a short range can potentially form a cluster to allow the desired file to be </a:t>
            </a:r>
            <a:r>
              <a:rPr lang="en-US" sz="1700" dirty="0" err="1"/>
              <a:t>multicasted</a:t>
            </a:r>
            <a:r>
              <a:rPr lang="en-US" sz="1700" dirty="0"/>
              <a:t> within the cluster to save both bandwidth and time delay.</a:t>
            </a:r>
          </a:p>
        </p:txBody>
      </p:sp>
      <p:pic>
        <p:nvPicPr>
          <p:cNvPr id="6" name="Picture 5">
            <a:extLst>
              <a:ext uri="{FF2B5EF4-FFF2-40B4-BE49-F238E27FC236}">
                <a16:creationId xmlns:a16="http://schemas.microsoft.com/office/drawing/2014/main" id="{37728CE2-CB1E-43D5-B87B-384EBEC6EB94}"/>
              </a:ext>
            </a:extLst>
          </p:cNvPr>
          <p:cNvPicPr>
            <a:picLocks noChangeAspect="1"/>
          </p:cNvPicPr>
          <p:nvPr/>
        </p:nvPicPr>
        <p:blipFill>
          <a:blip r:embed="rId3"/>
          <a:stretch>
            <a:fillRect/>
          </a:stretch>
        </p:blipFill>
        <p:spPr>
          <a:xfrm>
            <a:off x="6480967" y="2137559"/>
            <a:ext cx="5339417" cy="3190448"/>
          </a:xfrm>
          <a:prstGeom prst="rect">
            <a:avLst/>
          </a:prstGeom>
        </p:spPr>
      </p:pic>
      <p:sp>
        <p:nvSpPr>
          <p:cNvPr id="7" name="Rectangle 6">
            <a:extLst>
              <a:ext uri="{FF2B5EF4-FFF2-40B4-BE49-F238E27FC236}">
                <a16:creationId xmlns:a16="http://schemas.microsoft.com/office/drawing/2014/main" id="{573396D7-E664-4653-B1D0-F4A3C0549749}"/>
              </a:ext>
            </a:extLst>
          </p:cNvPr>
          <p:cNvSpPr/>
          <p:nvPr/>
        </p:nvSpPr>
        <p:spPr>
          <a:xfrm>
            <a:off x="7597814" y="5443130"/>
            <a:ext cx="3105722" cy="276999"/>
          </a:xfrm>
          <a:prstGeom prst="rect">
            <a:avLst/>
          </a:prstGeom>
        </p:spPr>
        <p:txBody>
          <a:bodyPr wrap="none">
            <a:spAutoFit/>
          </a:bodyPr>
          <a:lstStyle/>
          <a:p>
            <a:r>
              <a:rPr lang="en-US" sz="1200" dirty="0">
                <a:solidFill>
                  <a:schemeClr val="accent1">
                    <a:lumMod val="50000"/>
                  </a:schemeClr>
                </a:solidFill>
              </a:rPr>
              <a:t>Different use cases of D2D communications [9]</a:t>
            </a:r>
          </a:p>
        </p:txBody>
      </p:sp>
      <p:sp>
        <p:nvSpPr>
          <p:cNvPr id="8" name="Rectangle 7">
            <a:extLst>
              <a:ext uri="{FF2B5EF4-FFF2-40B4-BE49-F238E27FC236}">
                <a16:creationId xmlns:a16="http://schemas.microsoft.com/office/drawing/2014/main" id="{94585ADF-D595-4006-9B9F-67BF638BA495}"/>
              </a:ext>
            </a:extLst>
          </p:cNvPr>
          <p:cNvSpPr/>
          <p:nvPr/>
        </p:nvSpPr>
        <p:spPr>
          <a:xfrm>
            <a:off x="477945" y="1345327"/>
            <a:ext cx="6755824" cy="400110"/>
          </a:xfrm>
          <a:prstGeom prst="rect">
            <a:avLst/>
          </a:prstGeom>
        </p:spPr>
        <p:txBody>
          <a:bodyPr wrap="none">
            <a:spAutoFit/>
          </a:bodyPr>
          <a:lstStyle/>
          <a:p>
            <a:r>
              <a:rPr lang="en-US" sz="2000" dirty="0"/>
              <a:t>D2D users can communicate with each other in three manners:</a:t>
            </a:r>
          </a:p>
        </p:txBody>
      </p:sp>
    </p:spTree>
    <p:extLst>
      <p:ext uri="{BB962C8B-B14F-4D97-AF65-F5344CB8AC3E}">
        <p14:creationId xmlns:p14="http://schemas.microsoft.com/office/powerpoint/2010/main" val="181757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D2D Different Types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7</a:t>
            </a:fld>
            <a:endParaRPr lang="en-US" sz="1400" dirty="0">
              <a:solidFill>
                <a:schemeClr val="bg1"/>
              </a:solidFill>
            </a:endParaRPr>
          </a:p>
        </p:txBody>
      </p:sp>
      <p:sp>
        <p:nvSpPr>
          <p:cNvPr id="13" name="Content Placeholder 2">
            <a:extLst>
              <a:ext uri="{FF2B5EF4-FFF2-40B4-BE49-F238E27FC236}">
                <a16:creationId xmlns:a16="http://schemas.microsoft.com/office/drawing/2014/main" id="{A88B0085-100D-43ED-AE29-19D33A2F6AB4}"/>
              </a:ext>
            </a:extLst>
          </p:cNvPr>
          <p:cNvSpPr>
            <a:spLocks noGrp="1"/>
          </p:cNvSpPr>
          <p:nvPr>
            <p:ph idx="1"/>
          </p:nvPr>
        </p:nvSpPr>
        <p:spPr>
          <a:xfrm>
            <a:off x="477945" y="2081792"/>
            <a:ext cx="6245831" cy="3962476"/>
          </a:xfrm>
        </p:spPr>
        <p:txBody>
          <a:bodyPr>
            <a:normAutofit lnSpcReduction="10000"/>
          </a:bodyPr>
          <a:lstStyle/>
          <a:p>
            <a:pPr marL="0" indent="0" algn="just">
              <a:buNone/>
            </a:pPr>
            <a:r>
              <a:rPr lang="en-US" sz="2000" dirty="0" err="1">
                <a:solidFill>
                  <a:schemeClr val="accent1">
                    <a:lumMod val="50000"/>
                  </a:schemeClr>
                </a:solidFill>
              </a:rPr>
              <a:t>Outband</a:t>
            </a:r>
            <a:r>
              <a:rPr lang="en-US" sz="2000" dirty="0">
                <a:solidFill>
                  <a:schemeClr val="accent1">
                    <a:lumMod val="50000"/>
                  </a:schemeClr>
                </a:solidFill>
              </a:rPr>
              <a:t> D2D[9]:</a:t>
            </a:r>
          </a:p>
          <a:p>
            <a:pPr algn="just"/>
            <a:r>
              <a:rPr lang="en-US" sz="1700" dirty="0"/>
              <a:t>In this category, D2D communication is performed in the unlicensed spectrum such as ISM 2.4G which made the interference between D2D and cellular communications impossible.</a:t>
            </a:r>
          </a:p>
          <a:p>
            <a:pPr algn="just"/>
            <a:r>
              <a:rPr lang="en-US" sz="1700" dirty="0" err="1"/>
              <a:t>Outband</a:t>
            </a:r>
            <a:r>
              <a:rPr lang="en-US" sz="1700" dirty="0"/>
              <a:t> D2D may suffer from the uncontrolled nature of unlicensed spectrum.</a:t>
            </a:r>
          </a:p>
          <a:p>
            <a:pPr algn="just"/>
            <a:r>
              <a:rPr lang="en-US" sz="1700" dirty="0"/>
              <a:t>To exploit the unlicensed spectrum, it is necessary to have another extra interface that implements WIFI Direct, Zig Bee or Bluetooth.</a:t>
            </a:r>
          </a:p>
          <a:p>
            <a:pPr algn="just"/>
            <a:r>
              <a:rPr lang="en-US" sz="1700" i="1" dirty="0">
                <a:solidFill>
                  <a:srgbClr val="C00000"/>
                </a:solidFill>
              </a:rPr>
              <a:t>Autonomous </a:t>
            </a:r>
            <a:r>
              <a:rPr lang="en-US" sz="1700" i="1" dirty="0" err="1">
                <a:solidFill>
                  <a:srgbClr val="C00000"/>
                </a:solidFill>
              </a:rPr>
              <a:t>outband</a:t>
            </a:r>
            <a:r>
              <a:rPr lang="en-US" sz="1700" i="1" dirty="0">
                <a:solidFill>
                  <a:srgbClr val="C00000"/>
                </a:solidFill>
              </a:rPr>
              <a:t> </a:t>
            </a:r>
            <a:r>
              <a:rPr lang="en-US" sz="1700" dirty="0">
                <a:solidFill>
                  <a:srgbClr val="C00000"/>
                </a:solidFill>
              </a:rPr>
              <a:t>D2D communications:</a:t>
            </a:r>
            <a:r>
              <a:rPr lang="en-US" sz="1700" dirty="0"/>
              <a:t> the cellular network controls all the communications but leaves D2D communication to the users themselves (extra interface/technology).</a:t>
            </a:r>
          </a:p>
          <a:p>
            <a:pPr algn="just"/>
            <a:r>
              <a:rPr lang="en-US" sz="1700" dirty="0">
                <a:solidFill>
                  <a:srgbClr val="C00000"/>
                </a:solidFill>
              </a:rPr>
              <a:t>Controlled </a:t>
            </a:r>
            <a:r>
              <a:rPr lang="en-US" sz="1700" dirty="0" err="1">
                <a:solidFill>
                  <a:srgbClr val="C00000"/>
                </a:solidFill>
              </a:rPr>
              <a:t>outband</a:t>
            </a:r>
            <a:r>
              <a:rPr lang="en-US" sz="1700" dirty="0"/>
              <a:t> </a:t>
            </a:r>
            <a:r>
              <a:rPr lang="en-US" sz="1700" dirty="0">
                <a:solidFill>
                  <a:srgbClr val="C00000"/>
                </a:solidFill>
              </a:rPr>
              <a:t>D2D communications:</a:t>
            </a:r>
            <a:r>
              <a:rPr lang="en-US" sz="1700" dirty="0"/>
              <a:t> </a:t>
            </a:r>
            <a:r>
              <a:rPr lang="en-US" sz="1700" dirty="0" err="1"/>
              <a:t>coordinations</a:t>
            </a:r>
            <a:r>
              <a:rPr lang="en-US" sz="1700" dirty="0"/>
              <a:t> between radio interfaces is controlled by cellular network.</a:t>
            </a:r>
          </a:p>
          <a:p>
            <a:pPr marL="0" indent="0" algn="just">
              <a:buNone/>
            </a:pPr>
            <a:endParaRPr lang="en-US" sz="1700" dirty="0"/>
          </a:p>
          <a:p>
            <a:pPr marL="0" indent="0" algn="just">
              <a:buNone/>
            </a:pPr>
            <a:endParaRPr lang="en-US" sz="1600" dirty="0"/>
          </a:p>
        </p:txBody>
      </p:sp>
      <p:sp>
        <p:nvSpPr>
          <p:cNvPr id="3" name="Rectangle 2">
            <a:extLst>
              <a:ext uri="{FF2B5EF4-FFF2-40B4-BE49-F238E27FC236}">
                <a16:creationId xmlns:a16="http://schemas.microsoft.com/office/drawing/2014/main" id="{D9EF29EE-D437-473F-B37C-AA17FCF8D7B5}"/>
              </a:ext>
            </a:extLst>
          </p:cNvPr>
          <p:cNvSpPr/>
          <p:nvPr/>
        </p:nvSpPr>
        <p:spPr>
          <a:xfrm>
            <a:off x="532472" y="1190188"/>
            <a:ext cx="11048529" cy="671915"/>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Both unlicensed and licensed spectrum resources can be occupied by D2D users for communication [9], based on which D2D communications divided into </a:t>
            </a:r>
            <a:r>
              <a:rPr lang="en-US" dirty="0" err="1">
                <a:solidFill>
                  <a:srgbClr val="C00000"/>
                </a:solidFill>
                <a:latin typeface="Calibri" panose="020F0502020204030204" pitchFamily="34" charset="0"/>
                <a:ea typeface="Calibri" panose="020F0502020204030204" pitchFamily="34" charset="0"/>
                <a:cs typeface="Arial" panose="020B0604020202020204" pitchFamily="34" charset="0"/>
              </a:rPr>
              <a:t>outband</a:t>
            </a:r>
            <a:r>
              <a:rPr lang="en-US" dirty="0">
                <a:latin typeface="Calibri" panose="020F0502020204030204" pitchFamily="34" charset="0"/>
                <a:ea typeface="Calibri" panose="020F0502020204030204" pitchFamily="34" charset="0"/>
                <a:cs typeface="Arial" panose="020B0604020202020204" pitchFamily="34" charset="0"/>
              </a:rPr>
              <a:t> D2D communications and </a:t>
            </a:r>
            <a:r>
              <a:rPr lang="en-US" dirty="0" err="1">
                <a:solidFill>
                  <a:srgbClr val="C00000"/>
                </a:solidFill>
                <a:latin typeface="Calibri" panose="020F0502020204030204" pitchFamily="34" charset="0"/>
                <a:ea typeface="Calibri" panose="020F0502020204030204" pitchFamily="34" charset="0"/>
                <a:cs typeface="Arial" panose="020B0604020202020204" pitchFamily="34" charset="0"/>
              </a:rPr>
              <a:t>inband</a:t>
            </a:r>
            <a:r>
              <a:rPr lang="en-US" dirty="0">
                <a:latin typeface="Calibri" panose="020F0502020204030204" pitchFamily="34" charset="0"/>
                <a:ea typeface="Calibri" panose="020F0502020204030204" pitchFamily="34" charset="0"/>
                <a:cs typeface="Arial" panose="020B0604020202020204" pitchFamily="34" charset="0"/>
              </a:rPr>
              <a:t> D2D communications.</a:t>
            </a:r>
          </a:p>
        </p:txBody>
      </p:sp>
      <p:pic>
        <p:nvPicPr>
          <p:cNvPr id="5" name="Picture 4">
            <a:extLst>
              <a:ext uri="{FF2B5EF4-FFF2-40B4-BE49-F238E27FC236}">
                <a16:creationId xmlns:a16="http://schemas.microsoft.com/office/drawing/2014/main" id="{A2112AAA-9653-4570-AF07-7535905F85D3}"/>
              </a:ext>
            </a:extLst>
          </p:cNvPr>
          <p:cNvPicPr>
            <a:picLocks noChangeAspect="1"/>
          </p:cNvPicPr>
          <p:nvPr/>
        </p:nvPicPr>
        <p:blipFill rotWithShape="1">
          <a:blip r:embed="rId3"/>
          <a:srcRect r="50571"/>
          <a:stretch/>
        </p:blipFill>
        <p:spPr>
          <a:xfrm>
            <a:off x="7423092" y="2190555"/>
            <a:ext cx="3405930" cy="3151775"/>
          </a:xfrm>
          <a:prstGeom prst="rect">
            <a:avLst/>
          </a:prstGeom>
        </p:spPr>
      </p:pic>
      <p:sp>
        <p:nvSpPr>
          <p:cNvPr id="9" name="Rectangle 8">
            <a:extLst>
              <a:ext uri="{FF2B5EF4-FFF2-40B4-BE49-F238E27FC236}">
                <a16:creationId xmlns:a16="http://schemas.microsoft.com/office/drawing/2014/main" id="{8576F7B1-1F6F-42F0-8C26-7659A083EEA9}"/>
              </a:ext>
            </a:extLst>
          </p:cNvPr>
          <p:cNvSpPr/>
          <p:nvPr/>
        </p:nvSpPr>
        <p:spPr>
          <a:xfrm>
            <a:off x="6947486" y="5308777"/>
            <a:ext cx="4598567" cy="261610"/>
          </a:xfrm>
          <a:prstGeom prst="rect">
            <a:avLst/>
          </a:prstGeom>
        </p:spPr>
        <p:txBody>
          <a:bodyPr wrap="square">
            <a:spAutoFit/>
          </a:bodyPr>
          <a:lstStyle/>
          <a:p>
            <a:r>
              <a:rPr lang="en-US" sz="1100" dirty="0" err="1">
                <a:solidFill>
                  <a:schemeClr val="accent1">
                    <a:lumMod val="50000"/>
                  </a:schemeClr>
                </a:solidFill>
                <a:latin typeface="Calibri" panose="020F0502020204030204" pitchFamily="34" charset="0"/>
                <a:ea typeface="Calibri" panose="020F0502020204030204" pitchFamily="34" charset="0"/>
                <a:cs typeface="Arial" panose="020B0604020202020204" pitchFamily="34" charset="0"/>
              </a:rPr>
              <a:t>Outband</a:t>
            </a:r>
            <a:r>
              <a:rPr lang="en-US" sz="1100" dirty="0">
                <a:solidFill>
                  <a:schemeClr val="accent1">
                    <a:lumMod val="50000"/>
                  </a:schemeClr>
                </a:solidFill>
                <a:latin typeface="Calibri" panose="020F0502020204030204" pitchFamily="34" charset="0"/>
                <a:ea typeface="Calibri" panose="020F0502020204030204" pitchFamily="34" charset="0"/>
                <a:cs typeface="Arial" panose="020B0604020202020204" pitchFamily="34" charset="0"/>
              </a:rPr>
              <a:t> D2D: D2D communications under this category exploit unlicensed[9]</a:t>
            </a:r>
            <a:endParaRPr lang="en-US" sz="1100" dirty="0">
              <a:solidFill>
                <a:schemeClr val="accent1">
                  <a:lumMod val="50000"/>
                </a:schemeClr>
              </a:solidFill>
            </a:endParaRPr>
          </a:p>
        </p:txBody>
      </p:sp>
    </p:spTree>
    <p:extLst>
      <p:ext uri="{BB962C8B-B14F-4D97-AF65-F5344CB8AC3E}">
        <p14:creationId xmlns:p14="http://schemas.microsoft.com/office/powerpoint/2010/main" val="254837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8D7E14-0298-48E6-9270-52D74D93E4F0}"/>
              </a:ext>
            </a:extLst>
          </p:cNvPr>
          <p:cNvPicPr>
            <a:picLocks noChangeAspect="1"/>
          </p:cNvPicPr>
          <p:nvPr/>
        </p:nvPicPr>
        <p:blipFill rotWithShape="1">
          <a:blip r:embed="rId3"/>
          <a:srcRect l="48764"/>
          <a:stretch/>
        </p:blipFill>
        <p:spPr>
          <a:xfrm>
            <a:off x="7457821" y="2140218"/>
            <a:ext cx="3405930" cy="3136527"/>
          </a:xfrm>
          <a:prstGeom prst="rect">
            <a:avLst/>
          </a:prstGeom>
        </p:spPr>
      </p:pic>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D2D Different Types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8</a:t>
            </a:fld>
            <a:endParaRPr lang="en-US" sz="1400" dirty="0">
              <a:solidFill>
                <a:schemeClr val="bg1"/>
              </a:solidFill>
            </a:endParaRPr>
          </a:p>
        </p:txBody>
      </p:sp>
      <p:sp>
        <p:nvSpPr>
          <p:cNvPr id="13" name="Content Placeholder 2">
            <a:extLst>
              <a:ext uri="{FF2B5EF4-FFF2-40B4-BE49-F238E27FC236}">
                <a16:creationId xmlns:a16="http://schemas.microsoft.com/office/drawing/2014/main" id="{A88B0085-100D-43ED-AE29-19D33A2F6AB4}"/>
              </a:ext>
            </a:extLst>
          </p:cNvPr>
          <p:cNvSpPr>
            <a:spLocks noGrp="1"/>
          </p:cNvSpPr>
          <p:nvPr>
            <p:ph idx="1"/>
          </p:nvPr>
        </p:nvSpPr>
        <p:spPr>
          <a:xfrm>
            <a:off x="477945" y="2081793"/>
            <a:ext cx="6237442" cy="3958280"/>
          </a:xfrm>
        </p:spPr>
        <p:txBody>
          <a:bodyPr>
            <a:normAutofit/>
          </a:bodyPr>
          <a:lstStyle/>
          <a:p>
            <a:pPr marL="0" indent="0" algn="just">
              <a:buNone/>
            </a:pPr>
            <a:r>
              <a:rPr lang="en-US" sz="2000" dirty="0" err="1">
                <a:solidFill>
                  <a:schemeClr val="accent1">
                    <a:lumMod val="50000"/>
                  </a:schemeClr>
                </a:solidFill>
              </a:rPr>
              <a:t>Inband</a:t>
            </a:r>
            <a:r>
              <a:rPr lang="en-US" sz="2000" dirty="0">
                <a:solidFill>
                  <a:schemeClr val="accent1">
                    <a:lumMod val="50000"/>
                  </a:schemeClr>
                </a:solidFill>
              </a:rPr>
              <a:t> D2D[9]:</a:t>
            </a:r>
          </a:p>
          <a:p>
            <a:pPr algn="just"/>
            <a:r>
              <a:rPr lang="en-US" sz="1700" dirty="0"/>
              <a:t>In this category, D2D communications operate on licensed spectrum (i.e., cellular spectrum) which is also allocated to cellular links.</a:t>
            </a:r>
          </a:p>
          <a:p>
            <a:pPr algn="just"/>
            <a:r>
              <a:rPr lang="en-US" sz="1700" dirty="0"/>
              <a:t>Motivation for choosing </a:t>
            </a:r>
            <a:r>
              <a:rPr lang="en-US" sz="1700" dirty="0" err="1"/>
              <a:t>inband</a:t>
            </a:r>
            <a:r>
              <a:rPr lang="en-US" sz="1700" dirty="0"/>
              <a:t> is usually high control over cellular (i.e., licensed) spectrum as uncontrollable interference in unlicensed spectrum which add constraints for QoS provisioning.</a:t>
            </a:r>
          </a:p>
          <a:p>
            <a:pPr algn="just"/>
            <a:r>
              <a:rPr lang="en-US" sz="1700" dirty="0">
                <a:solidFill>
                  <a:srgbClr val="C00000"/>
                </a:solidFill>
              </a:rPr>
              <a:t>Underlay D2D communications: </a:t>
            </a:r>
            <a:r>
              <a:rPr lang="en-US" sz="1700" dirty="0"/>
              <a:t>DUEs share the same spectrum resources with some other cellular user equipment CUEs  (improve spectrum efficiency and network throughput).</a:t>
            </a:r>
          </a:p>
          <a:p>
            <a:pPr algn="just"/>
            <a:r>
              <a:rPr lang="en-US" sz="1700" dirty="0">
                <a:solidFill>
                  <a:srgbClr val="C00000"/>
                </a:solidFill>
              </a:rPr>
              <a:t>Overlay D2D Communications: </a:t>
            </a:r>
            <a:r>
              <a:rPr lang="en-US" sz="1700" dirty="0"/>
              <a:t>accommodates direct connection between the transmitter and the receiver.</a:t>
            </a:r>
          </a:p>
          <a:p>
            <a:pPr marL="0" indent="0" algn="just">
              <a:buNone/>
            </a:pPr>
            <a:endParaRPr lang="en-US" sz="1600" dirty="0"/>
          </a:p>
        </p:txBody>
      </p:sp>
      <p:sp>
        <p:nvSpPr>
          <p:cNvPr id="3" name="Rectangle 2">
            <a:extLst>
              <a:ext uri="{FF2B5EF4-FFF2-40B4-BE49-F238E27FC236}">
                <a16:creationId xmlns:a16="http://schemas.microsoft.com/office/drawing/2014/main" id="{D9EF29EE-D437-473F-B37C-AA17FCF8D7B5}"/>
              </a:ext>
            </a:extLst>
          </p:cNvPr>
          <p:cNvSpPr/>
          <p:nvPr/>
        </p:nvSpPr>
        <p:spPr>
          <a:xfrm>
            <a:off x="532472" y="1190188"/>
            <a:ext cx="11048529" cy="671915"/>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Both unlicensed and licensed spectrum resources can be occupied by D2D users for communication [9], based on which D2D communications divided into </a:t>
            </a:r>
            <a:r>
              <a:rPr lang="en-US" dirty="0" err="1">
                <a:solidFill>
                  <a:srgbClr val="C00000"/>
                </a:solidFill>
                <a:latin typeface="Calibri" panose="020F0502020204030204" pitchFamily="34" charset="0"/>
                <a:ea typeface="Calibri" panose="020F0502020204030204" pitchFamily="34" charset="0"/>
                <a:cs typeface="Arial" panose="020B0604020202020204" pitchFamily="34" charset="0"/>
              </a:rPr>
              <a:t>outband</a:t>
            </a:r>
            <a:r>
              <a:rPr lang="en-US" dirty="0">
                <a:latin typeface="Calibri" panose="020F0502020204030204" pitchFamily="34" charset="0"/>
                <a:ea typeface="Calibri" panose="020F0502020204030204" pitchFamily="34" charset="0"/>
                <a:cs typeface="Arial" panose="020B0604020202020204" pitchFamily="34" charset="0"/>
              </a:rPr>
              <a:t> D2D communications and </a:t>
            </a:r>
            <a:r>
              <a:rPr lang="en-US" dirty="0" err="1">
                <a:solidFill>
                  <a:srgbClr val="C00000"/>
                </a:solidFill>
                <a:latin typeface="Calibri" panose="020F0502020204030204" pitchFamily="34" charset="0"/>
                <a:ea typeface="Calibri" panose="020F0502020204030204" pitchFamily="34" charset="0"/>
                <a:cs typeface="Arial" panose="020B0604020202020204" pitchFamily="34" charset="0"/>
              </a:rPr>
              <a:t>inband</a:t>
            </a:r>
            <a:r>
              <a:rPr lang="en-US" dirty="0">
                <a:latin typeface="Calibri" panose="020F0502020204030204" pitchFamily="34" charset="0"/>
                <a:ea typeface="Calibri" panose="020F0502020204030204" pitchFamily="34" charset="0"/>
                <a:cs typeface="Arial" panose="020B0604020202020204" pitchFamily="34" charset="0"/>
              </a:rPr>
              <a:t> D2D communications.</a:t>
            </a:r>
          </a:p>
        </p:txBody>
      </p:sp>
      <p:sp>
        <p:nvSpPr>
          <p:cNvPr id="9" name="Rectangle 8">
            <a:extLst>
              <a:ext uri="{FF2B5EF4-FFF2-40B4-BE49-F238E27FC236}">
                <a16:creationId xmlns:a16="http://schemas.microsoft.com/office/drawing/2014/main" id="{8576F7B1-1F6F-42F0-8C26-7659A083EEA9}"/>
              </a:ext>
            </a:extLst>
          </p:cNvPr>
          <p:cNvSpPr/>
          <p:nvPr/>
        </p:nvSpPr>
        <p:spPr>
          <a:xfrm>
            <a:off x="7324293" y="5267792"/>
            <a:ext cx="4598567" cy="261610"/>
          </a:xfrm>
          <a:prstGeom prst="rect">
            <a:avLst/>
          </a:prstGeom>
        </p:spPr>
        <p:txBody>
          <a:bodyPr wrap="square">
            <a:spAutoFit/>
          </a:bodyPr>
          <a:lstStyle/>
          <a:p>
            <a:r>
              <a:rPr lang="en-US" sz="1100" dirty="0" err="1">
                <a:latin typeface="Calibri" panose="020F0502020204030204" pitchFamily="34" charset="0"/>
                <a:ea typeface="Calibri" panose="020F0502020204030204" pitchFamily="34" charset="0"/>
                <a:cs typeface="Arial" panose="020B0604020202020204" pitchFamily="34" charset="0"/>
              </a:rPr>
              <a:t>Iutband</a:t>
            </a:r>
            <a:r>
              <a:rPr lang="en-US" sz="1100" dirty="0">
                <a:latin typeface="Calibri" panose="020F0502020204030204" pitchFamily="34" charset="0"/>
                <a:ea typeface="Calibri" panose="020F0502020204030204" pitchFamily="34" charset="0"/>
                <a:cs typeface="Arial" panose="020B0604020202020204" pitchFamily="34" charset="0"/>
              </a:rPr>
              <a:t> D2D: D2D communications under </a:t>
            </a:r>
            <a:r>
              <a:rPr lang="en-US" sz="1100" dirty="0" err="1">
                <a:latin typeface="Calibri" panose="020F0502020204030204" pitchFamily="34" charset="0"/>
                <a:ea typeface="Calibri" panose="020F0502020204030204" pitchFamily="34" charset="0"/>
                <a:cs typeface="Arial" panose="020B0604020202020204" pitchFamily="34" charset="0"/>
              </a:rPr>
              <a:t>Licenced</a:t>
            </a:r>
            <a:r>
              <a:rPr lang="en-US" sz="1100" dirty="0">
                <a:latin typeface="Calibri" panose="020F0502020204030204" pitchFamily="34" charset="0"/>
                <a:ea typeface="Calibri" panose="020F0502020204030204" pitchFamily="34" charset="0"/>
                <a:cs typeface="Arial" panose="020B0604020202020204" pitchFamily="34" charset="0"/>
              </a:rPr>
              <a:t> Spectrum[9]</a:t>
            </a:r>
            <a:endParaRPr lang="en-US" sz="1100" dirty="0"/>
          </a:p>
        </p:txBody>
      </p:sp>
    </p:spTree>
    <p:extLst>
      <p:ext uri="{BB962C8B-B14F-4D97-AF65-F5344CB8AC3E}">
        <p14:creationId xmlns:p14="http://schemas.microsoft.com/office/powerpoint/2010/main" val="384741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396967" cy="972692"/>
          </a:xfrm>
        </p:spPr>
        <p:txBody>
          <a:bodyPr>
            <a:normAutofit fontScale="90000"/>
          </a:bodyPr>
          <a:lstStyle/>
          <a:p>
            <a:r>
              <a:rPr lang="en-US" dirty="0">
                <a:solidFill>
                  <a:schemeClr val="accent1">
                    <a:lumMod val="75000"/>
                  </a:schemeClr>
                </a:solidFill>
              </a:rPr>
              <a:t>Advantages and disadvantages of the different types of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9</a:t>
            </a:fld>
            <a:endParaRPr lang="en-US" sz="1400" dirty="0">
              <a:solidFill>
                <a:schemeClr val="bg1"/>
              </a:solidFill>
            </a:endParaRPr>
          </a:p>
        </p:txBody>
      </p:sp>
      <p:pic>
        <p:nvPicPr>
          <p:cNvPr id="10" name="Picture 9">
            <a:extLst>
              <a:ext uri="{FF2B5EF4-FFF2-40B4-BE49-F238E27FC236}">
                <a16:creationId xmlns:a16="http://schemas.microsoft.com/office/drawing/2014/main" id="{0A6A339E-FCB7-4EB6-A19B-08D85A2D00F5}"/>
              </a:ext>
            </a:extLst>
          </p:cNvPr>
          <p:cNvPicPr>
            <a:picLocks noChangeAspect="1"/>
          </p:cNvPicPr>
          <p:nvPr/>
        </p:nvPicPr>
        <p:blipFill>
          <a:blip r:embed="rId3"/>
          <a:stretch>
            <a:fillRect/>
          </a:stretch>
        </p:blipFill>
        <p:spPr>
          <a:xfrm>
            <a:off x="1606492" y="1438497"/>
            <a:ext cx="9302106" cy="1629600"/>
          </a:xfrm>
          <a:prstGeom prst="rect">
            <a:avLst/>
          </a:prstGeom>
        </p:spPr>
      </p:pic>
      <p:graphicFrame>
        <p:nvGraphicFramePr>
          <p:cNvPr id="8" name="Table 7">
            <a:extLst>
              <a:ext uri="{FF2B5EF4-FFF2-40B4-BE49-F238E27FC236}">
                <a16:creationId xmlns:a16="http://schemas.microsoft.com/office/drawing/2014/main" id="{34C540BC-BEC4-43EE-9B35-9B7C7B1E5812}"/>
              </a:ext>
            </a:extLst>
          </p:cNvPr>
          <p:cNvGraphicFramePr>
            <a:graphicFrameLocks noGrp="1"/>
          </p:cNvGraphicFramePr>
          <p:nvPr>
            <p:extLst>
              <p:ext uri="{D42A27DB-BD31-4B8C-83A1-F6EECF244321}">
                <p14:modId xmlns:p14="http://schemas.microsoft.com/office/powerpoint/2010/main" val="3290900040"/>
              </p:ext>
            </p:extLst>
          </p:nvPr>
        </p:nvGraphicFramePr>
        <p:xfrm>
          <a:off x="1327602" y="3256845"/>
          <a:ext cx="4045777" cy="2927287"/>
        </p:xfrm>
        <a:graphic>
          <a:graphicData uri="http://schemas.openxmlformats.org/drawingml/2006/table">
            <a:tbl>
              <a:tblPr firstRow="1" firstCol="1" bandRow="1"/>
              <a:tblGrid>
                <a:gridCol w="4045777">
                  <a:extLst>
                    <a:ext uri="{9D8B030D-6E8A-4147-A177-3AD203B41FA5}">
                      <a16:colId xmlns:a16="http://schemas.microsoft.com/office/drawing/2014/main" val="1494746013"/>
                    </a:ext>
                  </a:extLst>
                </a:gridCol>
              </a:tblGrid>
              <a:tr h="0">
                <a:tc>
                  <a:txBody>
                    <a:bodyPr/>
                    <a:lstStyle/>
                    <a:p>
                      <a:pPr marL="0" marR="0" algn="just">
                        <a:lnSpc>
                          <a:spcPct val="107000"/>
                        </a:lnSpc>
                        <a:spcBef>
                          <a:spcPts val="0"/>
                        </a:spcBef>
                        <a:spcAft>
                          <a:spcPts val="0"/>
                        </a:spcAft>
                      </a:pP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Advantages of </a:t>
                      </a:r>
                      <a:r>
                        <a:rPr lang="en-US" sz="1400" b="1" dirty="0" err="1">
                          <a:solidFill>
                            <a:srgbClr val="C00000"/>
                          </a:solidFill>
                          <a:effectLst/>
                          <a:latin typeface="Calibri" panose="020F0502020204030204" pitchFamily="34" charset="0"/>
                          <a:ea typeface="Calibri" panose="020F0502020204030204" pitchFamily="34" charset="0"/>
                          <a:cs typeface="Arial" panose="020B0604020202020204" pitchFamily="34" charset="0"/>
                        </a:rPr>
                        <a:t>Inband</a:t>
                      </a: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D2D</a:t>
                      </a:r>
                      <a:endPar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26396405"/>
                  </a:ext>
                </a:extLst>
              </a:tr>
              <a:tr h="0">
                <a:tc>
                  <a:txBody>
                    <a:bodyPr/>
                    <a:lstStyle/>
                    <a:p>
                      <a:pPr marL="171450" marR="0" lvl="0" indent="-171450" algn="l" rtl="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Underlay D2D increases the spectral efficiency of cellular spectrum by exploiting the spatial diversity.</a:t>
                      </a:r>
                    </a:p>
                    <a:p>
                      <a:pPr marL="171450" marR="0" lvl="0" indent="-171450" algn="l">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QoS management is easy by reason of entirely controlled by </a:t>
                      </a:r>
                      <a:r>
                        <a:rPr lang="en-US" sz="1400" dirty="0" err="1">
                          <a:effectLst/>
                          <a:latin typeface="Calibri" panose="020F0502020204030204" pitchFamily="34" charset="0"/>
                          <a:ea typeface="Calibri" panose="020F0502020204030204" pitchFamily="34" charset="0"/>
                          <a:cs typeface="Arial" panose="020B0604020202020204" pitchFamily="34" charset="0"/>
                        </a:rPr>
                        <a:t>eNBs</a:t>
                      </a:r>
                      <a:r>
                        <a:rPr lang="en-US" sz="1400" dirty="0">
                          <a:effectLst/>
                          <a:latin typeface="Calibri" panose="020F0502020204030204" pitchFamily="34" charset="0"/>
                          <a:ea typeface="Calibri" panose="020F0502020204030204" pitchFamily="34" charset="0"/>
                          <a:cs typeface="Arial" panose="020B0604020202020204" pitchFamily="34" charset="0"/>
                        </a:rPr>
                        <a:t>.</a:t>
                      </a:r>
                    </a:p>
                    <a:p>
                      <a:pPr marL="171450" marR="0" lvl="0" indent="-171450" algn="l">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The possibility of using </a:t>
                      </a:r>
                      <a:r>
                        <a:rPr lang="en-US" sz="1400" dirty="0" err="1">
                          <a:effectLst/>
                          <a:latin typeface="Calibri" panose="020F0502020204030204" pitchFamily="34" charset="0"/>
                          <a:ea typeface="Calibri" panose="020F0502020204030204" pitchFamily="34" charset="0"/>
                          <a:cs typeface="Arial" panose="020B0604020202020204" pitchFamily="34" charset="0"/>
                        </a:rPr>
                        <a:t>Inband</a:t>
                      </a:r>
                      <a:r>
                        <a:rPr lang="en-US" sz="1400" dirty="0">
                          <a:effectLst/>
                          <a:latin typeface="Calibri" panose="020F0502020204030204" pitchFamily="34" charset="0"/>
                          <a:ea typeface="Calibri" panose="020F0502020204030204" pitchFamily="34" charset="0"/>
                          <a:cs typeface="Arial" panose="020B0604020202020204" pitchFamily="34" charset="0"/>
                        </a:rPr>
                        <a:t> D2D communication on any mobile equipment.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813447"/>
                  </a:ext>
                </a:extLst>
              </a:tr>
              <a:tr h="0">
                <a:tc>
                  <a:txBody>
                    <a:bodyPr/>
                    <a:lstStyle/>
                    <a:p>
                      <a:pPr marL="0" marR="0" algn="just">
                        <a:lnSpc>
                          <a:spcPct val="107000"/>
                        </a:lnSpc>
                        <a:spcBef>
                          <a:spcPts val="0"/>
                        </a:spcBef>
                        <a:spcAft>
                          <a:spcPts val="0"/>
                        </a:spcAft>
                      </a:pP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Disadvantages of </a:t>
                      </a:r>
                      <a:r>
                        <a:rPr lang="en-US" sz="1400" b="1" dirty="0" err="1">
                          <a:solidFill>
                            <a:srgbClr val="C00000"/>
                          </a:solidFill>
                          <a:effectLst/>
                          <a:latin typeface="Calibri" panose="020F0502020204030204" pitchFamily="34" charset="0"/>
                          <a:ea typeface="Calibri" panose="020F0502020204030204" pitchFamily="34" charset="0"/>
                          <a:cs typeface="Arial" panose="020B0604020202020204" pitchFamily="34" charset="0"/>
                        </a:rPr>
                        <a:t>Inband</a:t>
                      </a: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D2D</a:t>
                      </a:r>
                      <a:endPar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8087249"/>
                  </a:ext>
                </a:extLst>
              </a:tr>
              <a:tr h="0">
                <a:tc>
                  <a:txBody>
                    <a:bodyPr/>
                    <a:lstStyle/>
                    <a:p>
                      <a:pPr marL="171450" marR="0" lvl="0" indent="-171450" algn="l" rtl="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Challenging control of level of interference.</a:t>
                      </a:r>
                    </a:p>
                    <a:p>
                      <a:pPr marL="171450" marR="0" lvl="0" indent="-171450" algn="l">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No possibility for D2D and cellular simultaneous transmission.</a:t>
                      </a:r>
                    </a:p>
                    <a:p>
                      <a:pPr marL="171450" marR="0" lvl="0" indent="-171450" algn="l">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High complication of resource allocation procedure and power control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722174"/>
                  </a:ext>
                </a:extLst>
              </a:tr>
            </a:tbl>
          </a:graphicData>
        </a:graphic>
      </p:graphicFrame>
      <p:graphicFrame>
        <p:nvGraphicFramePr>
          <p:cNvPr id="12" name="Table 11">
            <a:extLst>
              <a:ext uri="{FF2B5EF4-FFF2-40B4-BE49-F238E27FC236}">
                <a16:creationId xmlns:a16="http://schemas.microsoft.com/office/drawing/2014/main" id="{25B878D9-F909-419D-B3A8-3066C513A10B}"/>
              </a:ext>
            </a:extLst>
          </p:cNvPr>
          <p:cNvGraphicFramePr>
            <a:graphicFrameLocks noGrp="1"/>
          </p:cNvGraphicFramePr>
          <p:nvPr>
            <p:extLst>
              <p:ext uri="{D42A27DB-BD31-4B8C-83A1-F6EECF244321}">
                <p14:modId xmlns:p14="http://schemas.microsoft.com/office/powerpoint/2010/main" val="3177994165"/>
              </p:ext>
            </p:extLst>
          </p:nvPr>
        </p:nvGraphicFramePr>
        <p:xfrm>
          <a:off x="6546988" y="3261027"/>
          <a:ext cx="4624854" cy="2927287"/>
        </p:xfrm>
        <a:graphic>
          <a:graphicData uri="http://schemas.openxmlformats.org/drawingml/2006/table">
            <a:tbl>
              <a:tblPr firstRow="1" firstCol="1" bandRow="1"/>
              <a:tblGrid>
                <a:gridCol w="4624854">
                  <a:extLst>
                    <a:ext uri="{9D8B030D-6E8A-4147-A177-3AD203B41FA5}">
                      <a16:colId xmlns:a16="http://schemas.microsoft.com/office/drawing/2014/main" val="1456812788"/>
                    </a:ext>
                  </a:extLst>
                </a:gridCol>
              </a:tblGrid>
              <a:tr h="236640">
                <a:tc>
                  <a:txBody>
                    <a:bodyPr/>
                    <a:lstStyle/>
                    <a:p>
                      <a:pPr marL="0" marR="0" algn="just">
                        <a:lnSpc>
                          <a:spcPct val="107000"/>
                        </a:lnSpc>
                        <a:spcBef>
                          <a:spcPts val="0"/>
                        </a:spcBef>
                        <a:spcAft>
                          <a:spcPts val="0"/>
                        </a:spcAft>
                      </a:pP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Advantages of </a:t>
                      </a:r>
                      <a:r>
                        <a:rPr lang="en-US" sz="1400" b="1" dirty="0" err="1">
                          <a:solidFill>
                            <a:srgbClr val="C00000"/>
                          </a:solidFill>
                          <a:effectLst/>
                          <a:latin typeface="Calibri" panose="020F0502020204030204" pitchFamily="34" charset="0"/>
                          <a:ea typeface="Calibri" panose="020F0502020204030204" pitchFamily="34" charset="0"/>
                          <a:cs typeface="Arial" panose="020B0604020202020204" pitchFamily="34" charset="0"/>
                        </a:rPr>
                        <a:t>Outband</a:t>
                      </a: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D2D</a:t>
                      </a:r>
                      <a:endPar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89111058"/>
                  </a:ext>
                </a:extLst>
              </a:tr>
              <a:tr h="1474594">
                <a:tc>
                  <a:txBody>
                    <a:bodyPr/>
                    <a:lstStyle/>
                    <a:p>
                      <a:pPr marL="171450" marR="0" lvl="0" indent="-171450" algn="just" rtl="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Easier resource allocation.</a:t>
                      </a:r>
                    </a:p>
                    <a:p>
                      <a:pPr marL="171450" marR="0" lvl="0" indent="-171450" algn="just">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Possibility of simultaneous occurrence of D2D and cellular users.</a:t>
                      </a:r>
                    </a:p>
                    <a:p>
                      <a:pPr marL="171450" marR="0" lvl="0" indent="-171450" algn="just">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None interference between D2D and cellular subscribers.</a:t>
                      </a:r>
                    </a:p>
                    <a:p>
                      <a:pPr marL="171450" marR="0" lvl="0" indent="-171450" algn="just">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None necessary to devote cellular resources to D2D spectrum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6911433"/>
                  </a:ext>
                </a:extLst>
              </a:tr>
              <a:tr h="236640">
                <a:tc>
                  <a:txBody>
                    <a:bodyPr/>
                    <a:lstStyle/>
                    <a:p>
                      <a:pPr marL="0" marR="0" algn="just">
                        <a:lnSpc>
                          <a:spcPct val="107000"/>
                        </a:lnSpc>
                        <a:spcBef>
                          <a:spcPts val="0"/>
                        </a:spcBef>
                        <a:spcAft>
                          <a:spcPts val="0"/>
                        </a:spcAft>
                      </a:pP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Disadvantages of </a:t>
                      </a:r>
                      <a:r>
                        <a:rPr lang="en-US" sz="1400" b="1" dirty="0" err="1">
                          <a:solidFill>
                            <a:srgbClr val="C00000"/>
                          </a:solidFill>
                          <a:effectLst/>
                          <a:latin typeface="Calibri" panose="020F0502020204030204" pitchFamily="34" charset="0"/>
                          <a:ea typeface="Calibri" panose="020F0502020204030204" pitchFamily="34" charset="0"/>
                          <a:cs typeface="Arial" panose="020B0604020202020204" pitchFamily="34" charset="0"/>
                        </a:rPr>
                        <a:t>Outband</a:t>
                      </a: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D2D</a:t>
                      </a:r>
                      <a:endPar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30154641"/>
                  </a:ext>
                </a:extLst>
              </a:tr>
              <a:tr h="979413">
                <a:tc>
                  <a:txBody>
                    <a:bodyPr/>
                    <a:lstStyle/>
                    <a:p>
                      <a:pPr marL="171450" marR="0" lvl="0" indent="-171450" algn="just" rtl="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Necessary to decode and to encode packets.</a:t>
                      </a:r>
                    </a:p>
                    <a:p>
                      <a:pPr marL="171450" marR="0" lvl="0" indent="-171450" algn="just">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D2D communication only used by LTE and </a:t>
                      </a:r>
                      <a:r>
                        <a:rPr lang="en-US" sz="1400" dirty="0" err="1">
                          <a:effectLst/>
                          <a:latin typeface="Calibri" panose="020F0502020204030204" pitchFamily="34" charset="0"/>
                          <a:ea typeface="Calibri" panose="020F0502020204030204" pitchFamily="34" charset="0"/>
                          <a:cs typeface="Arial" panose="020B0604020202020204" pitchFamily="34" charset="0"/>
                        </a:rPr>
                        <a:t>WiFi</a:t>
                      </a:r>
                      <a:r>
                        <a:rPr lang="en-US" sz="1400" dirty="0">
                          <a:effectLst/>
                          <a:latin typeface="Calibri" panose="020F0502020204030204" pitchFamily="34" charset="0"/>
                          <a:ea typeface="Calibri" panose="020F0502020204030204" pitchFamily="34" charset="0"/>
                          <a:cs typeface="Arial" panose="020B0604020202020204" pitchFamily="34" charset="0"/>
                        </a:rPr>
                        <a:t> radio interfaces.</a:t>
                      </a:r>
                    </a:p>
                    <a:p>
                      <a:pPr marL="171450" marR="0" lvl="0" indent="-171450" algn="just">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Need of the efficient power management.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762444"/>
                  </a:ext>
                </a:extLst>
              </a:tr>
            </a:tbl>
          </a:graphicData>
        </a:graphic>
      </p:graphicFrame>
    </p:spTree>
    <p:extLst>
      <p:ext uri="{BB962C8B-B14F-4D97-AF65-F5344CB8AC3E}">
        <p14:creationId xmlns:p14="http://schemas.microsoft.com/office/powerpoint/2010/main" val="1380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5661</Words>
  <Application>Microsoft Office PowerPoint</Application>
  <PresentationFormat>Widescreen</PresentationFormat>
  <Paragraphs>455</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URWPalladioL-Roma</vt:lpstr>
      <vt:lpstr>Office Theme</vt:lpstr>
      <vt:lpstr>Underlay Device-to-Device Communication Lte-A and Cellular Networks</vt:lpstr>
      <vt:lpstr>Outline</vt:lpstr>
      <vt:lpstr>INTRODUCTION</vt:lpstr>
      <vt:lpstr>Technical Perspective</vt:lpstr>
      <vt:lpstr>Standardization-History</vt:lpstr>
      <vt:lpstr>Classifications of D2D Communications</vt:lpstr>
      <vt:lpstr>D2D Different Types</vt:lpstr>
      <vt:lpstr>D2D Different Types</vt:lpstr>
      <vt:lpstr>Advantages and disadvantages of the different types of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Security in D2D</vt:lpstr>
      <vt:lpstr>Security in D2D</vt:lpstr>
      <vt:lpstr>Security in D2D</vt:lpstr>
      <vt:lpstr>Security in D2D</vt:lpstr>
      <vt:lpstr>Security in D2D</vt:lpstr>
      <vt:lpstr>Security in D2D</vt:lpstr>
      <vt:lpstr>Security in D2D</vt:lpstr>
      <vt:lpstr>Security in D2D</vt:lpstr>
      <vt:lpstr>Security in D2D</vt:lpstr>
      <vt:lpstr>Security in D2D</vt:lpstr>
      <vt:lpstr>Security in D2D</vt:lpstr>
      <vt:lpstr>Security in D2D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Underlay Device-to-Device Communication Lte-A and Cellular Networks</dc:title>
  <dc:creator>alireza kh</dc:creator>
  <cp:lastModifiedBy>alireza kh</cp:lastModifiedBy>
  <cp:revision>42</cp:revision>
  <dcterms:created xsi:type="dcterms:W3CDTF">2019-03-02T12:53:06Z</dcterms:created>
  <dcterms:modified xsi:type="dcterms:W3CDTF">2019-03-02T21:09:24Z</dcterms:modified>
</cp:coreProperties>
</file>