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F9A7E95-133D-4857-B06C-FBE4A0228C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20E44F-A032-4169-BDB4-2CB54DF499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0E144F-ABDD-4A6E-8468-6B64BE215E3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571C59-E0AE-4114-945A-7CDBBB5AA38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7FF925-24BB-4766-A818-30A3994DAC9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DC8D47-D476-4499-9C89-B29AE9A12BD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2CD300-F627-4F70-9AA6-F6DB5A97EFA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CB2B12-08A5-4293-987B-8EE6629EDFE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DF222A-A737-4D9C-A1A8-DEA15BAC8D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6C2213-70D4-44EA-AB2F-38FA91A20F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38C588E-CDED-4445-A1AF-F284334CBB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02BE3A-30AB-44EF-862B-2B7D774F34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5E9D5F-CBD0-4AB0-952C-6DF6972151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DCC4D1-6D50-4666-B0E3-868CC02977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E2B1F1-E601-4F0A-B94A-DEB8480BAEF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8881E3-C5B9-45B1-9849-97213CA67B7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0B6681-67A0-4C4D-B9C3-F0F598C601C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C2C2BC3-2373-4E85-AA32-813B7776E53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E840ED9-3868-4E97-BBC6-C029EE3A1D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ADC546B-CECC-405A-B3E8-58DAFE6035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7B12CEC-4017-4FB9-BE79-64FDCE7B3A1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CCC2375-367B-462F-AA73-48A7139908F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1F8F88-B690-4995-BF85-743ACF803E3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AF529C5-FF45-4FB2-B911-9972D670727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16A755A-96CD-427A-8CEC-2BE68DE0A0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FEE3C7B-954B-4035-847E-7B7325628E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2F37E11-6788-42DB-8919-76B243A0AF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782BF8A-0A3E-44FA-9FB1-86A7AE4C9D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14AD96B-68B8-4FA7-83C9-C4F385EF9EB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723EEE6-E089-4784-B819-40F3DCE75D3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76B6237-A13B-4104-9520-54AA20F01E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7DEF31D-260F-4A32-ABFB-D2B90F5592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1CB4F37-9020-42FB-A6A7-9D892BA0A72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78B1D0-98E0-461F-ABF1-D3D8875CAA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2B67DAF-E4D7-4DB1-8859-900FE11DE6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6A2B78-216F-4396-8274-FFE8A02D117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381745C-F77E-4EAF-9AD8-10EC92BC2A0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D91C9C9-8375-4C66-9DD2-5BA3D57313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075FEB6-0AF9-4157-88D9-1B413C2A25D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9F570A-ABEB-4753-8F41-07494989DCB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943057E-BFD2-4FCB-9421-7BB9225D56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D0BAEF9-A39B-4427-9DA2-8567FE13E97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69A4198-73A6-478D-A172-FEEB630658C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79A72F-DCD3-44E8-BACE-F266BE53DFD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1A965B-341D-4FAD-B20B-B88F3806161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CDBAE2-9575-4ECF-ABA6-2EE099653EA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36EE9C-CE27-428D-AFF1-351DCE3C95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BCFFEA-5F56-489E-89EA-A8D6D54B72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554B82F-E57D-4AEC-8A49-62CD2FC52FB7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Freeform: Shape 6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cxn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cxn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cxn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2160" rIns="90000" bIns="21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cxn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cxn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cxn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cxn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cxn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cxn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cxn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cxn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cxn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cxn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cxn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5840" rIns="90000" bIns="15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cxn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cxn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cxn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25560" rIns="90000" bIns="255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cxn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cxn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cxn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25560" rIns="90000" bIns="255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cxn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3960" rIns="90000" bIns="39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cxn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34200" rIns="90000" bIns="342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cxn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5040" rIns="90000" bIns="-50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Freeform: Shape 30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cxn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3600" rIns="90000" bIns="36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cxn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cxn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1600" rIns="90000" bIns="-216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cxn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cxn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cxn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2880" rIns="90000" bIns="28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cxn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cxn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cxn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cxn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cxn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cxn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cxn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cxn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4760" rIns="90000" bIns="-147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cxn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3320" rIns="90000" bIns="133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cxn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7640" rIns="90000" bIns="176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cxn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9720" rIns="90000" bIns="-97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cxn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3320" rIns="90000" bIns="133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cxn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6920" rIns="90000" bIns="169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cxn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9720" rIns="90000" bIns="-97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cxn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0880" rIns="90000" bIns="-208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cxn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5760" rIns="90000" bIns="-57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cxn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5200" rIns="90000" bIns="-252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Freeform: Shape 53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cxn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Freeform: Shape 54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cxn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: Shape 55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cxn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: Shape 56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cxn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Freeform: Shape 57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cxn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Freeform: Shape 58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cxn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Freeform: Shape 59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cxn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Freeform: Shape 60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cxn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Freeform: Shape 61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cxn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3960" rIns="90000" bIns="396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Freeform: Shape 62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cxn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: Shape 63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cxn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25560" rIns="90000" bIns="2556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Freeform: Shape 64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cxn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0" rIns="90000" bIns="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Freeform: Shape 65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cxn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-17640" rIns="90000" bIns="-1764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Freeform: Shape 66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cxn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Freeform: Shape 67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cxn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tIns="45000" rIns="90000" bIns="45000" anchor="ctr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Rectangle: Rounded Corners 69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: Rounded Corners 70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tangle: Rounded Corners 71"/>
          <p:cNvSpPr/>
          <p:nvPr/>
        </p:nvSpPr>
        <p:spPr>
          <a:xfrm>
            <a:off x="900036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: Rounded Corners 72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: Rounded Corners 74"/>
          <p:cNvSpPr/>
          <p:nvPr/>
        </p:nvSpPr>
        <p:spPr>
          <a:xfrm>
            <a:off x="792000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: Rounded Corners 75"/>
          <p:cNvSpPr/>
          <p:nvPr/>
        </p:nvSpPr>
        <p:spPr>
          <a:xfrm>
            <a:off x="801036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: Rounded Corners 76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Freeform: Shape 78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cxn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cxn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cxn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7640" rIns="90000" bIns="-176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cxn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4840" rIns="90000" bIns="-24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cxn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4840" rIns="90000" bIns="-24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cxn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3480" rIns="90000" bIns="-334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cxn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7800" rIns="90000" bIns="-378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cxn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8160" rIns="90000" bIns="-381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Freeform: Shape 87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cxn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cxn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cxn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7640" rIns="90000" bIns="-176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cxn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4840" rIns="90000" bIns="-24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cxn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4840" rIns="90000" bIns="-24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cxn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3480" rIns="90000" bIns="-334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cxn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7800" rIns="90000" bIns="-378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cxn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8160" rIns="90000" bIns="-381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659B7E2-9CB8-4E01-B9A3-48DE45B5ABCD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ctangle: Rounded Corners 137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: Rounded Corners 138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: Rounded Corners 139"/>
          <p:cNvSpPr/>
          <p:nvPr/>
        </p:nvSpPr>
        <p:spPr>
          <a:xfrm>
            <a:off x="900072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ctangle: Rounded Corners 140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ctangle: Rounded Corners 143"/>
          <p:cNvSpPr/>
          <p:nvPr/>
        </p:nvSpPr>
        <p:spPr>
          <a:xfrm>
            <a:off x="801072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: Rounded Corners 144"/>
          <p:cNvSpPr/>
          <p:nvPr/>
        </p:nvSpPr>
        <p:spPr>
          <a:xfrm>
            <a:off x="810036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Freeform: Shape 146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cxn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cxn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cxn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7640" rIns="90000" bIns="-176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cxn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4840" rIns="90000" bIns="-24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cxn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4840" rIns="90000" bIns="-24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cxn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3480" rIns="90000" bIns="-334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cxn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7800" rIns="90000" bIns="-378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cxn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8160" rIns="90000" bIns="-381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Freeform: Shape 155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cxn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cxn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cxn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7640" rIns="90000" bIns="-176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cxn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4840" rIns="90000" bIns="-24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cxn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4840" rIns="90000" bIns="-24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cxn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3480" rIns="90000" bIns="-334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cxn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7800" rIns="90000" bIns="-378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Freeform: Shape 162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cxn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38160" rIns="90000" bIns="-381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7B0C798-0C34-41B8-81B0-6674DDA68F01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Group 206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Freeform: Shape 207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cxn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Freeform: Shape 208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cxn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Freeform: Shape 209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cxn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Freeform: Shape 210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cxn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Freeform: Shape 211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cxn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Freeform: Shape 212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cxn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Freeform: Shape 213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cxn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Freeform: Shape 214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cxn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Freeform: Shape 215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cxn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3960" rIns="90000" bIns="39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Freeform: Shape 216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cxn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Freeform: Shape 217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cxn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25560" rIns="90000" bIns="255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Freeform: Shape 218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cxn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0" rIns="90000" bIns="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Freeform: Shape 219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cxn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7640" rIns="90000" bIns="-176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Freeform: Shape 220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cxn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Freeform: Shape 221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cxn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Freeform: Shape 223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cxn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34200" rIns="90000" bIns="342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Freeform: Shape 224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cxn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Freeform: Shape 225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cxn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6840" rIns="90000" bIns="-6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Freeform: Shape 226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cxn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Freeform: Shape 227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cxn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Freeform: Shape 228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cxn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32760" rIns="90000" bIns="327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Freeform: Shape 229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cxn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Freeform: Shape 230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cxn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Freeform: Shape 231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cxn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Freeform: Shape 232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cxn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Freeform: Shape 233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cxn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Freeform: Shape 234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cxn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Freeform: Shape 235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cxn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Freeform: Shape 236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cxn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680" rIns="90000" bIns="46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Freeform: Shape 237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cxn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Freeform: Shape 238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cxn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Freeform: Shape 239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cxn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2600" rIns="90000" bIns="126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Freeform: Shape 240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cxn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Freeform: Shape 241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cxn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Freeform: Shape 242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cxn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2600" rIns="90000" bIns="126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Freeform: Shape 243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cxn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5400" rIns="90000" bIns="-54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Freeform: Shape 244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cxn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9080" rIns="90000" bIns="190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Freeform: Shape 245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cxn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2240" rIns="90000" bIns="-122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282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4DCE4AD-A97F-403B-8474-8A5E0D8369FA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Group 288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Freeform: Shape 289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cxn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Freeform: Shape 290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cxn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Freeform: Shape 291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cxn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6120" rIns="90000" bIns="61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Freeform: Shape 292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cxn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Freeform: Shape 293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cxn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Freeform: Shape 294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cxn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Freeform: Shape 295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cxn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Freeform: Shape 296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cxn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Freeform: Shape 297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cxn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Freeform: Shape 298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cxn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Freeform: Shape 299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cxn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Freeform: Shape 300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cxn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Freeform: Shape 301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cxn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Freeform: Shape 302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cxn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20880" rIns="90000" bIns="208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Freeform: Shape 303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cxn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Freeform: Shape 304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cxn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Freeform: Shape 305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cxn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31320" rIns="90000" bIns="313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Freeform: Shape 306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cxn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Freeform: Shape 307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cxn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Freeform: Shape 308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cxn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31320" rIns="90000" bIns="313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Freeform: Shape 309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cxn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7920" rIns="90000" bIns="79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Freeform: Shape 310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cxn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0680" rIns="90000" bIns="4068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Freeform: Shape 311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cxn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800" rIns="90000" bIns="-18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Freeform: Shape 313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cxn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7560" rIns="90000" bIns="75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Freeform: Shape 314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cxn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Freeform: Shape 315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cxn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9440" rIns="90000" bIns="-194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Freeform: Shape 316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cxn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Freeform: Shape 317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cxn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Freeform: Shape 318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cxn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6840" rIns="90000" bIns="6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Freeform: Shape 319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cxn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Freeform: Shape 320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cxn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Freeform: Shape 321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cxn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Freeform: Shape 322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cxn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Freeform: Shape 323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cxn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Freeform: Shape 324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cxn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Freeform: Shape 325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cxn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45000" rIns="90000" bIns="450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Freeform: Shape 326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cxn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2240" rIns="90000" bIns="-122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Freeform: Shape 327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cxn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8360" rIns="90000" bIns="183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Freeform: Shape 328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cxn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23040" rIns="90000" bIns="230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Freeform: Shape 329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cxn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6840" rIns="90000" bIns="-6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Freeform: Shape 330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cxn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18360" rIns="90000" bIns="1836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Freeform: Shape 331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cxn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22320" rIns="90000" bIns="223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Freeform: Shape 332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cxn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6840" rIns="90000" bIns="-684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Freeform: Shape 333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cxn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18720" rIns="90000" bIns="-187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Freeform: Shape 334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cxn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520" rIns="90000" bIns="-252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Freeform: Shape 335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cxn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tIns="-23400" rIns="90000" bIns="-23400" anchor="ctr" anchorCtr="1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edhat.com/en/documentation/red_hat_enterprise_linux/8/html/managing_storage_devices/disk-partitions_managing-storage-devices" TargetMode="External"/><Relationship Id="rId2" Type="http://schemas.openxmlformats.org/officeDocument/2006/relationships/hyperlink" Target="https://wiki.archlinux.org/title/partitioning" TargetMode="Externa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Linux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partions</a:t>
            </a:r>
          </a:p>
        </p:txBody>
      </p:sp>
      <p:pic>
        <p:nvPicPr>
          <p:cNvPr id="375" name="Picture 374"/>
          <p:cNvPicPr/>
          <p:nvPr/>
        </p:nvPicPr>
        <p:blipFill>
          <a:blip r:embed="rId2"/>
          <a:stretch/>
        </p:blipFill>
        <p:spPr>
          <a:xfrm>
            <a:off x="6172200" y="1828800"/>
            <a:ext cx="1102680" cy="1102680"/>
          </a:xfrm>
          <a:prstGeom prst="rect">
            <a:avLst/>
          </a:prstGeom>
          <a:ln w="18000">
            <a:noFill/>
          </a:ln>
        </p:spPr>
      </p:pic>
      <p:pic>
        <p:nvPicPr>
          <p:cNvPr id="376" name="Picture 375"/>
          <p:cNvPicPr/>
          <p:nvPr/>
        </p:nvPicPr>
        <p:blipFill>
          <a:blip r:embed="rId3"/>
          <a:stretch/>
        </p:blipFill>
        <p:spPr>
          <a:xfrm>
            <a:off x="0" y="4984200"/>
            <a:ext cx="685800" cy="68580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Picture 409"/>
          <p:cNvPicPr/>
          <p:nvPr/>
        </p:nvPicPr>
        <p:blipFill>
          <a:blip r:embed="rId2"/>
          <a:stretch/>
        </p:blipFill>
        <p:spPr>
          <a:xfrm>
            <a:off x="252360" y="-15480"/>
            <a:ext cx="9553680" cy="566964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  <p:pic>
        <p:nvPicPr>
          <p:cNvPr id="411" name="Picture 410"/>
          <p:cNvPicPr/>
          <p:nvPr/>
        </p:nvPicPr>
        <p:blipFill>
          <a:blip r:embed="rId3"/>
          <a:stretch/>
        </p:blipFill>
        <p:spPr>
          <a:xfrm>
            <a:off x="156960" y="4572360"/>
            <a:ext cx="1102680" cy="11026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vm</a:t>
            </a:r>
          </a:p>
        </p:txBody>
      </p:sp>
      <p:pic>
        <p:nvPicPr>
          <p:cNvPr id="413" name="Picture 412"/>
          <p:cNvPicPr/>
          <p:nvPr/>
        </p:nvPicPr>
        <p:blipFill>
          <a:blip r:embed="rId2"/>
          <a:stretch/>
        </p:blipFill>
        <p:spPr>
          <a:xfrm>
            <a:off x="914400" y="1371600"/>
            <a:ext cx="3733560" cy="373356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  <p:pic>
        <p:nvPicPr>
          <p:cNvPr id="414" name="Picture 413"/>
          <p:cNvPicPr/>
          <p:nvPr/>
        </p:nvPicPr>
        <p:blipFill>
          <a:blip r:embed="rId3"/>
          <a:stretch/>
        </p:blipFill>
        <p:spPr>
          <a:xfrm>
            <a:off x="4800600" y="1371600"/>
            <a:ext cx="2037960" cy="224748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More resource</a:t>
            </a: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hlinkClick r:id="rId2"/>
              </a:rPr>
              <a:t>https://wiki.archlinux.org/title/partitioning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hlinkClick r:id="rId3"/>
              </a:rPr>
              <a:t>https://docs.redhat.com/en/documentation/red_hat_enterprise_linux/8/html/managing_storage_devices/disk-partitions_managing-storage-devices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Distribution </a:t>
            </a:r>
          </a:p>
        </p:txBody>
      </p:sp>
      <p:pic>
        <p:nvPicPr>
          <p:cNvPr id="380" name="Picture 379"/>
          <p:cNvPicPr/>
          <p:nvPr/>
        </p:nvPicPr>
        <p:blipFill>
          <a:blip r:embed="rId2"/>
          <a:stretch/>
        </p:blipFill>
        <p:spPr>
          <a:xfrm>
            <a:off x="457200" y="1371600"/>
            <a:ext cx="1833840" cy="241452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  <p:pic>
        <p:nvPicPr>
          <p:cNvPr id="381" name="Picture 380"/>
          <p:cNvPicPr/>
          <p:nvPr/>
        </p:nvPicPr>
        <p:blipFill>
          <a:blip r:embed="rId3"/>
          <a:stretch/>
        </p:blipFill>
        <p:spPr>
          <a:xfrm>
            <a:off x="2514600" y="1371600"/>
            <a:ext cx="4572000" cy="15192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  <p:pic>
        <p:nvPicPr>
          <p:cNvPr id="382" name="Picture 381"/>
          <p:cNvPicPr/>
          <p:nvPr/>
        </p:nvPicPr>
        <p:blipFill>
          <a:blip r:embed="rId4"/>
          <a:stretch/>
        </p:blipFill>
        <p:spPr>
          <a:xfrm>
            <a:off x="7458480" y="721800"/>
            <a:ext cx="2142720" cy="214272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  <p:pic>
        <p:nvPicPr>
          <p:cNvPr id="383" name="Picture 382"/>
          <p:cNvPicPr/>
          <p:nvPr/>
        </p:nvPicPr>
        <p:blipFill>
          <a:blip r:embed="rId5"/>
          <a:stretch/>
        </p:blipFill>
        <p:spPr>
          <a:xfrm>
            <a:off x="2514600" y="2971800"/>
            <a:ext cx="1828800" cy="18288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  <p:pic>
        <p:nvPicPr>
          <p:cNvPr id="384" name="Picture 383"/>
          <p:cNvPicPr/>
          <p:nvPr/>
        </p:nvPicPr>
        <p:blipFill>
          <a:blip r:embed="rId6"/>
          <a:stretch/>
        </p:blipFill>
        <p:spPr>
          <a:xfrm>
            <a:off x="4464000" y="2971800"/>
            <a:ext cx="2857320" cy="159984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  <p:pic>
        <p:nvPicPr>
          <p:cNvPr id="385" name="Picture 384"/>
          <p:cNvPicPr/>
          <p:nvPr/>
        </p:nvPicPr>
        <p:blipFill>
          <a:blip r:embed="rId7"/>
          <a:stretch/>
        </p:blipFill>
        <p:spPr>
          <a:xfrm>
            <a:off x="7556760" y="3200400"/>
            <a:ext cx="2273040" cy="176796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Rectangle: Rounded Corners 387"/>
          <p:cNvSpPr/>
          <p:nvPr/>
        </p:nvSpPr>
        <p:spPr>
          <a:xfrm>
            <a:off x="-456840" y="-457200"/>
            <a:ext cx="10972800" cy="6400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8000">
            <a:solidFill>
              <a:srgbClr val="74B53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9" name="Picture 388"/>
          <p:cNvPicPr/>
          <p:nvPr/>
        </p:nvPicPr>
        <p:blipFill>
          <a:blip r:embed="rId2"/>
          <a:stretch/>
        </p:blipFill>
        <p:spPr>
          <a:xfrm>
            <a:off x="1803600" y="1704240"/>
            <a:ext cx="6400800" cy="3965760"/>
          </a:xfrm>
          <a:prstGeom prst="rect">
            <a:avLst/>
          </a:prstGeom>
          <a:ln w="18000">
            <a:noFill/>
          </a:ln>
        </p:spPr>
      </p:pic>
      <p:pic>
        <p:nvPicPr>
          <p:cNvPr id="390" name="Picture 389"/>
          <p:cNvPicPr/>
          <p:nvPr/>
        </p:nvPicPr>
        <p:blipFill>
          <a:blip r:embed="rId3"/>
          <a:stretch/>
        </p:blipFill>
        <p:spPr>
          <a:xfrm>
            <a:off x="156600" y="4572000"/>
            <a:ext cx="1102680" cy="11026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: Rounded Corners 390"/>
          <p:cNvSpPr/>
          <p:nvPr/>
        </p:nvSpPr>
        <p:spPr>
          <a:xfrm>
            <a:off x="-457200" y="-457200"/>
            <a:ext cx="10972800" cy="6400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18000">
            <a:solidFill>
              <a:srgbClr val="74B53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Picture 393"/>
          <p:cNvPicPr/>
          <p:nvPr/>
        </p:nvPicPr>
        <p:blipFill>
          <a:blip r:embed="rId2"/>
          <a:stretch/>
        </p:blipFill>
        <p:spPr>
          <a:xfrm>
            <a:off x="1828800" y="0"/>
            <a:ext cx="6400800" cy="5328720"/>
          </a:xfrm>
          <a:prstGeom prst="rect">
            <a:avLst/>
          </a:prstGeom>
          <a:ln w="18000">
            <a:noFill/>
          </a:ln>
        </p:spPr>
      </p:pic>
      <p:pic>
        <p:nvPicPr>
          <p:cNvPr id="395" name="Picture 394"/>
          <p:cNvPicPr/>
          <p:nvPr/>
        </p:nvPicPr>
        <p:blipFill>
          <a:blip r:embed="rId3"/>
          <a:stretch/>
        </p:blipFill>
        <p:spPr>
          <a:xfrm>
            <a:off x="156960" y="4572360"/>
            <a:ext cx="1102680" cy="11026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:p15="http://schemas.microsoft.com/office/powerpoint/2012/main"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MBR &amp; GPT</a:t>
            </a: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8" name="Picture 397"/>
          <p:cNvPicPr/>
          <p:nvPr/>
        </p:nvPicPr>
        <p:blipFill>
          <a:blip r:embed="rId2"/>
          <a:stretch/>
        </p:blipFill>
        <p:spPr>
          <a:xfrm>
            <a:off x="1809720" y="1294920"/>
            <a:ext cx="6524280" cy="3676320"/>
          </a:xfrm>
          <a:prstGeom prst="rect">
            <a:avLst/>
          </a:prstGeom>
          <a:ln w="18000">
            <a:noFill/>
          </a:ln>
        </p:spPr>
      </p:pic>
      <p:pic>
        <p:nvPicPr>
          <p:cNvPr id="399" name="Picture 398"/>
          <p:cNvPicPr/>
          <p:nvPr/>
        </p:nvPicPr>
        <p:blipFill>
          <a:blip r:embed="rId3"/>
          <a:stretch/>
        </p:blipFill>
        <p:spPr>
          <a:xfrm>
            <a:off x="156960" y="4572360"/>
            <a:ext cx="1102680" cy="11026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tools</a:t>
            </a: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parted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A text-based tool that supports both MBR and GPT.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gparted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A graphical version of parted.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ofdisk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The traditional text-based Linux disk partitioning tool. 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fdisk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does not support GPT.</a:t>
            </a: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gdisk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A version of fdisk that supports GPT but not MBR.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tools</a:t>
            </a: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0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4" name="Picture 403"/>
          <p:cNvPicPr/>
          <p:nvPr/>
        </p:nvPicPr>
        <p:blipFill>
          <a:blip r:embed="rId2"/>
          <a:stretch/>
        </p:blipFill>
        <p:spPr>
          <a:xfrm>
            <a:off x="1133640" y="2028960"/>
            <a:ext cx="7791120" cy="158076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300" b="0" strike="noStrike" spc="-1">
                <a:solidFill>
                  <a:srgbClr val="000000"/>
                </a:solidFill>
                <a:latin typeface="Arial"/>
              </a:rPr>
              <a:t>fdisk</a:t>
            </a: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 lnSpcReduction="10000"/>
          </a:bodyPr>
          <a:lstStyle/>
          <a:p>
            <a:pPr marL="427680" indent="-3207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fdisk -l </a:t>
            </a:r>
          </a:p>
          <a:p>
            <a:pPr marL="427680" indent="-32076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fdisk /dev/sdb</a:t>
            </a:r>
          </a:p>
          <a:p>
            <a:pPr marL="855360" lvl="1" indent="-32076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m  -&gt; help</a:t>
            </a:r>
          </a:p>
          <a:p>
            <a:pPr marL="855360" lvl="1" indent="-32076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p  -&gt; print partition table</a:t>
            </a:r>
          </a:p>
          <a:p>
            <a:pPr marL="855360" lvl="1" indent="-32076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n  -&gt; create new partition</a:t>
            </a:r>
          </a:p>
          <a:p>
            <a:pPr marL="855360" lvl="1" indent="-32076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d  -&gt; delete partition</a:t>
            </a:r>
          </a:p>
          <a:p>
            <a:pPr marL="855360" lvl="1" indent="-32076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q  -&gt; quit without writing</a:t>
            </a:r>
          </a:p>
          <a:p>
            <a:pPr marL="855360" lvl="1" indent="-32076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w  -&gt; write to disk</a:t>
            </a:r>
          </a:p>
        </p:txBody>
      </p:sp>
      <p:pic>
        <p:nvPicPr>
          <p:cNvPr id="407" name="Picture 406"/>
          <p:cNvPicPr/>
          <p:nvPr/>
        </p:nvPicPr>
        <p:blipFill>
          <a:blip r:embed="rId2"/>
          <a:stretch/>
        </p:blipFill>
        <p:spPr>
          <a:xfrm>
            <a:off x="156960" y="4572360"/>
            <a:ext cx="1102680" cy="110268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138</Words>
  <Application>Microsoft Office PowerPoint</Application>
  <PresentationFormat>Custom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Distribution </vt:lpstr>
      <vt:lpstr>PowerPoint Presentation</vt:lpstr>
      <vt:lpstr>PowerPoint Presentation</vt:lpstr>
      <vt:lpstr>MBR &amp; GPT</vt:lpstr>
      <vt:lpstr>tools</vt:lpstr>
      <vt:lpstr>tools</vt:lpstr>
      <vt:lpstr>fdisk</vt:lpstr>
      <vt:lpstr>PowerPoint Presentation</vt:lpstr>
      <vt:lpstr>vm</vt:lpstr>
      <vt:lpstr>More 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𝓐𝓵𝓲𝓻𝓮𝔃𝓪 𝓝𝓲𝓴𝓸𝓸𝓮𝓲</cp:lastModifiedBy>
  <cp:revision>2</cp:revision>
  <cp:lastPrinted>2024-07-17T08:36:22Z</cp:lastPrinted>
  <dcterms:modified xsi:type="dcterms:W3CDTF">2024-07-17T08:38:19Z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2024-07-16T22:24:10Z</dcterms:created>
  <dc:creator/>
  <dc:description/>
  <dc:language>en-US</dc:language>
  <cp:lastModifiedBy/>
  <dcterms:modified xsi:type="dcterms:W3CDTF">2024-07-17T12:01:50Z</dcterms:modified>
  <cp:revision>15</cp:revision>
  <dc:subject/>
  <dc:title>Forestbird</dc:title>
</cp:coreProperties>
</file>