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7B98424-8AEE-4303-B2DA-DF44DC752AE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97B98424-8AEE-4303-B2DA-DF44DC752AE0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75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Consider talking about: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Development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Pre-production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Filming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78C5D-7244-4EC9-9515-D0893FEAB0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Consider talking about: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Development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Pre-production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Filming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78C5D-7244-4EC9-9515-D0893FEAB0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1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Consider talking about: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Development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Pre-production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Filming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78C5D-7244-4EC9-9515-D0893FEAB0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02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Consider talking about: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Marketing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Home media</a:t>
            </a: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Box office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6DB8A-AAAA-42DE-93F0-2BC8C5C9E54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9FBF53-609C-4028-B145-7640167997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A76A07-1261-4ADE-A30F-FA13B430E2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568809-4705-436F-A5ED-4AB90004E34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039912-2E5A-4329-BEE6-2082275626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9B3CF2-D20F-414F-BC18-AAD29F2431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1E4164-6C94-44C8-A217-21170CCD15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B9E78C-C385-4CF8-9EC8-FD8E97702F8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A61499-B714-4E71-BE77-35391AC5E31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F4E71-0503-418C-9D5F-79CA1EE3A8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41521A-F6F8-4868-B102-F114F00BC2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E3FFD-2F74-42C3-A259-87AFB09B47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C84DFE-C88B-4107-80AB-0D5F0ACAAE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1772F1-241A-4529-B5FE-C124DF791C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A12E04-4AB2-4D66-8A19-40A763E7AA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8AFF46-A405-4094-86C1-C2991228C82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4CD2E3-1A42-4D15-8E69-CF682EDA470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9A49B0-224D-4AD4-9E3A-7EC6697C1A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F39142-8830-4743-BE20-9A6C687A93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66C27F-BAC4-49DA-B2DC-80448D2C50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8F4E8C-7864-429E-9DC8-F85398C014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586320-A183-43DB-BACB-797BF1F2DF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DFDAEF-B4E9-4F55-B7E4-6017EC1D48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198F02-7982-41FB-A4D9-0B5BCFF473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800" b="0" strike="noStrike" cap="all" spc="199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7478AF4-5410-4599-BE87-C8A20129A345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Gill Sans MT"/>
              </a:rPr>
              <a:t>Click to edit Master text styles</a:t>
            </a:r>
          </a:p>
          <a:p>
            <a:pPr marL="457200" lvl="1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latin typeface="Gill Sans MT"/>
              </a:rPr>
              <a:t>Second level</a:t>
            </a:r>
          </a:p>
          <a:p>
            <a:pPr marL="685800" lvl="2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latin typeface="Gill Sans MT"/>
              </a:rPr>
              <a:t>Third level</a:t>
            </a:r>
          </a:p>
          <a:p>
            <a:pPr marL="914400" lvl="3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latin typeface="Gill Sans MT"/>
              </a:rPr>
              <a:t>Fourth level</a:t>
            </a:r>
          </a:p>
          <a:p>
            <a:pPr marL="1143000" lvl="4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latin typeface="Gill Sans MT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endParaRPr lang="en-US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44120B9-5B16-4D12-8A4A-7B5FEC262E7A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71667" y="1050236"/>
            <a:ext cx="4766330" cy="200136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/>
          <a:p>
            <a:r>
              <a:rPr lang="en-US" sz="2000" b="0" strike="noStrike" kern="1200" cap="all" spc="199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“Human-like problem-solving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0" strike="noStrike" kern="1200" cap="all" spc="199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abilities in large language models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0" strike="noStrike" kern="1200" cap="all" spc="199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GPT-4”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000" b="0" strike="noStrike" kern="1200" spc="-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PlaceHolder 2"/>
          <p:cNvSpPr>
            <a:spLocks/>
          </p:cNvSpPr>
          <p:nvPr/>
        </p:nvSpPr>
        <p:spPr>
          <a:xfrm>
            <a:off x="719291" y="3059961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chemeClr val="tx2"/>
                </a:solidFill>
              </a:rPr>
              <a:t>Presented by:</a:t>
            </a:r>
          </a:p>
          <a:p>
            <a:pPr indent="-228600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chemeClr val="tx2"/>
                </a:solidFill>
              </a:rPr>
              <a:t>Bahador</a:t>
            </a:r>
            <a:r>
              <a:rPr lang="en-US" spc="-1" dirty="0">
                <a:solidFill>
                  <a:schemeClr val="tx2"/>
                </a:solidFill>
              </a:rPr>
              <a:t> </a:t>
            </a:r>
            <a:r>
              <a:rPr lang="en-US" spc="-1" dirty="0" err="1">
                <a:solidFill>
                  <a:schemeClr val="tx2"/>
                </a:solidFill>
              </a:rPr>
              <a:t>Mirzazadeh</a:t>
            </a:r>
            <a:endParaRPr lang="en-US" spc="-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chemeClr val="tx2"/>
                </a:solidFill>
              </a:rPr>
              <a:t>Amirhosein</a:t>
            </a:r>
            <a:r>
              <a:rPr lang="en-US" spc="-1" dirty="0">
                <a:solidFill>
                  <a:schemeClr val="tx2"/>
                </a:solidFill>
              </a:rPr>
              <a:t> Kalhor</a:t>
            </a:r>
          </a:p>
          <a:p>
            <a:pPr indent="-228600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chemeClr val="tx2"/>
                </a:solidFill>
              </a:rPr>
              <a:t>Alireza </a:t>
            </a:r>
            <a:r>
              <a:rPr lang="en-US" spc="-1" dirty="0" err="1">
                <a:solidFill>
                  <a:schemeClr val="tx2"/>
                </a:solidFill>
              </a:rPr>
              <a:t>Saberi</a:t>
            </a:r>
            <a:endParaRPr lang="en-US" spc="-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chemeClr val="tx2"/>
                </a:solidFill>
              </a:rPr>
              <a:t>Sadaf Jamali</a:t>
            </a:r>
            <a:endParaRPr lang="en-US" b="0" strike="noStrike" spc="-1" dirty="0">
              <a:solidFill>
                <a:schemeClr val="tx2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7" descr="A red circle with text and images&#10;&#10;Description automatically generated"/>
          <p:cNvPicPr/>
          <p:nvPr/>
        </p:nvPicPr>
        <p:blipFill>
          <a:blip r:embed="rId3"/>
          <a:stretch/>
        </p:blipFill>
        <p:spPr>
          <a:xfrm>
            <a:off x="7964030" y="2087385"/>
            <a:ext cx="3510214" cy="35298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2C397-3A5D-180D-D938-E5C4F9E4908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E3FFD-2F74-42C3-A259-87AFB09B477C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2" name="Rectangle 10"/>
          <p:cNvSpPr/>
          <p:nvPr/>
        </p:nvSpPr>
        <p:spPr>
          <a:xfrm>
            <a:off x="1062360" y="1060560"/>
            <a:ext cx="10067040" cy="4764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3" name="Rectangle 12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31280" y="46728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Results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Picture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931137B7-04B2-CCC9-3B01-5150B04A37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26" y="1763736"/>
            <a:ext cx="3571568" cy="3541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E025F-7621-5B62-AE27-2995660B1C3E}"/>
              </a:ext>
            </a:extLst>
          </p:cNvPr>
          <p:cNvSpPr txBox="1"/>
          <p:nvPr/>
        </p:nvSpPr>
        <p:spPr>
          <a:xfrm>
            <a:off x="1740420" y="5003642"/>
            <a:ext cx="8710920" cy="71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3: Comparison of bar plot of GPT-4 and Llama answers to both practice and transfer questions</a:t>
            </a:r>
            <a:endParaRPr lang="en-GB" sz="1400" kern="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FABE-C43E-E9A3-E9C1-763BC3BA513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8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8" name="Rectangle 10"/>
          <p:cNvSpPr/>
          <p:nvPr/>
        </p:nvSpPr>
        <p:spPr>
          <a:xfrm>
            <a:off x="1062359" y="1060560"/>
            <a:ext cx="10067039" cy="473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9" name="Rectangle 12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231280" y="46728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reference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706040" y="2291400"/>
            <a:ext cx="8779320" cy="287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Doe, J. (2023). AI Research. Frontiers. https://www.frontiersin.org/articles/10.3389/frai.2023.1199350/full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OpenAI. (2023). ChatGPT: A language model by OpenAI (Version GPT-4). Retrieved from [https://chat.openai.com]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Meta. (2023). Llama2: A language model by Meta. Retrieved from [https://replicate.com/blog/run-llama-2-with-an-api?utm_source=project&amp;utm_campaign=llama2ai]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D5B5B-992C-4137-BB3E-C9A62802346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3" name="Rectangle 10"/>
          <p:cNvSpPr/>
          <p:nvPr/>
        </p:nvSpPr>
        <p:spPr>
          <a:xfrm>
            <a:off x="1249560" y="1248120"/>
            <a:ext cx="9692280" cy="43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4" name="Rectangle 12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1706040" y="2291400"/>
            <a:ext cx="8779320" cy="287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262626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404040"/>
                </a:solidFill>
                <a:latin typeface="Gill Sans MT"/>
              </a:rPr>
              <a:t>Thanks for your attention!</a:t>
            </a:r>
            <a:endParaRPr lang="en-US" sz="40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E6C68-36C0-25E7-1261-57A8A4C5583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04600" y="964800"/>
            <a:ext cx="44766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Introduction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03160" y="2638080"/>
            <a:ext cx="4492440" cy="326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262626"/>
                </a:solidFill>
                <a:latin typeface="Gill Sans MT"/>
              </a:rPr>
              <a:t>The objective of this research was to examine the problem-solving competencies of GPT-4. This was achieved by utilizing two distinct groups of verbal insight problems, benchmarked against a performance standard determined by a representative selection of human respondents.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5" name="Rectangle 17"/>
          <p:cNvSpPr/>
          <p:nvPr/>
        </p:nvSpPr>
        <p:spPr>
          <a:xfrm>
            <a:off x="5943600" y="964800"/>
            <a:ext cx="5440320" cy="493632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96" name="Rectangle 19"/>
          <p:cNvSpPr/>
          <p:nvPr/>
        </p:nvSpPr>
        <p:spPr>
          <a:xfrm>
            <a:off x="6110640" y="1128600"/>
            <a:ext cx="5106240" cy="46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97" name="Picture 4" descr="A black and white logo&#10;&#10;Description automatically generated"/>
          <p:cNvPicPr/>
          <p:nvPr/>
        </p:nvPicPr>
        <p:blipFill>
          <a:blip r:embed="rId2"/>
          <a:stretch/>
        </p:blipFill>
        <p:spPr>
          <a:xfrm>
            <a:off x="6272640" y="2088000"/>
            <a:ext cx="4781880" cy="268956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03E08-3A66-895E-B541-6357E344D5E3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04600" y="964800"/>
            <a:ext cx="44766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Introduction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03160" y="2638080"/>
            <a:ext cx="4492440" cy="326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ill Sans MT"/>
              </a:rPr>
              <a:t>Verbal insight problem-solving</a:t>
            </a:r>
          </a:p>
          <a:p>
            <a:pPr marL="685800" lvl="2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Gill Sans MT"/>
              </a:rPr>
              <a:t>Analytical </a:t>
            </a:r>
          </a:p>
          <a:p>
            <a:pPr marL="685800" lvl="2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Gill Sans MT"/>
              </a:rPr>
              <a:t>Creative</a:t>
            </a:r>
          </a:p>
          <a:p>
            <a:pPr marL="685800" lvl="2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Gill Sans MT"/>
              </a:rPr>
              <a:t>Intuitive</a:t>
            </a:r>
          </a:p>
          <a:p>
            <a:pPr marL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0" name="Rectangle 17"/>
          <p:cNvSpPr/>
          <p:nvPr/>
        </p:nvSpPr>
        <p:spPr>
          <a:xfrm>
            <a:off x="5943600" y="964800"/>
            <a:ext cx="5440320" cy="493632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1" name="Rectangle 19"/>
          <p:cNvSpPr/>
          <p:nvPr/>
        </p:nvSpPr>
        <p:spPr>
          <a:xfrm>
            <a:off x="6110640" y="1128600"/>
            <a:ext cx="5106240" cy="46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2" name="Picture 5"/>
          <p:cNvPicPr/>
          <p:nvPr/>
        </p:nvPicPr>
        <p:blipFill>
          <a:blip r:embed="rId2"/>
          <a:stretch/>
        </p:blipFill>
        <p:spPr>
          <a:xfrm>
            <a:off x="6110640" y="1128600"/>
            <a:ext cx="5184000" cy="460836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F8728-7312-B83F-C272-2CFF0080424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03160" y="964800"/>
            <a:ext cx="449244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400" b="0" strike="noStrike" cap="all" spc="199">
                <a:solidFill>
                  <a:srgbClr val="262626"/>
                </a:solidFill>
                <a:latin typeface="Gill Sans MT"/>
              </a:rPr>
              <a:t>Influential theories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03160" y="2638080"/>
            <a:ext cx="4492440" cy="326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Gill Sans MT"/>
              </a:rPr>
              <a:t>“General Problem Solver” (GPS) hypothesis of Newell and Simon (1972)</a:t>
            </a: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Gill Sans MT"/>
              </a:rPr>
              <a:t>“Dual-Process Hypothesis” (DPT),  proposed by Kahneman (2011)</a:t>
            </a: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Gill Sans MT"/>
              </a:rPr>
              <a:t>“Insight” by Wallas (1926)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5" name="Rectangle 17"/>
          <p:cNvSpPr/>
          <p:nvPr/>
        </p:nvSpPr>
        <p:spPr>
          <a:xfrm>
            <a:off x="5943600" y="964800"/>
            <a:ext cx="5440320" cy="493632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Rectangle 19"/>
          <p:cNvSpPr/>
          <p:nvPr/>
        </p:nvSpPr>
        <p:spPr>
          <a:xfrm>
            <a:off x="6110640" y="1128600"/>
            <a:ext cx="5106240" cy="46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7" name="Picture 3"/>
          <p:cNvPicPr/>
          <p:nvPr/>
        </p:nvPicPr>
        <p:blipFill>
          <a:blip r:embed="rId2"/>
          <a:stretch/>
        </p:blipFill>
        <p:spPr>
          <a:xfrm>
            <a:off x="5771535" y="956880"/>
            <a:ext cx="6137648" cy="494388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D8902-0243-96BA-E411-425BDF34FA9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061"/>
          <p:cNvSpPr/>
          <p:nvPr/>
        </p:nvSpPr>
        <p:spPr>
          <a:xfrm>
            <a:off x="0" y="0"/>
            <a:ext cx="68767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04600" y="1289880"/>
            <a:ext cx="529092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DataSet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04600" y="2858760"/>
            <a:ext cx="5285520" cy="304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Gill Sans MT"/>
              </a:rPr>
              <a:t>Practice Questions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Gill Sans MT"/>
              </a:rPr>
              <a:t>Transfer Questions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1" name="Rectangle 2063"/>
          <p:cNvSpPr/>
          <p:nvPr/>
        </p:nvSpPr>
        <p:spPr>
          <a:xfrm>
            <a:off x="7534800" y="640080"/>
            <a:ext cx="4016880" cy="526068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2" name="Rectangle 2065"/>
          <p:cNvSpPr/>
          <p:nvPr/>
        </p:nvSpPr>
        <p:spPr>
          <a:xfrm>
            <a:off x="7700760" y="806400"/>
            <a:ext cx="3684600" cy="49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pic>
        <p:nvPicPr>
          <p:cNvPr id="113" name="Picture 2" descr="Useful Datasets for Data in Schools"/>
          <p:cNvPicPr/>
          <p:nvPr/>
        </p:nvPicPr>
        <p:blipFill>
          <a:blip r:embed="rId2"/>
          <a:stretch/>
        </p:blipFill>
        <p:spPr>
          <a:xfrm>
            <a:off x="7865280" y="1581120"/>
            <a:ext cx="3355560" cy="337896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DC201-092C-1DDD-76B4-1A00F9823B1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2800" b="0" strike="noStrike" cap="all" spc="199">
                <a:solidFill>
                  <a:srgbClr val="262626"/>
                </a:solidFill>
                <a:latin typeface="Gill Sans MT"/>
              </a:rPr>
              <a:t>Problem solving task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5" name="Content Placeholder 4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094040" y="3211200"/>
            <a:ext cx="10003680" cy="241200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50D99-B43C-569F-2CD5-4622B646527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04600" y="964800"/>
            <a:ext cx="44766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mODEL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03160" y="2638080"/>
            <a:ext cx="4492440" cy="326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Gill Sans MT"/>
              </a:rPr>
              <a:t>Transformer</a:t>
            </a:r>
          </a:p>
        </p:txBody>
      </p:sp>
      <p:sp>
        <p:nvSpPr>
          <p:cNvPr id="118" name="Rectangle 19"/>
          <p:cNvSpPr/>
          <p:nvPr/>
        </p:nvSpPr>
        <p:spPr>
          <a:xfrm>
            <a:off x="5943600" y="964800"/>
            <a:ext cx="5440320" cy="493632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Rectangle 21"/>
          <p:cNvSpPr/>
          <p:nvPr/>
        </p:nvSpPr>
        <p:spPr>
          <a:xfrm>
            <a:off x="6110640" y="1128600"/>
            <a:ext cx="5106240" cy="46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20" name="Content Placeholder 4" descr="A diagram of a decoder&#10;&#10;Description automatically generated"/>
          <p:cNvPicPr/>
          <p:nvPr/>
        </p:nvPicPr>
        <p:blipFill>
          <a:blip r:embed="rId2"/>
          <a:stretch/>
        </p:blipFill>
        <p:spPr>
          <a:xfrm>
            <a:off x="6110640" y="742680"/>
            <a:ext cx="5106240" cy="5372280"/>
          </a:xfrm>
          <a:prstGeom prst="rect">
            <a:avLst/>
          </a:prstGeom>
          <a:ln w="0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E25D7-2E54-EB61-4B5F-77F7A4BBF8D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22" name="Rectangle 10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23" name="Rectangle 12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31280" y="46728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Results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5" name="Content Placeholder 4" descr="A graph with blue and orange squares&#10;&#10;Description automatically generated"/>
          <p:cNvPicPr/>
          <p:nvPr/>
        </p:nvPicPr>
        <p:blipFill>
          <a:blip r:embed="rId3"/>
          <a:stretch/>
        </p:blipFill>
        <p:spPr>
          <a:xfrm>
            <a:off x="1956469" y="1670760"/>
            <a:ext cx="3121920" cy="351576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6" descr="A graph with numbers and a bar&#10;&#10;Description automatically generated"/>
          <p:cNvPicPr/>
          <p:nvPr/>
        </p:nvPicPr>
        <p:blipFill>
          <a:blip r:embed="rId4"/>
          <a:stretch/>
        </p:blipFill>
        <p:spPr>
          <a:xfrm>
            <a:off x="6883831" y="1730615"/>
            <a:ext cx="3331080" cy="3543120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52613-F496-6363-4329-E57D40B0213A}"/>
              </a:ext>
            </a:extLst>
          </p:cNvPr>
          <p:cNvSpPr txBox="1"/>
          <p:nvPr/>
        </p:nvSpPr>
        <p:spPr>
          <a:xfrm>
            <a:off x="3253151" y="5255721"/>
            <a:ext cx="557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1: Bar plot of Llama answers both practice and transfer questions </a:t>
            </a:r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C3FF0-F260-0332-D6E2-0E32A2D33E2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2" name="Rectangle 10"/>
          <p:cNvSpPr/>
          <p:nvPr/>
        </p:nvSpPr>
        <p:spPr>
          <a:xfrm>
            <a:off x="1062360" y="1060560"/>
            <a:ext cx="9879480" cy="473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3" name="Rectangle 12"/>
          <p:cNvSpPr/>
          <p:nvPr/>
        </p:nvSpPr>
        <p:spPr>
          <a:xfrm>
            <a:off x="1062360" y="1060560"/>
            <a:ext cx="10067040" cy="4736160"/>
          </a:xfrm>
          <a:prstGeom prst="rect">
            <a:avLst/>
          </a:prstGeom>
          <a:noFill/>
          <a:ln w="31750" cap="sq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31280" y="46728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199">
                <a:solidFill>
                  <a:srgbClr val="262626"/>
                </a:solidFill>
                <a:latin typeface="Gill Sans MT"/>
              </a:rPr>
              <a:t>Results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" name="Picture 1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E33FE683-949B-59EC-9105-B5D7FAAE1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57" y="1794733"/>
            <a:ext cx="3283976" cy="3319810"/>
          </a:xfrm>
          <a:prstGeom prst="rect">
            <a:avLst/>
          </a:prstGeom>
        </p:spPr>
      </p:pic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473F5EEC-172F-3266-AB3A-6B6ADE274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2" y="1749821"/>
            <a:ext cx="3372785" cy="3409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6B5BA-97CC-0E79-BD3A-C05D46BCF925}"/>
              </a:ext>
            </a:extLst>
          </p:cNvPr>
          <p:cNvSpPr txBox="1"/>
          <p:nvPr/>
        </p:nvSpPr>
        <p:spPr>
          <a:xfrm>
            <a:off x="3100335" y="5208143"/>
            <a:ext cx="64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2: Bar plot of GPT-4 answers both practice and transfer questions</a:t>
            </a:r>
            <a:endParaRPr lang="en-GB" sz="1400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1CA2D-2BF1-399B-3D0A-8223F1A88A16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6AE9EF-FBEA-4609-AB9E-6927D8C208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Web1B37</Template>
  <TotalTime>166</TotalTime>
  <Words>318</Words>
  <Application>Microsoft Office PowerPoint</Application>
  <PresentationFormat>Widescreen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Symbol</vt:lpstr>
      <vt:lpstr>Times New Roman</vt:lpstr>
      <vt:lpstr>Wingdings</vt:lpstr>
      <vt:lpstr>Office Theme</vt:lpstr>
      <vt:lpstr>Office Theme</vt:lpstr>
      <vt:lpstr>“Human-like problem-solving abilities in large language models using GPT-4” </vt:lpstr>
      <vt:lpstr>Introduction</vt:lpstr>
      <vt:lpstr>Introduction</vt:lpstr>
      <vt:lpstr>Influential theories</vt:lpstr>
      <vt:lpstr>DataSet</vt:lpstr>
      <vt:lpstr>Problem solving task</vt:lpstr>
      <vt:lpstr>mODEL</vt:lpstr>
      <vt:lpstr>Results</vt:lpstr>
      <vt:lpstr>Results</vt:lpstr>
      <vt:lpstr>Results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“Human-like problem-solving abilities in large language models using GPT-4”</dc:title>
  <dc:subject/>
  <dc:creator>sadaf jamali</dc:creator>
  <dc:description/>
  <cp:lastModifiedBy>sadaf jamali</cp:lastModifiedBy>
  <cp:revision>11</cp:revision>
  <dcterms:created xsi:type="dcterms:W3CDTF">2023-12-13T10:27:37Z</dcterms:created>
  <dcterms:modified xsi:type="dcterms:W3CDTF">2024-02-01T15:34:10Z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