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83" r:id="rId3"/>
    <p:sldId id="258" r:id="rId4"/>
    <p:sldId id="320" r:id="rId5"/>
    <p:sldId id="321" r:id="rId6"/>
    <p:sldId id="322" r:id="rId7"/>
    <p:sldId id="323" r:id="rId8"/>
    <p:sldId id="262" r:id="rId9"/>
    <p:sldId id="261" r:id="rId10"/>
    <p:sldId id="324" r:id="rId11"/>
    <p:sldId id="325" r:id="rId12"/>
    <p:sldId id="326" r:id="rId13"/>
    <p:sldId id="327" r:id="rId14"/>
    <p:sldId id="328" r:id="rId15"/>
    <p:sldId id="329" r:id="rId16"/>
    <p:sldId id="302" r:id="rId17"/>
    <p:sldId id="306" r:id="rId18"/>
    <p:sldId id="266" r:id="rId19"/>
    <p:sldId id="278" r:id="rId20"/>
    <p:sldId id="279" r:id="rId21"/>
  </p:sldIdLst>
  <p:sldSz cx="9144000" cy="5143500" type="screen16x9"/>
  <p:notesSz cx="6858000" cy="9144000"/>
  <p:embeddedFontLst>
    <p:embeddedFont>
      <p:font typeface="Angsana New" panose="02020603050405020304" pitchFamily="18" charset="-34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mbria" panose="02040503050406030204" pitchFamily="18" charset="0"/>
      <p:regular r:id="rId31"/>
      <p:bold r:id="rId32"/>
      <p:italic r:id="rId33"/>
      <p:boldItalic r:id="rId34"/>
    </p:embeddedFont>
    <p:embeddedFont>
      <p:font typeface="Dosis ExtraLight" pitchFamily="2" charset="0"/>
      <p:regular r:id="rId35"/>
      <p:bold r:id="rId36"/>
    </p:embeddedFont>
    <p:embeddedFont>
      <p:font typeface="Titillium Web" panose="00000500000000000000" pitchFamily="2" charset="0"/>
      <p:regular r:id="rId37"/>
      <p:bold r:id="rId38"/>
      <p:italic r:id="rId39"/>
      <p:boldItalic r:id="rId40"/>
    </p:embeddedFont>
    <p:embeddedFont>
      <p:font typeface="Titillium Web Light" panose="000004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 autoAdjust="0"/>
    <p:restoredTop sz="92152" autoAdjust="0"/>
  </p:normalViewPr>
  <p:slideViewPr>
    <p:cSldViewPr snapToGrid="0">
      <p:cViewPr varScale="1">
        <p:scale>
          <a:sx n="92" d="100"/>
          <a:sy n="92" d="100"/>
        </p:scale>
        <p:origin x="540" y="64"/>
      </p:cViewPr>
      <p:guideLst/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7455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1081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1201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196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7746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1110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68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13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Google Shape;4128;gd29438504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9" name="Google Shape;4129;gd29438504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" name="Google Shape;406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5" name="Google Shape;406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5664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963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36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55661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Samadifardheris.1961823@studenti.uniroma1.i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390144" y="713210"/>
            <a:ext cx="6132576" cy="3717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MRI Segmentation:</a:t>
            </a:r>
            <a:b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3200" b="1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Swin-Unet</a:t>
            </a:r>
            <a:r>
              <a:rPr lang="en-US" sz="32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3200" b="1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Unet</a:t>
            </a:r>
            <a:r>
              <a:rPr lang="en-US" sz="32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-like Pure Transformer for Medical Image Segmentation</a:t>
            </a:r>
            <a:endParaRPr sz="3200" dirty="0">
              <a:solidFill>
                <a:schemeClr val="accent2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5ECDD4-FED5-4313-BC9B-1CFADB3A5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91" y="2955471"/>
            <a:ext cx="3916095" cy="1566438"/>
          </a:xfrm>
          <a:prstGeom prst="rect">
            <a:avLst/>
          </a:prstGeom>
          <a:effectLst>
            <a:glow>
              <a:schemeClr val="accent1">
                <a:alpha val="52000"/>
              </a:schemeClr>
            </a:glow>
            <a:outerShdw blurRad="50800" dir="5400000" algn="ctr" rotWithShape="0">
              <a:srgbClr val="000000">
                <a:alpha val="43137"/>
              </a:srgbClr>
            </a:outerShdw>
            <a:softEdge rad="1524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596793-64B2-4D74-86A7-62B2AD528208}"/>
              </a:ext>
            </a:extLst>
          </p:cNvPr>
          <p:cNvSpPr txBox="1"/>
          <p:nvPr/>
        </p:nvSpPr>
        <p:spPr>
          <a:xfrm>
            <a:off x="390144" y="4613529"/>
            <a:ext cx="2863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Alireza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Samadifardheris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91531" y="-36194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2.2. architecture overview</a:t>
            </a:r>
            <a:endParaRPr sz="2800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05F81-18A6-4E20-B6F1-EDA7A9693844}"/>
              </a:ext>
            </a:extLst>
          </p:cNvPr>
          <p:cNvSpPr txBox="1"/>
          <p:nvPr/>
        </p:nvSpPr>
        <p:spPr>
          <a:xfrm>
            <a:off x="4114800" y="211455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CF02A-37F0-4A6B-9893-77CE581F69F9}"/>
              </a:ext>
            </a:extLst>
          </p:cNvPr>
          <p:cNvSpPr txBox="1"/>
          <p:nvPr/>
        </p:nvSpPr>
        <p:spPr>
          <a:xfrm>
            <a:off x="799731" y="4551117"/>
            <a:ext cx="2836333" cy="42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2526CD-1895-4F38-9EC7-E0C1013EF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255" y="821206"/>
            <a:ext cx="4537932" cy="403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0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255514" y="166474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2.2. 1. architecture overview </a:t>
            </a:r>
            <a:r>
              <a:rPr lang="en-US" sz="1400" dirty="0" err="1"/>
              <a:t>Swin</a:t>
            </a:r>
            <a:r>
              <a:rPr lang="en-US" sz="1400" dirty="0"/>
              <a:t> Transformer block</a:t>
            </a:r>
            <a:endParaRPr sz="2800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05F81-18A6-4E20-B6F1-EDA7A9693844}"/>
              </a:ext>
            </a:extLst>
          </p:cNvPr>
          <p:cNvSpPr txBox="1"/>
          <p:nvPr/>
        </p:nvSpPr>
        <p:spPr>
          <a:xfrm>
            <a:off x="4114800" y="211455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CF02A-37F0-4A6B-9893-77CE581F69F9}"/>
              </a:ext>
            </a:extLst>
          </p:cNvPr>
          <p:cNvSpPr txBox="1"/>
          <p:nvPr/>
        </p:nvSpPr>
        <p:spPr>
          <a:xfrm>
            <a:off x="799731" y="4551117"/>
            <a:ext cx="2836333" cy="42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76DDE5-1135-44EE-ABE4-F28ED72DC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668" y="1196898"/>
            <a:ext cx="5411937" cy="2492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F5D639-D0E0-45E1-AF5B-C78734FC325A}"/>
              </a:ext>
            </a:extLst>
          </p:cNvPr>
          <p:cNvSpPr txBox="1"/>
          <p:nvPr/>
        </p:nvSpPr>
        <p:spPr>
          <a:xfrm>
            <a:off x="640231" y="4125433"/>
            <a:ext cx="4867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LN :</a:t>
            </a:r>
            <a:r>
              <a:rPr lang="en-US" sz="1400" b="0" i="0" u="none" strike="noStrike" baseline="0" dirty="0">
                <a:latin typeface="CMR10"/>
              </a:rPr>
              <a:t> </a:t>
            </a:r>
            <a:r>
              <a:rPr lang="en-US" sz="1400" b="0" i="0" u="none" strike="noStrike" baseline="0" dirty="0" err="1">
                <a:latin typeface="CMR10"/>
              </a:rPr>
              <a:t>LayerNorm</a:t>
            </a:r>
            <a:r>
              <a:rPr lang="en-US" sz="1400" b="0" i="0" u="none" strike="noStrike" baseline="0" dirty="0">
                <a:latin typeface="CMR10"/>
              </a:rPr>
              <a:t> (LN) layer</a:t>
            </a:r>
          </a:p>
          <a:p>
            <a:pPr algn="l"/>
            <a:r>
              <a:rPr lang="en-US" sz="1400" b="0" i="0" u="none" strike="noStrike" baseline="0" dirty="0">
                <a:latin typeface="CMR10"/>
              </a:rPr>
              <a:t>W-MSA: window-based multi-head self attention module </a:t>
            </a:r>
          </a:p>
          <a:p>
            <a:pPr algn="l"/>
            <a:r>
              <a:rPr lang="en-US" sz="1400" b="0" i="0" u="none" strike="noStrike" baseline="0" dirty="0">
                <a:latin typeface="CMR10"/>
              </a:rPr>
              <a:t>SW-MSA : shifted window-based multi-head self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05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255514" y="226461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2.2.2 . architecture overview </a:t>
            </a:r>
            <a:r>
              <a:rPr lang="en-US" sz="900" dirty="0"/>
              <a:t>Encoder</a:t>
            </a:r>
            <a:endParaRPr sz="2800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05F81-18A6-4E20-B6F1-EDA7A9693844}"/>
              </a:ext>
            </a:extLst>
          </p:cNvPr>
          <p:cNvSpPr txBox="1"/>
          <p:nvPr/>
        </p:nvSpPr>
        <p:spPr>
          <a:xfrm>
            <a:off x="4114800" y="211455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CF02A-37F0-4A6B-9893-77CE581F69F9}"/>
              </a:ext>
            </a:extLst>
          </p:cNvPr>
          <p:cNvSpPr txBox="1"/>
          <p:nvPr/>
        </p:nvSpPr>
        <p:spPr>
          <a:xfrm>
            <a:off x="799731" y="4551117"/>
            <a:ext cx="2836333" cy="42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AFC2E7-A262-43A9-A964-53FDA74D7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991" y="1331320"/>
            <a:ext cx="3813683" cy="338888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7E0932B8-A9AE-4551-AFC5-093AD2FD9F83}"/>
              </a:ext>
            </a:extLst>
          </p:cNvPr>
          <p:cNvSpPr/>
          <p:nvPr/>
        </p:nvSpPr>
        <p:spPr>
          <a:xfrm rot="20038777">
            <a:off x="1813266" y="4050214"/>
            <a:ext cx="960449" cy="691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8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365881" y="75952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2.2. 3. architecture overview </a:t>
            </a:r>
            <a:r>
              <a:rPr lang="en-US" sz="800" dirty="0"/>
              <a:t>Bottleneck</a:t>
            </a:r>
            <a:endParaRPr sz="2800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05F81-18A6-4E20-B6F1-EDA7A9693844}"/>
              </a:ext>
            </a:extLst>
          </p:cNvPr>
          <p:cNvSpPr txBox="1"/>
          <p:nvPr/>
        </p:nvSpPr>
        <p:spPr>
          <a:xfrm>
            <a:off x="4114800" y="211455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CF02A-37F0-4A6B-9893-77CE581F69F9}"/>
              </a:ext>
            </a:extLst>
          </p:cNvPr>
          <p:cNvSpPr txBox="1"/>
          <p:nvPr/>
        </p:nvSpPr>
        <p:spPr>
          <a:xfrm>
            <a:off x="799731" y="4551117"/>
            <a:ext cx="2836333" cy="42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20CEDD-CE7D-4360-838A-6001F1657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991" y="1331320"/>
            <a:ext cx="3813683" cy="338888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A52D306-F243-4EFA-ACFE-BDE9D5F20DDE}"/>
              </a:ext>
            </a:extLst>
          </p:cNvPr>
          <p:cNvSpPr/>
          <p:nvPr/>
        </p:nvSpPr>
        <p:spPr>
          <a:xfrm rot="20038777">
            <a:off x="3259768" y="4641607"/>
            <a:ext cx="826187" cy="550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65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187077" y="226461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2.2. 4. architecture overview </a:t>
            </a:r>
            <a:r>
              <a:rPr lang="en-US" sz="800" dirty="0"/>
              <a:t>Decoder</a:t>
            </a:r>
            <a:endParaRPr sz="2800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05F81-18A6-4E20-B6F1-EDA7A9693844}"/>
              </a:ext>
            </a:extLst>
          </p:cNvPr>
          <p:cNvSpPr txBox="1"/>
          <p:nvPr/>
        </p:nvSpPr>
        <p:spPr>
          <a:xfrm>
            <a:off x="4114800" y="211455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CF02A-37F0-4A6B-9893-77CE581F69F9}"/>
              </a:ext>
            </a:extLst>
          </p:cNvPr>
          <p:cNvSpPr txBox="1"/>
          <p:nvPr/>
        </p:nvSpPr>
        <p:spPr>
          <a:xfrm>
            <a:off x="799731" y="4551117"/>
            <a:ext cx="2836333" cy="42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EE64E0-447B-4D1C-AFAD-5FC3B0B4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991" y="1331320"/>
            <a:ext cx="3813683" cy="338888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805EF69-3A86-487C-86F9-2933A8FC1E44}"/>
              </a:ext>
            </a:extLst>
          </p:cNvPr>
          <p:cNvSpPr/>
          <p:nvPr/>
        </p:nvSpPr>
        <p:spPr>
          <a:xfrm rot="13223833">
            <a:off x="5750422" y="4224181"/>
            <a:ext cx="826187" cy="550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50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255514" y="226461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2.2. 5. architecture overview </a:t>
            </a:r>
            <a:r>
              <a:rPr lang="en-US" sz="800" dirty="0"/>
              <a:t>Skip connection</a:t>
            </a:r>
            <a:endParaRPr sz="2800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05F81-18A6-4E20-B6F1-EDA7A9693844}"/>
              </a:ext>
            </a:extLst>
          </p:cNvPr>
          <p:cNvSpPr txBox="1"/>
          <p:nvPr/>
        </p:nvSpPr>
        <p:spPr>
          <a:xfrm>
            <a:off x="4114800" y="211455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CF02A-37F0-4A6B-9893-77CE581F69F9}"/>
              </a:ext>
            </a:extLst>
          </p:cNvPr>
          <p:cNvSpPr txBox="1"/>
          <p:nvPr/>
        </p:nvSpPr>
        <p:spPr>
          <a:xfrm>
            <a:off x="799731" y="4551117"/>
            <a:ext cx="2836333" cy="42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B8C294-F659-4D3F-B74B-F5EF05D52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991" y="1331320"/>
            <a:ext cx="3813683" cy="338888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A36AB2B-AC85-45BD-813B-C00FC65B5AC9}"/>
              </a:ext>
            </a:extLst>
          </p:cNvPr>
          <p:cNvSpPr/>
          <p:nvPr/>
        </p:nvSpPr>
        <p:spPr>
          <a:xfrm rot="5400000">
            <a:off x="4132878" y="1951264"/>
            <a:ext cx="290416" cy="32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05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488D-CFC6-4C5B-A21E-24C57638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46" y="271439"/>
            <a:ext cx="6761100" cy="857400"/>
          </a:xfrm>
        </p:spPr>
        <p:txBody>
          <a:bodyPr/>
          <a:lstStyle/>
          <a:p>
            <a:r>
              <a:rPr lang="en-US" dirty="0"/>
              <a:t>3. Data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4A78B-0136-4FA8-A3A0-B436700370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EFA5D1-7E7A-49B1-9478-9E8AAE78AAC8}"/>
              </a:ext>
            </a:extLst>
          </p:cNvPr>
          <p:cNvCxnSpPr/>
          <p:nvPr/>
        </p:nvCxnSpPr>
        <p:spPr>
          <a:xfrm>
            <a:off x="4572000" y="3335867"/>
            <a:ext cx="34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FD9B83-BB43-45FF-A32F-667D9AF1D59B}"/>
              </a:ext>
            </a:extLst>
          </p:cNvPr>
          <p:cNvSpPr txBox="1"/>
          <p:nvPr/>
        </p:nvSpPr>
        <p:spPr>
          <a:xfrm>
            <a:off x="365880" y="2904319"/>
            <a:ext cx="71583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Synapse multi-organ segmentation dataset (Synapse)</a:t>
            </a:r>
          </a:p>
          <a:p>
            <a:r>
              <a:rPr lang="en-US" dirty="0"/>
              <a:t>the dataset includes 38 cases with 3779 axial abdominal clinical CT images</a:t>
            </a:r>
            <a:endParaRPr lang="fi-FI" dirty="0"/>
          </a:p>
          <a:p>
            <a:r>
              <a:rPr lang="en-US" dirty="0"/>
              <a:t>26 samples are divided into the training set and 12 samples into testing set.</a:t>
            </a:r>
          </a:p>
          <a:p>
            <a:r>
              <a:rPr lang="en-US" dirty="0"/>
              <a:t> And the average Dice-Similarity coefficient (DSC) is used as evaluation metric to evaluate our method on 8 abdominal organs (aorta, gallbladder, spleen, left kidney, right kidney, liver, pancreas, spleen, stomach).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001E63-DADE-45C7-8B27-F5C5F52CD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1" y="1154082"/>
            <a:ext cx="7287812" cy="163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66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8B8085-CF03-4729-BE7D-83F5C5E62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533" y="876383"/>
            <a:ext cx="5396700" cy="1159800"/>
          </a:xfrm>
        </p:spPr>
        <p:txBody>
          <a:bodyPr/>
          <a:lstStyle/>
          <a:p>
            <a:r>
              <a:rPr lang="en-US" sz="8000" dirty="0">
                <a:solidFill>
                  <a:srgbClr val="FF0000"/>
                </a:solidFill>
              </a:rPr>
              <a:t>DISCLAIMER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5D614-0FD2-40B9-A72F-2004CA79994B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EA553-F558-4E4B-8252-A319DAB9233E}"/>
              </a:ext>
            </a:extLst>
          </p:cNvPr>
          <p:cNvSpPr txBox="1"/>
          <p:nvPr/>
        </p:nvSpPr>
        <p:spPr>
          <a:xfrm>
            <a:off x="626533" y="3009177"/>
            <a:ext cx="539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for the Neural Network project only 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 NOT USE THIS CODE FOR SELF DIAGNOSING AND CONTACT HEALTH AUTHORITIES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83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D47F6-CE9D-4855-9D3C-7BE7C7C6FAC7}"/>
              </a:ext>
            </a:extLst>
          </p:cNvPr>
          <p:cNvSpPr txBox="1"/>
          <p:nvPr/>
        </p:nvSpPr>
        <p:spPr>
          <a:xfrm>
            <a:off x="3242733" y="558801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4. Let’s dive into the code now!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5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60" name="Google Shape;4060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 dirty="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61" name="Google Shape;4061;p35"/>
          <p:cNvSpPr txBox="1">
            <a:spLocks noGrp="1"/>
          </p:cNvSpPr>
          <p:nvPr>
            <p:ph type="body" idx="4294967295"/>
          </p:nvPr>
        </p:nvSpPr>
        <p:spPr>
          <a:xfrm>
            <a:off x="685800" y="2769201"/>
            <a:ext cx="4863900" cy="1950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3EBD5"/>
                </a:solidFill>
              </a:rPr>
              <a:t>You can find me at:</a:t>
            </a:r>
            <a:endParaRPr sz="1800" dirty="0"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3EBD5"/>
                </a:solidFill>
                <a:hlinkClick r:id="rId3"/>
              </a:rPr>
              <a:t>Samadifardheris.1961823@studenti.uniroma1.it</a:t>
            </a:r>
            <a:endParaRPr lang="en" sz="1800" dirty="0">
              <a:solidFill>
                <a:srgbClr val="D3EBD5"/>
              </a:solidFill>
            </a:endParaRPr>
          </a:p>
        </p:txBody>
      </p:sp>
      <p:sp>
        <p:nvSpPr>
          <p:cNvPr id="4062" name="Google Shape;4062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1" name="Google Shape;4131;p40"/>
          <p:cNvSpPr txBox="1">
            <a:spLocks noGrp="1"/>
          </p:cNvSpPr>
          <p:nvPr>
            <p:ph type="title"/>
          </p:nvPr>
        </p:nvSpPr>
        <p:spPr>
          <a:xfrm>
            <a:off x="168785" y="146884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4132" name="Google Shape;4132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133" name="Google Shape;4133;p40"/>
          <p:cNvSpPr/>
          <p:nvPr/>
        </p:nvSpPr>
        <p:spPr>
          <a:xfrm>
            <a:off x="0" y="25373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4" name="Google Shape;4134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35" name="Google Shape;4135;p40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4136" name="Google Shape;413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37" name="Google Shape;413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38" name="Google Shape;4138;p40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4139" name="Google Shape;413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0" name="Google Shape;414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3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1" name="Google Shape;4141;p40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4142" name="Google Shape;414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3" name="Google Shape;414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5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4" name="Google Shape;4144;p40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4145" name="Google Shape;414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6" name="Google Shape;414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6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7" name="Google Shape;4147;p40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4148" name="Google Shape;414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9" name="Google Shape;414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4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50" name="Google Shape;4150;p40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4151" name="Google Shape;415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52" name="Google Shape;415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4153" name="Google Shape;4153;p40"/>
          <p:cNvSpPr txBox="1"/>
          <p:nvPr/>
        </p:nvSpPr>
        <p:spPr>
          <a:xfrm>
            <a:off x="1379839" y="148549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Introduction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</a:t>
            </a:r>
            <a:r>
              <a:rPr lang="en" sz="8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hy img. </a:t>
            </a:r>
            <a:r>
              <a:rPr lang="en-US" sz="8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</a:t>
            </a:r>
            <a:r>
              <a:rPr lang="en" sz="8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eg.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</a:t>
            </a:r>
            <a:r>
              <a:rPr lang="en" sz="8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opular methods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Their P</a:t>
            </a:r>
            <a:r>
              <a:rPr lang="en" sz="8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roblems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solution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4" name="Google Shape;4154;p40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</a:t>
            </a:r>
          </a:p>
        </p:txBody>
      </p:sp>
      <p:sp>
        <p:nvSpPr>
          <p:cNvPr id="4155" name="Google Shape;4155;p40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Results</a:t>
            </a:r>
            <a:endParaRPr sz="90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6" name="Google Shape;4156;p40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dirty="0" err="1">
                <a:solidFill>
                  <a:schemeClr val="accent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Swin-Unet</a:t>
            </a:r>
            <a:endParaRPr sz="900" b="1" dirty="0">
              <a:solidFill>
                <a:schemeClr val="accent6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7" name="Google Shape;4157;p40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</a:t>
            </a:r>
            <a:r>
              <a:rPr lang="en" sz="9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he code</a:t>
            </a:r>
            <a:endParaRPr sz="90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8" name="Google Shape;4158;p40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7" name="Google Shape;4067;p3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4068" name="Google Shape;4068;p36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900" b="0" i="0" u="none" strike="noStrike" baseline="0" dirty="0" err="1">
                <a:latin typeface="CMBX12"/>
              </a:rPr>
              <a:t>Swin-Unet</a:t>
            </a:r>
            <a:r>
              <a:rPr lang="en-US" sz="900" b="0" i="0" u="none" strike="noStrike" baseline="0" dirty="0">
                <a:latin typeface="CMBX12"/>
              </a:rPr>
              <a:t>: </a:t>
            </a:r>
            <a:r>
              <a:rPr lang="en-US" sz="900" b="0" i="0" u="none" strike="noStrike" baseline="0" dirty="0" err="1">
                <a:latin typeface="CMBX12"/>
              </a:rPr>
              <a:t>Unet</a:t>
            </a:r>
            <a:r>
              <a:rPr lang="en-US" sz="900" b="0" i="0" u="none" strike="noStrike" baseline="0" dirty="0">
                <a:latin typeface="CMBX12"/>
              </a:rPr>
              <a:t>-like Pure Transformer for Medical Image Segmentation </a:t>
            </a:r>
            <a:r>
              <a:rPr lang="en-US" sz="900" b="0" i="0" u="none" strike="noStrike" baseline="0" dirty="0">
                <a:latin typeface="CMR10"/>
              </a:rPr>
              <a:t>Hu Cao</a:t>
            </a:r>
            <a:r>
              <a:rPr lang="en-US" sz="900" b="0" i="0" u="none" strike="noStrike" baseline="0" dirty="0">
                <a:latin typeface="CMR7"/>
              </a:rPr>
              <a:t>1 </a:t>
            </a:r>
          </a:p>
          <a:p>
            <a:pPr algn="l"/>
            <a:r>
              <a:rPr lang="en-US" sz="1400" b="0" i="0" u="none" strike="noStrike" baseline="0" dirty="0">
                <a:solidFill>
                  <a:schemeClr val="accent3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https://synapse.org/ </a:t>
            </a:r>
          </a:p>
          <a:p>
            <a:pPr algn="l"/>
            <a:r>
              <a:rPr lang="en-US" sz="1400" b="0" i="0" u="none" strike="noStrike" baseline="0" dirty="0">
                <a:solidFill>
                  <a:schemeClr val="accent3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https://github.com/HuCaoFighting/Swin-Unet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0B87A1"/>
              </a:solidFill>
            </a:endParaRPr>
          </a:p>
        </p:txBody>
      </p:sp>
      <p:sp>
        <p:nvSpPr>
          <p:cNvPr id="4069" name="Google Shape;4069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194304" y="423299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1. Introduction: </a:t>
            </a:r>
            <a:br>
              <a:rPr lang="en" sz="2400" dirty="0"/>
            </a:br>
            <a:r>
              <a:rPr lang="en" sz="1800" dirty="0"/>
              <a:t>    </a:t>
            </a:r>
            <a:r>
              <a:rPr lang="en" sz="1600" dirty="0"/>
              <a:t>1.1. why image segmentation</a:t>
            </a:r>
            <a:endParaRPr sz="2400" dirty="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096767" y="1607742"/>
            <a:ext cx="4993979" cy="3137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development of deep learning, -&gt;  computer vision widely used in medical image analysis. </a:t>
            </a:r>
          </a:p>
          <a:p>
            <a:pPr marL="0" indent="0">
              <a:buNone/>
            </a:pPr>
            <a:r>
              <a:rPr lang="en-US" sz="1100" dirty="0"/>
              <a:t>Image segmentation is an important part of medical image analysis. In particular, accurate and robust medical image segmentation can play a cornerstone role in computer-aided diagnosis and image-guided clinical surgery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2FD0B7-7CBB-45CA-86E7-0277AAB52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50785" cy="51138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096767" y="84632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1. Introduction: </a:t>
            </a:r>
            <a:br>
              <a:rPr lang="en" sz="2400" dirty="0"/>
            </a:br>
            <a:r>
              <a:rPr lang="en" sz="2400" dirty="0"/>
              <a:t>    </a:t>
            </a:r>
            <a:r>
              <a:rPr lang="en" sz="1600" dirty="0"/>
              <a:t>1.2. popular methods for Img. </a:t>
            </a:r>
            <a:r>
              <a:rPr lang="en-US" sz="1600" dirty="0"/>
              <a:t>S</a:t>
            </a:r>
            <a:r>
              <a:rPr lang="en" sz="1600" dirty="0"/>
              <a:t>eg.</a:t>
            </a:r>
            <a:endParaRPr sz="1600" dirty="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096767" y="1328342"/>
            <a:ext cx="4993979" cy="3137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100" dirty="0"/>
              <a:t>Existing medical image segmentation methods mainly rely on fully convolutional neural network (FCNN) with U-shaped structure </a:t>
            </a:r>
          </a:p>
          <a:p>
            <a:pPr marL="0" indent="0">
              <a:buNone/>
            </a:pPr>
            <a:r>
              <a:rPr lang="en-US" sz="1100" dirty="0"/>
              <a:t> U-Net , consists of  a symmetric Encoder-Decoder with skip connections.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	In the encoder, a series of convolutional layers and continuous down-   sampling layers are used to extract deep features with large receptive fields.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	Then, the decoder up-samples the extracted deep features to the input resolution for pixel-level semantic prediction, </a:t>
            </a:r>
          </a:p>
          <a:p>
            <a:pPr marL="0" indent="0">
              <a:buNone/>
            </a:pPr>
            <a:r>
              <a:rPr lang="en-US" sz="1100" dirty="0"/>
              <a:t>and the high-resolution features of different scale from the encoder are fused with skip connections to alleviate the loss of spatial information caused by down-sampling.</a:t>
            </a:r>
          </a:p>
          <a:p>
            <a:pPr marL="0" indent="0">
              <a:buNone/>
            </a:pPr>
            <a:r>
              <a:rPr lang="en-US" sz="1100" dirty="0"/>
              <a:t>-great success in a variety of medical imaging applications</a:t>
            </a:r>
          </a:p>
          <a:p>
            <a:pPr marL="0" indent="0">
              <a:buNone/>
            </a:pPr>
            <a:r>
              <a:rPr lang="en-US" sz="1100" dirty="0"/>
              <a:t>3D U-Net , Res-</a:t>
            </a:r>
            <a:r>
              <a:rPr lang="en-US" sz="1100" dirty="0" err="1"/>
              <a:t>UNet</a:t>
            </a:r>
            <a:r>
              <a:rPr lang="en-US" sz="1100" dirty="0"/>
              <a:t> , U-Net++ and UNet3+  have been developed </a:t>
            </a:r>
          </a:p>
          <a:p>
            <a:pPr marL="0" indent="0">
              <a:buNone/>
            </a:pP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369FC-F738-4EB3-8FF6-F220BD82C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09897"/>
            <a:ext cx="3003634" cy="365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7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194304" y="423299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1. Introduction: </a:t>
            </a:r>
            <a:br>
              <a:rPr lang="en-US" sz="2000" dirty="0"/>
            </a:br>
            <a:r>
              <a:rPr lang="en-US" sz="1600" dirty="0"/>
              <a:t>1.3. how do they work</a:t>
            </a:r>
            <a:endParaRPr sz="1600" dirty="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096767" y="1607742"/>
            <a:ext cx="4993979" cy="3137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/>
              <a:t>Lets skip this for now and discuss in detail because they are related to our model</a:t>
            </a: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673E3-57E3-4329-83D0-350D6CC6B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436"/>
            <a:ext cx="3107129" cy="394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8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194304" y="423299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1. Introduction: </a:t>
            </a:r>
            <a:br>
              <a:rPr lang="en-US" sz="2000" dirty="0"/>
            </a:br>
            <a:r>
              <a:rPr lang="en-US" sz="2000" dirty="0"/>
              <a:t>1.4. Their problem</a:t>
            </a:r>
            <a:endParaRPr sz="4800" dirty="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096767" y="1607742"/>
            <a:ext cx="4993979" cy="3137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still cannot fully meet the strict requirements of medical applications for segmentation accuracy.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Image segmentation is still a challenging task in medical image analysis. reason 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 the intrinsic locality of convolution operation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 it is difficult for CNN-based approaches to learn explicit global and long-range semantic information interaction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Some enhancements suggested, However, they still have limitations in modeling long-range dependencies. </a:t>
            </a:r>
            <a:endParaRPr lang="en-US" sz="1200" b="1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BF8515-3218-4873-8B86-2CFC45801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323768" cy="528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25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194304" y="423299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1. Introduction: </a:t>
            </a:r>
            <a:br>
              <a:rPr lang="en-US" sz="2000" dirty="0"/>
            </a:br>
            <a:r>
              <a:rPr lang="en-US" sz="2000" dirty="0"/>
              <a:t>1.5. solution</a:t>
            </a:r>
            <a:endParaRPr sz="4800" dirty="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096767" y="1607742"/>
            <a:ext cx="4993979" cy="3137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2FD0B7-7CBB-45CA-86E7-0277AAB52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50785" cy="5113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9CA705-6247-49CA-813A-2D89D871294A}"/>
              </a:ext>
            </a:extLst>
          </p:cNvPr>
          <p:cNvSpPr txBox="1"/>
          <p:nvPr/>
        </p:nvSpPr>
        <p:spPr>
          <a:xfrm>
            <a:off x="3023132" y="1583099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/>
              <a:t>inspired by Transformer’s great success in NLP  , researchers have tried to bring Transformer into the vision domain.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1. vision transformer (</a:t>
            </a:r>
            <a:r>
              <a:rPr lang="en-US" sz="1200" dirty="0" err="1"/>
              <a:t>ViT</a:t>
            </a:r>
            <a:r>
              <a:rPr lang="en-US" sz="1200" dirty="0"/>
              <a:t>) is proposed to perform the image recognition task. Taking 2D image patches with positional embeddings as inputs and pre-training on large dataset, </a:t>
            </a:r>
            <a:r>
              <a:rPr lang="en-US" sz="1200" dirty="0" err="1"/>
              <a:t>ViT</a:t>
            </a:r>
            <a:r>
              <a:rPr lang="en-US" sz="1200" dirty="0"/>
              <a:t> achieved comparable performance with the CNN-based methods.</a:t>
            </a:r>
          </a:p>
          <a:p>
            <a:pPr marL="0" indent="0">
              <a:buNone/>
            </a:pPr>
            <a:r>
              <a:rPr lang="en-US" sz="1200" dirty="0"/>
              <a:t>2. data-efficient image transformer (</a:t>
            </a:r>
            <a:r>
              <a:rPr lang="en-US" sz="1200" dirty="0" err="1"/>
              <a:t>DeiT</a:t>
            </a:r>
            <a:r>
              <a:rPr lang="en-US" sz="1200" dirty="0"/>
              <a:t>) is then presented , which indicates that Transformer can be trained on mid-size datasets.</a:t>
            </a:r>
          </a:p>
          <a:p>
            <a:pPr marL="0" indent="0">
              <a:buNone/>
            </a:pPr>
            <a:r>
              <a:rPr lang="en-US" sz="1200" dirty="0"/>
              <a:t> 3. then a hierarchical </a:t>
            </a:r>
            <a:r>
              <a:rPr lang="en-US" sz="1200" dirty="0" err="1"/>
              <a:t>Swin</a:t>
            </a:r>
            <a:r>
              <a:rPr lang="en-US" sz="1200" dirty="0"/>
              <a:t> Transformer is developed. with </a:t>
            </a:r>
            <a:r>
              <a:rPr lang="en-US" sz="1200" dirty="0" err="1"/>
              <a:t>Swin</a:t>
            </a:r>
            <a:r>
              <a:rPr lang="en-US" sz="1200" dirty="0"/>
              <a:t> Transformer as vision backbone with great performance on Image classification, object detection and semantic segmentation. 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68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550424" y="15430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Swin-Unet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843D6D-86A0-46AA-821E-107D2C0259EB}"/>
              </a:ext>
            </a:extLst>
          </p:cNvPr>
          <p:cNvSpPr txBox="1"/>
          <p:nvPr/>
        </p:nvSpPr>
        <p:spPr>
          <a:xfrm>
            <a:off x="640231" y="2832088"/>
            <a:ext cx="6578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Motivated by the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Swin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Transformer’s [19] success, we propose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Swin-Unet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to leverage the power of Transformer for 2D medical image segmentation in this work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</a:t>
            </a:r>
            <a:r>
              <a:rPr lang="en-US" dirty="0" err="1"/>
              <a:t>Swin-Unet</a:t>
            </a:r>
            <a:r>
              <a:rPr lang="en-US" dirty="0"/>
              <a:t> overview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900" dirty="0"/>
              <a:t> the first pure Transformer-based U-shaped architecture consists of encoder, bottleneck, decoder, and skip connections. </a:t>
            </a:r>
            <a:endParaRPr lang="en-US" sz="105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050" dirty="0"/>
              <a:t>The tokenized image patches are fed into the Transformer-based U-shaped Encoder-Decoder architecture with skip-connections for local-global semantic feature learning. 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US" sz="1050" dirty="0"/>
              <a:t>Specifically: hierarchical </a:t>
            </a:r>
            <a:r>
              <a:rPr lang="en-US" sz="1050" dirty="0" err="1"/>
              <a:t>Swin</a:t>
            </a:r>
            <a:r>
              <a:rPr lang="en-US" sz="1050" dirty="0"/>
              <a:t> Transformer with shifted windows as the encoder to extract context features. 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US" sz="1050" dirty="0"/>
              <a:t>And a symmetric </a:t>
            </a:r>
            <a:r>
              <a:rPr lang="en-US" sz="1050" dirty="0" err="1"/>
              <a:t>Swin</a:t>
            </a:r>
            <a:r>
              <a:rPr lang="en-US" sz="1050" dirty="0"/>
              <a:t> Transformer-based decoder with patch expanding layer  to perform the up-sampling operation to restore the spatial resolution of the feature maps. </a:t>
            </a:r>
          </a:p>
          <a:p>
            <a:r>
              <a:rPr lang="en-US" sz="1050" dirty="0"/>
              <a:t>It is shown that the pure Transformer-based U-shaped Encoder-Decoder network outperforms those methods with full-convolution or the combination of transformer and convolution</a:t>
            </a:r>
            <a:endParaRPr lang="en-US" sz="1050" dirty="0">
              <a:solidFill>
                <a:schemeClr val="accent3">
                  <a:lumMod val="7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836</Words>
  <Application>Microsoft Office PowerPoint</Application>
  <PresentationFormat>On-screen Show (16:9)</PresentationFormat>
  <Paragraphs>101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Calibri</vt:lpstr>
      <vt:lpstr>CMR10</vt:lpstr>
      <vt:lpstr>Titillium Web</vt:lpstr>
      <vt:lpstr>Arial</vt:lpstr>
      <vt:lpstr>Angsana New</vt:lpstr>
      <vt:lpstr>Dosis ExtraLight</vt:lpstr>
      <vt:lpstr>CMBX12</vt:lpstr>
      <vt:lpstr>Cambria</vt:lpstr>
      <vt:lpstr>CMR7</vt:lpstr>
      <vt:lpstr>Titillium Web Light</vt:lpstr>
      <vt:lpstr>Mowbray template</vt:lpstr>
      <vt:lpstr>MRI Segmentation: Swin-Unet: Unet-like Pure Transformer for Medical Image Segmentation</vt:lpstr>
      <vt:lpstr>ROADMAP</vt:lpstr>
      <vt:lpstr>1. Introduction:      1.1. why image segmentation</vt:lpstr>
      <vt:lpstr>1. Introduction:      1.2. popular methods for Img. Seg.</vt:lpstr>
      <vt:lpstr>1. Introduction:  1.3. how do they work</vt:lpstr>
      <vt:lpstr>1. Introduction:  1.4. Their problem</vt:lpstr>
      <vt:lpstr>1. Introduction:  1.5. solution</vt:lpstr>
      <vt:lpstr>Swin-Unet</vt:lpstr>
      <vt:lpstr>2. Swin-Unet overview</vt:lpstr>
      <vt:lpstr>2.2. architecture overview</vt:lpstr>
      <vt:lpstr>2.2. 1. architecture overview Swin Transformer block</vt:lpstr>
      <vt:lpstr>2.2.2 . architecture overview Encoder</vt:lpstr>
      <vt:lpstr>2.2. 3. architecture overview Bottleneck</vt:lpstr>
      <vt:lpstr>2.2. 4. architecture overview Decoder</vt:lpstr>
      <vt:lpstr>2.2. 5. architecture overview Skip connection</vt:lpstr>
      <vt:lpstr>3. Data </vt:lpstr>
      <vt:lpstr>DISCLAIMER</vt:lpstr>
      <vt:lpstr>PowerPoint Presentation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of Computer Vision:  Image Classification Based on Regional Features of  Chest CT-Scan Images</dc:title>
  <dc:creator>Ravis</dc:creator>
  <cp:lastModifiedBy>alireza samadi</cp:lastModifiedBy>
  <cp:revision>11</cp:revision>
  <dcterms:modified xsi:type="dcterms:W3CDTF">2022-03-30T15:08:09Z</dcterms:modified>
</cp:coreProperties>
</file>