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EBD4C0-3FAF-40D2-A8D9-CE163BB66459}" type="datetimeFigureOut">
              <a:rPr lang="en-US" smtClean="0"/>
              <a:t>4/24/2021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68E889-E043-49D1-A0C2-03DAA3D28A5F}" type="slidenum">
              <a:rPr lang="en-US" smtClean="0"/>
              <a:t>‹#›</a:t>
            </a:fld>
            <a:endParaRPr lang="en-US"/>
          </a:p>
        </p:txBody>
      </p:sp>
    </p:spTree>
    <p:extLst>
      <p:ext uri="{BB962C8B-B14F-4D97-AF65-F5344CB8AC3E}">
        <p14:creationId xmlns:p14="http://schemas.microsoft.com/office/powerpoint/2010/main" val="1853334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97C02F-8BA3-46B7-8D61-DCE483D655DC}" type="datetime1">
              <a:rPr lang="en-US" smtClean="0"/>
              <a:t>4/24/2021</a:t>
            </a:fld>
            <a:endParaRPr lang="en-US"/>
          </a:p>
        </p:txBody>
      </p:sp>
      <p:sp>
        <p:nvSpPr>
          <p:cNvPr id="5" name="Footer Placeholder 4"/>
          <p:cNvSpPr>
            <a:spLocks noGrp="1"/>
          </p:cNvSpPr>
          <p:nvPr>
            <p:ph type="ftr" sz="quarter" idx="11"/>
          </p:nvPr>
        </p:nvSpPr>
        <p:spPr/>
        <p:txBody>
          <a:bodyPr/>
          <a:lstStyle/>
          <a:p>
            <a:r>
              <a:rPr lang="en-US" smtClean="0"/>
              <a:t>University of Tabriz                                                                                                 PatternRecognition</a:t>
            </a:r>
            <a:endParaRPr lang="en-US"/>
          </a:p>
        </p:txBody>
      </p:sp>
      <p:sp>
        <p:nvSpPr>
          <p:cNvPr id="6" name="Slide Number Placeholder 5"/>
          <p:cNvSpPr>
            <a:spLocks noGrp="1"/>
          </p:cNvSpPr>
          <p:nvPr>
            <p:ph type="sldNum" sz="quarter" idx="12"/>
          </p:nvPr>
        </p:nvSpPr>
        <p:spPr/>
        <p:txBody>
          <a:bodyPr/>
          <a:lstStyle/>
          <a:p>
            <a:fld id="{29264FB3-4D5D-4FF6-8866-60DA42C2ACE5}" type="slidenum">
              <a:rPr lang="en-US" smtClean="0"/>
              <a:t>‹#›</a:t>
            </a:fld>
            <a:endParaRPr lang="en-US"/>
          </a:p>
        </p:txBody>
      </p:sp>
    </p:spTree>
    <p:extLst>
      <p:ext uri="{BB962C8B-B14F-4D97-AF65-F5344CB8AC3E}">
        <p14:creationId xmlns:p14="http://schemas.microsoft.com/office/powerpoint/2010/main" val="2592627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D88A8C-6386-4224-97A2-33C5C2969E86}" type="datetime1">
              <a:rPr lang="en-US" smtClean="0"/>
              <a:t>4/24/2021</a:t>
            </a:fld>
            <a:endParaRPr lang="en-US"/>
          </a:p>
        </p:txBody>
      </p:sp>
      <p:sp>
        <p:nvSpPr>
          <p:cNvPr id="5" name="Footer Placeholder 4"/>
          <p:cNvSpPr>
            <a:spLocks noGrp="1"/>
          </p:cNvSpPr>
          <p:nvPr>
            <p:ph type="ftr" sz="quarter" idx="11"/>
          </p:nvPr>
        </p:nvSpPr>
        <p:spPr/>
        <p:txBody>
          <a:bodyPr/>
          <a:lstStyle/>
          <a:p>
            <a:r>
              <a:rPr lang="en-US" smtClean="0"/>
              <a:t>University of Tabriz                                                                                                 PatternRecognition</a:t>
            </a:r>
            <a:endParaRPr lang="en-US"/>
          </a:p>
        </p:txBody>
      </p:sp>
      <p:sp>
        <p:nvSpPr>
          <p:cNvPr id="6" name="Slide Number Placeholder 5"/>
          <p:cNvSpPr>
            <a:spLocks noGrp="1"/>
          </p:cNvSpPr>
          <p:nvPr>
            <p:ph type="sldNum" sz="quarter" idx="12"/>
          </p:nvPr>
        </p:nvSpPr>
        <p:spPr/>
        <p:txBody>
          <a:bodyPr/>
          <a:lstStyle/>
          <a:p>
            <a:fld id="{29264FB3-4D5D-4FF6-8866-60DA42C2ACE5}" type="slidenum">
              <a:rPr lang="en-US" smtClean="0"/>
              <a:t>‹#›</a:t>
            </a:fld>
            <a:endParaRPr lang="en-US"/>
          </a:p>
        </p:txBody>
      </p:sp>
    </p:spTree>
    <p:extLst>
      <p:ext uri="{BB962C8B-B14F-4D97-AF65-F5344CB8AC3E}">
        <p14:creationId xmlns:p14="http://schemas.microsoft.com/office/powerpoint/2010/main" val="134146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BC3458-1FFD-43EA-9DBC-67A04E1C74DF}" type="datetime1">
              <a:rPr lang="en-US" smtClean="0"/>
              <a:t>4/24/2021</a:t>
            </a:fld>
            <a:endParaRPr lang="en-US"/>
          </a:p>
        </p:txBody>
      </p:sp>
      <p:sp>
        <p:nvSpPr>
          <p:cNvPr id="5" name="Footer Placeholder 4"/>
          <p:cNvSpPr>
            <a:spLocks noGrp="1"/>
          </p:cNvSpPr>
          <p:nvPr>
            <p:ph type="ftr" sz="quarter" idx="11"/>
          </p:nvPr>
        </p:nvSpPr>
        <p:spPr/>
        <p:txBody>
          <a:bodyPr/>
          <a:lstStyle/>
          <a:p>
            <a:r>
              <a:rPr lang="en-US" smtClean="0"/>
              <a:t>University of Tabriz                                                                                                 PatternRecognition</a:t>
            </a:r>
            <a:endParaRPr lang="en-US"/>
          </a:p>
        </p:txBody>
      </p:sp>
      <p:sp>
        <p:nvSpPr>
          <p:cNvPr id="6" name="Slide Number Placeholder 5"/>
          <p:cNvSpPr>
            <a:spLocks noGrp="1"/>
          </p:cNvSpPr>
          <p:nvPr>
            <p:ph type="sldNum" sz="quarter" idx="12"/>
          </p:nvPr>
        </p:nvSpPr>
        <p:spPr/>
        <p:txBody>
          <a:bodyPr/>
          <a:lstStyle/>
          <a:p>
            <a:fld id="{29264FB3-4D5D-4FF6-8866-60DA42C2ACE5}" type="slidenum">
              <a:rPr lang="en-US" smtClean="0"/>
              <a:t>‹#›</a:t>
            </a:fld>
            <a:endParaRPr lang="en-US"/>
          </a:p>
        </p:txBody>
      </p:sp>
    </p:spTree>
    <p:extLst>
      <p:ext uri="{BB962C8B-B14F-4D97-AF65-F5344CB8AC3E}">
        <p14:creationId xmlns:p14="http://schemas.microsoft.com/office/powerpoint/2010/main" val="308517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FB47E1-C6C1-4F0B-8413-8F2FEB9BAA42}" type="datetime1">
              <a:rPr lang="en-US" smtClean="0"/>
              <a:t>4/24/2021</a:t>
            </a:fld>
            <a:endParaRPr lang="en-US"/>
          </a:p>
        </p:txBody>
      </p:sp>
      <p:sp>
        <p:nvSpPr>
          <p:cNvPr id="5" name="Footer Placeholder 4"/>
          <p:cNvSpPr>
            <a:spLocks noGrp="1"/>
          </p:cNvSpPr>
          <p:nvPr>
            <p:ph type="ftr" sz="quarter" idx="11"/>
          </p:nvPr>
        </p:nvSpPr>
        <p:spPr/>
        <p:txBody>
          <a:bodyPr/>
          <a:lstStyle/>
          <a:p>
            <a:r>
              <a:rPr lang="en-US" smtClean="0"/>
              <a:t>University of Tabriz                                                                                                 PatternRecognition</a:t>
            </a:r>
            <a:endParaRPr lang="en-US"/>
          </a:p>
        </p:txBody>
      </p:sp>
      <p:sp>
        <p:nvSpPr>
          <p:cNvPr id="6" name="Slide Number Placeholder 5"/>
          <p:cNvSpPr>
            <a:spLocks noGrp="1"/>
          </p:cNvSpPr>
          <p:nvPr>
            <p:ph type="sldNum" sz="quarter" idx="12"/>
          </p:nvPr>
        </p:nvSpPr>
        <p:spPr/>
        <p:txBody>
          <a:bodyPr/>
          <a:lstStyle/>
          <a:p>
            <a:fld id="{29264FB3-4D5D-4FF6-8866-60DA42C2ACE5}" type="slidenum">
              <a:rPr lang="en-US" smtClean="0"/>
              <a:t>‹#›</a:t>
            </a:fld>
            <a:endParaRPr lang="en-US"/>
          </a:p>
        </p:txBody>
      </p:sp>
    </p:spTree>
    <p:extLst>
      <p:ext uri="{BB962C8B-B14F-4D97-AF65-F5344CB8AC3E}">
        <p14:creationId xmlns:p14="http://schemas.microsoft.com/office/powerpoint/2010/main" val="4197906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B9EF593-E40F-4E18-B84E-9B7C64F97876}" type="datetime1">
              <a:rPr lang="en-US" smtClean="0"/>
              <a:t>4/24/2021</a:t>
            </a:fld>
            <a:endParaRPr lang="en-US"/>
          </a:p>
        </p:txBody>
      </p:sp>
      <p:sp>
        <p:nvSpPr>
          <p:cNvPr id="5" name="Footer Placeholder 4"/>
          <p:cNvSpPr>
            <a:spLocks noGrp="1"/>
          </p:cNvSpPr>
          <p:nvPr>
            <p:ph type="ftr" sz="quarter" idx="11"/>
          </p:nvPr>
        </p:nvSpPr>
        <p:spPr/>
        <p:txBody>
          <a:bodyPr/>
          <a:lstStyle/>
          <a:p>
            <a:r>
              <a:rPr lang="en-US" smtClean="0"/>
              <a:t>University of Tabriz                                                                                                 PatternRecognition</a:t>
            </a:r>
            <a:endParaRPr lang="en-US"/>
          </a:p>
        </p:txBody>
      </p:sp>
      <p:sp>
        <p:nvSpPr>
          <p:cNvPr id="6" name="Slide Number Placeholder 5"/>
          <p:cNvSpPr>
            <a:spLocks noGrp="1"/>
          </p:cNvSpPr>
          <p:nvPr>
            <p:ph type="sldNum" sz="quarter" idx="12"/>
          </p:nvPr>
        </p:nvSpPr>
        <p:spPr/>
        <p:txBody>
          <a:bodyPr/>
          <a:lstStyle/>
          <a:p>
            <a:fld id="{29264FB3-4D5D-4FF6-8866-60DA42C2ACE5}" type="slidenum">
              <a:rPr lang="en-US" smtClean="0"/>
              <a:t>‹#›</a:t>
            </a:fld>
            <a:endParaRPr lang="en-US"/>
          </a:p>
        </p:txBody>
      </p:sp>
    </p:spTree>
    <p:extLst>
      <p:ext uri="{BB962C8B-B14F-4D97-AF65-F5344CB8AC3E}">
        <p14:creationId xmlns:p14="http://schemas.microsoft.com/office/powerpoint/2010/main" val="2301137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E6CE246-0386-475B-AA22-B80A090FE9FE}" type="datetime1">
              <a:rPr lang="en-US" smtClean="0"/>
              <a:t>4/24/2021</a:t>
            </a:fld>
            <a:endParaRPr lang="en-US"/>
          </a:p>
        </p:txBody>
      </p:sp>
      <p:sp>
        <p:nvSpPr>
          <p:cNvPr id="6" name="Footer Placeholder 5"/>
          <p:cNvSpPr>
            <a:spLocks noGrp="1"/>
          </p:cNvSpPr>
          <p:nvPr>
            <p:ph type="ftr" sz="quarter" idx="11"/>
          </p:nvPr>
        </p:nvSpPr>
        <p:spPr/>
        <p:txBody>
          <a:bodyPr/>
          <a:lstStyle/>
          <a:p>
            <a:r>
              <a:rPr lang="en-US" smtClean="0"/>
              <a:t>University of Tabriz                                                                                                 PatternRecognition</a:t>
            </a:r>
            <a:endParaRPr lang="en-US"/>
          </a:p>
        </p:txBody>
      </p:sp>
      <p:sp>
        <p:nvSpPr>
          <p:cNvPr id="7" name="Slide Number Placeholder 6"/>
          <p:cNvSpPr>
            <a:spLocks noGrp="1"/>
          </p:cNvSpPr>
          <p:nvPr>
            <p:ph type="sldNum" sz="quarter" idx="12"/>
          </p:nvPr>
        </p:nvSpPr>
        <p:spPr/>
        <p:txBody>
          <a:bodyPr/>
          <a:lstStyle/>
          <a:p>
            <a:fld id="{29264FB3-4D5D-4FF6-8866-60DA42C2ACE5}" type="slidenum">
              <a:rPr lang="en-US" smtClean="0"/>
              <a:t>‹#›</a:t>
            </a:fld>
            <a:endParaRPr lang="en-US"/>
          </a:p>
        </p:txBody>
      </p:sp>
    </p:spTree>
    <p:extLst>
      <p:ext uri="{BB962C8B-B14F-4D97-AF65-F5344CB8AC3E}">
        <p14:creationId xmlns:p14="http://schemas.microsoft.com/office/powerpoint/2010/main" val="3858330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8CD681-EDCA-4023-AA6B-DB78E6002866}" type="datetime1">
              <a:rPr lang="en-US" smtClean="0"/>
              <a:t>4/24/2021</a:t>
            </a:fld>
            <a:endParaRPr lang="en-US"/>
          </a:p>
        </p:txBody>
      </p:sp>
      <p:sp>
        <p:nvSpPr>
          <p:cNvPr id="8" name="Footer Placeholder 7"/>
          <p:cNvSpPr>
            <a:spLocks noGrp="1"/>
          </p:cNvSpPr>
          <p:nvPr>
            <p:ph type="ftr" sz="quarter" idx="11"/>
          </p:nvPr>
        </p:nvSpPr>
        <p:spPr/>
        <p:txBody>
          <a:bodyPr/>
          <a:lstStyle/>
          <a:p>
            <a:r>
              <a:rPr lang="en-US" smtClean="0"/>
              <a:t>University of Tabriz                                                                                                 PatternRecognition</a:t>
            </a:r>
            <a:endParaRPr lang="en-US"/>
          </a:p>
        </p:txBody>
      </p:sp>
      <p:sp>
        <p:nvSpPr>
          <p:cNvPr id="9" name="Slide Number Placeholder 8"/>
          <p:cNvSpPr>
            <a:spLocks noGrp="1"/>
          </p:cNvSpPr>
          <p:nvPr>
            <p:ph type="sldNum" sz="quarter" idx="12"/>
          </p:nvPr>
        </p:nvSpPr>
        <p:spPr/>
        <p:txBody>
          <a:bodyPr/>
          <a:lstStyle/>
          <a:p>
            <a:fld id="{29264FB3-4D5D-4FF6-8866-60DA42C2ACE5}" type="slidenum">
              <a:rPr lang="en-US" smtClean="0"/>
              <a:t>‹#›</a:t>
            </a:fld>
            <a:endParaRPr lang="en-US"/>
          </a:p>
        </p:txBody>
      </p:sp>
    </p:spTree>
    <p:extLst>
      <p:ext uri="{BB962C8B-B14F-4D97-AF65-F5344CB8AC3E}">
        <p14:creationId xmlns:p14="http://schemas.microsoft.com/office/powerpoint/2010/main" val="2438169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8CC8555-A615-4E55-A6FA-F07B4E460A05}" type="datetime1">
              <a:rPr lang="en-US" smtClean="0"/>
              <a:t>4/24/2021</a:t>
            </a:fld>
            <a:endParaRPr lang="en-US"/>
          </a:p>
        </p:txBody>
      </p:sp>
      <p:sp>
        <p:nvSpPr>
          <p:cNvPr id="4" name="Footer Placeholder 3"/>
          <p:cNvSpPr>
            <a:spLocks noGrp="1"/>
          </p:cNvSpPr>
          <p:nvPr>
            <p:ph type="ftr" sz="quarter" idx="11"/>
          </p:nvPr>
        </p:nvSpPr>
        <p:spPr/>
        <p:txBody>
          <a:bodyPr/>
          <a:lstStyle/>
          <a:p>
            <a:r>
              <a:rPr lang="en-US" smtClean="0"/>
              <a:t>University of Tabriz                                                                                                 PatternRecognition</a:t>
            </a:r>
            <a:endParaRPr lang="en-US"/>
          </a:p>
        </p:txBody>
      </p:sp>
      <p:sp>
        <p:nvSpPr>
          <p:cNvPr id="5" name="Slide Number Placeholder 4"/>
          <p:cNvSpPr>
            <a:spLocks noGrp="1"/>
          </p:cNvSpPr>
          <p:nvPr>
            <p:ph type="sldNum" sz="quarter" idx="12"/>
          </p:nvPr>
        </p:nvSpPr>
        <p:spPr/>
        <p:txBody>
          <a:bodyPr/>
          <a:lstStyle/>
          <a:p>
            <a:fld id="{29264FB3-4D5D-4FF6-8866-60DA42C2ACE5}" type="slidenum">
              <a:rPr lang="en-US" smtClean="0"/>
              <a:t>‹#›</a:t>
            </a:fld>
            <a:endParaRPr lang="en-US"/>
          </a:p>
        </p:txBody>
      </p:sp>
    </p:spTree>
    <p:extLst>
      <p:ext uri="{BB962C8B-B14F-4D97-AF65-F5344CB8AC3E}">
        <p14:creationId xmlns:p14="http://schemas.microsoft.com/office/powerpoint/2010/main" val="3528746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C460CE-9CA9-4020-8D2B-C4FEC30E1E06}" type="datetime1">
              <a:rPr lang="en-US" smtClean="0"/>
              <a:t>4/24/2021</a:t>
            </a:fld>
            <a:endParaRPr lang="en-US"/>
          </a:p>
        </p:txBody>
      </p:sp>
      <p:sp>
        <p:nvSpPr>
          <p:cNvPr id="3" name="Footer Placeholder 2"/>
          <p:cNvSpPr>
            <a:spLocks noGrp="1"/>
          </p:cNvSpPr>
          <p:nvPr>
            <p:ph type="ftr" sz="quarter" idx="11"/>
          </p:nvPr>
        </p:nvSpPr>
        <p:spPr/>
        <p:txBody>
          <a:bodyPr/>
          <a:lstStyle/>
          <a:p>
            <a:r>
              <a:rPr lang="en-US" smtClean="0"/>
              <a:t>University of Tabriz                                                                                                 PatternRecognition</a:t>
            </a:r>
            <a:endParaRPr lang="en-US"/>
          </a:p>
        </p:txBody>
      </p:sp>
      <p:sp>
        <p:nvSpPr>
          <p:cNvPr id="4" name="Slide Number Placeholder 3"/>
          <p:cNvSpPr>
            <a:spLocks noGrp="1"/>
          </p:cNvSpPr>
          <p:nvPr>
            <p:ph type="sldNum" sz="quarter" idx="12"/>
          </p:nvPr>
        </p:nvSpPr>
        <p:spPr/>
        <p:txBody>
          <a:bodyPr/>
          <a:lstStyle/>
          <a:p>
            <a:fld id="{29264FB3-4D5D-4FF6-8866-60DA42C2ACE5}" type="slidenum">
              <a:rPr lang="en-US" smtClean="0"/>
              <a:t>‹#›</a:t>
            </a:fld>
            <a:endParaRPr lang="en-US"/>
          </a:p>
        </p:txBody>
      </p:sp>
    </p:spTree>
    <p:extLst>
      <p:ext uri="{BB962C8B-B14F-4D97-AF65-F5344CB8AC3E}">
        <p14:creationId xmlns:p14="http://schemas.microsoft.com/office/powerpoint/2010/main" val="1602743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73C5A7F-199A-4F01-8582-7284191CC299}" type="datetime1">
              <a:rPr lang="en-US" smtClean="0"/>
              <a:t>4/24/2021</a:t>
            </a:fld>
            <a:endParaRPr lang="en-US"/>
          </a:p>
        </p:txBody>
      </p:sp>
      <p:sp>
        <p:nvSpPr>
          <p:cNvPr id="6" name="Footer Placeholder 5"/>
          <p:cNvSpPr>
            <a:spLocks noGrp="1"/>
          </p:cNvSpPr>
          <p:nvPr>
            <p:ph type="ftr" sz="quarter" idx="11"/>
          </p:nvPr>
        </p:nvSpPr>
        <p:spPr/>
        <p:txBody>
          <a:bodyPr/>
          <a:lstStyle/>
          <a:p>
            <a:r>
              <a:rPr lang="en-US" smtClean="0"/>
              <a:t>University of Tabriz                                                                                                 PatternRecognition</a:t>
            </a:r>
            <a:endParaRPr lang="en-US"/>
          </a:p>
        </p:txBody>
      </p:sp>
      <p:sp>
        <p:nvSpPr>
          <p:cNvPr id="7" name="Slide Number Placeholder 6"/>
          <p:cNvSpPr>
            <a:spLocks noGrp="1"/>
          </p:cNvSpPr>
          <p:nvPr>
            <p:ph type="sldNum" sz="quarter" idx="12"/>
          </p:nvPr>
        </p:nvSpPr>
        <p:spPr/>
        <p:txBody>
          <a:bodyPr/>
          <a:lstStyle/>
          <a:p>
            <a:fld id="{29264FB3-4D5D-4FF6-8866-60DA42C2ACE5}" type="slidenum">
              <a:rPr lang="en-US" smtClean="0"/>
              <a:t>‹#›</a:t>
            </a:fld>
            <a:endParaRPr lang="en-US"/>
          </a:p>
        </p:txBody>
      </p:sp>
    </p:spTree>
    <p:extLst>
      <p:ext uri="{BB962C8B-B14F-4D97-AF65-F5344CB8AC3E}">
        <p14:creationId xmlns:p14="http://schemas.microsoft.com/office/powerpoint/2010/main" val="2133110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73CC14F-FEAD-4BC0-A309-9E6C09067807}" type="datetime1">
              <a:rPr lang="en-US" smtClean="0"/>
              <a:t>4/24/2021</a:t>
            </a:fld>
            <a:endParaRPr lang="en-US"/>
          </a:p>
        </p:txBody>
      </p:sp>
      <p:sp>
        <p:nvSpPr>
          <p:cNvPr id="6" name="Footer Placeholder 5"/>
          <p:cNvSpPr>
            <a:spLocks noGrp="1"/>
          </p:cNvSpPr>
          <p:nvPr>
            <p:ph type="ftr" sz="quarter" idx="11"/>
          </p:nvPr>
        </p:nvSpPr>
        <p:spPr/>
        <p:txBody>
          <a:bodyPr/>
          <a:lstStyle/>
          <a:p>
            <a:r>
              <a:rPr lang="en-US" smtClean="0"/>
              <a:t>University of Tabriz                                                                                                 PatternRecognition</a:t>
            </a:r>
            <a:endParaRPr lang="en-US"/>
          </a:p>
        </p:txBody>
      </p:sp>
      <p:sp>
        <p:nvSpPr>
          <p:cNvPr id="7" name="Slide Number Placeholder 6"/>
          <p:cNvSpPr>
            <a:spLocks noGrp="1"/>
          </p:cNvSpPr>
          <p:nvPr>
            <p:ph type="sldNum" sz="quarter" idx="12"/>
          </p:nvPr>
        </p:nvSpPr>
        <p:spPr/>
        <p:txBody>
          <a:bodyPr/>
          <a:lstStyle/>
          <a:p>
            <a:fld id="{29264FB3-4D5D-4FF6-8866-60DA42C2ACE5}" type="slidenum">
              <a:rPr lang="en-US" smtClean="0"/>
              <a:t>‹#›</a:t>
            </a:fld>
            <a:endParaRPr lang="en-US"/>
          </a:p>
        </p:txBody>
      </p:sp>
    </p:spTree>
    <p:extLst>
      <p:ext uri="{BB962C8B-B14F-4D97-AF65-F5344CB8AC3E}">
        <p14:creationId xmlns:p14="http://schemas.microsoft.com/office/powerpoint/2010/main" val="106617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683D16-ADB6-474A-8FF2-41249AE2F2A5}" type="datetime1">
              <a:rPr lang="en-US" smtClean="0"/>
              <a:t>4/24/2021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University of Tabriz                                                                                                 PatternRecognition</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264FB3-4D5D-4FF6-8866-60DA42C2ACE5}" type="slidenum">
              <a:rPr lang="en-US" smtClean="0"/>
              <a:t>‹#›</a:t>
            </a:fld>
            <a:endParaRPr lang="en-US"/>
          </a:p>
        </p:txBody>
      </p:sp>
    </p:spTree>
    <p:extLst>
      <p:ext uri="{BB962C8B-B14F-4D97-AF65-F5344CB8AC3E}">
        <p14:creationId xmlns:p14="http://schemas.microsoft.com/office/powerpoint/2010/main" val="32227105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072197"/>
          </a:xfrm>
        </p:spPr>
        <p:txBody>
          <a:bodyPr/>
          <a:lstStyle/>
          <a:p>
            <a:r>
              <a:rPr lang="en-US" dirty="0" smtClean="0"/>
              <a:t>Rule-Based Classifiers</a:t>
            </a:r>
            <a:endParaRPr lang="en-US" dirty="0"/>
          </a:p>
        </p:txBody>
      </p:sp>
      <p:sp>
        <p:nvSpPr>
          <p:cNvPr id="3" name="Subtitle 2"/>
          <p:cNvSpPr>
            <a:spLocks noGrp="1"/>
          </p:cNvSpPr>
          <p:nvPr>
            <p:ph type="subTitle" idx="1"/>
          </p:nvPr>
        </p:nvSpPr>
        <p:spPr>
          <a:xfrm>
            <a:off x="1524000" y="2569029"/>
            <a:ext cx="9144000" cy="2688771"/>
          </a:xfrm>
        </p:spPr>
        <p:txBody>
          <a:bodyPr/>
          <a:lstStyle/>
          <a:p>
            <a:r>
              <a:rPr lang="en-US" dirty="0" smtClean="0"/>
              <a:t>RIPPER Algorithm</a:t>
            </a:r>
            <a:endParaRPr lang="en-US" dirty="0"/>
          </a:p>
        </p:txBody>
      </p:sp>
      <p:sp>
        <p:nvSpPr>
          <p:cNvPr id="6" name="Slide Number Placeholder 5"/>
          <p:cNvSpPr>
            <a:spLocks noGrp="1"/>
          </p:cNvSpPr>
          <p:nvPr>
            <p:ph type="sldNum" sz="quarter" idx="12"/>
          </p:nvPr>
        </p:nvSpPr>
        <p:spPr/>
        <p:txBody>
          <a:bodyPr/>
          <a:lstStyle/>
          <a:p>
            <a:fld id="{29264FB3-4D5D-4FF6-8866-60DA42C2ACE5}" type="slidenum">
              <a:rPr lang="en-US" smtClean="0"/>
              <a:t>1</a:t>
            </a:fld>
            <a:endParaRPr lang="en-US"/>
          </a:p>
        </p:txBody>
      </p:sp>
      <p:sp>
        <p:nvSpPr>
          <p:cNvPr id="7" name="Footer Placeholder 6"/>
          <p:cNvSpPr>
            <a:spLocks noGrp="1"/>
          </p:cNvSpPr>
          <p:nvPr>
            <p:ph type="ftr" sz="quarter" idx="11"/>
          </p:nvPr>
        </p:nvSpPr>
        <p:spPr/>
        <p:txBody>
          <a:bodyPr/>
          <a:lstStyle/>
          <a:p>
            <a:r>
              <a:rPr lang="en-US" smtClean="0"/>
              <a:t>University of Tabriz                                                                                                 PatternRecognition</a:t>
            </a:r>
            <a:endParaRPr lang="en-US"/>
          </a:p>
        </p:txBody>
      </p:sp>
    </p:spTree>
    <p:extLst>
      <p:ext uri="{BB962C8B-B14F-4D97-AF65-F5344CB8AC3E}">
        <p14:creationId xmlns:p14="http://schemas.microsoft.com/office/powerpoint/2010/main" val="38971099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half" idx="1"/>
          </p:nvPr>
        </p:nvSpPr>
        <p:spPr>
          <a:xfrm>
            <a:off x="966651" y="4676503"/>
            <a:ext cx="9962605" cy="1950720"/>
          </a:xfrm>
        </p:spPr>
        <p:txBody>
          <a:bodyPr>
            <a:normAutofit/>
          </a:bodyPr>
          <a:lstStyle/>
          <a:p>
            <a:r>
              <a:rPr lang="en-US" sz="1800" dirty="0" smtClean="0"/>
              <a:t>Let’s start by determining the rules based on Age:</a:t>
            </a:r>
          </a:p>
          <a:p>
            <a:pPr lvl="1"/>
            <a:endParaRPr lang="en-US" sz="1400" dirty="0" smtClean="0"/>
          </a:p>
          <a:p>
            <a:pPr lvl="1"/>
            <a:endParaRPr lang="en-US" sz="1400" dirty="0"/>
          </a:p>
          <a:p>
            <a:pPr lvl="1"/>
            <a:endParaRPr lang="en-US" sz="1400" dirty="0" smtClean="0"/>
          </a:p>
          <a:p>
            <a:pPr lvl="1"/>
            <a:r>
              <a:rPr lang="en-US" sz="1400" dirty="0" smtClean="0"/>
              <a:t>Age: &lt;= 43 </a:t>
            </a:r>
            <a:r>
              <a:rPr lang="en-US" sz="1400" dirty="0" smtClean="0">
                <a:sym typeface="Wingdings" panose="05000000000000000000" pitchFamily="2" charset="2"/>
              </a:rPr>
              <a:t> YES (9 out of 12)</a:t>
            </a:r>
          </a:p>
          <a:p>
            <a:pPr marL="457200" lvl="1" indent="0">
              <a:buNone/>
            </a:pPr>
            <a:r>
              <a:rPr lang="en-US" sz="1400" dirty="0">
                <a:sym typeface="Wingdings" panose="05000000000000000000" pitchFamily="2" charset="2"/>
              </a:rPr>
              <a:t>	</a:t>
            </a:r>
            <a:r>
              <a:rPr lang="en-US" sz="1400" dirty="0" smtClean="0">
                <a:sym typeface="Wingdings" panose="05000000000000000000" pitchFamily="2" charset="2"/>
              </a:rPr>
              <a:t>      &gt; 43  NO (3 out of 3)</a:t>
            </a:r>
          </a:p>
          <a:p>
            <a:pPr marL="457200" lvl="1" indent="0">
              <a:buNone/>
            </a:pPr>
            <a:r>
              <a:rPr lang="en-US" sz="1400" dirty="0" smtClean="0">
                <a:sym typeface="Wingdings" panose="05000000000000000000" pitchFamily="2" charset="2"/>
              </a:rPr>
              <a:t>Overall accuracy = (9 + 3) / 15 = 80%</a:t>
            </a:r>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899954" y="1506584"/>
            <a:ext cx="5181600" cy="3257006"/>
          </a:xfrm>
        </p:spPr>
      </p:pic>
      <p:graphicFrame>
        <p:nvGraphicFramePr>
          <p:cNvPr id="4" name="Table 3"/>
          <p:cNvGraphicFramePr>
            <a:graphicFrameLocks noGrp="1"/>
          </p:cNvGraphicFramePr>
          <p:nvPr>
            <p:extLst>
              <p:ext uri="{D42A27DB-BD31-4B8C-83A1-F6EECF244321}">
                <p14:modId xmlns:p14="http://schemas.microsoft.com/office/powerpoint/2010/main" val="2287852999"/>
              </p:ext>
            </p:extLst>
          </p:nvPr>
        </p:nvGraphicFramePr>
        <p:xfrm>
          <a:off x="1426751" y="4963886"/>
          <a:ext cx="8128005" cy="731520"/>
        </p:xfrm>
        <a:graphic>
          <a:graphicData uri="http://schemas.openxmlformats.org/drawingml/2006/table">
            <a:tbl>
              <a:tblPr firstRow="1" bandRow="1">
                <a:tableStyleId>{5C22544A-7EE6-4342-B048-85BDC9FD1C3A}</a:tableStyleId>
              </a:tblPr>
              <a:tblGrid>
                <a:gridCol w="541867">
                  <a:extLst>
                    <a:ext uri="{9D8B030D-6E8A-4147-A177-3AD203B41FA5}">
                      <a16:colId xmlns:a16="http://schemas.microsoft.com/office/drawing/2014/main" val="3877522316"/>
                    </a:ext>
                  </a:extLst>
                </a:gridCol>
                <a:gridCol w="541867">
                  <a:extLst>
                    <a:ext uri="{9D8B030D-6E8A-4147-A177-3AD203B41FA5}">
                      <a16:colId xmlns:a16="http://schemas.microsoft.com/office/drawing/2014/main" val="1835408923"/>
                    </a:ext>
                  </a:extLst>
                </a:gridCol>
                <a:gridCol w="541867">
                  <a:extLst>
                    <a:ext uri="{9D8B030D-6E8A-4147-A177-3AD203B41FA5}">
                      <a16:colId xmlns:a16="http://schemas.microsoft.com/office/drawing/2014/main" val="2602218411"/>
                    </a:ext>
                  </a:extLst>
                </a:gridCol>
                <a:gridCol w="541867">
                  <a:extLst>
                    <a:ext uri="{9D8B030D-6E8A-4147-A177-3AD203B41FA5}">
                      <a16:colId xmlns:a16="http://schemas.microsoft.com/office/drawing/2014/main" val="2141441164"/>
                    </a:ext>
                  </a:extLst>
                </a:gridCol>
                <a:gridCol w="541867">
                  <a:extLst>
                    <a:ext uri="{9D8B030D-6E8A-4147-A177-3AD203B41FA5}">
                      <a16:colId xmlns:a16="http://schemas.microsoft.com/office/drawing/2014/main" val="2467510992"/>
                    </a:ext>
                  </a:extLst>
                </a:gridCol>
                <a:gridCol w="541867">
                  <a:extLst>
                    <a:ext uri="{9D8B030D-6E8A-4147-A177-3AD203B41FA5}">
                      <a16:colId xmlns:a16="http://schemas.microsoft.com/office/drawing/2014/main" val="3073078734"/>
                    </a:ext>
                  </a:extLst>
                </a:gridCol>
                <a:gridCol w="541867">
                  <a:extLst>
                    <a:ext uri="{9D8B030D-6E8A-4147-A177-3AD203B41FA5}">
                      <a16:colId xmlns:a16="http://schemas.microsoft.com/office/drawing/2014/main" val="3153269116"/>
                    </a:ext>
                  </a:extLst>
                </a:gridCol>
                <a:gridCol w="541867">
                  <a:extLst>
                    <a:ext uri="{9D8B030D-6E8A-4147-A177-3AD203B41FA5}">
                      <a16:colId xmlns:a16="http://schemas.microsoft.com/office/drawing/2014/main" val="1808535797"/>
                    </a:ext>
                  </a:extLst>
                </a:gridCol>
                <a:gridCol w="541867">
                  <a:extLst>
                    <a:ext uri="{9D8B030D-6E8A-4147-A177-3AD203B41FA5}">
                      <a16:colId xmlns:a16="http://schemas.microsoft.com/office/drawing/2014/main" val="1768613672"/>
                    </a:ext>
                  </a:extLst>
                </a:gridCol>
                <a:gridCol w="541867">
                  <a:extLst>
                    <a:ext uri="{9D8B030D-6E8A-4147-A177-3AD203B41FA5}">
                      <a16:colId xmlns:a16="http://schemas.microsoft.com/office/drawing/2014/main" val="4275900003"/>
                    </a:ext>
                  </a:extLst>
                </a:gridCol>
                <a:gridCol w="541867">
                  <a:extLst>
                    <a:ext uri="{9D8B030D-6E8A-4147-A177-3AD203B41FA5}">
                      <a16:colId xmlns:a16="http://schemas.microsoft.com/office/drawing/2014/main" val="258690366"/>
                    </a:ext>
                  </a:extLst>
                </a:gridCol>
                <a:gridCol w="541867">
                  <a:extLst>
                    <a:ext uri="{9D8B030D-6E8A-4147-A177-3AD203B41FA5}">
                      <a16:colId xmlns:a16="http://schemas.microsoft.com/office/drawing/2014/main" val="3640628940"/>
                    </a:ext>
                  </a:extLst>
                </a:gridCol>
                <a:gridCol w="541867">
                  <a:extLst>
                    <a:ext uri="{9D8B030D-6E8A-4147-A177-3AD203B41FA5}">
                      <a16:colId xmlns:a16="http://schemas.microsoft.com/office/drawing/2014/main" val="2112902522"/>
                    </a:ext>
                  </a:extLst>
                </a:gridCol>
                <a:gridCol w="541867">
                  <a:extLst>
                    <a:ext uri="{9D8B030D-6E8A-4147-A177-3AD203B41FA5}">
                      <a16:colId xmlns:a16="http://schemas.microsoft.com/office/drawing/2014/main" val="1417673041"/>
                    </a:ext>
                  </a:extLst>
                </a:gridCol>
                <a:gridCol w="541867">
                  <a:extLst>
                    <a:ext uri="{9D8B030D-6E8A-4147-A177-3AD203B41FA5}">
                      <a16:colId xmlns:a16="http://schemas.microsoft.com/office/drawing/2014/main" val="4200659435"/>
                    </a:ext>
                  </a:extLst>
                </a:gridCol>
              </a:tblGrid>
              <a:tr h="283346">
                <a:tc>
                  <a:txBody>
                    <a:bodyPr/>
                    <a:lstStyle/>
                    <a:p>
                      <a:r>
                        <a:rPr lang="en-US" dirty="0" smtClean="0"/>
                        <a:t>19</a:t>
                      </a:r>
                      <a:endParaRPr lang="en-US" dirty="0"/>
                    </a:p>
                  </a:txBody>
                  <a:tcPr/>
                </a:tc>
                <a:tc>
                  <a:txBody>
                    <a:bodyPr/>
                    <a:lstStyle/>
                    <a:p>
                      <a:r>
                        <a:rPr lang="en-US" dirty="0" smtClean="0"/>
                        <a:t>27</a:t>
                      </a:r>
                      <a:endParaRPr lang="en-US" dirty="0"/>
                    </a:p>
                  </a:txBody>
                  <a:tcPr/>
                </a:tc>
                <a:tc>
                  <a:txBody>
                    <a:bodyPr/>
                    <a:lstStyle/>
                    <a:p>
                      <a:r>
                        <a:rPr lang="en-US" dirty="0" smtClean="0"/>
                        <a:t>29</a:t>
                      </a:r>
                      <a:endParaRPr lang="en-US" dirty="0"/>
                    </a:p>
                  </a:txBody>
                  <a:tcPr/>
                </a:tc>
                <a:tc>
                  <a:txBody>
                    <a:bodyPr/>
                    <a:lstStyle/>
                    <a:p>
                      <a:r>
                        <a:rPr lang="en-US" dirty="0" smtClean="0"/>
                        <a:t>35</a:t>
                      </a:r>
                      <a:endParaRPr lang="en-US" dirty="0"/>
                    </a:p>
                  </a:txBody>
                  <a:tcPr/>
                </a:tc>
                <a:tc>
                  <a:txBody>
                    <a:bodyPr/>
                    <a:lstStyle/>
                    <a:p>
                      <a:r>
                        <a:rPr lang="en-US" dirty="0" smtClean="0"/>
                        <a:t>38</a:t>
                      </a:r>
                      <a:endParaRPr lang="en-US" dirty="0"/>
                    </a:p>
                  </a:txBody>
                  <a:tcPr/>
                </a:tc>
                <a:tc>
                  <a:txBody>
                    <a:bodyPr/>
                    <a:lstStyle/>
                    <a:p>
                      <a:r>
                        <a:rPr lang="en-US" dirty="0" smtClean="0"/>
                        <a:t>39</a:t>
                      </a:r>
                      <a:endParaRPr lang="en-US" dirty="0"/>
                    </a:p>
                  </a:txBody>
                  <a:tcPr/>
                </a:tc>
                <a:tc>
                  <a:txBody>
                    <a:bodyPr/>
                    <a:lstStyle/>
                    <a:p>
                      <a:r>
                        <a:rPr lang="en-US" dirty="0" smtClean="0"/>
                        <a:t>40</a:t>
                      </a:r>
                      <a:endParaRPr lang="en-US" dirty="0"/>
                    </a:p>
                  </a:txBody>
                  <a:tcPr/>
                </a:tc>
                <a:tc>
                  <a:txBody>
                    <a:bodyPr/>
                    <a:lstStyle/>
                    <a:p>
                      <a:r>
                        <a:rPr lang="en-US" dirty="0" smtClean="0"/>
                        <a:t>41</a:t>
                      </a:r>
                      <a:endParaRPr lang="en-US" dirty="0"/>
                    </a:p>
                  </a:txBody>
                  <a:tcPr/>
                </a:tc>
                <a:tc>
                  <a:txBody>
                    <a:bodyPr/>
                    <a:lstStyle/>
                    <a:p>
                      <a:r>
                        <a:rPr lang="en-US" dirty="0" smtClean="0"/>
                        <a:t>42</a:t>
                      </a:r>
                      <a:endParaRPr lang="en-US" dirty="0"/>
                    </a:p>
                  </a:txBody>
                  <a:tcPr/>
                </a:tc>
                <a:tc>
                  <a:txBody>
                    <a:bodyPr/>
                    <a:lstStyle/>
                    <a:p>
                      <a:r>
                        <a:rPr lang="en-US" dirty="0" smtClean="0"/>
                        <a:t>43</a:t>
                      </a:r>
                      <a:endParaRPr lang="en-US" dirty="0"/>
                    </a:p>
                  </a:txBody>
                  <a:tcPr/>
                </a:tc>
                <a:tc>
                  <a:txBody>
                    <a:bodyPr/>
                    <a:lstStyle/>
                    <a:p>
                      <a:r>
                        <a:rPr lang="en-US" dirty="0" smtClean="0"/>
                        <a:t>43</a:t>
                      </a:r>
                      <a:endParaRPr lang="en-US" dirty="0"/>
                    </a:p>
                  </a:txBody>
                  <a:tcPr/>
                </a:tc>
                <a:tc>
                  <a:txBody>
                    <a:bodyPr/>
                    <a:lstStyle/>
                    <a:p>
                      <a:r>
                        <a:rPr lang="en-US" dirty="0" smtClean="0"/>
                        <a:t>43</a:t>
                      </a:r>
                      <a:endParaRPr lang="en-US" dirty="0"/>
                    </a:p>
                  </a:txBody>
                  <a:tcPr/>
                </a:tc>
                <a:tc>
                  <a:txBody>
                    <a:bodyPr/>
                    <a:lstStyle/>
                    <a:p>
                      <a:r>
                        <a:rPr lang="en-US" dirty="0" smtClean="0"/>
                        <a:t>45</a:t>
                      </a:r>
                      <a:endParaRPr lang="en-US" dirty="0"/>
                    </a:p>
                  </a:txBody>
                  <a:tcPr/>
                </a:tc>
                <a:tc>
                  <a:txBody>
                    <a:bodyPr/>
                    <a:lstStyle/>
                    <a:p>
                      <a:r>
                        <a:rPr lang="en-US" dirty="0" smtClean="0"/>
                        <a:t>55</a:t>
                      </a:r>
                      <a:endParaRPr lang="en-US" dirty="0"/>
                    </a:p>
                  </a:txBody>
                  <a:tcPr/>
                </a:tc>
                <a:tc>
                  <a:txBody>
                    <a:bodyPr/>
                    <a:lstStyle/>
                    <a:p>
                      <a:r>
                        <a:rPr lang="en-US" dirty="0" smtClean="0"/>
                        <a:t>55</a:t>
                      </a:r>
                      <a:endParaRPr lang="en-US" dirty="0"/>
                    </a:p>
                  </a:txBody>
                  <a:tcPr/>
                </a:tc>
                <a:extLst>
                  <a:ext uri="{0D108BD9-81ED-4DB2-BD59-A6C34878D82A}">
                    <a16:rowId xmlns:a16="http://schemas.microsoft.com/office/drawing/2014/main" val="997081355"/>
                  </a:ext>
                </a:extLst>
              </a:tr>
              <a:tr h="283346">
                <a:tc>
                  <a:txBody>
                    <a:bodyPr/>
                    <a:lstStyle/>
                    <a:p>
                      <a:r>
                        <a:rPr lang="en-US" dirty="0" smtClean="0"/>
                        <a:t>YES</a:t>
                      </a:r>
                      <a:endParaRPr lang="en-US" dirty="0"/>
                    </a:p>
                  </a:txBody>
                  <a:tcPr/>
                </a:tc>
                <a:tc>
                  <a:txBody>
                    <a:bodyPr/>
                    <a:lstStyle/>
                    <a:p>
                      <a:r>
                        <a:rPr lang="en-US" dirty="0" smtClean="0"/>
                        <a:t>NO</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YES</a:t>
                      </a:r>
                    </a:p>
                  </a:txBody>
                  <a:tcPr/>
                </a:tc>
                <a:tc>
                  <a:txBody>
                    <a:bodyPr/>
                    <a:lstStyle/>
                    <a:p>
                      <a:r>
                        <a:rPr lang="en-US" dirty="0" smtClean="0"/>
                        <a:t>NO</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c>
                  <a:txBody>
                    <a:bodyPr/>
                    <a:lstStyle/>
                    <a:p>
                      <a:r>
                        <a:rPr lang="en-US" dirty="0" smtClean="0"/>
                        <a:t>NO</a:t>
                      </a:r>
                      <a:endParaRPr lang="en-US" dirty="0"/>
                    </a:p>
                  </a:txBody>
                  <a:tcPr/>
                </a:tc>
                <a:tc>
                  <a:txBody>
                    <a:bodyPr/>
                    <a:lstStyle/>
                    <a:p>
                      <a:r>
                        <a:rPr lang="en-US" dirty="0" smtClean="0"/>
                        <a:t>NO</a:t>
                      </a:r>
                      <a:endParaRPr lang="en-US" dirty="0"/>
                    </a:p>
                  </a:txBody>
                  <a:tcPr/>
                </a:tc>
                <a:tc>
                  <a:txBody>
                    <a:bodyPr/>
                    <a:lstStyle/>
                    <a:p>
                      <a:r>
                        <a:rPr lang="en-US" dirty="0" smtClean="0"/>
                        <a:t>NO</a:t>
                      </a:r>
                      <a:endParaRPr lang="en-US" dirty="0"/>
                    </a:p>
                  </a:txBody>
                  <a:tcPr/>
                </a:tc>
                <a:tc>
                  <a:txBody>
                    <a:bodyPr/>
                    <a:lstStyle/>
                    <a:p>
                      <a:r>
                        <a:rPr lang="en-US" dirty="0" smtClean="0"/>
                        <a:t>NO</a:t>
                      </a:r>
                      <a:endParaRPr lang="en-US" dirty="0"/>
                    </a:p>
                  </a:txBody>
                  <a:tcPr/>
                </a:tc>
                <a:extLst>
                  <a:ext uri="{0D108BD9-81ED-4DB2-BD59-A6C34878D82A}">
                    <a16:rowId xmlns:a16="http://schemas.microsoft.com/office/drawing/2014/main" val="929594808"/>
                  </a:ext>
                </a:extLst>
              </a:tr>
            </a:tbl>
          </a:graphicData>
        </a:graphic>
      </p:graphicFrame>
      <p:sp>
        <p:nvSpPr>
          <p:cNvPr id="7" name="Slide Number Placeholder 6"/>
          <p:cNvSpPr>
            <a:spLocks noGrp="1"/>
          </p:cNvSpPr>
          <p:nvPr>
            <p:ph type="sldNum" sz="quarter" idx="12"/>
          </p:nvPr>
        </p:nvSpPr>
        <p:spPr/>
        <p:txBody>
          <a:bodyPr/>
          <a:lstStyle/>
          <a:p>
            <a:fld id="{29264FB3-4D5D-4FF6-8866-60DA42C2ACE5}" type="slidenum">
              <a:rPr lang="en-US" smtClean="0"/>
              <a:t>10</a:t>
            </a:fld>
            <a:endParaRPr lang="en-US"/>
          </a:p>
        </p:txBody>
      </p:sp>
    </p:spTree>
    <p:extLst>
      <p:ext uri="{BB962C8B-B14F-4D97-AF65-F5344CB8AC3E}">
        <p14:creationId xmlns:p14="http://schemas.microsoft.com/office/powerpoint/2010/main" val="10827876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a:t>Sequential Covering Algorithm</a:t>
            </a:r>
          </a:p>
        </p:txBody>
      </p:sp>
      <p:sp>
        <p:nvSpPr>
          <p:cNvPr id="7" name="Content Placeholder 6"/>
          <p:cNvSpPr>
            <a:spLocks noGrp="1"/>
          </p:cNvSpPr>
          <p:nvPr>
            <p:ph idx="1"/>
          </p:nvPr>
        </p:nvSpPr>
        <p:spPr>
          <a:xfrm>
            <a:off x="838200" y="2525485"/>
            <a:ext cx="10515600" cy="3651477"/>
          </a:xfrm>
        </p:spPr>
        <p:txBody>
          <a:bodyPr/>
          <a:lstStyle/>
          <a:p>
            <a:r>
              <a:rPr lang="en-US" dirty="0">
                <a:latin typeface="+mj-lt"/>
              </a:rPr>
              <a:t>Sequential Covering is a popular algorithm based on Rule-Based Classification used for learning a disjunctive set of rules. The basic idea here is to learn one rule, remove the data that it covers, then repeat the same process. In this process, In this way, it covers all the rules involved with it in a sequential manner during the training phase.</a:t>
            </a:r>
          </a:p>
        </p:txBody>
      </p:sp>
      <p:sp>
        <p:nvSpPr>
          <p:cNvPr id="5" name="Slide Number Placeholder 4"/>
          <p:cNvSpPr>
            <a:spLocks noGrp="1"/>
          </p:cNvSpPr>
          <p:nvPr>
            <p:ph type="sldNum" sz="quarter" idx="12"/>
          </p:nvPr>
        </p:nvSpPr>
        <p:spPr/>
        <p:txBody>
          <a:bodyPr/>
          <a:lstStyle/>
          <a:p>
            <a:fld id="{29264FB3-4D5D-4FF6-8866-60DA42C2ACE5}" type="slidenum">
              <a:rPr lang="en-US" smtClean="0"/>
              <a:t>11</a:t>
            </a:fld>
            <a:endParaRPr lang="en-US"/>
          </a:p>
        </p:txBody>
      </p:sp>
    </p:spTree>
    <p:extLst>
      <p:ext uri="{BB962C8B-B14F-4D97-AF65-F5344CB8AC3E}">
        <p14:creationId xmlns:p14="http://schemas.microsoft.com/office/powerpoint/2010/main" val="8239085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smtClean="0"/>
              <a:t>Sequential Covering Algorithm</a:t>
            </a:r>
            <a:endParaRPr lang="en-US" dirty="0"/>
          </a:p>
        </p:txBody>
      </p:sp>
      <p:pic>
        <p:nvPicPr>
          <p:cNvPr id="8" name="Content Placeholder 7"/>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838200" y="2322014"/>
            <a:ext cx="6337663" cy="2964089"/>
          </a:xfrm>
        </p:spPr>
      </p:pic>
      <p:pic>
        <p:nvPicPr>
          <p:cNvPr id="9" name="Content Placeholder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778256" y="1825625"/>
            <a:ext cx="3530001" cy="4351338"/>
          </a:xfrm>
        </p:spPr>
      </p:pic>
      <p:sp>
        <p:nvSpPr>
          <p:cNvPr id="4" name="Slide Number Placeholder 3"/>
          <p:cNvSpPr>
            <a:spLocks noGrp="1"/>
          </p:cNvSpPr>
          <p:nvPr>
            <p:ph type="sldNum" sz="quarter" idx="12"/>
          </p:nvPr>
        </p:nvSpPr>
        <p:spPr/>
        <p:txBody>
          <a:bodyPr/>
          <a:lstStyle/>
          <a:p>
            <a:fld id="{29264FB3-4D5D-4FF6-8866-60DA42C2ACE5}" type="slidenum">
              <a:rPr lang="en-US" smtClean="0"/>
              <a:t>12</a:t>
            </a:fld>
            <a:endParaRPr lang="en-US"/>
          </a:p>
        </p:txBody>
      </p:sp>
    </p:spTree>
    <p:extLst>
      <p:ext uri="{BB962C8B-B14F-4D97-AF65-F5344CB8AC3E}">
        <p14:creationId xmlns:p14="http://schemas.microsoft.com/office/powerpoint/2010/main" val="31934714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Sequential Covering Algorithm</a:t>
            </a:r>
            <a:endParaRPr lang="en-US" dirty="0"/>
          </a:p>
        </p:txBody>
      </p:sp>
      <p:sp>
        <p:nvSpPr>
          <p:cNvPr id="3" name="Content Placeholder 2"/>
          <p:cNvSpPr>
            <a:spLocks noGrp="1"/>
          </p:cNvSpPr>
          <p:nvPr>
            <p:ph sz="half" idx="1"/>
          </p:nvPr>
        </p:nvSpPr>
        <p:spPr>
          <a:xfrm>
            <a:off x="838200" y="1825625"/>
            <a:ext cx="9525000" cy="952409"/>
          </a:xfrm>
        </p:spPr>
        <p:txBody>
          <a:bodyPr>
            <a:normAutofit/>
          </a:bodyPr>
          <a:lstStyle/>
          <a:p>
            <a:r>
              <a:rPr lang="en-US" sz="2400" dirty="0">
                <a:latin typeface="+mj-lt"/>
              </a:rPr>
              <a:t>Below, is a visual representation describing the working of the algorithm.</a:t>
            </a:r>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290354" y="2447108"/>
            <a:ext cx="6731725" cy="3796937"/>
          </a:xfrm>
        </p:spPr>
      </p:pic>
      <p:sp>
        <p:nvSpPr>
          <p:cNvPr id="5" name="Slide Number Placeholder 4"/>
          <p:cNvSpPr>
            <a:spLocks noGrp="1"/>
          </p:cNvSpPr>
          <p:nvPr>
            <p:ph type="sldNum" sz="quarter" idx="12"/>
          </p:nvPr>
        </p:nvSpPr>
        <p:spPr/>
        <p:txBody>
          <a:bodyPr/>
          <a:lstStyle/>
          <a:p>
            <a:fld id="{29264FB3-4D5D-4FF6-8866-60DA42C2ACE5}" type="slidenum">
              <a:rPr lang="en-US" smtClean="0"/>
              <a:t>13</a:t>
            </a:fld>
            <a:endParaRPr lang="en-US"/>
          </a:p>
        </p:txBody>
      </p:sp>
    </p:spTree>
    <p:extLst>
      <p:ext uri="{BB962C8B-B14F-4D97-AF65-F5344CB8AC3E}">
        <p14:creationId xmlns:p14="http://schemas.microsoft.com/office/powerpoint/2010/main" val="8118920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t>FOIL’s Information Gain</a:t>
            </a:r>
            <a:endParaRPr lang="en-US" dirty="0"/>
          </a:p>
        </p:txBody>
      </p:sp>
      <p:sp>
        <p:nvSpPr>
          <p:cNvPr id="7" name="Content Placeholder 6"/>
          <p:cNvSpPr>
            <a:spLocks noGrp="1"/>
          </p:cNvSpPr>
          <p:nvPr>
            <p:ph idx="1"/>
          </p:nvPr>
        </p:nvSpPr>
        <p:spPr/>
        <p:txBody>
          <a:bodyPr>
            <a:normAutofit/>
          </a:bodyPr>
          <a:lstStyle/>
          <a:p>
            <a:r>
              <a:rPr lang="en-US" sz="2400" dirty="0">
                <a:latin typeface="+mj-lt"/>
              </a:rPr>
              <a:t>The measure, similar to </a:t>
            </a:r>
            <a:r>
              <a:rPr lang="en-US" sz="2400" dirty="0" smtClean="0">
                <a:latin typeface="+mj-lt"/>
              </a:rPr>
              <a:t>information </a:t>
            </a:r>
            <a:r>
              <a:rPr lang="en-US" sz="2400" dirty="0">
                <a:latin typeface="+mj-lt"/>
              </a:rPr>
              <a:t>gain, used by FOIL </a:t>
            </a:r>
            <a:r>
              <a:rPr lang="en-US" sz="2400" dirty="0" smtClean="0">
                <a:latin typeface="+mj-lt"/>
              </a:rPr>
              <a:t>is</a:t>
            </a:r>
          </a:p>
          <a:p>
            <a:endParaRPr lang="en-US" sz="2400" dirty="0">
              <a:latin typeface="+mj-lt"/>
            </a:endParaRPr>
          </a:p>
          <a:p>
            <a:pPr lvl="1"/>
            <a:r>
              <a:rPr lang="en-US" b="1" dirty="0" smtClean="0">
                <a:latin typeface="+mj-lt"/>
              </a:rPr>
              <a:t>Gain(R)</a:t>
            </a:r>
            <a:r>
              <a:rPr lang="en-US" dirty="0">
                <a:latin typeface="+mj-lt"/>
              </a:rPr>
              <a:t> </a:t>
            </a:r>
            <a:r>
              <a:rPr lang="en-US" dirty="0" smtClean="0">
                <a:latin typeface="+mj-lt"/>
              </a:rPr>
              <a:t>=  p</a:t>
            </a:r>
            <a:r>
              <a:rPr lang="en-US" baseline="-25000" dirty="0" smtClean="0">
                <a:latin typeface="+mj-lt"/>
              </a:rPr>
              <a:t>1</a:t>
            </a:r>
            <a:r>
              <a:rPr lang="en-US" dirty="0" smtClean="0">
                <a:latin typeface="+mj-lt"/>
              </a:rPr>
              <a:t> </a:t>
            </a:r>
            <a:r>
              <a:rPr lang="en-US" dirty="0">
                <a:latin typeface="+mj-lt"/>
              </a:rPr>
              <a:t>* ( log</a:t>
            </a:r>
            <a:r>
              <a:rPr lang="en-US" baseline="-25000" dirty="0">
                <a:latin typeface="+mj-lt"/>
              </a:rPr>
              <a:t>2</a:t>
            </a:r>
            <a:r>
              <a:rPr lang="en-US" dirty="0">
                <a:latin typeface="+mj-lt"/>
              </a:rPr>
              <a:t>(p</a:t>
            </a:r>
            <a:r>
              <a:rPr lang="en-US" baseline="-25000" dirty="0">
                <a:latin typeface="+mj-lt"/>
              </a:rPr>
              <a:t>1</a:t>
            </a:r>
            <a:r>
              <a:rPr lang="en-US" dirty="0">
                <a:latin typeface="+mj-lt"/>
              </a:rPr>
              <a:t>/(p</a:t>
            </a:r>
            <a:r>
              <a:rPr lang="en-US" baseline="-25000" dirty="0">
                <a:latin typeface="+mj-lt"/>
              </a:rPr>
              <a:t>1</a:t>
            </a:r>
            <a:r>
              <a:rPr lang="en-US" dirty="0">
                <a:latin typeface="+mj-lt"/>
              </a:rPr>
              <a:t>+n</a:t>
            </a:r>
            <a:r>
              <a:rPr lang="en-US" baseline="-25000" dirty="0">
                <a:latin typeface="+mj-lt"/>
              </a:rPr>
              <a:t>1</a:t>
            </a:r>
            <a:r>
              <a:rPr lang="en-US" dirty="0">
                <a:latin typeface="+mj-lt"/>
              </a:rPr>
              <a:t>)) - log</a:t>
            </a:r>
            <a:r>
              <a:rPr lang="en-US" baseline="-25000" dirty="0">
                <a:latin typeface="+mj-lt"/>
              </a:rPr>
              <a:t>2</a:t>
            </a:r>
            <a:r>
              <a:rPr lang="en-US" dirty="0">
                <a:latin typeface="+mj-lt"/>
              </a:rPr>
              <a:t>(p</a:t>
            </a:r>
            <a:r>
              <a:rPr lang="en-US" baseline="-25000" dirty="0">
                <a:latin typeface="+mj-lt"/>
              </a:rPr>
              <a:t>0</a:t>
            </a:r>
            <a:r>
              <a:rPr lang="en-US" dirty="0">
                <a:latin typeface="+mj-lt"/>
              </a:rPr>
              <a:t>/(p</a:t>
            </a:r>
            <a:r>
              <a:rPr lang="en-US" baseline="-25000" dirty="0">
                <a:latin typeface="+mj-lt"/>
              </a:rPr>
              <a:t>0</a:t>
            </a:r>
            <a:r>
              <a:rPr lang="en-US" dirty="0">
                <a:latin typeface="+mj-lt"/>
              </a:rPr>
              <a:t>+n</a:t>
            </a:r>
            <a:r>
              <a:rPr lang="en-US" baseline="-25000" dirty="0">
                <a:latin typeface="+mj-lt"/>
              </a:rPr>
              <a:t>0</a:t>
            </a:r>
            <a:r>
              <a:rPr lang="en-US" dirty="0">
                <a:latin typeface="+mj-lt"/>
              </a:rPr>
              <a:t>)) </a:t>
            </a:r>
            <a:r>
              <a:rPr lang="en-US" dirty="0" smtClean="0">
                <a:latin typeface="+mj-lt"/>
              </a:rPr>
              <a:t>).</a:t>
            </a:r>
          </a:p>
          <a:p>
            <a:pPr marL="457200" lvl="1" indent="0">
              <a:buNone/>
            </a:pPr>
            <a:endParaRPr lang="en-US" dirty="0">
              <a:latin typeface="+mj-lt"/>
            </a:endParaRPr>
          </a:p>
          <a:p>
            <a:pPr lvl="2"/>
            <a:r>
              <a:rPr lang="en-US" sz="1700" b="1" dirty="0" smtClean="0">
                <a:latin typeface="+mj-lt"/>
              </a:rPr>
              <a:t>p</a:t>
            </a:r>
            <a:r>
              <a:rPr lang="en-US" sz="1700" b="1" baseline="-25000" dirty="0" smtClean="0">
                <a:latin typeface="+mj-lt"/>
              </a:rPr>
              <a:t>0</a:t>
            </a:r>
            <a:r>
              <a:rPr lang="en-US" sz="1700" dirty="0">
                <a:latin typeface="+mj-lt"/>
              </a:rPr>
              <a:t> </a:t>
            </a:r>
            <a:r>
              <a:rPr lang="en-US" sz="1700" dirty="0" smtClean="0">
                <a:latin typeface="+mj-lt"/>
              </a:rPr>
              <a:t>is </a:t>
            </a:r>
            <a:r>
              <a:rPr lang="en-US" sz="1700" dirty="0">
                <a:latin typeface="+mj-lt"/>
              </a:rPr>
              <a:t>the number of positive </a:t>
            </a:r>
            <a:r>
              <a:rPr lang="en-US" sz="1700" dirty="0" smtClean="0">
                <a:latin typeface="+mj-lt"/>
              </a:rPr>
              <a:t>examples in the trainset (initial Rule)</a:t>
            </a:r>
          </a:p>
          <a:p>
            <a:pPr lvl="2"/>
            <a:r>
              <a:rPr lang="en-US" sz="1700" b="1" dirty="0">
                <a:latin typeface="+mj-lt"/>
              </a:rPr>
              <a:t>n</a:t>
            </a:r>
            <a:r>
              <a:rPr lang="en-US" sz="1700" b="1" baseline="-25000" dirty="0">
                <a:latin typeface="+mj-lt"/>
              </a:rPr>
              <a:t>0</a:t>
            </a:r>
            <a:r>
              <a:rPr lang="en-US" sz="1700" baseline="-25000" dirty="0"/>
              <a:t> </a:t>
            </a:r>
            <a:r>
              <a:rPr lang="en-US" sz="1700" b="1" baseline="-25000" dirty="0"/>
              <a:t> </a:t>
            </a:r>
            <a:r>
              <a:rPr lang="en-US" sz="1700" dirty="0">
                <a:latin typeface="+mj-lt"/>
              </a:rPr>
              <a:t>is the number of negative examples in the trainset </a:t>
            </a:r>
            <a:r>
              <a:rPr lang="en-US" sz="1700" dirty="0" smtClean="0">
                <a:latin typeface="+mj-lt"/>
              </a:rPr>
              <a:t>(initial Rule)</a:t>
            </a:r>
            <a:endParaRPr lang="en-US" sz="1700" dirty="0">
              <a:latin typeface="+mj-lt"/>
            </a:endParaRPr>
          </a:p>
          <a:p>
            <a:pPr lvl="2"/>
            <a:r>
              <a:rPr lang="en-US" sz="1700" b="1" dirty="0">
                <a:latin typeface="+mj-lt"/>
              </a:rPr>
              <a:t>p</a:t>
            </a:r>
            <a:r>
              <a:rPr lang="en-US" sz="1700" b="1" baseline="-25000" dirty="0">
                <a:latin typeface="+mj-lt"/>
              </a:rPr>
              <a:t>1</a:t>
            </a:r>
            <a:r>
              <a:rPr lang="en-US" sz="1700" dirty="0">
                <a:latin typeface="+mj-lt"/>
              </a:rPr>
              <a:t> </a:t>
            </a:r>
            <a:r>
              <a:rPr lang="en-US" sz="1700" dirty="0" smtClean="0">
                <a:latin typeface="+mj-lt"/>
              </a:rPr>
              <a:t>is the </a:t>
            </a:r>
            <a:r>
              <a:rPr lang="en-US" sz="1700" dirty="0">
                <a:latin typeface="+mj-lt"/>
              </a:rPr>
              <a:t>number of positive </a:t>
            </a:r>
            <a:r>
              <a:rPr lang="en-US" sz="1700" dirty="0" smtClean="0">
                <a:latin typeface="+mj-lt"/>
              </a:rPr>
              <a:t>examples, </a:t>
            </a:r>
            <a:r>
              <a:rPr lang="en-US" sz="1700" dirty="0">
                <a:latin typeface="+mj-lt"/>
              </a:rPr>
              <a:t>covered by </a:t>
            </a:r>
            <a:r>
              <a:rPr lang="en-US" sz="1700" dirty="0" smtClean="0">
                <a:latin typeface="+mj-lt"/>
              </a:rPr>
              <a:t>R</a:t>
            </a:r>
            <a:endParaRPr lang="en-US" sz="1700" dirty="0">
              <a:latin typeface="+mj-lt"/>
            </a:endParaRPr>
          </a:p>
          <a:p>
            <a:pPr lvl="2"/>
            <a:r>
              <a:rPr lang="en-US" sz="1700" b="1" dirty="0" smtClean="0">
                <a:latin typeface="+mj-lt"/>
              </a:rPr>
              <a:t>n</a:t>
            </a:r>
            <a:r>
              <a:rPr lang="en-US" sz="1700" b="1" baseline="-25000" dirty="0" smtClean="0">
                <a:latin typeface="+mj-lt"/>
              </a:rPr>
              <a:t>1</a:t>
            </a:r>
            <a:r>
              <a:rPr lang="en-US" sz="1700" dirty="0">
                <a:latin typeface="+mj-lt"/>
              </a:rPr>
              <a:t> </a:t>
            </a:r>
            <a:r>
              <a:rPr lang="en-US" sz="1700" dirty="0" smtClean="0">
                <a:latin typeface="+mj-lt"/>
              </a:rPr>
              <a:t>is the number of negative examples covered by R</a:t>
            </a:r>
            <a:endParaRPr lang="en-US" sz="2000" dirty="0">
              <a:latin typeface="+mj-lt"/>
            </a:endParaRPr>
          </a:p>
        </p:txBody>
      </p:sp>
      <p:sp>
        <p:nvSpPr>
          <p:cNvPr id="5" name="Slide Number Placeholder 4"/>
          <p:cNvSpPr>
            <a:spLocks noGrp="1"/>
          </p:cNvSpPr>
          <p:nvPr>
            <p:ph type="sldNum" sz="quarter" idx="12"/>
          </p:nvPr>
        </p:nvSpPr>
        <p:spPr/>
        <p:txBody>
          <a:bodyPr/>
          <a:lstStyle/>
          <a:p>
            <a:fld id="{29264FB3-4D5D-4FF6-8866-60DA42C2ACE5}" type="slidenum">
              <a:rPr lang="en-US" smtClean="0"/>
              <a:t>14</a:t>
            </a:fld>
            <a:endParaRPr lang="en-US"/>
          </a:p>
        </p:txBody>
      </p:sp>
    </p:spTree>
    <p:extLst>
      <p:ext uri="{BB962C8B-B14F-4D97-AF65-F5344CB8AC3E}">
        <p14:creationId xmlns:p14="http://schemas.microsoft.com/office/powerpoint/2010/main" val="25855960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r>
              <a:rPr lang="en-US" sz="2400" dirty="0" smtClean="0">
                <a:latin typeface="+mj-lt"/>
              </a:rPr>
              <a:t>Consider a training set that contains 100 positive examples and 400 negative examples</a:t>
            </a:r>
            <a:endParaRPr lang="en-US" sz="2000" dirty="0" smtClean="0">
              <a:latin typeface="+mj-lt"/>
            </a:endParaRPr>
          </a:p>
          <a:p>
            <a:pPr marL="457200" lvl="1" indent="0">
              <a:buNone/>
            </a:pPr>
            <a:endParaRPr lang="en-US" sz="2000" dirty="0">
              <a:latin typeface="+mj-lt"/>
            </a:endParaRPr>
          </a:p>
          <a:p>
            <a:pPr lvl="1"/>
            <a:r>
              <a:rPr lang="en-US" sz="2000" dirty="0" smtClean="0">
                <a:latin typeface="+mj-lt"/>
              </a:rPr>
              <a:t>The rule R1 covers p1 = 30 positive examples and n1 = 10 negative examples. Therefore, the information gain for this rule is</a:t>
            </a:r>
          </a:p>
          <a:p>
            <a:pPr lvl="1" algn="ctr"/>
            <a:endParaRPr lang="en-US" sz="2000" dirty="0">
              <a:latin typeface="+mj-lt"/>
            </a:endParaRPr>
          </a:p>
          <a:p>
            <a:pPr lvl="3"/>
            <a:endParaRPr lang="en-US" sz="1400" dirty="0" smtClean="0">
              <a:latin typeface="+mj-lt"/>
            </a:endParaRPr>
          </a:p>
          <a:p>
            <a:pPr marL="0" indent="0" algn="ctr">
              <a:buNone/>
            </a:pPr>
            <a:r>
              <a:rPr lang="en-US" sz="2400" dirty="0" smtClean="0"/>
              <a:t>Gain(R1) = 30 [ log(30/40) –log(100/500)] = 57.2 </a:t>
            </a:r>
            <a:endParaRPr lang="en-US" sz="2400" dirty="0">
              <a:latin typeface="+mj-lt"/>
            </a:endParaRPr>
          </a:p>
        </p:txBody>
      </p:sp>
      <p:sp>
        <p:nvSpPr>
          <p:cNvPr id="4" name="Slide Number Placeholder 3"/>
          <p:cNvSpPr>
            <a:spLocks noGrp="1"/>
          </p:cNvSpPr>
          <p:nvPr>
            <p:ph type="sldNum" sz="quarter" idx="12"/>
          </p:nvPr>
        </p:nvSpPr>
        <p:spPr/>
        <p:txBody>
          <a:bodyPr/>
          <a:lstStyle/>
          <a:p>
            <a:fld id="{29264FB3-4D5D-4FF6-8866-60DA42C2ACE5}" type="slidenum">
              <a:rPr lang="en-US" smtClean="0"/>
              <a:t>15</a:t>
            </a:fld>
            <a:endParaRPr lang="en-US"/>
          </a:p>
        </p:txBody>
      </p:sp>
    </p:spTree>
    <p:extLst>
      <p:ext uri="{BB962C8B-B14F-4D97-AF65-F5344CB8AC3E}">
        <p14:creationId xmlns:p14="http://schemas.microsoft.com/office/powerpoint/2010/main" val="841177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RIPPER</a:t>
            </a:r>
            <a:endParaRPr lang="en-US" dirty="0"/>
          </a:p>
        </p:txBody>
      </p:sp>
      <p:sp>
        <p:nvSpPr>
          <p:cNvPr id="3" name="Content Placeholder 2"/>
          <p:cNvSpPr>
            <a:spLocks noGrp="1"/>
          </p:cNvSpPr>
          <p:nvPr>
            <p:ph idx="1"/>
          </p:nvPr>
        </p:nvSpPr>
        <p:spPr/>
        <p:txBody>
          <a:bodyPr/>
          <a:lstStyle/>
          <a:p>
            <a:r>
              <a:rPr lang="en-US" dirty="0">
                <a:latin typeface="+mj-lt"/>
              </a:rPr>
              <a:t>N</a:t>
            </a:r>
            <a:r>
              <a:rPr lang="en-US" dirty="0" smtClean="0">
                <a:latin typeface="+mj-lt"/>
              </a:rPr>
              <a:t>ow that we know all prerequisites, let’s dive into it</a:t>
            </a:r>
          </a:p>
          <a:p>
            <a:pPr marL="457200" lvl="1" indent="0">
              <a:buNone/>
            </a:pPr>
            <a:endParaRPr lang="en-US" dirty="0">
              <a:latin typeface="+mj-lt"/>
            </a:endParaRPr>
          </a:p>
          <a:p>
            <a:pPr lvl="1"/>
            <a:r>
              <a:rPr lang="en-US" b="1" dirty="0">
                <a:latin typeface="+mj-lt"/>
              </a:rPr>
              <a:t>Case I: </a:t>
            </a:r>
            <a:r>
              <a:rPr lang="en-US" dirty="0" smtClean="0">
                <a:latin typeface="+mj-lt"/>
              </a:rPr>
              <a:t>Training </a:t>
            </a:r>
            <a:r>
              <a:rPr lang="en-US" dirty="0">
                <a:latin typeface="+mj-lt"/>
              </a:rPr>
              <a:t>records belong to only two </a:t>
            </a:r>
            <a:r>
              <a:rPr lang="en-US" dirty="0" smtClean="0">
                <a:latin typeface="+mj-lt"/>
              </a:rPr>
              <a:t>classes</a:t>
            </a:r>
          </a:p>
          <a:p>
            <a:pPr marL="914400" lvl="2" indent="0">
              <a:buNone/>
            </a:pPr>
            <a:endParaRPr lang="en-US" dirty="0">
              <a:latin typeface="+mj-lt"/>
            </a:endParaRPr>
          </a:p>
          <a:p>
            <a:pPr lvl="2"/>
            <a:r>
              <a:rPr lang="en-US" dirty="0">
                <a:latin typeface="+mj-lt"/>
              </a:rPr>
              <a:t>Among the records given, it identifies the majority class ( which has appeared the most ) and takes this class as the default class. </a:t>
            </a:r>
            <a:r>
              <a:rPr lang="en-US" i="1" dirty="0">
                <a:latin typeface="+mj-lt"/>
              </a:rPr>
              <a:t>For example</a:t>
            </a:r>
            <a:r>
              <a:rPr lang="en-US" dirty="0">
                <a:latin typeface="+mj-lt"/>
              </a:rPr>
              <a:t>: if there are 100 records and 80 belong to Class A </a:t>
            </a:r>
            <a:r>
              <a:rPr lang="en-US" dirty="0" smtClean="0">
                <a:latin typeface="+mj-lt"/>
              </a:rPr>
              <a:t>and </a:t>
            </a:r>
            <a:r>
              <a:rPr lang="en-US" dirty="0">
                <a:latin typeface="+mj-lt"/>
              </a:rPr>
              <a:t>20 to Class B. then Class A will be default class</a:t>
            </a:r>
            <a:r>
              <a:rPr lang="en-US" dirty="0"/>
              <a:t>. </a:t>
            </a:r>
            <a:endParaRPr lang="en-US" dirty="0" smtClean="0"/>
          </a:p>
          <a:p>
            <a:pPr lvl="2"/>
            <a:endParaRPr lang="en-US" dirty="0">
              <a:latin typeface="+mj-lt"/>
            </a:endParaRPr>
          </a:p>
          <a:p>
            <a:pPr lvl="2"/>
            <a:r>
              <a:rPr lang="en-US" dirty="0">
                <a:latin typeface="+mj-lt"/>
              </a:rPr>
              <a:t>For the other class, it tries to learn/derive various rules to detect that class.</a:t>
            </a:r>
          </a:p>
        </p:txBody>
      </p:sp>
      <p:sp>
        <p:nvSpPr>
          <p:cNvPr id="4" name="Slide Number Placeholder 3"/>
          <p:cNvSpPr>
            <a:spLocks noGrp="1"/>
          </p:cNvSpPr>
          <p:nvPr>
            <p:ph type="sldNum" sz="quarter" idx="12"/>
          </p:nvPr>
        </p:nvSpPr>
        <p:spPr/>
        <p:txBody>
          <a:bodyPr/>
          <a:lstStyle/>
          <a:p>
            <a:fld id="{29264FB3-4D5D-4FF6-8866-60DA42C2ACE5}" type="slidenum">
              <a:rPr lang="en-US" smtClean="0"/>
              <a:t>16</a:t>
            </a:fld>
            <a:endParaRPr lang="en-US"/>
          </a:p>
        </p:txBody>
      </p:sp>
    </p:spTree>
    <p:extLst>
      <p:ext uri="{BB962C8B-B14F-4D97-AF65-F5344CB8AC3E}">
        <p14:creationId xmlns:p14="http://schemas.microsoft.com/office/powerpoint/2010/main" val="25118500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RIPPER</a:t>
            </a:r>
            <a:endParaRPr lang="en-US" dirty="0"/>
          </a:p>
        </p:txBody>
      </p:sp>
      <p:sp>
        <p:nvSpPr>
          <p:cNvPr id="3" name="Content Placeholder 2"/>
          <p:cNvSpPr>
            <a:spLocks noGrp="1"/>
          </p:cNvSpPr>
          <p:nvPr>
            <p:ph idx="1"/>
          </p:nvPr>
        </p:nvSpPr>
        <p:spPr/>
        <p:txBody>
          <a:bodyPr/>
          <a:lstStyle/>
          <a:p>
            <a:pPr marL="457200" lvl="1" indent="0">
              <a:buNone/>
            </a:pPr>
            <a:endParaRPr lang="en-US" dirty="0" smtClean="0">
              <a:latin typeface="+mj-lt"/>
            </a:endParaRPr>
          </a:p>
          <a:p>
            <a:pPr marL="457200" lvl="1" indent="0">
              <a:buNone/>
            </a:pPr>
            <a:endParaRPr lang="en-US" dirty="0">
              <a:latin typeface="+mj-lt"/>
            </a:endParaRPr>
          </a:p>
          <a:p>
            <a:pPr lvl="1" fontAlgn="base"/>
            <a:r>
              <a:rPr lang="en-US" b="1" dirty="0">
                <a:latin typeface="+mj-lt"/>
              </a:rPr>
              <a:t>Case II: </a:t>
            </a:r>
            <a:r>
              <a:rPr lang="en-US" dirty="0">
                <a:latin typeface="+mj-lt"/>
              </a:rPr>
              <a:t>Training records have more than two classes </a:t>
            </a:r>
            <a:r>
              <a:rPr lang="en-US" dirty="0" smtClean="0">
                <a:latin typeface="+mj-lt"/>
              </a:rPr>
              <a:t>(Multiple Classes)</a:t>
            </a:r>
          </a:p>
          <a:p>
            <a:pPr lvl="1" fontAlgn="base"/>
            <a:endParaRPr lang="en-US" dirty="0" smtClean="0">
              <a:latin typeface="+mj-lt"/>
            </a:endParaRPr>
          </a:p>
          <a:p>
            <a:pPr lvl="2"/>
            <a:r>
              <a:rPr lang="en-US" dirty="0">
                <a:latin typeface="+mj-lt"/>
              </a:rPr>
              <a:t>Consider all the classes that are available and then arrange them on the basis of their frequency in a particular order </a:t>
            </a:r>
            <a:r>
              <a:rPr lang="en-US" dirty="0" smtClean="0">
                <a:latin typeface="+mj-lt"/>
              </a:rPr>
              <a:t>(say </a:t>
            </a:r>
            <a:r>
              <a:rPr lang="en-US" dirty="0">
                <a:latin typeface="+mj-lt"/>
              </a:rPr>
              <a:t>increasing</a:t>
            </a:r>
            <a:r>
              <a:rPr lang="en-US" dirty="0" smtClean="0">
                <a:latin typeface="+mj-lt"/>
              </a:rPr>
              <a:t>)</a:t>
            </a:r>
          </a:p>
          <a:p>
            <a:pPr lvl="3"/>
            <a:r>
              <a:rPr lang="en-US" dirty="0">
                <a:latin typeface="+mj-lt"/>
              </a:rPr>
              <a:t>Consider the classes are arranged </a:t>
            </a:r>
            <a:r>
              <a:rPr lang="en-US" dirty="0" smtClean="0">
                <a:latin typeface="+mj-lt"/>
              </a:rPr>
              <a:t>as </a:t>
            </a:r>
            <a:r>
              <a:rPr lang="en-US" dirty="0" smtClean="0">
                <a:latin typeface="+mj-lt"/>
                <a:sym typeface="Wingdings" panose="05000000000000000000" pitchFamily="2" charset="2"/>
              </a:rPr>
              <a:t> </a:t>
            </a:r>
            <a:r>
              <a:rPr lang="en-US" dirty="0">
                <a:latin typeface="+mj-lt"/>
                <a:sym typeface="Wingdings" panose="05000000000000000000" pitchFamily="2" charset="2"/>
              </a:rPr>
              <a:t>C</a:t>
            </a:r>
            <a:r>
              <a:rPr lang="en-US" dirty="0" smtClean="0">
                <a:latin typeface="+mj-lt"/>
              </a:rPr>
              <a:t>1, C2, C3, .., Cn.</a:t>
            </a:r>
          </a:p>
          <a:p>
            <a:pPr marL="3657600" lvl="8" indent="0">
              <a:buNone/>
            </a:pPr>
            <a:r>
              <a:rPr lang="en-US" dirty="0" smtClean="0">
                <a:latin typeface="+mj-lt"/>
              </a:rPr>
              <a:t>                               C1 : least frequent</a:t>
            </a:r>
          </a:p>
          <a:p>
            <a:pPr marL="3657600" lvl="8" indent="0">
              <a:buNone/>
            </a:pPr>
            <a:r>
              <a:rPr lang="en-US" dirty="0">
                <a:latin typeface="+mj-lt"/>
              </a:rPr>
              <a:t> </a:t>
            </a:r>
            <a:r>
              <a:rPr lang="en-US" dirty="0" smtClean="0">
                <a:latin typeface="+mj-lt"/>
              </a:rPr>
              <a:t>                              Cn : most frequent</a:t>
            </a:r>
          </a:p>
          <a:p>
            <a:pPr lvl="3"/>
            <a:r>
              <a:rPr lang="en-US" dirty="0">
                <a:latin typeface="+mj-lt"/>
              </a:rPr>
              <a:t>The class with the </a:t>
            </a:r>
            <a:r>
              <a:rPr lang="en-US" b="1" dirty="0">
                <a:latin typeface="+mj-lt"/>
              </a:rPr>
              <a:t>maximum frequency</a:t>
            </a:r>
            <a:r>
              <a:rPr lang="en-US" dirty="0">
                <a:latin typeface="+mj-lt"/>
              </a:rPr>
              <a:t> (Cn) is taken as the </a:t>
            </a:r>
            <a:r>
              <a:rPr lang="en-US" b="1" dirty="0">
                <a:latin typeface="+mj-lt"/>
              </a:rPr>
              <a:t>default </a:t>
            </a:r>
            <a:r>
              <a:rPr lang="en-US" b="1" dirty="0" smtClean="0">
                <a:latin typeface="+mj-lt"/>
              </a:rPr>
              <a:t>class.</a:t>
            </a:r>
            <a:endParaRPr lang="en-US" dirty="0" smtClean="0">
              <a:latin typeface="+mj-lt"/>
            </a:endParaRPr>
          </a:p>
        </p:txBody>
      </p:sp>
      <p:sp>
        <p:nvSpPr>
          <p:cNvPr id="4" name="Slide Number Placeholder 3"/>
          <p:cNvSpPr>
            <a:spLocks noGrp="1"/>
          </p:cNvSpPr>
          <p:nvPr>
            <p:ph type="sldNum" sz="quarter" idx="12"/>
          </p:nvPr>
        </p:nvSpPr>
        <p:spPr/>
        <p:txBody>
          <a:bodyPr/>
          <a:lstStyle/>
          <a:p>
            <a:fld id="{29264FB3-4D5D-4FF6-8866-60DA42C2ACE5}" type="slidenum">
              <a:rPr lang="en-US" smtClean="0"/>
              <a:t>17</a:t>
            </a:fld>
            <a:endParaRPr lang="en-US"/>
          </a:p>
        </p:txBody>
      </p:sp>
    </p:spTree>
    <p:extLst>
      <p:ext uri="{BB962C8B-B14F-4D97-AF65-F5344CB8AC3E}">
        <p14:creationId xmlns:p14="http://schemas.microsoft.com/office/powerpoint/2010/main" val="9992447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RIPPER</a:t>
            </a:r>
            <a:endParaRPr lang="en-US" dirty="0"/>
          </a:p>
        </p:txBody>
      </p:sp>
      <p:sp>
        <p:nvSpPr>
          <p:cNvPr id="3" name="Content Placeholder 2"/>
          <p:cNvSpPr>
            <a:spLocks noGrp="1"/>
          </p:cNvSpPr>
          <p:nvPr>
            <p:ph idx="1"/>
          </p:nvPr>
        </p:nvSpPr>
        <p:spPr/>
        <p:txBody>
          <a:bodyPr>
            <a:normAutofit/>
          </a:bodyPr>
          <a:lstStyle/>
          <a:p>
            <a:r>
              <a:rPr lang="en-US" dirty="0">
                <a:latin typeface="+mj-lt"/>
              </a:rPr>
              <a:t>How the rule is Derived: </a:t>
            </a:r>
            <a:endParaRPr lang="en-US" dirty="0" smtClean="0">
              <a:latin typeface="+mj-lt"/>
            </a:endParaRPr>
          </a:p>
          <a:p>
            <a:pPr marL="0" indent="0">
              <a:buNone/>
            </a:pPr>
            <a:endParaRPr lang="en-US" dirty="0">
              <a:latin typeface="+mj-lt"/>
            </a:endParaRPr>
          </a:p>
          <a:p>
            <a:pPr lvl="1"/>
            <a:r>
              <a:rPr lang="en-US" dirty="0">
                <a:latin typeface="+mj-lt"/>
              </a:rPr>
              <a:t>In the first instance, it tries to derive rules for those records which belong to class C1. Records belonging to C1 will be considered as </a:t>
            </a:r>
            <a:r>
              <a:rPr lang="en-US" b="1" dirty="0">
                <a:latin typeface="+mj-lt"/>
              </a:rPr>
              <a:t>positive </a:t>
            </a:r>
            <a:r>
              <a:rPr lang="en-US" b="1" dirty="0" smtClean="0">
                <a:latin typeface="+mj-lt"/>
              </a:rPr>
              <a:t>examples </a:t>
            </a:r>
            <a:r>
              <a:rPr lang="en-US" dirty="0" smtClean="0">
                <a:latin typeface="+mj-lt"/>
              </a:rPr>
              <a:t>and </a:t>
            </a:r>
            <a:r>
              <a:rPr lang="en-US" dirty="0">
                <a:latin typeface="+mj-lt"/>
              </a:rPr>
              <a:t>other classes will be considered as </a:t>
            </a:r>
            <a:r>
              <a:rPr lang="en-US" b="1" dirty="0">
                <a:latin typeface="+mj-lt"/>
              </a:rPr>
              <a:t>negative </a:t>
            </a:r>
            <a:r>
              <a:rPr lang="en-US" b="1" dirty="0" smtClean="0">
                <a:latin typeface="+mj-lt"/>
              </a:rPr>
              <a:t>examples.</a:t>
            </a:r>
          </a:p>
          <a:p>
            <a:pPr lvl="1"/>
            <a:r>
              <a:rPr lang="en-US" b="1" dirty="0">
                <a:latin typeface="+mj-lt"/>
              </a:rPr>
              <a:t>Sequential Covering Algorithm </a:t>
            </a:r>
            <a:r>
              <a:rPr lang="en-US" dirty="0">
                <a:latin typeface="+mj-lt"/>
              </a:rPr>
              <a:t>is used to generate the rules that discriminate between </a:t>
            </a:r>
            <a:r>
              <a:rPr lang="en-US" dirty="0" smtClean="0">
                <a:latin typeface="+mj-lt"/>
              </a:rPr>
              <a:t>positive and negative </a:t>
            </a:r>
            <a:r>
              <a:rPr lang="en-US" dirty="0">
                <a:latin typeface="+mj-lt"/>
              </a:rPr>
              <a:t>examples</a:t>
            </a:r>
            <a:r>
              <a:rPr lang="en-US" dirty="0" smtClean="0">
                <a:latin typeface="+mj-lt"/>
              </a:rPr>
              <a:t>.</a:t>
            </a:r>
          </a:p>
          <a:p>
            <a:pPr lvl="1" fontAlgn="base"/>
            <a:r>
              <a:rPr lang="en-US" dirty="0">
                <a:latin typeface="+mj-lt"/>
              </a:rPr>
              <a:t>Next, at this junction Ripper tries to derive rules for C2 distinguishing it from the other classes.</a:t>
            </a:r>
          </a:p>
          <a:p>
            <a:pPr lvl="1" fontAlgn="base"/>
            <a:r>
              <a:rPr lang="en-US" dirty="0">
                <a:latin typeface="+mj-lt"/>
              </a:rPr>
              <a:t>This process is repeated until stopping criteria</a:t>
            </a:r>
            <a:r>
              <a:rPr lang="en-US" b="1" dirty="0">
                <a:latin typeface="+mj-lt"/>
              </a:rPr>
              <a:t> </a:t>
            </a:r>
            <a:r>
              <a:rPr lang="en-US" dirty="0">
                <a:latin typeface="+mj-lt"/>
              </a:rPr>
              <a:t>is met, which </a:t>
            </a:r>
            <a:r>
              <a:rPr lang="en-US" dirty="0" smtClean="0">
                <a:latin typeface="+mj-lt"/>
              </a:rPr>
              <a:t>is negative </a:t>
            </a:r>
            <a:r>
              <a:rPr lang="en-US" dirty="0">
                <a:latin typeface="+mj-lt"/>
              </a:rPr>
              <a:t>when we are left with Cn (default class).</a:t>
            </a:r>
          </a:p>
          <a:p>
            <a:pPr lvl="1"/>
            <a:endParaRPr lang="en-US" dirty="0">
              <a:latin typeface="+mj-lt"/>
            </a:endParaRPr>
          </a:p>
        </p:txBody>
      </p:sp>
      <p:sp>
        <p:nvSpPr>
          <p:cNvPr id="4" name="Slide Number Placeholder 3"/>
          <p:cNvSpPr>
            <a:spLocks noGrp="1"/>
          </p:cNvSpPr>
          <p:nvPr>
            <p:ph type="sldNum" sz="quarter" idx="12"/>
          </p:nvPr>
        </p:nvSpPr>
        <p:spPr/>
        <p:txBody>
          <a:bodyPr/>
          <a:lstStyle/>
          <a:p>
            <a:fld id="{29264FB3-4D5D-4FF6-8866-60DA42C2ACE5}" type="slidenum">
              <a:rPr lang="en-US" smtClean="0"/>
              <a:t>18</a:t>
            </a:fld>
            <a:endParaRPr lang="en-US"/>
          </a:p>
        </p:txBody>
      </p:sp>
    </p:spTree>
    <p:extLst>
      <p:ext uri="{BB962C8B-B14F-4D97-AF65-F5344CB8AC3E}">
        <p14:creationId xmlns:p14="http://schemas.microsoft.com/office/powerpoint/2010/main" val="22701041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RIPPER</a:t>
            </a:r>
            <a:endParaRPr lang="en-US" dirty="0"/>
          </a:p>
        </p:txBody>
      </p:sp>
      <p:sp>
        <p:nvSpPr>
          <p:cNvPr id="3" name="Content Placeholder 2"/>
          <p:cNvSpPr>
            <a:spLocks noGrp="1"/>
          </p:cNvSpPr>
          <p:nvPr>
            <p:ph idx="1"/>
          </p:nvPr>
        </p:nvSpPr>
        <p:spPr/>
        <p:txBody>
          <a:bodyPr>
            <a:normAutofit/>
          </a:bodyPr>
          <a:lstStyle/>
          <a:p>
            <a:r>
              <a:rPr lang="en-US" dirty="0">
                <a:latin typeface="+mj-lt"/>
              </a:rPr>
              <a:t>Rule Growing in RIPPER Algorithm</a:t>
            </a:r>
            <a:r>
              <a:rPr lang="en-US" dirty="0" smtClean="0">
                <a:latin typeface="+mj-lt"/>
              </a:rPr>
              <a:t>:</a:t>
            </a:r>
          </a:p>
          <a:p>
            <a:endParaRPr lang="en-US" dirty="0">
              <a:latin typeface="+mj-lt"/>
            </a:endParaRPr>
          </a:p>
          <a:p>
            <a:pPr lvl="1" fontAlgn="base"/>
            <a:r>
              <a:rPr lang="en-US" dirty="0">
                <a:latin typeface="+mj-lt"/>
              </a:rPr>
              <a:t>Ripper makes use of </a:t>
            </a:r>
            <a:r>
              <a:rPr lang="en-US" b="1" dirty="0">
                <a:latin typeface="+mj-lt"/>
              </a:rPr>
              <a:t>general to a specific strategy</a:t>
            </a:r>
            <a:r>
              <a:rPr lang="en-US" dirty="0">
                <a:latin typeface="+mj-lt"/>
              </a:rPr>
              <a:t> of growing rules. It starts from an empty rule and goes on adding the best conjunct to the rule antecedent.</a:t>
            </a:r>
          </a:p>
          <a:p>
            <a:pPr lvl="1" fontAlgn="base"/>
            <a:r>
              <a:rPr lang="en-US" dirty="0">
                <a:latin typeface="+mj-lt"/>
              </a:rPr>
              <a:t>For evaluation of conjuncts the metric is chosen is </a:t>
            </a:r>
            <a:r>
              <a:rPr lang="en-US" b="1" dirty="0">
                <a:latin typeface="+mj-lt"/>
              </a:rPr>
              <a:t>FOIL’s Information Gain</a:t>
            </a:r>
            <a:r>
              <a:rPr lang="en-US" dirty="0">
                <a:latin typeface="+mj-lt"/>
              </a:rPr>
              <a:t>. Using this the best conjunct is chosen.</a:t>
            </a:r>
          </a:p>
          <a:p>
            <a:pPr lvl="1" fontAlgn="base"/>
            <a:r>
              <a:rPr lang="en-US" b="1" dirty="0">
                <a:latin typeface="+mj-lt"/>
              </a:rPr>
              <a:t>Stopping Criteria</a:t>
            </a:r>
            <a:r>
              <a:rPr lang="en-US" dirty="0">
                <a:latin typeface="+mj-lt"/>
              </a:rPr>
              <a:t> for adding the conjuncts – when the rule starts covering the negative </a:t>
            </a:r>
            <a:r>
              <a:rPr lang="en-US" dirty="0" smtClean="0">
                <a:latin typeface="+mj-lt"/>
              </a:rPr>
              <a:t>examples</a:t>
            </a:r>
            <a:r>
              <a:rPr lang="en-US" dirty="0">
                <a:latin typeface="+mj-lt"/>
              </a:rPr>
              <a:t>.</a:t>
            </a:r>
          </a:p>
          <a:p>
            <a:pPr lvl="1" fontAlgn="base"/>
            <a:r>
              <a:rPr lang="en-US" dirty="0">
                <a:latin typeface="+mj-lt"/>
              </a:rPr>
              <a:t>The new rule is pruned based on its performance on the validation set.</a:t>
            </a:r>
          </a:p>
          <a:p>
            <a:pPr lvl="1"/>
            <a:endParaRPr lang="en-US" dirty="0">
              <a:latin typeface="+mj-lt"/>
            </a:endParaRPr>
          </a:p>
        </p:txBody>
      </p:sp>
      <p:sp>
        <p:nvSpPr>
          <p:cNvPr id="4" name="Slide Number Placeholder 3"/>
          <p:cNvSpPr>
            <a:spLocks noGrp="1"/>
          </p:cNvSpPr>
          <p:nvPr>
            <p:ph type="sldNum" sz="quarter" idx="12"/>
          </p:nvPr>
        </p:nvSpPr>
        <p:spPr/>
        <p:txBody>
          <a:bodyPr/>
          <a:lstStyle/>
          <a:p>
            <a:fld id="{29264FB3-4D5D-4FF6-8866-60DA42C2ACE5}" type="slidenum">
              <a:rPr lang="en-US" smtClean="0"/>
              <a:t>19</a:t>
            </a:fld>
            <a:endParaRPr lang="en-US"/>
          </a:p>
        </p:txBody>
      </p:sp>
    </p:spTree>
    <p:extLst>
      <p:ext uri="{BB962C8B-B14F-4D97-AF65-F5344CB8AC3E}">
        <p14:creationId xmlns:p14="http://schemas.microsoft.com/office/powerpoint/2010/main" val="1554069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is RIPPER?</a:t>
            </a:r>
            <a:endParaRPr lang="en-US" dirty="0"/>
          </a:p>
        </p:txBody>
      </p:sp>
      <p:sp>
        <p:nvSpPr>
          <p:cNvPr id="3" name="Content Placeholder 2"/>
          <p:cNvSpPr>
            <a:spLocks noGrp="1"/>
          </p:cNvSpPr>
          <p:nvPr>
            <p:ph idx="1"/>
          </p:nvPr>
        </p:nvSpPr>
        <p:spPr/>
        <p:txBody>
          <a:bodyPr/>
          <a:lstStyle/>
          <a:p>
            <a:pPr marL="0" indent="0">
              <a:buNone/>
            </a:pPr>
            <a:endParaRPr lang="en-US" dirty="0" smtClean="0"/>
          </a:p>
          <a:p>
            <a:r>
              <a:rPr lang="en-US" sz="2400" dirty="0">
                <a:latin typeface="+mj-lt"/>
              </a:rPr>
              <a:t>It stands for </a:t>
            </a:r>
            <a:r>
              <a:rPr lang="en-US" sz="2400" b="1" dirty="0">
                <a:latin typeface="+mj-lt"/>
              </a:rPr>
              <a:t>R</a:t>
            </a:r>
            <a:r>
              <a:rPr lang="en-US" sz="2400" dirty="0">
                <a:latin typeface="+mj-lt"/>
              </a:rPr>
              <a:t>epeated </a:t>
            </a:r>
            <a:r>
              <a:rPr lang="en-US" sz="2400" b="1" dirty="0">
                <a:latin typeface="+mj-lt"/>
              </a:rPr>
              <a:t>I</a:t>
            </a:r>
            <a:r>
              <a:rPr lang="en-US" sz="2400" dirty="0">
                <a:latin typeface="+mj-lt"/>
              </a:rPr>
              <a:t>ncremental </a:t>
            </a:r>
            <a:r>
              <a:rPr lang="en-US" sz="2400" b="1" dirty="0" smtClean="0">
                <a:latin typeface="+mj-lt"/>
              </a:rPr>
              <a:t>P</a:t>
            </a:r>
            <a:r>
              <a:rPr lang="en-US" sz="2400" dirty="0" smtClean="0">
                <a:latin typeface="+mj-lt"/>
              </a:rPr>
              <a:t>runing to</a:t>
            </a:r>
            <a:r>
              <a:rPr lang="en-US" sz="2400" dirty="0">
                <a:latin typeface="+mj-lt"/>
              </a:rPr>
              <a:t> </a:t>
            </a:r>
            <a:r>
              <a:rPr lang="en-US" sz="2400" b="1" dirty="0">
                <a:latin typeface="+mj-lt"/>
              </a:rPr>
              <a:t>P</a:t>
            </a:r>
            <a:r>
              <a:rPr lang="en-US" sz="2400" dirty="0">
                <a:latin typeface="+mj-lt"/>
              </a:rPr>
              <a:t>roduce </a:t>
            </a:r>
            <a:r>
              <a:rPr lang="en-US" sz="2400" b="1" dirty="0">
                <a:latin typeface="+mj-lt"/>
              </a:rPr>
              <a:t>E</a:t>
            </a:r>
            <a:r>
              <a:rPr lang="en-US" sz="2400" dirty="0">
                <a:latin typeface="+mj-lt"/>
              </a:rPr>
              <a:t>rror </a:t>
            </a:r>
            <a:r>
              <a:rPr lang="en-US" sz="2400" b="1" dirty="0">
                <a:latin typeface="+mj-lt"/>
              </a:rPr>
              <a:t>R</a:t>
            </a:r>
            <a:r>
              <a:rPr lang="en-US" sz="2400" dirty="0">
                <a:latin typeface="+mj-lt"/>
              </a:rPr>
              <a:t>eduction</a:t>
            </a:r>
            <a:r>
              <a:rPr lang="en-US" sz="2400" dirty="0" smtClean="0">
                <a:latin typeface="+mj-lt"/>
              </a:rPr>
              <a:t>.</a:t>
            </a:r>
          </a:p>
          <a:p>
            <a:endParaRPr lang="en-US" sz="2400" dirty="0" smtClean="0">
              <a:latin typeface="+mj-lt"/>
            </a:endParaRPr>
          </a:p>
          <a:p>
            <a:r>
              <a:rPr lang="en-US" sz="2400" dirty="0" smtClean="0">
                <a:latin typeface="+mj-lt"/>
              </a:rPr>
              <a:t> </a:t>
            </a:r>
            <a:r>
              <a:rPr lang="en-US" sz="2400" dirty="0">
                <a:latin typeface="+mj-lt"/>
              </a:rPr>
              <a:t>The Ripper Algorithm is a</a:t>
            </a:r>
            <a:r>
              <a:rPr lang="en-US" sz="2400" b="1" dirty="0">
                <a:latin typeface="+mj-lt"/>
              </a:rPr>
              <a:t> </a:t>
            </a:r>
            <a:r>
              <a:rPr lang="en-US" sz="2400" dirty="0">
                <a:latin typeface="+mj-lt"/>
              </a:rPr>
              <a:t>Rule-based</a:t>
            </a:r>
            <a:r>
              <a:rPr lang="en-US" sz="2400" b="1" dirty="0">
                <a:latin typeface="+mj-lt"/>
              </a:rPr>
              <a:t> classification algorithm</a:t>
            </a:r>
            <a:r>
              <a:rPr lang="en-US" sz="2400" dirty="0">
                <a:latin typeface="+mj-lt"/>
              </a:rPr>
              <a:t>. It derives a set of rules from the training set. It is a widely used rule induction algorithm.</a:t>
            </a:r>
          </a:p>
        </p:txBody>
      </p:sp>
      <p:sp>
        <p:nvSpPr>
          <p:cNvPr id="4" name="Slide Number Placeholder 3"/>
          <p:cNvSpPr>
            <a:spLocks noGrp="1"/>
          </p:cNvSpPr>
          <p:nvPr>
            <p:ph type="sldNum" sz="quarter" idx="12"/>
          </p:nvPr>
        </p:nvSpPr>
        <p:spPr/>
        <p:txBody>
          <a:bodyPr/>
          <a:lstStyle/>
          <a:p>
            <a:fld id="{29264FB3-4D5D-4FF6-8866-60DA42C2ACE5}" type="slidenum">
              <a:rPr lang="en-US" smtClean="0"/>
              <a:t>2</a:t>
            </a:fld>
            <a:endParaRPr lang="en-US"/>
          </a:p>
        </p:txBody>
      </p:sp>
    </p:spTree>
    <p:extLst>
      <p:ext uri="{BB962C8B-B14F-4D97-AF65-F5344CB8AC3E}">
        <p14:creationId xmlns:p14="http://schemas.microsoft.com/office/powerpoint/2010/main" val="37810246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RIPPER</a:t>
            </a:r>
            <a:endParaRPr lang="en-US" dirty="0"/>
          </a:p>
        </p:txBody>
      </p:sp>
      <p:sp>
        <p:nvSpPr>
          <p:cNvPr id="3" name="Content Placeholder 2"/>
          <p:cNvSpPr>
            <a:spLocks noGrp="1"/>
          </p:cNvSpPr>
          <p:nvPr>
            <p:ph idx="1"/>
          </p:nvPr>
        </p:nvSpPr>
        <p:spPr/>
        <p:txBody>
          <a:bodyPr>
            <a:normAutofit/>
          </a:bodyPr>
          <a:lstStyle/>
          <a:p>
            <a:r>
              <a:rPr lang="en-US" dirty="0">
                <a:latin typeface="+mj-lt"/>
              </a:rPr>
              <a:t>Rule Pruning Using RIPPER</a:t>
            </a:r>
            <a:r>
              <a:rPr lang="en-US" dirty="0" smtClean="0">
                <a:latin typeface="+mj-lt"/>
              </a:rPr>
              <a:t>:</a:t>
            </a:r>
          </a:p>
          <a:p>
            <a:endParaRPr lang="en-US" dirty="0">
              <a:latin typeface="+mj-lt"/>
            </a:endParaRPr>
          </a:p>
          <a:p>
            <a:pPr lvl="1" fontAlgn="base"/>
            <a:r>
              <a:rPr lang="en-US" sz="2000" dirty="0">
                <a:latin typeface="+mj-lt"/>
              </a:rPr>
              <a:t>We need to identify whether a particular rule should be pruned or not. To determine this a metric is used, which is </a:t>
            </a:r>
          </a:p>
          <a:p>
            <a:pPr lvl="2" fontAlgn="base"/>
            <a:r>
              <a:rPr lang="en-US" sz="1800" dirty="0" smtClean="0">
                <a:latin typeface="+mj-lt"/>
              </a:rPr>
              <a:t>(P – N) / (P + N)</a:t>
            </a:r>
          </a:p>
          <a:p>
            <a:pPr lvl="2" fontAlgn="base"/>
            <a:r>
              <a:rPr lang="en-US" sz="1800" dirty="0" smtClean="0">
                <a:latin typeface="+mj-lt"/>
              </a:rPr>
              <a:t>P = number of positive examples in the validation set covered by the rule</a:t>
            </a:r>
          </a:p>
          <a:p>
            <a:pPr lvl="2" fontAlgn="base"/>
            <a:r>
              <a:rPr lang="en-US" sz="1800" dirty="0" smtClean="0">
                <a:latin typeface="+mj-lt"/>
              </a:rPr>
              <a:t>N = number of negative examples in the validation set covered by the rule</a:t>
            </a:r>
          </a:p>
          <a:p>
            <a:pPr lvl="1" fontAlgn="base"/>
            <a:r>
              <a:rPr lang="en-US" sz="2000" dirty="0">
                <a:latin typeface="+mj-lt"/>
              </a:rPr>
              <a:t>Whenever a conjunct is added or removed we calculate the value of the above metric for the original rule (before adding/removing) and the new rule (after adding/removing).</a:t>
            </a:r>
          </a:p>
          <a:p>
            <a:pPr lvl="1" fontAlgn="base"/>
            <a:r>
              <a:rPr lang="en-US" sz="2000" dirty="0">
                <a:latin typeface="+mj-lt"/>
              </a:rPr>
              <a:t>If the value of the new rule is better than the original rule then we can add/remove the conjunct. Otherwise, the conjunct will not be added/removed.</a:t>
            </a:r>
          </a:p>
          <a:p>
            <a:pPr lvl="1" fontAlgn="base"/>
            <a:endParaRPr lang="en-US" dirty="0" smtClean="0">
              <a:latin typeface="+mj-lt"/>
            </a:endParaRPr>
          </a:p>
        </p:txBody>
      </p:sp>
      <p:sp>
        <p:nvSpPr>
          <p:cNvPr id="4" name="Slide Number Placeholder 3"/>
          <p:cNvSpPr>
            <a:spLocks noGrp="1"/>
          </p:cNvSpPr>
          <p:nvPr>
            <p:ph type="sldNum" sz="quarter" idx="12"/>
          </p:nvPr>
        </p:nvSpPr>
        <p:spPr/>
        <p:txBody>
          <a:bodyPr/>
          <a:lstStyle/>
          <a:p>
            <a:fld id="{29264FB3-4D5D-4FF6-8866-60DA42C2ACE5}" type="slidenum">
              <a:rPr lang="en-US" smtClean="0"/>
              <a:t>20</a:t>
            </a:fld>
            <a:endParaRPr lang="en-US"/>
          </a:p>
        </p:txBody>
      </p:sp>
    </p:spTree>
    <p:extLst>
      <p:ext uri="{BB962C8B-B14F-4D97-AF65-F5344CB8AC3E}">
        <p14:creationId xmlns:p14="http://schemas.microsoft.com/office/powerpoint/2010/main" val="3493279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RIPPER</a:t>
            </a:r>
            <a:endParaRPr lang="en-US" dirty="0"/>
          </a:p>
        </p:txBody>
      </p:sp>
      <p:sp>
        <p:nvSpPr>
          <p:cNvPr id="3" name="Content Placeholder 2"/>
          <p:cNvSpPr>
            <a:spLocks noGrp="1"/>
          </p:cNvSpPr>
          <p:nvPr>
            <p:ph sz="half" idx="1"/>
          </p:nvPr>
        </p:nvSpPr>
        <p:spPr>
          <a:xfrm>
            <a:off x="838200" y="1825625"/>
            <a:ext cx="9742714" cy="1683929"/>
          </a:xfrm>
        </p:spPr>
        <p:txBody>
          <a:bodyPr>
            <a:normAutofit/>
          </a:bodyPr>
          <a:lstStyle/>
          <a:p>
            <a:r>
              <a:rPr lang="en-US" dirty="0">
                <a:latin typeface="+mj-lt"/>
              </a:rPr>
              <a:t>Rule Pruning Using RIPPER</a:t>
            </a:r>
            <a:r>
              <a:rPr lang="en-US" dirty="0" smtClean="0">
                <a:latin typeface="+mj-lt"/>
              </a:rPr>
              <a:t>:</a:t>
            </a:r>
          </a:p>
          <a:p>
            <a:endParaRPr lang="en-US" dirty="0">
              <a:latin typeface="+mj-lt"/>
            </a:endParaRPr>
          </a:p>
          <a:p>
            <a:pPr lvl="1" fontAlgn="base"/>
            <a:r>
              <a:rPr lang="en-US" sz="2000" dirty="0">
                <a:latin typeface="+mj-lt"/>
              </a:rPr>
              <a:t>Pruning is done </a:t>
            </a:r>
            <a:r>
              <a:rPr lang="en-US" sz="2000" dirty="0" smtClean="0">
                <a:latin typeface="+mj-lt"/>
              </a:rPr>
              <a:t>starting </a:t>
            </a:r>
            <a:r>
              <a:rPr lang="en-US" sz="2000" dirty="0">
                <a:latin typeface="+mj-lt"/>
              </a:rPr>
              <a:t>from the rightmost end. For example: Consider a </a:t>
            </a:r>
            <a:r>
              <a:rPr lang="en-US" sz="2000" dirty="0" smtClean="0">
                <a:latin typeface="+mj-lt"/>
              </a:rPr>
              <a:t>rule -</a:t>
            </a:r>
          </a:p>
        </p:txBody>
      </p:sp>
      <p:sp>
        <p:nvSpPr>
          <p:cNvPr id="4" name="Slide Number Placeholder 3"/>
          <p:cNvSpPr>
            <a:spLocks noGrp="1"/>
          </p:cNvSpPr>
          <p:nvPr>
            <p:ph type="sldNum" sz="quarter" idx="12"/>
          </p:nvPr>
        </p:nvSpPr>
        <p:spPr/>
        <p:txBody>
          <a:bodyPr/>
          <a:lstStyle/>
          <a:p>
            <a:fld id="{29264FB3-4D5D-4FF6-8866-60DA42C2ACE5}" type="slidenum">
              <a:rPr lang="en-US" smtClean="0"/>
              <a:t>21</a:t>
            </a:fld>
            <a:endParaRPr lang="en-US"/>
          </a:p>
        </p:txBody>
      </p:sp>
      <p:pic>
        <p:nvPicPr>
          <p:cNvPr id="8" name="Content Placeholder 7"/>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1785257" y="3509554"/>
            <a:ext cx="7959634" cy="1959429"/>
          </a:xfrm>
        </p:spPr>
      </p:pic>
    </p:spTree>
    <p:extLst>
      <p:ext uri="{BB962C8B-B14F-4D97-AF65-F5344CB8AC3E}">
        <p14:creationId xmlns:p14="http://schemas.microsoft.com/office/powerpoint/2010/main" val="4171559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RIPPER</a:t>
            </a:r>
            <a:endParaRPr lang="en-US" dirty="0"/>
          </a:p>
        </p:txBody>
      </p:sp>
      <p:sp>
        <p:nvSpPr>
          <p:cNvPr id="3" name="Content Placeholder 2"/>
          <p:cNvSpPr>
            <a:spLocks noGrp="1"/>
          </p:cNvSpPr>
          <p:nvPr>
            <p:ph idx="1"/>
          </p:nvPr>
        </p:nvSpPr>
        <p:spPr/>
        <p:txBody>
          <a:bodyPr>
            <a:normAutofit/>
          </a:bodyPr>
          <a:lstStyle/>
          <a:p>
            <a:r>
              <a:rPr lang="en-US" dirty="0">
                <a:latin typeface="+mj-lt"/>
              </a:rPr>
              <a:t>Building the Ruleset in RIPPER Algorithm</a:t>
            </a:r>
            <a:r>
              <a:rPr lang="en-US" dirty="0" smtClean="0">
                <a:latin typeface="+mj-lt"/>
              </a:rPr>
              <a:t>:</a:t>
            </a:r>
          </a:p>
          <a:p>
            <a:endParaRPr lang="en-US" dirty="0">
              <a:latin typeface="+mj-lt"/>
            </a:endParaRPr>
          </a:p>
          <a:p>
            <a:pPr lvl="1" fontAlgn="base"/>
            <a:r>
              <a:rPr lang="en-US" sz="2000" dirty="0">
                <a:latin typeface="+mj-lt"/>
              </a:rPr>
              <a:t>After a rule is derived, all the positive and negative examples covered by the rule are eliminated.</a:t>
            </a:r>
          </a:p>
          <a:p>
            <a:pPr lvl="1" fontAlgn="base"/>
            <a:r>
              <a:rPr lang="en-US" sz="2000" dirty="0">
                <a:latin typeface="+mj-lt"/>
              </a:rPr>
              <a:t>The rule is then added into the ruleset until it doesn’t violate the stopping condition. The stopping criteria which </a:t>
            </a:r>
            <a:r>
              <a:rPr lang="en-US" sz="2000" dirty="0" smtClean="0">
                <a:latin typeface="+mj-lt"/>
              </a:rPr>
              <a:t>we </a:t>
            </a:r>
            <a:r>
              <a:rPr lang="en-US" sz="2000" dirty="0">
                <a:latin typeface="+mj-lt"/>
              </a:rPr>
              <a:t>can use </a:t>
            </a:r>
            <a:r>
              <a:rPr lang="en-US" sz="2000" dirty="0" smtClean="0">
                <a:latin typeface="+mj-lt"/>
              </a:rPr>
              <a:t>are</a:t>
            </a:r>
          </a:p>
          <a:p>
            <a:pPr lvl="2" fontAlgn="base"/>
            <a:r>
              <a:rPr lang="en-US" sz="1600" b="1" dirty="0">
                <a:latin typeface="+mj-lt"/>
              </a:rPr>
              <a:t>A) Minimum description length principle: </a:t>
            </a:r>
            <a:r>
              <a:rPr lang="en-US" sz="1600" dirty="0">
                <a:latin typeface="+mj-lt"/>
              </a:rPr>
              <a:t>For transferring the information from one end to another end you require a minimum number of bits. We want the rule to be represented using a minimum number of bits. If the new rule increases the total description length of the ruleset by </a:t>
            </a:r>
            <a:r>
              <a:rPr lang="en-US" sz="1600" b="1" dirty="0">
                <a:latin typeface="+mj-lt"/>
              </a:rPr>
              <a:t>d </a:t>
            </a:r>
            <a:r>
              <a:rPr lang="en-US" sz="1600" dirty="0">
                <a:latin typeface="+mj-lt"/>
              </a:rPr>
              <a:t>bits ( by default </a:t>
            </a:r>
            <a:r>
              <a:rPr lang="en-US" sz="1600" i="1" dirty="0">
                <a:latin typeface="+mj-lt"/>
              </a:rPr>
              <a:t>d</a:t>
            </a:r>
            <a:r>
              <a:rPr lang="en-US" sz="1600" dirty="0">
                <a:latin typeface="+mj-lt"/>
              </a:rPr>
              <a:t> is 64 bits), then RIPPER stops adding rules into the ruleset</a:t>
            </a:r>
            <a:r>
              <a:rPr lang="en-US" sz="1600" dirty="0" smtClean="0">
                <a:latin typeface="+mj-lt"/>
              </a:rPr>
              <a:t>.</a:t>
            </a:r>
          </a:p>
          <a:p>
            <a:pPr lvl="2" fontAlgn="base"/>
            <a:r>
              <a:rPr lang="en-US" sz="1600" b="1" dirty="0">
                <a:latin typeface="+mj-lt"/>
              </a:rPr>
              <a:t>B) Error Rate – </a:t>
            </a:r>
            <a:r>
              <a:rPr lang="en-US" sz="1600" dirty="0">
                <a:latin typeface="+mj-lt"/>
              </a:rPr>
              <a:t>We will consider the rule and calculate its error rate (</a:t>
            </a:r>
            <a:r>
              <a:rPr lang="en-US" sz="1600" b="1" dirty="0">
                <a:latin typeface="+mj-lt"/>
              </a:rPr>
              <a:t>misclassification</a:t>
            </a:r>
            <a:r>
              <a:rPr lang="en-US" sz="1600" dirty="0">
                <a:latin typeface="+mj-lt"/>
              </a:rPr>
              <a:t>) w.r.t the validation set. The error rate of a particular rule should not exceed more than 50%.</a:t>
            </a:r>
            <a:endParaRPr lang="en-US" sz="1050" dirty="0">
              <a:latin typeface="+mj-lt"/>
            </a:endParaRPr>
          </a:p>
        </p:txBody>
      </p:sp>
      <p:sp>
        <p:nvSpPr>
          <p:cNvPr id="4" name="Slide Number Placeholder 3"/>
          <p:cNvSpPr>
            <a:spLocks noGrp="1"/>
          </p:cNvSpPr>
          <p:nvPr>
            <p:ph type="sldNum" sz="quarter" idx="12"/>
          </p:nvPr>
        </p:nvSpPr>
        <p:spPr/>
        <p:txBody>
          <a:bodyPr/>
          <a:lstStyle/>
          <a:p>
            <a:fld id="{29264FB3-4D5D-4FF6-8866-60DA42C2ACE5}" type="slidenum">
              <a:rPr lang="en-US" smtClean="0"/>
              <a:t>22</a:t>
            </a:fld>
            <a:endParaRPr lang="en-US"/>
          </a:p>
        </p:txBody>
      </p:sp>
    </p:spTree>
    <p:extLst>
      <p:ext uri="{BB962C8B-B14F-4D97-AF65-F5344CB8AC3E}">
        <p14:creationId xmlns:p14="http://schemas.microsoft.com/office/powerpoint/2010/main" val="2323794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Motivation</a:t>
            </a:r>
            <a:endParaRPr lang="en-US" dirty="0"/>
          </a:p>
        </p:txBody>
      </p:sp>
      <p:sp>
        <p:nvSpPr>
          <p:cNvPr id="3" name="Content Placeholder 2"/>
          <p:cNvSpPr>
            <a:spLocks noGrp="1"/>
          </p:cNvSpPr>
          <p:nvPr>
            <p:ph idx="1"/>
          </p:nvPr>
        </p:nvSpPr>
        <p:spPr/>
        <p:txBody>
          <a:bodyPr/>
          <a:lstStyle/>
          <a:p>
            <a:endParaRPr lang="en-US" dirty="0" smtClean="0"/>
          </a:p>
          <a:p>
            <a:r>
              <a:rPr lang="en-US" sz="2400" dirty="0">
                <a:latin typeface="+mj-lt"/>
              </a:rPr>
              <a:t>It works well on datasets with </a:t>
            </a:r>
            <a:r>
              <a:rPr lang="en-US" sz="2400" b="1" dirty="0">
                <a:latin typeface="+mj-lt"/>
              </a:rPr>
              <a:t>imbalanced class distributions. </a:t>
            </a:r>
            <a:r>
              <a:rPr lang="en-US" sz="2400" dirty="0">
                <a:latin typeface="+mj-lt"/>
              </a:rPr>
              <a:t>In a dataset, if we have several records out of which most of the records belong to a particular class and the remaining records belong to different classes then the dataset is said to have an imbalanced distribution of class.</a:t>
            </a:r>
          </a:p>
          <a:p>
            <a:endParaRPr lang="en-US" dirty="0" smtClean="0"/>
          </a:p>
          <a:p>
            <a:r>
              <a:rPr lang="en-US" sz="2400" dirty="0">
                <a:latin typeface="+mj-lt"/>
              </a:rPr>
              <a:t>It works well with </a:t>
            </a:r>
            <a:r>
              <a:rPr lang="en-US" sz="2400" b="1" dirty="0">
                <a:latin typeface="+mj-lt"/>
              </a:rPr>
              <a:t>noisy datasets</a:t>
            </a:r>
            <a:r>
              <a:rPr lang="en-US" sz="2400" dirty="0">
                <a:latin typeface="+mj-lt"/>
              </a:rPr>
              <a:t> as it uses a </a:t>
            </a:r>
            <a:r>
              <a:rPr lang="en-US" sz="2400" b="1" dirty="0">
                <a:latin typeface="+mj-lt"/>
              </a:rPr>
              <a:t>validation set</a:t>
            </a:r>
            <a:r>
              <a:rPr lang="en-US" sz="2400" dirty="0">
                <a:latin typeface="+mj-lt"/>
              </a:rPr>
              <a:t> to </a:t>
            </a:r>
            <a:r>
              <a:rPr lang="en-US" sz="2400" b="1" dirty="0">
                <a:latin typeface="+mj-lt"/>
              </a:rPr>
              <a:t>prevent model overfitting</a:t>
            </a:r>
            <a:r>
              <a:rPr lang="en-US" sz="2400" dirty="0">
                <a:latin typeface="+mj-lt"/>
              </a:rPr>
              <a:t>.</a:t>
            </a:r>
          </a:p>
          <a:p>
            <a:endParaRPr lang="en-US" dirty="0"/>
          </a:p>
        </p:txBody>
      </p:sp>
      <p:sp>
        <p:nvSpPr>
          <p:cNvPr id="4" name="Slide Number Placeholder 3"/>
          <p:cNvSpPr>
            <a:spLocks noGrp="1"/>
          </p:cNvSpPr>
          <p:nvPr>
            <p:ph type="sldNum" sz="quarter" idx="12"/>
          </p:nvPr>
        </p:nvSpPr>
        <p:spPr/>
        <p:txBody>
          <a:bodyPr/>
          <a:lstStyle/>
          <a:p>
            <a:fld id="{29264FB3-4D5D-4FF6-8866-60DA42C2ACE5}" type="slidenum">
              <a:rPr lang="en-US" smtClean="0"/>
              <a:t>3</a:t>
            </a:fld>
            <a:endParaRPr lang="en-US"/>
          </a:p>
        </p:txBody>
      </p:sp>
    </p:spTree>
    <p:extLst>
      <p:ext uri="{BB962C8B-B14F-4D97-AF65-F5344CB8AC3E}">
        <p14:creationId xmlns:p14="http://schemas.microsoft.com/office/powerpoint/2010/main" val="22163468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Before we start</a:t>
            </a:r>
            <a:endParaRPr lang="en-US" dirty="0"/>
          </a:p>
        </p:txBody>
      </p:sp>
      <p:sp>
        <p:nvSpPr>
          <p:cNvPr id="3" name="Content Placeholder 2"/>
          <p:cNvSpPr>
            <a:spLocks noGrp="1"/>
          </p:cNvSpPr>
          <p:nvPr>
            <p:ph idx="1"/>
          </p:nvPr>
        </p:nvSpPr>
        <p:spPr/>
        <p:txBody>
          <a:bodyPr/>
          <a:lstStyle/>
          <a:p>
            <a:endParaRPr lang="en-US" dirty="0" smtClean="0">
              <a:latin typeface="+mj-lt"/>
            </a:endParaRPr>
          </a:p>
          <a:p>
            <a:r>
              <a:rPr lang="en-US" dirty="0" smtClean="0">
                <a:latin typeface="+mj-lt"/>
              </a:rPr>
              <a:t>RIPPER uses three algorithms in it:</a:t>
            </a:r>
          </a:p>
          <a:p>
            <a:pPr lvl="1"/>
            <a:endParaRPr lang="en-US" dirty="0">
              <a:latin typeface="+mj-lt"/>
            </a:endParaRPr>
          </a:p>
          <a:p>
            <a:pPr marL="914400" lvl="1" indent="-457200">
              <a:buFont typeface="+mj-lt"/>
              <a:buAutoNum type="arabicPeriod"/>
            </a:pPr>
            <a:r>
              <a:rPr lang="en-US" dirty="0" smtClean="0">
                <a:latin typeface="+mj-lt"/>
              </a:rPr>
              <a:t>Learn-One-Rule Algorithm</a:t>
            </a:r>
          </a:p>
          <a:p>
            <a:pPr marL="914400" lvl="1" indent="-457200">
              <a:buFont typeface="+mj-lt"/>
              <a:buAutoNum type="arabicPeriod"/>
            </a:pPr>
            <a:r>
              <a:rPr lang="en-US" dirty="0" smtClean="0">
                <a:latin typeface="+mj-lt"/>
              </a:rPr>
              <a:t>Sequential Covering Algorithm</a:t>
            </a:r>
          </a:p>
          <a:p>
            <a:pPr marL="914400" lvl="1" indent="-457200">
              <a:buFont typeface="+mj-lt"/>
              <a:buAutoNum type="arabicPeriod"/>
            </a:pPr>
            <a:r>
              <a:rPr lang="en-US" dirty="0" smtClean="0">
                <a:latin typeface="+mj-lt"/>
              </a:rPr>
              <a:t>FOIL’s Information Gain</a:t>
            </a:r>
          </a:p>
          <a:p>
            <a:endParaRPr lang="en-US" dirty="0">
              <a:latin typeface="+mj-lt"/>
            </a:endParaRPr>
          </a:p>
        </p:txBody>
      </p:sp>
      <p:sp>
        <p:nvSpPr>
          <p:cNvPr id="4" name="Slide Number Placeholder 3"/>
          <p:cNvSpPr>
            <a:spLocks noGrp="1"/>
          </p:cNvSpPr>
          <p:nvPr>
            <p:ph type="sldNum" sz="quarter" idx="12"/>
          </p:nvPr>
        </p:nvSpPr>
        <p:spPr/>
        <p:txBody>
          <a:bodyPr/>
          <a:lstStyle/>
          <a:p>
            <a:fld id="{29264FB3-4D5D-4FF6-8866-60DA42C2ACE5}" type="slidenum">
              <a:rPr lang="en-US" smtClean="0"/>
              <a:t>4</a:t>
            </a:fld>
            <a:endParaRPr lang="en-US"/>
          </a:p>
        </p:txBody>
      </p:sp>
    </p:spTree>
    <p:extLst>
      <p:ext uri="{BB962C8B-B14F-4D97-AF65-F5344CB8AC3E}">
        <p14:creationId xmlns:p14="http://schemas.microsoft.com/office/powerpoint/2010/main" val="29048528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Learn-One-Rule Algorithm</a:t>
            </a:r>
            <a:endParaRPr lang="en-US" dirty="0"/>
          </a:p>
        </p:txBody>
      </p:sp>
      <p:sp>
        <p:nvSpPr>
          <p:cNvPr id="3" name="Content Placeholder 2"/>
          <p:cNvSpPr>
            <a:spLocks noGrp="1"/>
          </p:cNvSpPr>
          <p:nvPr>
            <p:ph sz="half" idx="1"/>
          </p:nvPr>
        </p:nvSpPr>
        <p:spPr/>
        <p:txBody>
          <a:bodyPr>
            <a:normAutofit/>
          </a:bodyPr>
          <a:lstStyle/>
          <a:p>
            <a:r>
              <a:rPr lang="en-US" sz="2400" dirty="0">
                <a:latin typeface="+mj-lt"/>
              </a:rPr>
              <a:t>The Learn-One-Rule algorithm follows a greedy searching paradigm where it searches for the rules with high accuracy but its coverage is very low. It classifies all the positive examples for a particular instance. It returns a single rule that covers some examples.</a:t>
            </a: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40084" y="1825625"/>
            <a:ext cx="5045831" cy="4351338"/>
          </a:xfrm>
        </p:spPr>
      </p:pic>
      <p:sp>
        <p:nvSpPr>
          <p:cNvPr id="6" name="Slide Number Placeholder 5"/>
          <p:cNvSpPr>
            <a:spLocks noGrp="1"/>
          </p:cNvSpPr>
          <p:nvPr>
            <p:ph type="sldNum" sz="quarter" idx="12"/>
          </p:nvPr>
        </p:nvSpPr>
        <p:spPr/>
        <p:txBody>
          <a:bodyPr/>
          <a:lstStyle/>
          <a:p>
            <a:fld id="{29264FB3-4D5D-4FF6-8866-60DA42C2ACE5}" type="slidenum">
              <a:rPr lang="en-US" smtClean="0"/>
              <a:t>5</a:t>
            </a:fld>
            <a:endParaRPr lang="en-US"/>
          </a:p>
        </p:txBody>
      </p:sp>
    </p:spTree>
    <p:extLst>
      <p:ext uri="{BB962C8B-B14F-4D97-AF65-F5344CB8AC3E}">
        <p14:creationId xmlns:p14="http://schemas.microsoft.com/office/powerpoint/2010/main" val="19887386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Example</a:t>
            </a:r>
            <a:endParaRPr lang="en-US" dirty="0"/>
          </a:p>
        </p:txBody>
      </p:sp>
      <p:sp>
        <p:nvSpPr>
          <p:cNvPr id="7" name="Content Placeholder 6"/>
          <p:cNvSpPr>
            <a:spLocks noGrp="1"/>
          </p:cNvSpPr>
          <p:nvPr>
            <p:ph sz="half" idx="1"/>
          </p:nvPr>
        </p:nvSpPr>
        <p:spPr>
          <a:xfrm>
            <a:off x="838200" y="1515292"/>
            <a:ext cx="10445932" cy="487680"/>
          </a:xfrm>
        </p:spPr>
        <p:txBody>
          <a:bodyPr/>
          <a:lstStyle/>
          <a:p>
            <a:r>
              <a:rPr lang="en-US" dirty="0" smtClean="0"/>
              <a:t>Credit-Card Promotion Problem</a:t>
            </a:r>
            <a:endParaRPr lang="en-US" dirty="0"/>
          </a:p>
        </p:txBody>
      </p:sp>
      <p:pic>
        <p:nvPicPr>
          <p:cNvPr id="9" name="Content Placeholder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058492" y="2002972"/>
            <a:ext cx="6005347" cy="3990975"/>
          </a:xfrm>
        </p:spPr>
      </p:pic>
      <p:sp>
        <p:nvSpPr>
          <p:cNvPr id="10" name="Slide Number Placeholder 9"/>
          <p:cNvSpPr>
            <a:spLocks noGrp="1"/>
          </p:cNvSpPr>
          <p:nvPr>
            <p:ph type="sldNum" sz="quarter" idx="12"/>
          </p:nvPr>
        </p:nvSpPr>
        <p:spPr/>
        <p:txBody>
          <a:bodyPr/>
          <a:lstStyle/>
          <a:p>
            <a:fld id="{29264FB3-4D5D-4FF6-8866-60DA42C2ACE5}" type="slidenum">
              <a:rPr lang="en-US" smtClean="0"/>
              <a:t>6</a:t>
            </a:fld>
            <a:endParaRPr lang="en-US"/>
          </a:p>
        </p:txBody>
      </p:sp>
    </p:spTree>
    <p:extLst>
      <p:ext uri="{BB962C8B-B14F-4D97-AF65-F5344CB8AC3E}">
        <p14:creationId xmlns:p14="http://schemas.microsoft.com/office/powerpoint/2010/main" val="27820629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half" idx="1"/>
          </p:nvPr>
        </p:nvSpPr>
        <p:spPr>
          <a:xfrm>
            <a:off x="966651" y="4929051"/>
            <a:ext cx="9962605" cy="1247911"/>
          </a:xfrm>
        </p:spPr>
        <p:txBody>
          <a:bodyPr>
            <a:normAutofit/>
          </a:bodyPr>
          <a:lstStyle/>
          <a:p>
            <a:r>
              <a:rPr lang="en-US" sz="1800" dirty="0" smtClean="0"/>
              <a:t>Let’s start by determining the rules based on Gender:</a:t>
            </a:r>
          </a:p>
          <a:p>
            <a:pPr lvl="1"/>
            <a:r>
              <a:rPr lang="en-US" sz="1400" dirty="0" smtClean="0"/>
              <a:t>Female   </a:t>
            </a:r>
            <a:r>
              <a:rPr lang="en-US" sz="1400" dirty="0" smtClean="0">
                <a:sym typeface="Wingdings" panose="05000000000000000000" pitchFamily="2" charset="2"/>
              </a:rPr>
              <a:t>  YES (6 out of 7)</a:t>
            </a:r>
            <a:endParaRPr lang="en-US" sz="1400" dirty="0" smtClean="0"/>
          </a:p>
          <a:p>
            <a:pPr lvl="1"/>
            <a:r>
              <a:rPr lang="en-US" sz="1400" dirty="0" smtClean="0"/>
              <a:t>Male       </a:t>
            </a:r>
            <a:r>
              <a:rPr lang="en-US" sz="1400" dirty="0" smtClean="0">
                <a:sym typeface="Wingdings" panose="05000000000000000000" pitchFamily="2" charset="2"/>
              </a:rPr>
              <a:t> NO (5 out of 8)</a:t>
            </a:r>
          </a:p>
          <a:p>
            <a:r>
              <a:rPr lang="en-US" sz="1800" dirty="0" smtClean="0">
                <a:sym typeface="Wingdings" panose="05000000000000000000" pitchFamily="2" charset="2"/>
              </a:rPr>
              <a:t>Overall accuracy = (6 + 5) / 15 = 73%</a:t>
            </a:r>
            <a:endParaRPr lang="en-US" sz="1800" dirty="0" smtClean="0"/>
          </a:p>
          <a:p>
            <a:pPr lvl="1"/>
            <a:endParaRPr lang="en-US" sz="1400" dirty="0"/>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899954" y="1506584"/>
            <a:ext cx="5181600" cy="3257006"/>
          </a:xfrm>
        </p:spPr>
      </p:pic>
      <p:sp>
        <p:nvSpPr>
          <p:cNvPr id="9" name="Slide Number Placeholder 8"/>
          <p:cNvSpPr>
            <a:spLocks noGrp="1"/>
          </p:cNvSpPr>
          <p:nvPr>
            <p:ph type="sldNum" sz="quarter" idx="12"/>
          </p:nvPr>
        </p:nvSpPr>
        <p:spPr/>
        <p:txBody>
          <a:bodyPr/>
          <a:lstStyle/>
          <a:p>
            <a:fld id="{29264FB3-4D5D-4FF6-8866-60DA42C2ACE5}" type="slidenum">
              <a:rPr lang="en-US" smtClean="0"/>
              <a:t>7</a:t>
            </a:fld>
            <a:endParaRPr lang="en-US"/>
          </a:p>
        </p:txBody>
      </p:sp>
    </p:spTree>
    <p:extLst>
      <p:ext uri="{BB962C8B-B14F-4D97-AF65-F5344CB8AC3E}">
        <p14:creationId xmlns:p14="http://schemas.microsoft.com/office/powerpoint/2010/main" val="13270174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half" idx="1"/>
          </p:nvPr>
        </p:nvSpPr>
        <p:spPr>
          <a:xfrm>
            <a:off x="966651" y="4929051"/>
            <a:ext cx="9962605" cy="1247911"/>
          </a:xfrm>
        </p:spPr>
        <p:txBody>
          <a:bodyPr>
            <a:normAutofit/>
          </a:bodyPr>
          <a:lstStyle/>
          <a:p>
            <a:r>
              <a:rPr lang="en-US" sz="1800" dirty="0" smtClean="0"/>
              <a:t>Let’s start by determining the rules based on Credit Card Insurance:</a:t>
            </a:r>
          </a:p>
          <a:p>
            <a:pPr lvl="1"/>
            <a:r>
              <a:rPr lang="en-US" sz="1400" dirty="0" smtClean="0"/>
              <a:t>YES   </a:t>
            </a:r>
            <a:r>
              <a:rPr lang="en-US" sz="1400" dirty="0" smtClean="0">
                <a:sym typeface="Wingdings" panose="05000000000000000000" pitchFamily="2" charset="2"/>
              </a:rPr>
              <a:t>  YES (3 out of 3)</a:t>
            </a:r>
            <a:endParaRPr lang="en-US" sz="1400" dirty="0" smtClean="0"/>
          </a:p>
          <a:p>
            <a:pPr lvl="1"/>
            <a:r>
              <a:rPr lang="en-US" sz="1400" dirty="0" smtClean="0"/>
              <a:t>NO       </a:t>
            </a:r>
            <a:r>
              <a:rPr lang="en-US" sz="1400" dirty="0" smtClean="0">
                <a:sym typeface="Wingdings" panose="05000000000000000000" pitchFamily="2" charset="2"/>
              </a:rPr>
              <a:t> NO (6 out of 12)</a:t>
            </a:r>
          </a:p>
          <a:p>
            <a:r>
              <a:rPr lang="en-US" sz="1800" dirty="0" smtClean="0">
                <a:sym typeface="Wingdings" panose="05000000000000000000" pitchFamily="2" charset="2"/>
              </a:rPr>
              <a:t>Overall accuracy = (3 + 6) / 15 = 60%</a:t>
            </a:r>
            <a:endParaRPr lang="en-US" sz="1800" dirty="0" smtClean="0"/>
          </a:p>
          <a:p>
            <a:pPr lvl="1"/>
            <a:endParaRPr lang="en-US" sz="1400" dirty="0"/>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899954" y="1506584"/>
            <a:ext cx="5181600" cy="3257006"/>
          </a:xfrm>
        </p:spPr>
      </p:pic>
      <p:sp>
        <p:nvSpPr>
          <p:cNvPr id="4" name="Slide Number Placeholder 3"/>
          <p:cNvSpPr>
            <a:spLocks noGrp="1"/>
          </p:cNvSpPr>
          <p:nvPr>
            <p:ph type="sldNum" sz="quarter" idx="12"/>
          </p:nvPr>
        </p:nvSpPr>
        <p:spPr/>
        <p:txBody>
          <a:bodyPr/>
          <a:lstStyle/>
          <a:p>
            <a:fld id="{29264FB3-4D5D-4FF6-8866-60DA42C2ACE5}" type="slidenum">
              <a:rPr lang="en-US" smtClean="0"/>
              <a:t>8</a:t>
            </a:fld>
            <a:endParaRPr lang="en-US"/>
          </a:p>
        </p:txBody>
      </p:sp>
    </p:spTree>
    <p:extLst>
      <p:ext uri="{BB962C8B-B14F-4D97-AF65-F5344CB8AC3E}">
        <p14:creationId xmlns:p14="http://schemas.microsoft.com/office/powerpoint/2010/main" val="8541926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half" idx="1"/>
          </p:nvPr>
        </p:nvSpPr>
        <p:spPr>
          <a:xfrm>
            <a:off x="966651" y="4763590"/>
            <a:ext cx="9962605" cy="1413372"/>
          </a:xfrm>
        </p:spPr>
        <p:txBody>
          <a:bodyPr>
            <a:normAutofit fontScale="92500" lnSpcReduction="20000"/>
          </a:bodyPr>
          <a:lstStyle/>
          <a:p>
            <a:r>
              <a:rPr lang="en-US" sz="1800" dirty="0" smtClean="0"/>
              <a:t>Let’s start by determining the rules based on Income Range:</a:t>
            </a:r>
          </a:p>
          <a:p>
            <a:pPr lvl="1"/>
            <a:r>
              <a:rPr lang="en-US" sz="1400" dirty="0" smtClean="0"/>
              <a:t>20-30k   </a:t>
            </a:r>
            <a:r>
              <a:rPr lang="en-US" sz="1400" dirty="0" smtClean="0">
                <a:sym typeface="Wingdings" panose="05000000000000000000" pitchFamily="2" charset="2"/>
              </a:rPr>
              <a:t>   NO (2 out of 4)</a:t>
            </a:r>
            <a:endParaRPr lang="en-US" sz="1400" dirty="0" smtClean="0"/>
          </a:p>
          <a:p>
            <a:pPr lvl="1"/>
            <a:r>
              <a:rPr lang="en-US" sz="1400" dirty="0" smtClean="0"/>
              <a:t>30-40k   </a:t>
            </a:r>
            <a:r>
              <a:rPr lang="en-US" sz="1400" dirty="0" smtClean="0">
                <a:sym typeface="Wingdings" panose="05000000000000000000" pitchFamily="2" charset="2"/>
              </a:rPr>
              <a:t>   YES (4 out of 5)</a:t>
            </a:r>
          </a:p>
          <a:p>
            <a:pPr lvl="1"/>
            <a:r>
              <a:rPr lang="en-US" sz="1400" dirty="0" smtClean="0">
                <a:sym typeface="Wingdings" panose="05000000000000000000" pitchFamily="2" charset="2"/>
              </a:rPr>
              <a:t>40-50k   </a:t>
            </a:r>
            <a:r>
              <a:rPr lang="en-US" sz="1400" dirty="0" smtClean="0">
                <a:sym typeface="Wingdings" panose="05000000000000000000" pitchFamily="2" charset="2"/>
              </a:rPr>
              <a:t>   NO (3 out of 4)</a:t>
            </a:r>
            <a:endParaRPr lang="en-US" sz="1400" dirty="0">
              <a:sym typeface="Wingdings" panose="05000000000000000000" pitchFamily="2" charset="2"/>
            </a:endParaRPr>
          </a:p>
          <a:p>
            <a:pPr lvl="1"/>
            <a:r>
              <a:rPr lang="en-US" sz="1400" dirty="0" smtClean="0">
                <a:sym typeface="Wingdings" panose="05000000000000000000" pitchFamily="2" charset="2"/>
              </a:rPr>
              <a:t>50-60k   </a:t>
            </a:r>
            <a:r>
              <a:rPr lang="en-US" sz="1400" dirty="0" smtClean="0">
                <a:sym typeface="Wingdings" panose="05000000000000000000" pitchFamily="2" charset="2"/>
              </a:rPr>
              <a:t>   YES (2 out of 2)</a:t>
            </a:r>
            <a:endParaRPr lang="en-US" sz="1400" dirty="0" smtClean="0">
              <a:sym typeface="Wingdings" panose="05000000000000000000" pitchFamily="2" charset="2"/>
            </a:endParaRPr>
          </a:p>
          <a:p>
            <a:r>
              <a:rPr lang="en-US" sz="1800" dirty="0" smtClean="0">
                <a:sym typeface="Wingdings" panose="05000000000000000000" pitchFamily="2" charset="2"/>
              </a:rPr>
              <a:t>Overall accuracy = (2 + 4 + 3+ 2)/ 15 = 73%</a:t>
            </a:r>
            <a:endParaRPr lang="en-US" sz="1800" dirty="0" smtClean="0"/>
          </a:p>
          <a:p>
            <a:pPr lvl="1"/>
            <a:endParaRPr lang="en-US" sz="1400" dirty="0"/>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899954" y="1506584"/>
            <a:ext cx="5181600" cy="3257006"/>
          </a:xfrm>
        </p:spPr>
      </p:pic>
      <p:sp>
        <p:nvSpPr>
          <p:cNvPr id="4" name="Slide Number Placeholder 3"/>
          <p:cNvSpPr>
            <a:spLocks noGrp="1"/>
          </p:cNvSpPr>
          <p:nvPr>
            <p:ph type="sldNum" sz="quarter" idx="12"/>
          </p:nvPr>
        </p:nvSpPr>
        <p:spPr/>
        <p:txBody>
          <a:bodyPr/>
          <a:lstStyle/>
          <a:p>
            <a:fld id="{29264FB3-4D5D-4FF6-8866-60DA42C2ACE5}" type="slidenum">
              <a:rPr lang="en-US" smtClean="0"/>
              <a:t>9</a:t>
            </a:fld>
            <a:endParaRPr lang="en-US"/>
          </a:p>
        </p:txBody>
      </p:sp>
    </p:spTree>
    <p:extLst>
      <p:ext uri="{BB962C8B-B14F-4D97-AF65-F5344CB8AC3E}">
        <p14:creationId xmlns:p14="http://schemas.microsoft.com/office/powerpoint/2010/main" val="20860286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TotalTime>
  <Words>620</Words>
  <Application>Microsoft Office PowerPoint</Application>
  <PresentationFormat>Widescreen</PresentationFormat>
  <Paragraphs>174</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Wingdings</vt:lpstr>
      <vt:lpstr>Office Theme</vt:lpstr>
      <vt:lpstr>Rule-Based Classifiers</vt:lpstr>
      <vt:lpstr>What is RIPPER?</vt:lpstr>
      <vt:lpstr>Motivation</vt:lpstr>
      <vt:lpstr>Before we start</vt:lpstr>
      <vt:lpstr>Learn-One-Rule Algorithm</vt:lpstr>
      <vt:lpstr>Example</vt:lpstr>
      <vt:lpstr>Example</vt:lpstr>
      <vt:lpstr>Example</vt:lpstr>
      <vt:lpstr>Example</vt:lpstr>
      <vt:lpstr>Example</vt:lpstr>
      <vt:lpstr>Sequential Covering Algorithm</vt:lpstr>
      <vt:lpstr>Sequential Covering Algorithm</vt:lpstr>
      <vt:lpstr>Sequential Covering Algorithm</vt:lpstr>
      <vt:lpstr>FOIL’s Information Gain</vt:lpstr>
      <vt:lpstr>Example</vt:lpstr>
      <vt:lpstr>RIPPER</vt:lpstr>
      <vt:lpstr>RIPPER</vt:lpstr>
      <vt:lpstr>RIPPER</vt:lpstr>
      <vt:lpstr>RIPPER</vt:lpstr>
      <vt:lpstr>RIPPER</vt:lpstr>
      <vt:lpstr>RIPPER</vt:lpstr>
      <vt:lpstr>RIPPER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Rule-Based Classifiers</dc:title>
  <dc:creator>alireza shafaei</dc:creator>
  <cp:lastModifiedBy>alireza shafaei</cp:lastModifiedBy>
  <cp:revision>16</cp:revision>
  <dcterms:created xsi:type="dcterms:W3CDTF">2021-04-24T11:09:45Z</dcterms:created>
  <dcterms:modified xsi:type="dcterms:W3CDTF">2021-04-24T14:40:51Z</dcterms:modified>
</cp:coreProperties>
</file>