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13"/>
  </p:notesMasterIdLst>
  <p:sldIdLst>
    <p:sldId id="257" r:id="rId3"/>
    <p:sldId id="284" r:id="rId4"/>
    <p:sldId id="714" r:id="rId5"/>
    <p:sldId id="723" r:id="rId6"/>
    <p:sldId id="724" r:id="rId7"/>
    <p:sldId id="722" r:id="rId8"/>
    <p:sldId id="725" r:id="rId9"/>
    <p:sldId id="732" r:id="rId10"/>
    <p:sldId id="739" r:id="rId11"/>
    <p:sldId id="736" r:id="rId12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>
      <p:cViewPr varScale="1">
        <p:scale>
          <a:sx n="113" d="100"/>
          <a:sy n="113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89ECF-6059-BA4B-9624-CF2442FE98A6}" type="datetimeFigureOut">
              <a:rPr lang="en-IR" smtClean="0"/>
              <a:t>12/25/2024 R</a:t>
            </a:fld>
            <a:endParaRPr lang="en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4C5A5-9875-FC4E-AFE3-8B9396465D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2921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processing</a:t>
            </a:r>
          </a:p>
          <a:p>
            <a:r>
              <a:rPr lang="en-US" dirty="0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12457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in </a:t>
            </a:r>
            <a:r>
              <a:rPr lang="en-US" dirty="0" err="1"/>
              <a:t>dbeaver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4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dirty="0"/>
              <a:t>next , print id of all of them and show second is not class </a:t>
            </a:r>
            <a:r>
              <a:rPr lang="en-US" dirty="0" err="1"/>
              <a:t>varibale</a:t>
            </a:r>
            <a:r>
              <a:rPr lang="en-US" dirty="0"/>
              <a:t> it is </a:t>
            </a:r>
            <a:r>
              <a:rPr lang="en-US" dirty="0" err="1"/>
              <a:t>istance</a:t>
            </a:r>
            <a:r>
              <a:rPr lang="en-US" dirty="0"/>
              <a:t> variable</a:t>
            </a:r>
          </a:p>
          <a:p>
            <a:pPr marL="0" algn="l" defTabSz="914400" rtl="0" eaLnBrk="1" latinLnBrk="1" hangingPunct="1"/>
            <a:r>
              <a:rPr lang="en-US" dirty="0"/>
              <a:t>and in following set value to all and show after set number 2 is instance</a:t>
            </a:r>
          </a:p>
          <a:p>
            <a:pPr marL="0" algn="l" defTabSz="914400" rtl="0" eaLnBrk="1" latinLnBrk="1" hangingPunct="1"/>
            <a:r>
              <a:rPr lang="en-US" dirty="0" err="1"/>
              <a:t>setattr</a:t>
            </a:r>
            <a:r>
              <a:rPr lang="en-US" dirty="0"/>
              <a:t>(</a:t>
            </a:r>
            <a:r>
              <a:rPr lang="en-US" dirty="0" err="1"/>
              <a:t>HtmlDocument</a:t>
            </a:r>
            <a:r>
              <a:rPr lang="en-US" dirty="0"/>
              <a:t>, 'version', 10)</a:t>
            </a:r>
          </a:p>
        </p:txBody>
      </p:sp>
    </p:spTree>
    <p:extLst>
      <p:ext uri="{BB962C8B-B14F-4D97-AF65-F5344CB8AC3E}">
        <p14:creationId xmlns:p14="http://schemas.microsoft.com/office/powerpoint/2010/main" val="34914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4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4391338" y="548680"/>
            <a:ext cx="3409324" cy="3598973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292083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56556"/>
            <a:ext cx="12191997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65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576934" y="0"/>
            <a:ext cx="5664629" cy="24688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576934" y="4389107"/>
            <a:ext cx="5664629" cy="24688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576933" y="2468894"/>
            <a:ext cx="5678721" cy="19397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791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40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8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60000" y="720000"/>
            <a:ext cx="3312000" cy="54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02409" y="720000"/>
            <a:ext cx="3312939" cy="54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31204" y="720000"/>
            <a:ext cx="3312000" cy="54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8761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86248" y="0"/>
            <a:ext cx="610575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742097" y="1109335"/>
            <a:ext cx="2688299" cy="4643428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02931" y="1487527"/>
            <a:ext cx="2366632" cy="3731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9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652722"/>
            <a:ext cx="12192000" cy="44852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2354872"/>
            <a:ext cx="5622861" cy="3080977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87221" y="2478935"/>
            <a:ext cx="3696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89371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02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719403" y="1775969"/>
            <a:ext cx="2470384" cy="4267031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80237" y="2194885"/>
            <a:ext cx="1373703" cy="3429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253939" y="1629228"/>
            <a:ext cx="2640295" cy="4560513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4799" y="2059723"/>
            <a:ext cx="2324372" cy="3665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89371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12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57193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45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1186363"/>
            <a:ext cx="12192000" cy="44852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86875" y="2788441"/>
            <a:ext cx="7296811" cy="7227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86875" y="3521199"/>
            <a:ext cx="7296811" cy="36891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867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880971" y="2095343"/>
            <a:ext cx="2527035" cy="2677807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56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3929381" y="631930"/>
            <a:ext cx="4333241" cy="43332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32483" y="1459647"/>
            <a:ext cx="2527035" cy="2677807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2437841" y="4973401"/>
            <a:ext cx="7296811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37841" y="5706159"/>
            <a:ext cx="7296811" cy="33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94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5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10676431" y="5252936"/>
            <a:ext cx="1372231" cy="1448563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51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063552" y="0"/>
            <a:ext cx="101284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68619" y="4771871"/>
            <a:ext cx="1728192" cy="1824325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20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99456" y="1738299"/>
            <a:ext cx="3360000" cy="3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063925" y="1738299"/>
            <a:ext cx="3360000" cy="3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2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8752" y="2201892"/>
            <a:ext cx="3215787" cy="23912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87484" y="2201892"/>
            <a:ext cx="3215787" cy="23912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16215" y="2201892"/>
            <a:ext cx="3215787" cy="23912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96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40770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07701" y="0"/>
            <a:ext cx="8784299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2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9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0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62" y="5733256"/>
            <a:ext cx="12191999" cy="576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fa-I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B Bardiya" panose="00000400000000000000" pitchFamily="2" charset="-78"/>
              </a:rPr>
              <a:t>علیرضا کیانی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B Bardiya" panose="00000400000000000000" pitchFamily="2" charset="-7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44" y="4773149"/>
            <a:ext cx="12191997" cy="720000"/>
          </a:xfrm>
          <a:prstGeom prst="rect">
            <a:avLst/>
          </a:prstGeom>
        </p:spPr>
        <p:txBody>
          <a:bodyPr/>
          <a:lstStyle/>
          <a:p>
            <a:r>
              <a:rPr lang="fa-IR" altLang="ko-KR" sz="5867" dirty="0">
                <a:ea typeface="맑은 고딕" pitchFamily="50" charset="-127"/>
                <a:cs typeface="B Bardiya" panose="00000400000000000000" pitchFamily="2" charset="-78"/>
              </a:rPr>
              <a:t>پایتون پیشرفته</a:t>
            </a:r>
            <a:endParaRPr lang="ko-KR" altLang="en-US" sz="5867" dirty="0">
              <a:solidFill>
                <a:schemeClr val="tx1">
                  <a:lumMod val="75000"/>
                  <a:lumOff val="25000"/>
                </a:schemeClr>
              </a:solidFill>
              <a:cs typeface="B Bardiya" panose="00000400000000000000" pitchFamily="2" charset="-78"/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-24342" y="6433554"/>
            <a:ext cx="1224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200" dirty="0">
                <a:solidFill>
                  <a:srgbClr val="EEECE1">
                    <a:lumMod val="10000"/>
                  </a:srgbClr>
                </a:solidFill>
                <a:latin typeface="Arial"/>
                <a:ea typeface="Arial Unicode MS"/>
                <a:cs typeface="Arial" pitchFamily="34" charset="0"/>
              </a:rPr>
              <a:t>https://www.linkedin.com/in/alireza-kiani/</a:t>
            </a:r>
            <a:endParaRPr lang="ko-KR" altLang="en-US" sz="1200" dirty="0">
              <a:solidFill>
                <a:srgbClr val="EEECE1">
                  <a:lumMod val="10000"/>
                </a:srgb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D4D1F5F-7FEB-4E45-BD96-E5A43F18E761}"/>
              </a:ext>
            </a:extLst>
          </p:cNvPr>
          <p:cNvSpPr/>
          <p:nvPr/>
        </p:nvSpPr>
        <p:spPr>
          <a:xfrm>
            <a:off x="4367808" y="6402521"/>
            <a:ext cx="288032" cy="287259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  <a:ea typeface="Arial Unicode M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08D916C-D832-4429-8443-AB539FC2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78" y="168220"/>
            <a:ext cx="4420217" cy="4305901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CB2A7D1-AACA-44EB-9D05-FC988CB1D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3712" y="-271117"/>
            <a:ext cx="51845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928101" y="3216804"/>
            <a:ext cx="6680401" cy="148050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ctr" defTabSz="1219170">
              <a:lnSpc>
                <a:spcPct val="110000"/>
              </a:lnSpc>
            </a:pPr>
            <a:endParaRPr lang="en-US" altLang="ko-KR" sz="42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2379" y="4923996"/>
            <a:ext cx="834313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یکی از این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متدها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که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سازنده‌ی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کلاس نیز محسوب می‌شود، متد </a:t>
            </a:r>
            <a:r>
              <a:rPr lang="en-US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init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است.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مقداردهی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اولیه شی و نیز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دستورالعمل‌هایی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که در زمان ایجاد شی باید اجرا شود، به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وسیله‌ی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این متد انجام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می‌پذیرد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.</a:t>
            </a:r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49104" y="3429000"/>
            <a:ext cx="2919473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endParaRPr lang="en-US" altLang="ko-KR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145" y="4592308"/>
            <a:ext cx="2919431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4231E8-4F28-48A6-A96B-BF3023A3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683" y="-83773"/>
            <a:ext cx="1829792" cy="1829792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3A3C859-12B8-4D13-8284-7B96B8383BA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407701" y="-2"/>
            <a:ext cx="8784299" cy="3935931"/>
          </a:xfr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ACB19-3DCA-41AB-9391-E1DEDDFFA279}"/>
              </a:ext>
            </a:extLst>
          </p:cNvPr>
          <p:cNvSpPr txBox="1"/>
          <p:nvPr/>
        </p:nvSpPr>
        <p:spPr>
          <a:xfrm>
            <a:off x="-1355829" y="3935930"/>
            <a:ext cx="6129336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Constructors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in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D1D41-8C2E-4742-BC85-0A43D513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346" y="106026"/>
            <a:ext cx="6296359" cy="37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2351584" y="34314"/>
            <a:ext cx="9840416" cy="1035373"/>
          </a:xfrm>
          <a:prstGeom prst="rect">
            <a:avLst/>
          </a:prstGeom>
        </p:spPr>
        <p:txBody>
          <a:bodyPr/>
          <a:lstStyle/>
          <a:p>
            <a:r>
              <a:rPr lang="fa-IR" altLang="ko-KR" dirty="0">
                <a:solidFill>
                  <a:schemeClr val="tx1"/>
                </a:solidFill>
                <a:cs typeface="B Yekan" panose="00000400000000000000" pitchFamily="2" charset="-78"/>
              </a:rPr>
              <a:t>سرفصل ها</a:t>
            </a:r>
            <a:endParaRPr lang="ko-KR" altLang="en-US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10659013" y="1681237"/>
            <a:ext cx="525552" cy="400144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fa-IR" altLang="ko-KR" sz="3200" dirty="0">
                <a:solidFill>
                  <a:prstClr val="black"/>
                </a:solidFill>
                <a:latin typeface="Arial"/>
                <a:ea typeface="Arial Unicode MS"/>
                <a:cs typeface="B Aria" panose="00000400000000000000" pitchFamily="2" charset="-78"/>
              </a:rPr>
              <a:t>1</a:t>
            </a:r>
            <a:endParaRPr lang="ko-KR" altLang="en-US" sz="3200" dirty="0">
              <a:solidFill>
                <a:prstClr val="black"/>
              </a:solidFill>
              <a:latin typeface="Arial"/>
              <a:ea typeface="Arial Unicode MS"/>
              <a:cs typeface="B Aria" panose="00000400000000000000" pitchFamily="2" charset="-78"/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10659013" y="2548803"/>
            <a:ext cx="525552" cy="40014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fa-IR" altLang="ko-KR" sz="3200" dirty="0">
                <a:solidFill>
                  <a:prstClr val="black"/>
                </a:solidFill>
                <a:latin typeface="Arial"/>
                <a:ea typeface="Arial Unicode MS"/>
                <a:cs typeface="B Bardiya" panose="00000400000000000000" pitchFamily="2" charset="-78"/>
              </a:rPr>
              <a:t>2</a:t>
            </a:r>
            <a:endParaRPr lang="ko-KR" altLang="en-US" sz="3733" dirty="0">
              <a:solidFill>
                <a:prstClr val="black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10659013" y="3429000"/>
            <a:ext cx="525552" cy="400144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fa-IR" altLang="ko-KR" sz="3200" dirty="0">
                <a:solidFill>
                  <a:prstClr val="black"/>
                </a:solidFill>
                <a:latin typeface="Arial"/>
                <a:ea typeface="Arial Unicode MS"/>
                <a:cs typeface="B Bardiya" panose="00000400000000000000" pitchFamily="2" charset="-78"/>
              </a:rPr>
              <a:t>3</a:t>
            </a:r>
            <a:endParaRPr lang="ko-KR" altLang="en-US" sz="3200" dirty="0">
              <a:solidFill>
                <a:prstClr val="black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10659013" y="4389107"/>
            <a:ext cx="525552" cy="40014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fa-IR" altLang="ko-KR" sz="3200" dirty="0">
                <a:solidFill>
                  <a:prstClr val="black"/>
                </a:solidFill>
                <a:latin typeface="Arial"/>
                <a:ea typeface="Arial Unicode MS"/>
                <a:cs typeface="B Bardiya" panose="00000400000000000000" pitchFamily="2" charset="-78"/>
              </a:rPr>
              <a:t>4</a:t>
            </a:r>
            <a:endParaRPr lang="ko-KR" altLang="en-US" sz="3200" dirty="0">
              <a:solidFill>
                <a:prstClr val="black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215680" y="1592967"/>
            <a:ext cx="7038259" cy="58789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 Unicode MS"/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215680" y="2457063"/>
            <a:ext cx="7038259" cy="58789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 Unicode MS"/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215684" y="3332990"/>
            <a:ext cx="7038257" cy="58789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rtl="1">
              <a:defRPr/>
            </a:pP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 Unicode MS"/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215680" y="4293097"/>
            <a:ext cx="7038259" cy="58789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 Unicode MS"/>
            </a:endParaRPr>
          </a:p>
        </p:txBody>
      </p:sp>
      <p:sp>
        <p:nvSpPr>
          <p:cNvPr id="67" name="TextBox 10"/>
          <p:cNvSpPr txBox="1"/>
          <p:nvPr/>
        </p:nvSpPr>
        <p:spPr bwMode="auto">
          <a:xfrm>
            <a:off x="3311693" y="1671011"/>
            <a:ext cx="6816756" cy="6669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/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برنامه</a:t>
            </a:r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نویسی</a:t>
            </a:r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شی</a:t>
            </a:r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گرا</a:t>
            </a:r>
            <a:endParaRPr lang="ko-KR" altLang="en-US" sz="1867" b="1" dirty="0">
              <a:solidFill>
                <a:prstClr val="white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  <a:p>
            <a:pPr algn="r" defTabSz="1219170"/>
            <a:endParaRPr lang="fa-IR" altLang="ko-KR" sz="1867" b="1" dirty="0">
              <a:solidFill>
                <a:prstClr val="white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70" name="TextBox 10"/>
          <p:cNvSpPr txBox="1"/>
          <p:nvPr/>
        </p:nvSpPr>
        <p:spPr bwMode="auto">
          <a:xfrm>
            <a:off x="3311691" y="2564904"/>
            <a:ext cx="6816756" cy="3796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rtl="1"/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رابط های کاربری گرافیکی و </a:t>
            </a:r>
            <a:r>
              <a:rPr lang="fa-IR" altLang="ko-KR" sz="1867" b="1" dirty="0" err="1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وبی</a:t>
            </a:r>
            <a:endParaRPr lang="ko-KR" altLang="en-US" sz="1867" b="1" dirty="0">
              <a:solidFill>
                <a:prstClr val="white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73" name="TextBox 10"/>
          <p:cNvSpPr txBox="1"/>
          <p:nvPr/>
        </p:nvSpPr>
        <p:spPr bwMode="auto">
          <a:xfrm>
            <a:off x="3311691" y="3429000"/>
            <a:ext cx="6816756" cy="3796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/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بانک داده</a:t>
            </a:r>
          </a:p>
        </p:txBody>
      </p:sp>
      <p:sp>
        <p:nvSpPr>
          <p:cNvPr id="76" name="TextBox 10"/>
          <p:cNvSpPr txBox="1"/>
          <p:nvPr/>
        </p:nvSpPr>
        <p:spPr bwMode="auto">
          <a:xfrm>
            <a:off x="3311691" y="4389107"/>
            <a:ext cx="6816756" cy="3796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rtl="1"/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اتوماتیک سازی</a:t>
            </a:r>
            <a:endParaRPr lang="ko-KR" altLang="en-US" sz="1867" b="1" dirty="0">
              <a:solidFill>
                <a:prstClr val="white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23" name="AutoShape 92">
            <a:extLst>
              <a:ext uri="{FF2B5EF4-FFF2-40B4-BE49-F238E27FC236}">
                <a16:creationId xmlns:a16="http://schemas.microsoft.com/office/drawing/2014/main" id="{328EE3F0-9A39-4BD4-81E4-74142B76BAA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59011" y="5241667"/>
            <a:ext cx="525552" cy="400144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fa-IR" altLang="ko-KR" sz="3200" dirty="0">
                <a:solidFill>
                  <a:prstClr val="black"/>
                </a:solidFill>
                <a:latin typeface="Arial"/>
                <a:ea typeface="Arial Unicode MS"/>
                <a:cs typeface="B Bardiya" panose="00000400000000000000" pitchFamily="2" charset="-78"/>
              </a:rPr>
              <a:t>5</a:t>
            </a:r>
            <a:endParaRPr lang="ko-KR" altLang="en-US" sz="3200" dirty="0">
              <a:solidFill>
                <a:prstClr val="black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24" name="AutoShape 92">
            <a:extLst>
              <a:ext uri="{FF2B5EF4-FFF2-40B4-BE49-F238E27FC236}">
                <a16:creationId xmlns:a16="http://schemas.microsoft.com/office/drawing/2014/main" id="{31854E32-741D-495C-8639-3BEB802A53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59011" y="6201773"/>
            <a:ext cx="525552" cy="40014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fa-IR" altLang="ko-KR" sz="3200" dirty="0">
                <a:solidFill>
                  <a:prstClr val="black"/>
                </a:solidFill>
                <a:latin typeface="Arial"/>
                <a:ea typeface="Arial Unicode MS"/>
                <a:cs typeface="B Bardiya" panose="00000400000000000000" pitchFamily="2" charset="-78"/>
              </a:rPr>
              <a:t>6</a:t>
            </a:r>
            <a:endParaRPr lang="ko-KR" altLang="en-US" sz="3200" dirty="0">
              <a:solidFill>
                <a:prstClr val="black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25" name="AutoShape 92">
            <a:extLst>
              <a:ext uri="{FF2B5EF4-FFF2-40B4-BE49-F238E27FC236}">
                <a16:creationId xmlns:a16="http://schemas.microsoft.com/office/drawing/2014/main" id="{4711A971-97B0-419C-B25F-1ED96F2454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15681" y="5145657"/>
            <a:ext cx="7038257" cy="58789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 Unicode MS"/>
            </a:endParaRPr>
          </a:p>
        </p:txBody>
      </p:sp>
      <p:sp>
        <p:nvSpPr>
          <p:cNvPr id="26" name="AutoShape 92">
            <a:extLst>
              <a:ext uri="{FF2B5EF4-FFF2-40B4-BE49-F238E27FC236}">
                <a16:creationId xmlns:a16="http://schemas.microsoft.com/office/drawing/2014/main" id="{0BCA3E2F-A34B-48FD-B1ED-03C89AA35E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15677" y="6105763"/>
            <a:ext cx="7038259" cy="58789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 Unicode MS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B4F4074-4CA1-4DC1-B990-3AF0208889B6}"/>
              </a:ext>
            </a:extLst>
          </p:cNvPr>
          <p:cNvSpPr txBox="1"/>
          <p:nvPr/>
        </p:nvSpPr>
        <p:spPr bwMode="auto">
          <a:xfrm>
            <a:off x="3311689" y="5241667"/>
            <a:ext cx="6816756" cy="3796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/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استخراج اطلاعات از وب</a:t>
            </a:r>
            <a:endParaRPr lang="ko-KR" altLang="en-US" sz="1867" b="1" dirty="0">
              <a:solidFill>
                <a:prstClr val="white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C29FF09-8A67-4498-B54D-366FB89D30D8}"/>
              </a:ext>
            </a:extLst>
          </p:cNvPr>
          <p:cNvSpPr txBox="1"/>
          <p:nvPr/>
        </p:nvSpPr>
        <p:spPr bwMode="auto">
          <a:xfrm>
            <a:off x="3311689" y="6201773"/>
            <a:ext cx="6816756" cy="3796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rtl="1"/>
            <a:r>
              <a:rPr lang="fa-IR" altLang="ko-KR" sz="1867" b="1" dirty="0">
                <a:solidFill>
                  <a:prstClr val="white"/>
                </a:solidFill>
                <a:latin typeface="Arial"/>
                <a:ea typeface="Arial Unicode MS"/>
                <a:cs typeface="B Bardiya" panose="00000400000000000000" pitchFamily="2" charset="-78"/>
              </a:rPr>
              <a:t>ارتباط بین برنامه ها</a:t>
            </a:r>
            <a:endParaRPr lang="ko-KR" altLang="en-US" sz="1867" b="1" dirty="0">
              <a:solidFill>
                <a:prstClr val="white"/>
              </a:solidFill>
              <a:latin typeface="Arial"/>
              <a:ea typeface="Arial Unicode MS"/>
              <a:cs typeface="B Bardiya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AF84F-522D-45F9-ACD2-03B80B9B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" y="2862456"/>
            <a:ext cx="1968775" cy="387404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E704A4D-6767-44A9-83DB-0C9859B84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0704" y="4293097"/>
            <a:ext cx="2520879" cy="25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ko-KR" dirty="0">
                <a:cs typeface="B Bardiya" panose="00000400000000000000" pitchFamily="2" charset="-78"/>
              </a:rPr>
              <a:t>برنامه‌نویسی شی‌گرا</a:t>
            </a:r>
            <a:endParaRPr lang="ko-KR" altLang="en-US" dirty="0">
              <a:cs typeface="B Bardiya" panose="00000400000000000000" pitchFamily="2" charset="-7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dirty="0"/>
              <a:t>Object Oriented Programming</a:t>
            </a:r>
            <a:endParaRPr lang="ko-KR" alt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0AE44-79EC-453A-9119-59567896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9" y="1622283"/>
            <a:ext cx="2880320" cy="379783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C69749-302B-403B-A5B0-ED2E8622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475" y="1275596"/>
            <a:ext cx="4306808" cy="43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928101" y="3216804"/>
            <a:ext cx="6680401" cy="148050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ctr" defTabSz="1219170">
              <a:lnSpc>
                <a:spcPct val="110000"/>
              </a:lnSpc>
            </a:pPr>
            <a:endParaRPr lang="en-US" altLang="ko-KR" sz="42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1596" y="674108"/>
            <a:ext cx="7728288" cy="612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«برنامه‌نویسی شی‌گرا» 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Object-Oriented Programming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)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یا به اختصار 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(OOP 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یک الگو یا شیوه تفکر در برنامه‌نویسی است که برگرفته از دنیای واقعی بوده و از دهه ۱۹۶۰ میلادی مطرح گشته است. به زبانی که از این الگو پشتیبانی کند، «زبان شی‌گرا» گفته می‌شود</a:t>
            </a:r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رویکرد برنامه‌نویسی شی‌گرا «از پایین به بالا» (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Bottom-Up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) است؛ یعنی ابتدا واحدهایی کوچک از برنامه ایجاد می‌شود و سپس با پیوند این واحدها، واحدهایی بزرگتر و در نهایت شکلی کامل از برنامه به وجود می‌آید. برنامه‌نویسی شی‌گرا در قالب دو مفهوم «کلاس» 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class)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)و «شی» 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(Object) 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ارایه می‌گردد.</a:t>
            </a:r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هر کلاس واحدی از برنامه است که تعدادی داده و عملیات‌ را در خود نگهداری می‌کند و هر شی نیز حالتی 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State) 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) مشخص از یک کلاس می‌باشد.</a:t>
            </a:r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در برنامه‌نویسی شی‌گرا، هر برنامه در قالب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موجودیت‌های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کوچکی که در واقع همان اشیا هستند و با یکدیگر تعامل دارند در نظر گرفته می‌شود. </a:t>
            </a:r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برای داشتن این اشیا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می‌بایست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ابتدا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کلاس‌های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برنامه را تعریف نماییم؛ </a:t>
            </a:r>
          </a:p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از یک کلاس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می‌توان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هر تعداد که بخواهیم شی ایجاد نماییم. هر شی بیانگر یک «حالت» یا یک «نمونه» 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Instance)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)از کلاس خود است.</a:t>
            </a:r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49104" y="3429000"/>
            <a:ext cx="2919473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endParaRPr lang="en-US" altLang="ko-KR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4231E8-4F28-48A6-A96B-BF3023A3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683" y="-83773"/>
            <a:ext cx="1829792" cy="1829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2ACB19-3DCA-41AB-9391-E1DEDDFFA279}"/>
              </a:ext>
            </a:extLst>
          </p:cNvPr>
          <p:cNvSpPr txBox="1"/>
          <p:nvPr/>
        </p:nvSpPr>
        <p:spPr>
          <a:xfrm>
            <a:off x="-1355829" y="3935930"/>
            <a:ext cx="6129336" cy="127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Object 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Oriented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174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5B6ED63C-EB1A-DCBC-BB43-E376FD7CAA8B}"/>
              </a:ext>
            </a:extLst>
          </p:cNvPr>
          <p:cNvSpPr/>
          <p:nvPr/>
        </p:nvSpPr>
        <p:spPr>
          <a:xfrm>
            <a:off x="4175788" y="2019091"/>
            <a:ext cx="2356505" cy="433764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en-IR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3928101" y="3216804"/>
            <a:ext cx="6680401" cy="148050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ctr" defTabSz="1219170">
              <a:lnSpc>
                <a:spcPct val="110000"/>
              </a:lnSpc>
            </a:pPr>
            <a:endParaRPr lang="en-US" altLang="ko-KR" sz="42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8100" y="925752"/>
            <a:ext cx="7728288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هر کلاس از تعدادی داده و عملیات در درون خود نگهداری می‌کند </a:t>
            </a: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49104" y="3429000"/>
            <a:ext cx="2919473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endParaRPr lang="en-US" altLang="ko-KR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4231E8-4F28-48A6-A96B-BF3023A3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683" y="-83773"/>
            <a:ext cx="1829792" cy="1829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2ACB19-3DCA-41AB-9391-E1DEDDFFA279}"/>
              </a:ext>
            </a:extLst>
          </p:cNvPr>
          <p:cNvSpPr txBox="1"/>
          <p:nvPr/>
        </p:nvSpPr>
        <p:spPr>
          <a:xfrm>
            <a:off x="-1355829" y="3935929"/>
            <a:ext cx="6129336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Object 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Oriented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Programming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Cont.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D3FDCF-C595-8D97-482C-F21D0407761B}"/>
              </a:ext>
            </a:extLst>
          </p:cNvPr>
          <p:cNvSpPr/>
          <p:nvPr/>
        </p:nvSpPr>
        <p:spPr>
          <a:xfrm>
            <a:off x="4773507" y="2660915"/>
            <a:ext cx="1322493" cy="127501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latinLnBrk="1"/>
            <a:r>
              <a:rPr lang="en-IR" sz="1867" dirty="0">
                <a:solidFill>
                  <a:prstClr val="black"/>
                </a:solidFill>
                <a:latin typeface="Arial"/>
                <a:ea typeface="Arial Unicode MS"/>
              </a:rPr>
              <a:t>Variable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2E7E0A-E27A-F77C-2FE4-7565720FF9EF}"/>
              </a:ext>
            </a:extLst>
          </p:cNvPr>
          <p:cNvSpPr/>
          <p:nvPr/>
        </p:nvSpPr>
        <p:spPr>
          <a:xfrm>
            <a:off x="4773507" y="4377625"/>
            <a:ext cx="1322493" cy="127501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latinLnBrk="1"/>
            <a:r>
              <a:rPr lang="en-IR" sz="1867" dirty="0">
                <a:solidFill>
                  <a:prstClr val="black"/>
                </a:solidFill>
                <a:latin typeface="Arial"/>
                <a:ea typeface="Arial Unicode MS"/>
              </a:rPr>
              <a:t>Function</a:t>
            </a: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7380B56C-1600-0F44-E57B-9A421EF554D9}"/>
              </a:ext>
            </a:extLst>
          </p:cNvPr>
          <p:cNvSpPr/>
          <p:nvPr/>
        </p:nvSpPr>
        <p:spPr>
          <a:xfrm>
            <a:off x="6672064" y="3907062"/>
            <a:ext cx="1920213" cy="596239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en-IR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3501ACBD-F5B9-34B5-FC43-DCF5C7E89931}"/>
              </a:ext>
            </a:extLst>
          </p:cNvPr>
          <p:cNvSpPr/>
          <p:nvPr/>
        </p:nvSpPr>
        <p:spPr>
          <a:xfrm>
            <a:off x="8633988" y="2019091"/>
            <a:ext cx="2356505" cy="433764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en-IR" sz="240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6AF45BC-722A-D7A3-5418-0EEF20D1E903}"/>
              </a:ext>
            </a:extLst>
          </p:cNvPr>
          <p:cNvSpPr/>
          <p:nvPr/>
        </p:nvSpPr>
        <p:spPr>
          <a:xfrm>
            <a:off x="9264986" y="2611987"/>
            <a:ext cx="1322493" cy="127501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latinLnBrk="1"/>
            <a:r>
              <a:rPr lang="en-IR" sz="1867" dirty="0">
                <a:solidFill>
                  <a:prstClr val="black"/>
                </a:solidFill>
                <a:latin typeface="Arial"/>
                <a:ea typeface="Arial Unicode MS"/>
              </a:rPr>
              <a:t>Attribute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3B0B0B-C566-CFFE-3DA7-D00FF820CF3B}"/>
              </a:ext>
            </a:extLst>
          </p:cNvPr>
          <p:cNvSpPr/>
          <p:nvPr/>
        </p:nvSpPr>
        <p:spPr>
          <a:xfrm>
            <a:off x="9264986" y="4328697"/>
            <a:ext cx="1322493" cy="127501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latinLnBrk="1"/>
            <a:r>
              <a:rPr lang="en-IR" sz="1867" dirty="0">
                <a:solidFill>
                  <a:prstClr val="black"/>
                </a:solidFill>
                <a:latin typeface="Arial"/>
                <a:ea typeface="Arial Unicode MS"/>
              </a:rPr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89ADA-44B1-EF64-8413-8C227324DBF0}"/>
              </a:ext>
            </a:extLst>
          </p:cNvPr>
          <p:cNvSpPr txBox="1"/>
          <p:nvPr/>
        </p:nvSpPr>
        <p:spPr>
          <a:xfrm>
            <a:off x="9938756" y="2019092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1"/>
            <a:r>
              <a:rPr lang="en-IR" sz="2400" dirty="0">
                <a:solidFill>
                  <a:prstClr val="black"/>
                </a:solidFill>
                <a:latin typeface="Arial"/>
                <a:ea typeface="Arial Unicode MS"/>
              </a:rPr>
              <a:t>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76AE1D-2F84-19AB-8012-73E90DBAFB64}"/>
              </a:ext>
            </a:extLst>
          </p:cNvPr>
          <p:cNvSpPr txBox="1"/>
          <p:nvPr/>
        </p:nvSpPr>
        <p:spPr>
          <a:xfrm>
            <a:off x="4866879" y="2027404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1"/>
            <a:r>
              <a:rPr lang="en-IR" sz="2400" dirty="0">
                <a:solidFill>
                  <a:prstClr val="black"/>
                </a:solidFill>
                <a:latin typeface="Arial"/>
                <a:ea typeface="Arial Unicode MS"/>
              </a:rPr>
              <a:t>Non Class</a:t>
            </a:r>
          </a:p>
        </p:txBody>
      </p:sp>
    </p:spTree>
    <p:extLst>
      <p:ext uri="{BB962C8B-B14F-4D97-AF65-F5344CB8AC3E}">
        <p14:creationId xmlns:p14="http://schemas.microsoft.com/office/powerpoint/2010/main" val="259165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928101" y="3216804"/>
            <a:ext cx="6680401" cy="148050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ctr" defTabSz="1219170">
              <a:lnSpc>
                <a:spcPct val="110000"/>
              </a:lnSpc>
            </a:pPr>
            <a:endParaRPr lang="en-US" altLang="ko-KR" sz="42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49104" y="3429000"/>
            <a:ext cx="2919473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endParaRPr lang="en-US" altLang="ko-KR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145" y="4592308"/>
            <a:ext cx="2919431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4231E8-4F28-48A6-A96B-BF3023A3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683" y="-83773"/>
            <a:ext cx="1829792" cy="1829792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3A3C859-12B8-4D13-8284-7B96B8383BA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407701" y="-1"/>
            <a:ext cx="8784299" cy="3884657"/>
          </a:xfr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ACB19-3DCA-41AB-9391-E1DEDDFFA279}"/>
              </a:ext>
            </a:extLst>
          </p:cNvPr>
          <p:cNvSpPr txBox="1"/>
          <p:nvPr/>
        </p:nvSpPr>
        <p:spPr>
          <a:xfrm>
            <a:off x="-1355829" y="3935930"/>
            <a:ext cx="6129336" cy="46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Class to Object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976B48C-0A51-4727-899C-BC0A1DB4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73" y="4808"/>
            <a:ext cx="6304755" cy="387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438EAA8-B82D-4F1E-839A-EE07143A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26" y="4003766"/>
            <a:ext cx="6817557" cy="267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928101" y="3216804"/>
            <a:ext cx="6680401" cy="148050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ctr" defTabSz="1219170">
              <a:lnSpc>
                <a:spcPct val="110000"/>
              </a:lnSpc>
            </a:pPr>
            <a:endParaRPr lang="en-US" altLang="ko-KR" sz="42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0524" y="2581712"/>
            <a:ext cx="8640960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rtl="1" latinLnBrk="1">
              <a:buFont typeface="Arial" panose="020B0604020202020204" pitchFamily="34" charset="0"/>
              <a:buChar char="•"/>
            </a:pPr>
            <a:r>
              <a:rPr lang="fa-IR" sz="1867" dirty="0" err="1">
                <a:solidFill>
                  <a:srgbClr val="1CBBB4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کپسوله‌سازی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: داده‌ها و توابع مرتبط در یک کلاس محفوظ بمانند و  از دسترسی غیرمجاز جلوگیری شود.</a:t>
            </a:r>
          </a:p>
          <a:p>
            <a:pPr algn="r" defTabSz="1219170" rtl="1" latinLnBrk="1">
              <a:buFont typeface="Arial" panose="020B0604020202020204" pitchFamily="34" charset="0"/>
              <a:buChar char="•"/>
            </a:pPr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r" defTabSz="1219170" rtl="1" latinLnBrk="1">
              <a:buFont typeface="Arial" panose="020B0604020202020204" pitchFamily="34" charset="0"/>
              <a:buChar char="•"/>
            </a:pPr>
            <a:r>
              <a:rPr lang="fa-IR" sz="1867" dirty="0" err="1">
                <a:solidFill>
                  <a:srgbClr val="1CBBB4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چندریختی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: توابع با یک نام ولی با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پارامترها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مختلف تعریف شوند.</a:t>
            </a:r>
          </a:p>
          <a:p>
            <a:pPr algn="r" defTabSz="1219170" rtl="1" latinLnBrk="1"/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r" defTabSz="1219170" rtl="1" latinLnBrk="1">
              <a:buFont typeface="Arial" panose="020B0604020202020204" pitchFamily="34" charset="0"/>
              <a:buChar char="•"/>
            </a:pPr>
            <a:r>
              <a:rPr lang="fa-IR" sz="1867" dirty="0" err="1">
                <a:solidFill>
                  <a:srgbClr val="1CBBB4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ارث‌بری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: امکان استفاده مجدد از کد را فراهم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می‌آورد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و به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توسعه‌دهندگان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اجازه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می‌دهد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تا</a:t>
            </a:r>
          </a:p>
          <a:p>
            <a:pPr algn="r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ویژگی‌های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یک کلاس را به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کلاس‌های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دیگر منتقل کنند.</a:t>
            </a:r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r"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r" defTabSz="1219170" rtl="1" latinLnBrk="1"/>
            <a:r>
              <a:rPr lang="fa-IR" sz="1867">
                <a:solidFill>
                  <a:srgbClr val="1CBBB4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خلاصه</a:t>
            </a:r>
            <a:r>
              <a:rPr lang="fa-IR" sz="1867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</a:t>
            </a:r>
            <a:r>
              <a:rPr lang="fa-IR" sz="1867" dirty="0">
                <a:solidFill>
                  <a:srgbClr val="1CBBB4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نویسی</a:t>
            </a:r>
            <a:r>
              <a:rPr lang="fa-IR" sz="1867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: 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جلوگیری از کد نویسی زیاد</a:t>
            </a:r>
          </a:p>
          <a:p>
            <a:pPr defTabSz="1219170" latinLnBrk="1"/>
            <a:b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</a:br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49104" y="3429000"/>
            <a:ext cx="2919473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endParaRPr lang="en-US" altLang="ko-KR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4231E8-4F28-48A6-A96B-BF3023A3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683" y="-83773"/>
            <a:ext cx="1829792" cy="1829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2ACB19-3DCA-41AB-9391-E1DEDDFFA279}"/>
              </a:ext>
            </a:extLst>
          </p:cNvPr>
          <p:cNvSpPr txBox="1"/>
          <p:nvPr/>
        </p:nvSpPr>
        <p:spPr>
          <a:xfrm>
            <a:off x="-1355829" y="3935930"/>
            <a:ext cx="6129336" cy="46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Why OOP</a:t>
            </a:r>
          </a:p>
        </p:txBody>
      </p:sp>
    </p:spTree>
    <p:extLst>
      <p:ext uri="{BB962C8B-B14F-4D97-AF65-F5344CB8AC3E}">
        <p14:creationId xmlns:p14="http://schemas.microsoft.com/office/powerpoint/2010/main" val="24481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928101" y="3216804"/>
            <a:ext cx="6680401" cy="148050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ctr" defTabSz="1219170">
              <a:lnSpc>
                <a:spcPct val="110000"/>
              </a:lnSpc>
            </a:pPr>
            <a:endParaRPr lang="en-US" altLang="ko-KR" sz="42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513" y="2912745"/>
            <a:ext cx="8056665" cy="2883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r" defTabSz="1219170" rtl="1" latinLnBrk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تعریف کلاس:</a:t>
            </a:r>
          </a:p>
          <a:p>
            <a:pPr defTabSz="1219170" rtl="1" latinLnBrk="1"/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Class </a:t>
            </a:r>
            <a:r>
              <a:rPr lang="en-US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ClassName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:</a:t>
            </a:r>
          </a:p>
          <a:p>
            <a:pPr defTabSz="1219170" rtl="1" latinLnBrk="1"/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		   …</a:t>
            </a:r>
          </a:p>
          <a:p>
            <a:pPr defTabSz="1219170" rtl="1" latinLnBrk="1"/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 </a:t>
            </a:r>
          </a:p>
          <a:p>
            <a:pPr marL="457189" indent="-457189" algn="r" defTabSz="1219170" rtl="1" latinLnBrk="1">
              <a:buFont typeface="Arial" panose="020B0604020202020204" pitchFamily="34" charset="0"/>
              <a:buChar char="•"/>
            </a:pPr>
            <a:r>
              <a:rPr lang="fa-IR" sz="26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تعریف شی:</a:t>
            </a:r>
            <a:endParaRPr lang="en-US" sz="26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defTabSz="1219170" rtl="1" latinLnBrk="1"/>
            <a:endParaRPr lang="en-US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defTabSz="1219170" rtl="1" latinLnBrk="1"/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Obj1=</a:t>
            </a:r>
            <a:r>
              <a:rPr lang="en-US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ClassName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()</a:t>
            </a:r>
            <a:b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</a:br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defTabSz="1219170" rtl="1" latinLnBrk="1"/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49104" y="3429000"/>
            <a:ext cx="2919473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endParaRPr lang="en-US" altLang="ko-KR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4231E8-4F28-48A6-A96B-BF3023A3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683" y="-83773"/>
            <a:ext cx="1829792" cy="1829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2ACB19-3DCA-41AB-9391-E1DEDDFFA279}"/>
              </a:ext>
            </a:extLst>
          </p:cNvPr>
          <p:cNvSpPr txBox="1"/>
          <p:nvPr/>
        </p:nvSpPr>
        <p:spPr>
          <a:xfrm>
            <a:off x="-1355829" y="3935930"/>
            <a:ext cx="6129336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Class and Object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369841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928101" y="3216804"/>
            <a:ext cx="6680401" cy="148050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ctr" defTabSz="1219170">
              <a:lnSpc>
                <a:spcPct val="110000"/>
              </a:lnSpc>
            </a:pPr>
            <a:endParaRPr lang="en-US" altLang="ko-KR" sz="42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2647" y="3841421"/>
            <a:ext cx="8056412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متغیرهای کلاس 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class Variables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: این نوع متغیر در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بدنه‌ی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کلاس تعریف شده و در تمامی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شی‌های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ایجاد شده از این کلاس، مشترک است. از این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متغیرها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به ندرت استفاده می‌شود.</a:t>
            </a:r>
          </a:p>
          <a:p>
            <a:pPr algn="just" defTabSz="1219170" rtl="1" latinLnBrk="1"/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endParaRPr lang="fa-IR" sz="1867" dirty="0">
              <a:solidFill>
                <a:srgbClr val="4A4A4A"/>
              </a:solidFill>
              <a:latin typeface="Consolas" panose="020B0609020204030204" pitchFamily="49" charset="0"/>
              <a:ea typeface="Arial Unicode MS"/>
              <a:cs typeface="B Yekan" panose="00000400000000000000" pitchFamily="2" charset="-78"/>
            </a:endParaRPr>
          </a:p>
          <a:p>
            <a:pPr algn="just" defTabSz="1219170" rtl="1" latinLnBrk="1"/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متغیرهای نمونه</a:t>
            </a:r>
            <a:r>
              <a:rPr lang="en-US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Instance Variables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: این نوع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متغیرها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مختص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نمونه‌ی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ایجاد شده از کلاس هستند و در متد سازنده یا سایر متدهای کلاس تعریف می‌شوند. هر شی متغیر </a:t>
            </a:r>
            <a:r>
              <a:rPr lang="fa-IR" sz="1867" dirty="0" err="1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نمونه‌ی</a:t>
            </a:r>
            <a:r>
              <a:rPr lang="fa-IR" sz="1867" dirty="0">
                <a:solidFill>
                  <a:srgbClr val="4A4A4A"/>
                </a:solidFill>
                <a:latin typeface="Consolas" panose="020B0609020204030204" pitchFamily="49" charset="0"/>
                <a:ea typeface="Arial Unicode MS"/>
                <a:cs typeface="B Yekan" panose="00000400000000000000" pitchFamily="2" charset="-78"/>
              </a:rPr>
              <a:t> مخصوص خود دارد.</a:t>
            </a: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49104" y="3429000"/>
            <a:ext cx="2919473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endParaRPr lang="en-US" altLang="ko-KR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145" y="4592308"/>
            <a:ext cx="2919431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4231E8-4F28-48A6-A96B-BF3023A3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683" y="-83773"/>
            <a:ext cx="1829792" cy="1829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2ACB19-3DCA-41AB-9391-E1DEDDFFA279}"/>
              </a:ext>
            </a:extLst>
          </p:cNvPr>
          <p:cNvSpPr txBox="1"/>
          <p:nvPr/>
        </p:nvSpPr>
        <p:spPr>
          <a:xfrm>
            <a:off x="-1355829" y="3935930"/>
            <a:ext cx="6129336" cy="127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1">
              <a:lnSpc>
                <a:spcPct val="110000"/>
              </a:lnSpc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Class Variables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VS.</a:t>
            </a:r>
          </a:p>
          <a:p>
            <a:pPr algn="ctr" defTabSz="1219170" latinLnBrk="1">
              <a:lnSpc>
                <a:spcPct val="110000"/>
              </a:lnSpc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Instance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05958-E2CA-EAEF-4FB4-531AFF30D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3616"/>
            <a:ext cx="3114129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334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Widescreen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Cover and End Slide Master</vt:lpstr>
      <vt:lpstr>Contents Slide Master</vt:lpstr>
      <vt:lpstr>پایتون پیشرفته</vt:lpstr>
      <vt:lpstr>سرفصل ها</vt:lpstr>
      <vt:lpstr>برنامه‌نویسی شی‌گرا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پایتون پیشرفته</dc:title>
  <dc:creator>Alireza Kiani</dc:creator>
  <cp:lastModifiedBy>Alireza Kiani</cp:lastModifiedBy>
  <cp:revision>1</cp:revision>
  <dcterms:created xsi:type="dcterms:W3CDTF">2024-12-25T17:53:07Z</dcterms:created>
  <dcterms:modified xsi:type="dcterms:W3CDTF">2024-12-25T17:54:00Z</dcterms:modified>
</cp:coreProperties>
</file>