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4"/>
  </p:sldMasterIdLst>
  <p:notesMasterIdLst>
    <p:notesMasterId r:id="rId6"/>
  </p:notesMasterIdLst>
  <p:sldIdLst>
    <p:sldId id="29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 Petrick" userId="436f147d-af4c-430b-836d-a28c30cf2f1d" providerId="ADAL" clId="{08FB2299-DE1F-4837-9D97-D86D68976724}"/>
    <pc:docChg chg="modSld">
      <pc:chgData name="Karl Petrick" userId="436f147d-af4c-430b-836d-a28c30cf2f1d" providerId="ADAL" clId="{08FB2299-DE1F-4837-9D97-D86D68976724}" dt="2023-12-21T16:29:13.059" v="41" actId="1076"/>
      <pc:docMkLst>
        <pc:docMk/>
      </pc:docMkLst>
      <pc:sldChg chg="modSp mod">
        <pc:chgData name="Karl Petrick" userId="436f147d-af4c-430b-836d-a28c30cf2f1d" providerId="ADAL" clId="{08FB2299-DE1F-4837-9D97-D86D68976724}" dt="2023-12-21T16:29:13.059" v="41" actId="1076"/>
        <pc:sldMkLst>
          <pc:docMk/>
          <pc:sldMk cId="2669641609" sldId="2989"/>
        </pc:sldMkLst>
        <pc:spChg chg="mod">
          <ac:chgData name="Karl Petrick" userId="436f147d-af4c-430b-836d-a28c30cf2f1d" providerId="ADAL" clId="{08FB2299-DE1F-4837-9D97-D86D68976724}" dt="2023-12-21T16:29:13.059" v="41" actId="1076"/>
          <ac:spMkLst>
            <pc:docMk/>
            <pc:sldMk cId="2669641609" sldId="2989"/>
            <ac:spMk id="3" creationId="{B793A49E-1F3E-3B15-5A80-130031B8FB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B21EA-573E-4F70-9460-D444D0BB559A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214C3-6382-47DD-970E-187A234FF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0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0C8B73-777D-D84F-9EE7-11E9CB73AB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F Circular Book" panose="020B0604020101020102" pitchFamily="34" charset="77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F Circular Book" panose="020B0604020101020102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26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8519-79BE-B648-B1F5-A6E6B7F7A78E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E0895-1CAB-9C48-929D-6C09E59D9A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60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28519-79BE-B648-B1F5-A6E6B7F7A78E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E0895-1CAB-9C48-929D-6C09E59D9A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9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C7FB8A-9179-7011-DCBC-5DDA8B391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666" y="1176220"/>
            <a:ext cx="9369991" cy="4442035"/>
          </a:xfrm>
        </p:spPr>
        <p:txBody>
          <a:bodyPr>
            <a:normAutofit/>
          </a:bodyPr>
          <a:lstStyle/>
          <a:p>
            <a:r>
              <a:rPr lang="en-US" sz="1100" dirty="0"/>
              <a:t>Executive Order on the Safe, Secure, and Trustworthy Development and Use of Artificial Intelligence</a:t>
            </a:r>
          </a:p>
          <a:p>
            <a:r>
              <a:rPr lang="en-US" sz="1100" dirty="0"/>
              <a:t>By the authority vested in me as President by the Constitution and the laws of the United States of America, it is hereby ordered as follows:</a:t>
            </a:r>
          </a:p>
          <a:p>
            <a:r>
              <a:rPr lang="en-US" sz="1100" dirty="0"/>
              <a:t>Artificial intelligence (AI) holds extraordinary potential for both promise and peril.</a:t>
            </a:r>
          </a:p>
          <a:p>
            <a:r>
              <a:rPr lang="en-US" sz="1100" dirty="0"/>
              <a:t>Responsible AI use has the potential to help solve urgent challenges while making our world more prosperous, productive, innovative, and secure.</a:t>
            </a:r>
          </a:p>
          <a:p>
            <a:r>
              <a:rPr lang="en-US" sz="1100" dirty="0"/>
              <a:t>At the same time, irresponsible use could exacerbate societal harms such as fraud, discrimination, bias, and disinformation; displace and disempower workers; stifle competition; and pose risks to national security.</a:t>
            </a:r>
          </a:p>
          <a:p>
            <a:r>
              <a:rPr lang="en-US" sz="1100" dirty="0"/>
              <a:t>Harnessing AI for good and realizing its myriad benefits requires mitigating its substantial risks.</a:t>
            </a:r>
          </a:p>
          <a:p>
            <a:r>
              <a:rPr lang="en-US" sz="1100" dirty="0"/>
              <a:t>This endeavor demands a society-wide effort that includes government, the private sector, academia, and civil society.</a:t>
            </a:r>
          </a:p>
          <a:p>
            <a:r>
              <a:rPr lang="en-US" sz="1100" dirty="0"/>
              <a:t>My Administration places the highest urgency on governing the development and use of AI safely and responsibly, and is therefore advancing a coordinated, Federal Government-wide approach to doing so</a:t>
            </a:r>
            <a:r>
              <a:rPr lang="en-US" sz="1100" dirty="0" smtClean="0"/>
              <a:t>.</a:t>
            </a:r>
            <a:endParaRPr lang="en-US" sz="1100" dirty="0"/>
          </a:p>
          <a:p>
            <a:r>
              <a:rPr lang="en-US" sz="1100" dirty="0"/>
              <a:t>The rapid speed at which AI capabilities are advancing compels the United States to lead in this moment for the sake of our security, economy, and society.</a:t>
            </a:r>
          </a:p>
          <a:p>
            <a:r>
              <a:rPr lang="en-US" sz="1100" dirty="0"/>
              <a:t>In the end, AI reflects the principles of the people who build it, the people who use it, and the data upon which it is built.</a:t>
            </a:r>
          </a:p>
          <a:p>
            <a:r>
              <a:rPr lang="en-US" sz="1100" dirty="0"/>
              <a:t>I firmly believe that the power of our ideals; the foundations of our society; and the creativity, diversity, and decency of our people are the reasons that America thrived in past eras of rapid change.</a:t>
            </a:r>
          </a:p>
          <a:p>
            <a:r>
              <a:rPr lang="en-US" sz="1100" dirty="0"/>
              <a:t>They are the reasons we will succeed again in this moment.</a:t>
            </a:r>
          </a:p>
          <a:p>
            <a:r>
              <a:rPr lang="en-US" sz="1100" dirty="0"/>
              <a:t>We are more than capable of harnessing AI for justice, security, and opportunity for all.</a:t>
            </a:r>
          </a:p>
          <a:p>
            <a:r>
              <a:rPr lang="en-US" sz="1100" dirty="0"/>
              <a:t>JOSEPH R. BIDEN JR., THE WHITE HOUSE, October 30, 2023.</a:t>
            </a:r>
          </a:p>
        </p:txBody>
      </p:sp>
    </p:spTree>
    <p:extLst>
      <p:ext uri="{BB962C8B-B14F-4D97-AF65-F5344CB8AC3E}">
        <p14:creationId xmlns:p14="http://schemas.microsoft.com/office/powerpoint/2010/main" val="19723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1191899E40AD4F818831E718444BD7" ma:contentTypeVersion="16" ma:contentTypeDescription="Create a new document." ma:contentTypeScope="" ma:versionID="e2f1ddb178e4a45ea953461b3303e82a">
  <xsd:schema xmlns:xsd="http://www.w3.org/2001/XMLSchema" xmlns:xs="http://www.w3.org/2001/XMLSchema" xmlns:p="http://schemas.microsoft.com/office/2006/metadata/properties" xmlns:ns3="a6bfffe5-0a7e-45a4-92f7-fa2668d1fd43" xmlns:ns4="d86565bd-97ad-46e1-9499-fedc446163ce" targetNamespace="http://schemas.microsoft.com/office/2006/metadata/properties" ma:root="true" ma:fieldsID="4c4ce2e9f661eae711f62addda17ab75" ns3:_="" ns4:_="">
    <xsd:import namespace="a6bfffe5-0a7e-45a4-92f7-fa2668d1fd43"/>
    <xsd:import namespace="d86565bd-97ad-46e1-9499-fedc446163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activity" minOccurs="0"/>
                <xsd:element ref="ns3:MediaServiceSearchPropertie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fffe5-0a7e-45a4-92f7-fa2668d1f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565bd-97ad-46e1-9499-fedc446163c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6bfffe5-0a7e-45a4-92f7-fa2668d1fd43" xsi:nil="true"/>
  </documentManagement>
</p:properties>
</file>

<file path=customXml/itemProps1.xml><?xml version="1.0" encoding="utf-8"?>
<ds:datastoreItem xmlns:ds="http://schemas.openxmlformats.org/officeDocument/2006/customXml" ds:itemID="{97AF3420-CBC8-43A3-9C74-5532FD21D1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1A5749-8DB8-4CAB-8A75-0131B1096541}">
  <ds:schemaRefs>
    <ds:schemaRef ds:uri="a6bfffe5-0a7e-45a4-92f7-fa2668d1fd43"/>
    <ds:schemaRef ds:uri="d86565bd-97ad-46e1-9499-fedc446163c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F7B6328-10B8-4C2E-9FBF-2DC6B878BC83}">
  <ds:schemaRefs>
    <ds:schemaRef ds:uri="http://schemas.microsoft.com/office/2006/documentManagement/types"/>
    <ds:schemaRef ds:uri="a6bfffe5-0a7e-45a4-92f7-fa2668d1fd43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d86565bd-97ad-46e1-9499-fedc446163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333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EF Circular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</dc:creator>
  <cp:lastModifiedBy>HANNAH_SOPHIE</cp:lastModifiedBy>
  <cp:revision>7</cp:revision>
  <dcterms:created xsi:type="dcterms:W3CDTF">2022-09-14T21:55:50Z</dcterms:created>
  <dcterms:modified xsi:type="dcterms:W3CDTF">2023-12-22T20:43:25Z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0x010100D81191899E40AD4F818831E718444BD7</vt:lpwstr>
  </property>
</Properties>
</file>