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26" autoAdjust="0"/>
    <p:restoredTop sz="94660"/>
  </p:normalViewPr>
  <p:slideViewPr>
    <p:cSldViewPr snapToGrid="0">
      <p:cViewPr varScale="1">
        <p:scale>
          <a:sx n="74" d="100"/>
          <a:sy n="74" d="100"/>
        </p:scale>
        <p:origin x="2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9753600" y="1066800"/>
            <a:ext cx="0" cy="4495800"/>
          </a:xfrm>
          <a:prstGeom prst="line">
            <a:avLst/>
          </a:prstGeom>
          <a:noFill/>
          <a:ln w="9525">
            <a:solidFill>
              <a:schemeClr val="tx1"/>
            </a:solidFill>
            <a:round/>
            <a:headEnd/>
            <a:tailEnd/>
          </a:ln>
          <a:effectLst/>
        </p:spPr>
        <p:txBody>
          <a:bodyPr/>
          <a:lstStyle/>
          <a:p>
            <a:pPr>
              <a:defRPr/>
            </a:pPr>
            <a:endParaRPr lang="en-US" sz="1800">
              <a:cs typeface="Arial" charset="0"/>
            </a:endParaRPr>
          </a:p>
        </p:txBody>
      </p:sp>
      <p:grpSp>
        <p:nvGrpSpPr>
          <p:cNvPr id="5" name="Group 8"/>
          <p:cNvGrpSpPr>
            <a:grpSpLocks/>
          </p:cNvGrpSpPr>
          <p:nvPr/>
        </p:nvGrpSpPr>
        <p:grpSpPr bwMode="auto">
          <a:xfrm>
            <a:off x="9990667" y="2992438"/>
            <a:ext cx="1784351"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en-US" sz="1800">
                <a:cs typeface="Arial" charset="0"/>
              </a:endParaRPr>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en-US" sz="1800">
                <a:cs typeface="Arial" charset="0"/>
              </a:endParaRPr>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en-US" sz="1800">
                <a:cs typeface="Arial" charset="0"/>
              </a:endParaRPr>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en-US" sz="1800">
                <a:cs typeface="Arial" charset="0"/>
              </a:endParaRPr>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en-US" sz="1800">
                <a:cs typeface="Arial" charset="0"/>
              </a:endParaRPr>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en-US" sz="1800">
                <a:cs typeface="Arial" charset="0"/>
              </a:endParaRPr>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en-US" sz="1800">
                <a:cs typeface="Arial" charset="0"/>
              </a:endParaRPr>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en-US" sz="1800">
                <a:cs typeface="Arial" charset="0"/>
              </a:endParaRPr>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en-US" sz="1800">
                <a:cs typeface="Arial" charset="0"/>
              </a:endParaRPr>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en-US" sz="1800">
                <a:cs typeface="Arial" charset="0"/>
              </a:endParaRPr>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en-US" sz="1800">
                <a:cs typeface="Arial" charset="0"/>
              </a:endParaRPr>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en-US" sz="1800">
                <a:cs typeface="Arial" charset="0"/>
              </a:endParaRPr>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en-US" sz="1800">
                <a:cs typeface="Arial" charset="0"/>
              </a:endParaRPr>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en-US" sz="1800">
                <a:cs typeface="Arial" charset="0"/>
              </a:endParaRPr>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en-US" sz="1800">
                <a:cs typeface="Arial" charset="0"/>
              </a:endParaRPr>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en-US" sz="1800">
                <a:cs typeface="Arial" charset="0"/>
              </a:endParaRPr>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en-US" sz="1800">
                <a:cs typeface="Arial" charset="0"/>
              </a:endParaRPr>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en-US" sz="1800">
                <a:cs typeface="Arial" charset="0"/>
              </a:endParaRPr>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en-US" sz="1800">
                <a:cs typeface="Arial" charset="0"/>
              </a:endParaRPr>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en-US" sz="1800">
                <a:cs typeface="Arial" charset="0"/>
              </a:endParaRPr>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en-US" sz="1800">
                <a:cs typeface="Arial" charset="0"/>
              </a:endParaRPr>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en-US" sz="1800">
                <a:cs typeface="Arial" charset="0"/>
              </a:endParaRPr>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en-US" sz="1800">
                <a:cs typeface="Arial" charset="0"/>
              </a:endParaRPr>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en-US" sz="1800">
                <a:cs typeface="Arial" charset="0"/>
              </a:endParaRPr>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en-US" sz="1800">
                <a:cs typeface="Arial" charset="0"/>
              </a:endParaRPr>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en-US" sz="1800">
                <a:cs typeface="Arial" charset="0"/>
              </a:endParaRPr>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en-US" sz="1800">
                <a:cs typeface="Arial" charset="0"/>
              </a:endParaRPr>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en-US" sz="1800">
                <a:cs typeface="Arial" charset="0"/>
              </a:endParaRPr>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en-US" sz="1800">
                <a:cs typeface="Arial" charset="0"/>
              </a:endParaRPr>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en-US" sz="1800">
                <a:cs typeface="Arial" charset="0"/>
              </a:endParaRPr>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en-US" sz="1800">
                <a:cs typeface="Arial" charset="0"/>
              </a:endParaRPr>
            </a:p>
          </p:txBody>
        </p:sp>
      </p:grpSp>
      <p:sp>
        <p:nvSpPr>
          <p:cNvPr id="37" name="Line 40"/>
          <p:cNvSpPr>
            <a:spLocks noChangeShapeType="1"/>
          </p:cNvSpPr>
          <p:nvPr/>
        </p:nvSpPr>
        <p:spPr bwMode="auto">
          <a:xfrm>
            <a:off x="406400" y="2819400"/>
            <a:ext cx="10972800" cy="0"/>
          </a:xfrm>
          <a:prstGeom prst="line">
            <a:avLst/>
          </a:prstGeom>
          <a:noFill/>
          <a:ln w="6350">
            <a:solidFill>
              <a:schemeClr val="tx1"/>
            </a:solidFill>
            <a:round/>
            <a:headEnd/>
            <a:tailEnd/>
          </a:ln>
          <a:effectLst/>
        </p:spPr>
        <p:txBody>
          <a:bodyPr/>
          <a:lstStyle/>
          <a:p>
            <a:pPr>
              <a:defRPr/>
            </a:pPr>
            <a:endParaRPr lang="en-US" sz="1800">
              <a:cs typeface="Arial" charset="0"/>
            </a:endParaRPr>
          </a:p>
        </p:txBody>
      </p:sp>
      <p:sp>
        <p:nvSpPr>
          <p:cNvPr id="40963" name="Rectangle 3"/>
          <p:cNvSpPr>
            <a:spLocks noGrp="1" noChangeArrowheads="1"/>
          </p:cNvSpPr>
          <p:nvPr>
            <p:ph type="ctrTitle"/>
          </p:nvPr>
        </p:nvSpPr>
        <p:spPr>
          <a:xfrm>
            <a:off x="421217" y="466725"/>
            <a:ext cx="9042400" cy="2133600"/>
          </a:xfrm>
        </p:spPr>
        <p:txBody>
          <a:bodyPr/>
          <a:lstStyle>
            <a:lvl1pPr algn="r">
              <a:defRPr sz="4800">
                <a:latin typeface="Times New Roman" pitchFamily="18" charset="0"/>
                <a:cs typeface="Times New Roman" pitchFamily="18" charset="0"/>
              </a:defRPr>
            </a:lvl1pPr>
          </a:lstStyle>
          <a:p>
            <a:r>
              <a:rPr lang="en-US" altLang="en-US" smtClean="0"/>
              <a:t>Click to edit Master title style</a:t>
            </a:r>
            <a:endParaRPr lang="en-US" altLang="en-US" dirty="0"/>
          </a:p>
        </p:txBody>
      </p:sp>
      <p:sp>
        <p:nvSpPr>
          <p:cNvPr id="40964" name="Rectangle 4"/>
          <p:cNvSpPr>
            <a:spLocks noGrp="1" noChangeArrowheads="1"/>
          </p:cNvSpPr>
          <p:nvPr>
            <p:ph type="subTitle" idx="1"/>
          </p:nvPr>
        </p:nvSpPr>
        <p:spPr>
          <a:xfrm>
            <a:off x="1132417" y="3049588"/>
            <a:ext cx="8331200" cy="2362200"/>
          </a:xfrm>
        </p:spPr>
        <p:txBody>
          <a:bodyPr/>
          <a:lstStyle>
            <a:lvl1pPr marL="0" indent="0" algn="r">
              <a:buFont typeface="Wingdings" pitchFamily="2" charset="2"/>
              <a:buNone/>
              <a:defRPr sz="3200">
                <a:latin typeface="Times New Roman" pitchFamily="18" charset="0"/>
                <a:cs typeface="Times New Roman" pitchFamily="18" charset="0"/>
              </a:defRPr>
            </a:lvl1pPr>
          </a:lstStyle>
          <a:p>
            <a:r>
              <a:rPr lang="en-US" altLang="en-US" smtClean="0"/>
              <a:t>Click to edit Master subtitle style</a:t>
            </a:r>
            <a:endParaRPr lang="en-US" altLang="en-US" dirty="0"/>
          </a:p>
        </p:txBody>
      </p:sp>
      <p:sp>
        <p:nvSpPr>
          <p:cNvPr id="38" name="Rectangle 5"/>
          <p:cNvSpPr>
            <a:spLocks noGrp="1" noChangeArrowheads="1"/>
          </p:cNvSpPr>
          <p:nvPr>
            <p:ph type="dt" sz="half" idx="10"/>
          </p:nvPr>
        </p:nvSpPr>
        <p:spPr/>
        <p:txBody>
          <a:bodyPr/>
          <a:lstStyle>
            <a:lvl1pPr>
              <a:defRPr/>
            </a:lvl1pPr>
          </a:lstStyle>
          <a:p>
            <a:fld id="{16936630-69E3-4C85-8565-50A00590AE95}" type="datetimeFigureOut">
              <a:rPr lang="en-US" smtClean="0"/>
              <a:t>1/28/2019</a:t>
            </a:fld>
            <a:endParaRPr lang="en-US"/>
          </a:p>
        </p:txBody>
      </p:sp>
      <p:sp>
        <p:nvSpPr>
          <p:cNvPr id="39" name="Rectangle 6"/>
          <p:cNvSpPr>
            <a:spLocks noGrp="1" noChangeArrowheads="1"/>
          </p:cNvSpPr>
          <p:nvPr>
            <p:ph type="ftr" sz="quarter" idx="11"/>
          </p:nvPr>
        </p:nvSpPr>
        <p:spPr/>
        <p:txBody>
          <a:bodyPr/>
          <a:lstStyle>
            <a:lvl1pPr>
              <a:defRPr/>
            </a:lvl1pPr>
          </a:lstStyle>
          <a:p>
            <a:endParaRPr lang="en-US"/>
          </a:p>
        </p:txBody>
      </p:sp>
      <p:sp>
        <p:nvSpPr>
          <p:cNvPr id="40" name="Rectangle 7"/>
          <p:cNvSpPr>
            <a:spLocks noGrp="1" noChangeArrowheads="1"/>
          </p:cNvSpPr>
          <p:nvPr>
            <p:ph type="sldNum" sz="quarter" idx="12"/>
          </p:nvPr>
        </p:nvSpPr>
        <p:spPr/>
        <p:txBody>
          <a:bodyPr/>
          <a:lstStyle>
            <a:lvl1pPr>
              <a:defRPr/>
            </a:lvl1pPr>
          </a:lstStyle>
          <a:p>
            <a:fld id="{46144CC0-5070-4D85-9A58-DD4F1C2B3B1B}" type="slidenum">
              <a:rPr lang="en-US" smtClean="0"/>
              <a:t>‹#›</a:t>
            </a:fld>
            <a:endParaRPr lang="en-US"/>
          </a:p>
        </p:txBody>
      </p:sp>
    </p:spTree>
    <p:extLst>
      <p:ext uri="{BB962C8B-B14F-4D97-AF65-F5344CB8AC3E}">
        <p14:creationId xmlns:p14="http://schemas.microsoft.com/office/powerpoint/2010/main" val="1604486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16936630-69E3-4C85-8565-50A00590AE95}" type="datetimeFigureOut">
              <a:rPr lang="en-US" smtClean="0"/>
              <a:t>1/28/2019</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46144CC0-5070-4D85-9A58-DD4F1C2B3B1B}" type="slidenum">
              <a:rPr lang="en-US" smtClean="0"/>
              <a:t>‹#›</a:t>
            </a:fld>
            <a:endParaRPr lang="en-US"/>
          </a:p>
        </p:txBody>
      </p:sp>
    </p:spTree>
    <p:extLst>
      <p:ext uri="{BB962C8B-B14F-4D97-AF65-F5344CB8AC3E}">
        <p14:creationId xmlns:p14="http://schemas.microsoft.com/office/powerpoint/2010/main" val="3280090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16936630-69E3-4C85-8565-50A00590AE95}" type="datetimeFigureOut">
              <a:rPr lang="en-US" smtClean="0"/>
              <a:t>1/28/2019</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46144CC0-5070-4D85-9A58-DD4F1C2B3B1B}" type="slidenum">
              <a:rPr lang="en-US" smtClean="0"/>
              <a:t>‹#›</a:t>
            </a:fld>
            <a:endParaRPr lang="en-US"/>
          </a:p>
        </p:txBody>
      </p:sp>
    </p:spTree>
    <p:extLst>
      <p:ext uri="{BB962C8B-B14F-4D97-AF65-F5344CB8AC3E}">
        <p14:creationId xmlns:p14="http://schemas.microsoft.com/office/powerpoint/2010/main" val="2594046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cs typeface="Times New Roman"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fld id="{16936630-69E3-4C85-8565-50A00590AE95}" type="datetimeFigureOut">
              <a:rPr lang="en-US" smtClean="0"/>
              <a:t>1/28/2019</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46144CC0-5070-4D85-9A58-DD4F1C2B3B1B}" type="slidenum">
              <a:rPr lang="en-US" smtClean="0"/>
              <a:t>‹#›</a:t>
            </a:fld>
            <a:endParaRPr lang="en-US"/>
          </a:p>
        </p:txBody>
      </p:sp>
    </p:spTree>
    <p:extLst>
      <p:ext uri="{BB962C8B-B14F-4D97-AF65-F5344CB8AC3E}">
        <p14:creationId xmlns:p14="http://schemas.microsoft.com/office/powerpoint/2010/main" val="2723958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fld id="{16936630-69E3-4C85-8565-50A00590AE95}" type="datetimeFigureOut">
              <a:rPr lang="en-US" smtClean="0"/>
              <a:t>1/28/2019</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46144CC0-5070-4D85-9A58-DD4F1C2B3B1B}" type="slidenum">
              <a:rPr lang="en-US" smtClean="0"/>
              <a:t>‹#›</a:t>
            </a:fld>
            <a:endParaRPr lang="en-US"/>
          </a:p>
        </p:txBody>
      </p:sp>
    </p:spTree>
    <p:extLst>
      <p:ext uri="{BB962C8B-B14F-4D97-AF65-F5344CB8AC3E}">
        <p14:creationId xmlns:p14="http://schemas.microsoft.com/office/powerpoint/2010/main" val="3904013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fld id="{16936630-69E3-4C85-8565-50A00590AE95}" type="datetimeFigureOut">
              <a:rPr lang="en-US" smtClean="0"/>
              <a:t>1/28/2019</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46144CC0-5070-4D85-9A58-DD4F1C2B3B1B}" type="slidenum">
              <a:rPr lang="en-US" smtClean="0"/>
              <a:t>‹#›</a:t>
            </a:fld>
            <a:endParaRPr lang="en-US"/>
          </a:p>
        </p:txBody>
      </p:sp>
    </p:spTree>
    <p:extLst>
      <p:ext uri="{BB962C8B-B14F-4D97-AF65-F5344CB8AC3E}">
        <p14:creationId xmlns:p14="http://schemas.microsoft.com/office/powerpoint/2010/main" val="1026549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fld id="{16936630-69E3-4C85-8565-50A00590AE95}" type="datetimeFigureOut">
              <a:rPr lang="en-US" smtClean="0"/>
              <a:t>1/28/2019</a:t>
            </a:fld>
            <a:endParaRPr lang="en-US"/>
          </a:p>
        </p:txBody>
      </p:sp>
      <p:sp>
        <p:nvSpPr>
          <p:cNvPr id="8" name="Rectangle 6"/>
          <p:cNvSpPr>
            <a:spLocks noGrp="1" noChangeArrowheads="1"/>
          </p:cNvSpPr>
          <p:nvPr>
            <p:ph type="ftr" sz="quarter" idx="11"/>
          </p:nvPr>
        </p:nvSpPr>
        <p:spPr>
          <a:ln/>
        </p:spPr>
        <p:txBody>
          <a:bodyPr/>
          <a:lstStyle>
            <a:lvl1pPr>
              <a:defRPr/>
            </a:lvl1pPr>
          </a:lstStyle>
          <a:p>
            <a:endParaRPr lang="en-US"/>
          </a:p>
        </p:txBody>
      </p:sp>
      <p:sp>
        <p:nvSpPr>
          <p:cNvPr id="9" name="Rectangle 7"/>
          <p:cNvSpPr>
            <a:spLocks noGrp="1" noChangeArrowheads="1"/>
          </p:cNvSpPr>
          <p:nvPr>
            <p:ph type="sldNum" sz="quarter" idx="12"/>
          </p:nvPr>
        </p:nvSpPr>
        <p:spPr>
          <a:ln/>
        </p:spPr>
        <p:txBody>
          <a:bodyPr/>
          <a:lstStyle>
            <a:lvl1pPr>
              <a:defRPr/>
            </a:lvl1pPr>
          </a:lstStyle>
          <a:p>
            <a:fld id="{46144CC0-5070-4D85-9A58-DD4F1C2B3B1B}" type="slidenum">
              <a:rPr lang="en-US" smtClean="0"/>
              <a:t>‹#›</a:t>
            </a:fld>
            <a:endParaRPr lang="en-US"/>
          </a:p>
        </p:txBody>
      </p:sp>
    </p:spTree>
    <p:extLst>
      <p:ext uri="{BB962C8B-B14F-4D97-AF65-F5344CB8AC3E}">
        <p14:creationId xmlns:p14="http://schemas.microsoft.com/office/powerpoint/2010/main" val="1136781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fld id="{16936630-69E3-4C85-8565-50A00590AE95}" type="datetimeFigureOut">
              <a:rPr lang="en-US" smtClean="0"/>
              <a:t>1/28/2019</a:t>
            </a:fld>
            <a:endParaRPr lang="en-US"/>
          </a:p>
        </p:txBody>
      </p:sp>
      <p:sp>
        <p:nvSpPr>
          <p:cNvPr id="4" name="Rectangle 6"/>
          <p:cNvSpPr>
            <a:spLocks noGrp="1" noChangeArrowheads="1"/>
          </p:cNvSpPr>
          <p:nvPr>
            <p:ph type="ftr" sz="quarter" idx="11"/>
          </p:nvPr>
        </p:nvSpPr>
        <p:spPr>
          <a:ln/>
        </p:spPr>
        <p:txBody>
          <a:bodyPr/>
          <a:lstStyle>
            <a:lvl1pPr>
              <a:defRPr/>
            </a:lvl1pPr>
          </a:lstStyle>
          <a:p>
            <a:endParaRPr lang="en-US"/>
          </a:p>
        </p:txBody>
      </p:sp>
      <p:sp>
        <p:nvSpPr>
          <p:cNvPr id="5" name="Rectangle 7"/>
          <p:cNvSpPr>
            <a:spLocks noGrp="1" noChangeArrowheads="1"/>
          </p:cNvSpPr>
          <p:nvPr>
            <p:ph type="sldNum" sz="quarter" idx="12"/>
          </p:nvPr>
        </p:nvSpPr>
        <p:spPr>
          <a:ln/>
        </p:spPr>
        <p:txBody>
          <a:bodyPr/>
          <a:lstStyle>
            <a:lvl1pPr>
              <a:defRPr/>
            </a:lvl1pPr>
          </a:lstStyle>
          <a:p>
            <a:fld id="{46144CC0-5070-4D85-9A58-DD4F1C2B3B1B}" type="slidenum">
              <a:rPr lang="en-US" smtClean="0"/>
              <a:t>‹#›</a:t>
            </a:fld>
            <a:endParaRPr lang="en-US"/>
          </a:p>
        </p:txBody>
      </p:sp>
    </p:spTree>
    <p:extLst>
      <p:ext uri="{BB962C8B-B14F-4D97-AF65-F5344CB8AC3E}">
        <p14:creationId xmlns:p14="http://schemas.microsoft.com/office/powerpoint/2010/main" val="1553618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16936630-69E3-4C85-8565-50A00590AE95}" type="datetimeFigureOut">
              <a:rPr lang="en-US" smtClean="0"/>
              <a:t>1/28/2019</a:t>
            </a:fld>
            <a:endParaRPr lang="en-US"/>
          </a:p>
        </p:txBody>
      </p:sp>
      <p:sp>
        <p:nvSpPr>
          <p:cNvPr id="3" name="Rectangle 6"/>
          <p:cNvSpPr>
            <a:spLocks noGrp="1" noChangeArrowheads="1"/>
          </p:cNvSpPr>
          <p:nvPr>
            <p:ph type="ftr" sz="quarter" idx="11"/>
          </p:nvPr>
        </p:nvSpPr>
        <p:spPr>
          <a:ln/>
        </p:spPr>
        <p:txBody>
          <a:bodyPr/>
          <a:lstStyle>
            <a:lvl1pPr>
              <a:defRPr/>
            </a:lvl1pPr>
          </a:lstStyle>
          <a:p>
            <a:endParaRPr lang="en-US"/>
          </a:p>
        </p:txBody>
      </p:sp>
      <p:sp>
        <p:nvSpPr>
          <p:cNvPr id="4" name="Rectangle 7"/>
          <p:cNvSpPr>
            <a:spLocks noGrp="1" noChangeArrowheads="1"/>
          </p:cNvSpPr>
          <p:nvPr>
            <p:ph type="sldNum" sz="quarter" idx="12"/>
          </p:nvPr>
        </p:nvSpPr>
        <p:spPr>
          <a:ln/>
        </p:spPr>
        <p:txBody>
          <a:bodyPr/>
          <a:lstStyle>
            <a:lvl1pPr>
              <a:defRPr/>
            </a:lvl1pPr>
          </a:lstStyle>
          <a:p>
            <a:fld id="{46144CC0-5070-4D85-9A58-DD4F1C2B3B1B}" type="slidenum">
              <a:rPr lang="en-US" smtClean="0"/>
              <a:t>‹#›</a:t>
            </a:fld>
            <a:endParaRPr lang="en-US"/>
          </a:p>
        </p:txBody>
      </p:sp>
    </p:spTree>
    <p:extLst>
      <p:ext uri="{BB962C8B-B14F-4D97-AF65-F5344CB8AC3E}">
        <p14:creationId xmlns:p14="http://schemas.microsoft.com/office/powerpoint/2010/main" val="3421977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16936630-69E3-4C85-8565-50A00590AE95}" type="datetimeFigureOut">
              <a:rPr lang="en-US" smtClean="0"/>
              <a:t>1/28/2019</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46144CC0-5070-4D85-9A58-DD4F1C2B3B1B}" type="slidenum">
              <a:rPr lang="en-US" smtClean="0"/>
              <a:t>‹#›</a:t>
            </a:fld>
            <a:endParaRPr lang="en-US"/>
          </a:p>
        </p:txBody>
      </p:sp>
    </p:spTree>
    <p:extLst>
      <p:ext uri="{BB962C8B-B14F-4D97-AF65-F5344CB8AC3E}">
        <p14:creationId xmlns:p14="http://schemas.microsoft.com/office/powerpoint/2010/main" val="2290013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16936630-69E3-4C85-8565-50A00590AE95}" type="datetimeFigureOut">
              <a:rPr lang="en-US" smtClean="0"/>
              <a:t>1/28/2019</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46144CC0-5070-4D85-9A58-DD4F1C2B3B1B}" type="slidenum">
              <a:rPr lang="en-US" smtClean="0"/>
              <a:t>‹#›</a:t>
            </a:fld>
            <a:endParaRPr lang="en-US"/>
          </a:p>
        </p:txBody>
      </p:sp>
    </p:spTree>
    <p:extLst>
      <p:ext uri="{BB962C8B-B14F-4D97-AF65-F5344CB8AC3E}">
        <p14:creationId xmlns:p14="http://schemas.microsoft.com/office/powerpoint/2010/main" val="730965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Line 2"/>
          <p:cNvSpPr>
            <a:spLocks noChangeShapeType="1"/>
          </p:cNvSpPr>
          <p:nvPr/>
        </p:nvSpPr>
        <p:spPr bwMode="auto">
          <a:xfrm>
            <a:off x="10617200" y="152400"/>
            <a:ext cx="0" cy="1524000"/>
          </a:xfrm>
          <a:prstGeom prst="line">
            <a:avLst/>
          </a:prstGeom>
          <a:noFill/>
          <a:ln w="9525">
            <a:solidFill>
              <a:schemeClr val="tx1"/>
            </a:solidFill>
            <a:round/>
            <a:headEnd/>
            <a:tailEnd/>
          </a:ln>
          <a:effectLst/>
        </p:spPr>
        <p:txBody>
          <a:bodyPr/>
          <a:lstStyle/>
          <a:p>
            <a:pPr>
              <a:defRPr/>
            </a:pPr>
            <a:endParaRPr lang="en-US" sz="1800">
              <a:cs typeface="Arial" charset="0"/>
            </a:endParaRPr>
          </a:p>
        </p:txBody>
      </p:sp>
      <p:sp>
        <p:nvSpPr>
          <p:cNvPr id="1027" name="Rectangle 3"/>
          <p:cNvSpPr>
            <a:spLocks noGrp="1" noChangeArrowheads="1"/>
          </p:cNvSpPr>
          <p:nvPr>
            <p:ph type="title"/>
          </p:nvPr>
        </p:nvSpPr>
        <p:spPr bwMode="auto">
          <a:xfrm>
            <a:off x="609600" y="122238"/>
            <a:ext cx="10058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609600" y="1719263"/>
            <a:ext cx="109728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9941" name="Rectangle 5"/>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mn-lt"/>
                <a:cs typeface="Arial" charset="0"/>
              </a:defRPr>
            </a:lvl1pPr>
          </a:lstStyle>
          <a:p>
            <a:fld id="{16936630-69E3-4C85-8565-50A00590AE95}" type="datetimeFigureOut">
              <a:rPr lang="en-US" smtClean="0"/>
              <a:t>1/28/2019</a:t>
            </a:fld>
            <a:endParaRPr lang="en-US"/>
          </a:p>
        </p:txBody>
      </p:sp>
      <p:sp>
        <p:nvSpPr>
          <p:cNvPr id="39942" name="Rectangle 6"/>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mn-lt"/>
                <a:cs typeface="Arial" charset="0"/>
              </a:defRPr>
            </a:lvl1pPr>
          </a:lstStyle>
          <a:p>
            <a:endParaRPr lang="en-US"/>
          </a:p>
        </p:txBody>
      </p:sp>
      <p:sp>
        <p:nvSpPr>
          <p:cNvPr id="39943" name="Rectangle 7"/>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panose="020B0604020202020204" pitchFamily="34" charset="0"/>
              </a:defRPr>
            </a:lvl1pPr>
          </a:lstStyle>
          <a:p>
            <a:fld id="{46144CC0-5070-4D85-9A58-DD4F1C2B3B1B}" type="slidenum">
              <a:rPr lang="en-US" smtClean="0"/>
              <a:t>‹#›</a:t>
            </a:fld>
            <a:endParaRPr lang="en-US"/>
          </a:p>
        </p:txBody>
      </p:sp>
      <p:grpSp>
        <p:nvGrpSpPr>
          <p:cNvPr id="1032" name="Group 8"/>
          <p:cNvGrpSpPr>
            <a:grpSpLocks/>
          </p:cNvGrpSpPr>
          <p:nvPr/>
        </p:nvGrpSpPr>
        <p:grpSpPr bwMode="auto">
          <a:xfrm>
            <a:off x="10871201" y="152400"/>
            <a:ext cx="1056217" cy="1295400"/>
            <a:chOff x="5136" y="960"/>
            <a:chExt cx="528" cy="864"/>
          </a:xfrm>
        </p:grpSpPr>
        <p:sp>
          <p:nvSpPr>
            <p:cNvPr id="39945"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en-US" sz="1800">
                <a:cs typeface="Arial" charset="0"/>
              </a:endParaRPr>
            </a:p>
          </p:txBody>
        </p:sp>
        <p:sp>
          <p:nvSpPr>
            <p:cNvPr id="39946"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en-US" sz="1800">
                <a:cs typeface="Arial" charset="0"/>
              </a:endParaRPr>
            </a:p>
          </p:txBody>
        </p:sp>
        <p:sp>
          <p:nvSpPr>
            <p:cNvPr id="39947" name="Oval 11"/>
            <p:cNvSpPr>
              <a:spLocks noChangeArrowheads="1"/>
            </p:cNvSpPr>
            <p:nvPr/>
          </p:nvSpPr>
          <p:spPr bwMode="auto">
            <a:xfrm>
              <a:off x="5360" y="960"/>
              <a:ext cx="76" cy="80"/>
            </a:xfrm>
            <a:prstGeom prst="ellipse">
              <a:avLst/>
            </a:prstGeom>
            <a:solidFill>
              <a:schemeClr val="tx2"/>
            </a:solidFill>
            <a:ln w="9525">
              <a:noFill/>
              <a:round/>
              <a:headEnd/>
              <a:tailEnd/>
            </a:ln>
            <a:effectLst/>
          </p:spPr>
          <p:txBody>
            <a:bodyPr wrap="none" anchor="ctr"/>
            <a:lstStyle/>
            <a:p>
              <a:pPr>
                <a:defRPr/>
              </a:pPr>
              <a:endParaRPr lang="en-US" sz="1800">
                <a:cs typeface="Arial" charset="0"/>
              </a:endParaRPr>
            </a:p>
          </p:txBody>
        </p:sp>
        <p:sp>
          <p:nvSpPr>
            <p:cNvPr id="39948" name="Oval 12"/>
            <p:cNvSpPr>
              <a:spLocks noChangeArrowheads="1"/>
            </p:cNvSpPr>
            <p:nvPr/>
          </p:nvSpPr>
          <p:spPr bwMode="auto">
            <a:xfrm>
              <a:off x="5136" y="1072"/>
              <a:ext cx="80" cy="77"/>
            </a:xfrm>
            <a:prstGeom prst="ellipse">
              <a:avLst/>
            </a:prstGeom>
            <a:solidFill>
              <a:schemeClr val="tx2"/>
            </a:solidFill>
            <a:ln w="9525">
              <a:noFill/>
              <a:round/>
              <a:headEnd/>
              <a:tailEnd/>
            </a:ln>
            <a:effectLst/>
          </p:spPr>
          <p:txBody>
            <a:bodyPr wrap="none" anchor="ctr"/>
            <a:lstStyle/>
            <a:p>
              <a:pPr>
                <a:defRPr/>
              </a:pPr>
              <a:endParaRPr lang="en-US" sz="1800">
                <a:cs typeface="Arial" charset="0"/>
              </a:endParaRPr>
            </a:p>
          </p:txBody>
        </p:sp>
        <p:sp>
          <p:nvSpPr>
            <p:cNvPr id="39949" name="Oval 13"/>
            <p:cNvSpPr>
              <a:spLocks noChangeArrowheads="1"/>
            </p:cNvSpPr>
            <p:nvPr/>
          </p:nvSpPr>
          <p:spPr bwMode="auto">
            <a:xfrm>
              <a:off x="5248" y="1072"/>
              <a:ext cx="79" cy="77"/>
            </a:xfrm>
            <a:prstGeom prst="ellipse">
              <a:avLst/>
            </a:prstGeom>
            <a:solidFill>
              <a:schemeClr val="tx2"/>
            </a:solidFill>
            <a:ln w="9525">
              <a:noFill/>
              <a:round/>
              <a:headEnd/>
              <a:tailEnd/>
            </a:ln>
            <a:effectLst/>
          </p:spPr>
          <p:txBody>
            <a:bodyPr wrap="none" anchor="ctr"/>
            <a:lstStyle/>
            <a:p>
              <a:pPr>
                <a:defRPr/>
              </a:pPr>
              <a:endParaRPr lang="en-US" sz="1800">
                <a:cs typeface="Arial" charset="0"/>
              </a:endParaRPr>
            </a:p>
          </p:txBody>
        </p:sp>
        <p:sp>
          <p:nvSpPr>
            <p:cNvPr id="39950" name="Oval 14"/>
            <p:cNvSpPr>
              <a:spLocks noChangeArrowheads="1"/>
            </p:cNvSpPr>
            <p:nvPr/>
          </p:nvSpPr>
          <p:spPr bwMode="auto">
            <a:xfrm>
              <a:off x="5360" y="1072"/>
              <a:ext cx="76" cy="77"/>
            </a:xfrm>
            <a:prstGeom prst="ellipse">
              <a:avLst/>
            </a:prstGeom>
            <a:solidFill>
              <a:schemeClr val="tx2"/>
            </a:solidFill>
            <a:ln w="9525">
              <a:noFill/>
              <a:round/>
              <a:headEnd/>
              <a:tailEnd/>
            </a:ln>
            <a:effectLst/>
          </p:spPr>
          <p:txBody>
            <a:bodyPr wrap="none" anchor="ctr"/>
            <a:lstStyle/>
            <a:p>
              <a:pPr>
                <a:defRPr/>
              </a:pPr>
              <a:endParaRPr lang="en-US" sz="1800">
                <a:cs typeface="Arial" charset="0"/>
              </a:endParaRPr>
            </a:p>
          </p:txBody>
        </p:sp>
        <p:sp>
          <p:nvSpPr>
            <p:cNvPr id="39951" name="Oval 15"/>
            <p:cNvSpPr>
              <a:spLocks noChangeArrowheads="1"/>
            </p:cNvSpPr>
            <p:nvPr/>
          </p:nvSpPr>
          <p:spPr bwMode="auto">
            <a:xfrm>
              <a:off x="5472" y="1072"/>
              <a:ext cx="73" cy="77"/>
            </a:xfrm>
            <a:prstGeom prst="ellipse">
              <a:avLst/>
            </a:prstGeom>
            <a:solidFill>
              <a:schemeClr val="accent2"/>
            </a:solidFill>
            <a:ln w="9525">
              <a:noFill/>
              <a:round/>
              <a:headEnd/>
              <a:tailEnd/>
            </a:ln>
            <a:effectLst/>
          </p:spPr>
          <p:txBody>
            <a:bodyPr wrap="none" anchor="ctr"/>
            <a:lstStyle/>
            <a:p>
              <a:pPr>
                <a:defRPr/>
              </a:pPr>
              <a:endParaRPr lang="en-US" sz="1800">
                <a:cs typeface="Arial" charset="0"/>
              </a:endParaRPr>
            </a:p>
          </p:txBody>
        </p:sp>
        <p:sp>
          <p:nvSpPr>
            <p:cNvPr id="39952" name="Oval 16"/>
            <p:cNvSpPr>
              <a:spLocks noChangeArrowheads="1"/>
            </p:cNvSpPr>
            <p:nvPr/>
          </p:nvSpPr>
          <p:spPr bwMode="auto">
            <a:xfrm>
              <a:off x="5136" y="1184"/>
              <a:ext cx="80" cy="73"/>
            </a:xfrm>
            <a:prstGeom prst="ellipse">
              <a:avLst/>
            </a:prstGeom>
            <a:solidFill>
              <a:schemeClr val="tx2"/>
            </a:solidFill>
            <a:ln w="9525">
              <a:noFill/>
              <a:round/>
              <a:headEnd/>
              <a:tailEnd/>
            </a:ln>
            <a:effectLst/>
          </p:spPr>
          <p:txBody>
            <a:bodyPr wrap="none" anchor="ctr"/>
            <a:lstStyle/>
            <a:p>
              <a:pPr>
                <a:defRPr/>
              </a:pPr>
              <a:endParaRPr lang="en-US" sz="1800">
                <a:cs typeface="Arial" charset="0"/>
              </a:endParaRPr>
            </a:p>
          </p:txBody>
        </p:sp>
        <p:sp>
          <p:nvSpPr>
            <p:cNvPr id="39953" name="Oval 17"/>
            <p:cNvSpPr>
              <a:spLocks noChangeArrowheads="1"/>
            </p:cNvSpPr>
            <p:nvPr/>
          </p:nvSpPr>
          <p:spPr bwMode="auto">
            <a:xfrm>
              <a:off x="5248" y="1184"/>
              <a:ext cx="79" cy="73"/>
            </a:xfrm>
            <a:prstGeom prst="ellipse">
              <a:avLst/>
            </a:prstGeom>
            <a:solidFill>
              <a:schemeClr val="tx2"/>
            </a:solidFill>
            <a:ln w="9525">
              <a:noFill/>
              <a:round/>
              <a:headEnd/>
              <a:tailEnd/>
            </a:ln>
            <a:effectLst/>
          </p:spPr>
          <p:txBody>
            <a:bodyPr wrap="none" anchor="ctr"/>
            <a:lstStyle/>
            <a:p>
              <a:pPr>
                <a:defRPr/>
              </a:pPr>
              <a:endParaRPr lang="en-US" sz="1800">
                <a:cs typeface="Arial" charset="0"/>
              </a:endParaRPr>
            </a:p>
          </p:txBody>
        </p:sp>
        <p:sp>
          <p:nvSpPr>
            <p:cNvPr id="39954" name="Oval 18"/>
            <p:cNvSpPr>
              <a:spLocks noChangeArrowheads="1"/>
            </p:cNvSpPr>
            <p:nvPr/>
          </p:nvSpPr>
          <p:spPr bwMode="auto">
            <a:xfrm>
              <a:off x="5360" y="1184"/>
              <a:ext cx="76" cy="73"/>
            </a:xfrm>
            <a:prstGeom prst="ellipse">
              <a:avLst/>
            </a:prstGeom>
            <a:solidFill>
              <a:schemeClr val="accent2"/>
            </a:solidFill>
            <a:ln w="9525">
              <a:noFill/>
              <a:round/>
              <a:headEnd/>
              <a:tailEnd/>
            </a:ln>
            <a:effectLst/>
          </p:spPr>
          <p:txBody>
            <a:bodyPr wrap="none" anchor="ctr"/>
            <a:lstStyle/>
            <a:p>
              <a:pPr>
                <a:defRPr/>
              </a:pPr>
              <a:endParaRPr lang="en-US" sz="1800">
                <a:cs typeface="Arial" charset="0"/>
              </a:endParaRPr>
            </a:p>
          </p:txBody>
        </p:sp>
        <p:sp>
          <p:nvSpPr>
            <p:cNvPr id="39955" name="Oval 19"/>
            <p:cNvSpPr>
              <a:spLocks noChangeArrowheads="1"/>
            </p:cNvSpPr>
            <p:nvPr/>
          </p:nvSpPr>
          <p:spPr bwMode="auto">
            <a:xfrm>
              <a:off x="5472" y="1184"/>
              <a:ext cx="73" cy="73"/>
            </a:xfrm>
            <a:prstGeom prst="ellipse">
              <a:avLst/>
            </a:prstGeom>
            <a:solidFill>
              <a:schemeClr val="accent2"/>
            </a:solidFill>
            <a:ln w="9525">
              <a:noFill/>
              <a:round/>
              <a:headEnd/>
              <a:tailEnd/>
            </a:ln>
            <a:effectLst/>
          </p:spPr>
          <p:txBody>
            <a:bodyPr wrap="none" anchor="ctr"/>
            <a:lstStyle/>
            <a:p>
              <a:pPr>
                <a:defRPr/>
              </a:pPr>
              <a:endParaRPr lang="en-US" sz="1800">
                <a:cs typeface="Arial" charset="0"/>
              </a:endParaRPr>
            </a:p>
          </p:txBody>
        </p:sp>
        <p:sp>
          <p:nvSpPr>
            <p:cNvPr id="39956" name="Oval 20"/>
            <p:cNvSpPr>
              <a:spLocks noChangeArrowheads="1"/>
            </p:cNvSpPr>
            <p:nvPr/>
          </p:nvSpPr>
          <p:spPr bwMode="auto">
            <a:xfrm>
              <a:off x="5584" y="1184"/>
              <a:ext cx="80" cy="73"/>
            </a:xfrm>
            <a:prstGeom prst="ellipse">
              <a:avLst/>
            </a:prstGeom>
            <a:solidFill>
              <a:schemeClr val="accent1"/>
            </a:solidFill>
            <a:ln w="9525">
              <a:noFill/>
              <a:round/>
              <a:headEnd/>
              <a:tailEnd/>
            </a:ln>
            <a:effectLst/>
          </p:spPr>
          <p:txBody>
            <a:bodyPr wrap="none" anchor="ctr"/>
            <a:lstStyle/>
            <a:p>
              <a:pPr>
                <a:defRPr/>
              </a:pPr>
              <a:endParaRPr lang="en-US" sz="1800">
                <a:cs typeface="Arial" charset="0"/>
              </a:endParaRPr>
            </a:p>
          </p:txBody>
        </p:sp>
        <p:sp>
          <p:nvSpPr>
            <p:cNvPr id="39957"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en-US" sz="1800">
                <a:cs typeface="Arial" charset="0"/>
              </a:endParaRPr>
            </a:p>
          </p:txBody>
        </p:sp>
        <p:sp>
          <p:nvSpPr>
            <p:cNvPr id="39958"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en-US" sz="1800">
                <a:cs typeface="Arial" charset="0"/>
              </a:endParaRPr>
            </a:p>
          </p:txBody>
        </p:sp>
        <p:sp>
          <p:nvSpPr>
            <p:cNvPr id="39959" name="Oval 23"/>
            <p:cNvSpPr>
              <a:spLocks noChangeArrowheads="1"/>
            </p:cNvSpPr>
            <p:nvPr/>
          </p:nvSpPr>
          <p:spPr bwMode="auto">
            <a:xfrm>
              <a:off x="5360" y="1296"/>
              <a:ext cx="76" cy="80"/>
            </a:xfrm>
            <a:prstGeom prst="ellipse">
              <a:avLst/>
            </a:prstGeom>
            <a:solidFill>
              <a:schemeClr val="accent2"/>
            </a:solidFill>
            <a:ln w="9525">
              <a:noFill/>
              <a:round/>
              <a:headEnd/>
              <a:tailEnd/>
            </a:ln>
            <a:effectLst/>
          </p:spPr>
          <p:txBody>
            <a:bodyPr wrap="none" anchor="ctr"/>
            <a:lstStyle/>
            <a:p>
              <a:pPr>
                <a:defRPr/>
              </a:pPr>
              <a:endParaRPr lang="en-US" sz="1800">
                <a:cs typeface="Arial" charset="0"/>
              </a:endParaRPr>
            </a:p>
          </p:txBody>
        </p:sp>
        <p:sp>
          <p:nvSpPr>
            <p:cNvPr id="39960" name="Oval 24"/>
            <p:cNvSpPr>
              <a:spLocks noChangeArrowheads="1"/>
            </p:cNvSpPr>
            <p:nvPr/>
          </p:nvSpPr>
          <p:spPr bwMode="auto">
            <a:xfrm>
              <a:off x="5472" y="1296"/>
              <a:ext cx="73" cy="80"/>
            </a:xfrm>
            <a:prstGeom prst="ellipse">
              <a:avLst/>
            </a:prstGeom>
            <a:solidFill>
              <a:schemeClr val="accent1"/>
            </a:solidFill>
            <a:ln w="9525">
              <a:noFill/>
              <a:round/>
              <a:headEnd/>
              <a:tailEnd/>
            </a:ln>
            <a:effectLst/>
          </p:spPr>
          <p:txBody>
            <a:bodyPr wrap="none" anchor="ctr"/>
            <a:lstStyle/>
            <a:p>
              <a:pPr>
                <a:defRPr/>
              </a:pPr>
              <a:endParaRPr lang="en-US" sz="1800">
                <a:cs typeface="Arial" charset="0"/>
              </a:endParaRPr>
            </a:p>
          </p:txBody>
        </p:sp>
        <p:sp>
          <p:nvSpPr>
            <p:cNvPr id="39961"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en-US" sz="1800">
                <a:cs typeface="Arial" charset="0"/>
              </a:endParaRPr>
            </a:p>
          </p:txBody>
        </p:sp>
        <p:sp>
          <p:nvSpPr>
            <p:cNvPr id="39962"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en-US" sz="1800">
                <a:cs typeface="Arial" charset="0"/>
              </a:endParaRPr>
            </a:p>
          </p:txBody>
        </p:sp>
        <p:sp>
          <p:nvSpPr>
            <p:cNvPr id="39963" name="Oval 27"/>
            <p:cNvSpPr>
              <a:spLocks noChangeArrowheads="1"/>
            </p:cNvSpPr>
            <p:nvPr/>
          </p:nvSpPr>
          <p:spPr bwMode="auto">
            <a:xfrm>
              <a:off x="5360" y="1408"/>
              <a:ext cx="76" cy="80"/>
            </a:xfrm>
            <a:prstGeom prst="ellipse">
              <a:avLst/>
            </a:prstGeom>
            <a:solidFill>
              <a:schemeClr val="accent1"/>
            </a:solidFill>
            <a:ln w="9525">
              <a:noFill/>
              <a:round/>
              <a:headEnd/>
              <a:tailEnd/>
            </a:ln>
            <a:effectLst/>
          </p:spPr>
          <p:txBody>
            <a:bodyPr wrap="none" anchor="ctr"/>
            <a:lstStyle/>
            <a:p>
              <a:pPr>
                <a:defRPr/>
              </a:pPr>
              <a:endParaRPr lang="en-US" sz="1800">
                <a:cs typeface="Arial" charset="0"/>
              </a:endParaRPr>
            </a:p>
          </p:txBody>
        </p:sp>
        <p:sp>
          <p:nvSpPr>
            <p:cNvPr id="39964" name="Oval 28"/>
            <p:cNvSpPr>
              <a:spLocks noChangeArrowheads="1"/>
            </p:cNvSpPr>
            <p:nvPr/>
          </p:nvSpPr>
          <p:spPr bwMode="auto">
            <a:xfrm>
              <a:off x="5472" y="1408"/>
              <a:ext cx="73" cy="80"/>
            </a:xfrm>
            <a:prstGeom prst="ellipse">
              <a:avLst/>
            </a:prstGeom>
            <a:solidFill>
              <a:schemeClr val="accent1"/>
            </a:solidFill>
            <a:ln w="9525">
              <a:noFill/>
              <a:round/>
              <a:headEnd/>
              <a:tailEnd/>
            </a:ln>
            <a:effectLst/>
          </p:spPr>
          <p:txBody>
            <a:bodyPr wrap="none" anchor="ctr"/>
            <a:lstStyle/>
            <a:p>
              <a:pPr>
                <a:defRPr/>
              </a:pPr>
              <a:endParaRPr lang="en-US" sz="1800">
                <a:cs typeface="Arial" charset="0"/>
              </a:endParaRPr>
            </a:p>
          </p:txBody>
        </p:sp>
        <p:sp>
          <p:nvSpPr>
            <p:cNvPr id="39965"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en-US" sz="1800">
                <a:cs typeface="Arial" charset="0"/>
              </a:endParaRPr>
            </a:p>
          </p:txBody>
        </p:sp>
        <p:sp>
          <p:nvSpPr>
            <p:cNvPr id="39966"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en-US" sz="1800">
                <a:cs typeface="Arial" charset="0"/>
              </a:endParaRPr>
            </a:p>
          </p:txBody>
        </p:sp>
        <p:sp>
          <p:nvSpPr>
            <p:cNvPr id="39967"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en-US" sz="1800">
                <a:cs typeface="Arial" charset="0"/>
              </a:endParaRPr>
            </a:p>
          </p:txBody>
        </p:sp>
        <p:sp>
          <p:nvSpPr>
            <p:cNvPr id="39968" name="Oval 32"/>
            <p:cNvSpPr>
              <a:spLocks noChangeArrowheads="1"/>
            </p:cNvSpPr>
            <p:nvPr/>
          </p:nvSpPr>
          <p:spPr bwMode="auto">
            <a:xfrm>
              <a:off x="5360" y="1520"/>
              <a:ext cx="76" cy="79"/>
            </a:xfrm>
            <a:prstGeom prst="ellipse">
              <a:avLst/>
            </a:prstGeom>
            <a:solidFill>
              <a:schemeClr val="accent1"/>
            </a:solidFill>
            <a:ln w="9525">
              <a:noFill/>
              <a:round/>
              <a:headEnd/>
              <a:tailEnd/>
            </a:ln>
            <a:effectLst/>
          </p:spPr>
          <p:txBody>
            <a:bodyPr wrap="none" anchor="ctr"/>
            <a:lstStyle/>
            <a:p>
              <a:pPr>
                <a:defRPr/>
              </a:pPr>
              <a:endParaRPr lang="en-US" sz="1800">
                <a:cs typeface="Arial" charset="0"/>
              </a:endParaRPr>
            </a:p>
          </p:txBody>
        </p:sp>
        <p:sp>
          <p:nvSpPr>
            <p:cNvPr id="39969" name="Oval 33"/>
            <p:cNvSpPr>
              <a:spLocks noChangeArrowheads="1"/>
            </p:cNvSpPr>
            <p:nvPr/>
          </p:nvSpPr>
          <p:spPr bwMode="auto">
            <a:xfrm>
              <a:off x="5472" y="1520"/>
              <a:ext cx="73" cy="79"/>
            </a:xfrm>
            <a:prstGeom prst="ellipse">
              <a:avLst/>
            </a:prstGeom>
            <a:solidFill>
              <a:schemeClr val="folHlink"/>
            </a:solidFill>
            <a:ln w="9525">
              <a:noFill/>
              <a:round/>
              <a:headEnd/>
              <a:tailEnd/>
            </a:ln>
            <a:effectLst/>
          </p:spPr>
          <p:txBody>
            <a:bodyPr wrap="none" anchor="ctr"/>
            <a:lstStyle/>
            <a:p>
              <a:pPr>
                <a:defRPr/>
              </a:pPr>
              <a:endParaRPr lang="en-US" sz="1800">
                <a:cs typeface="Arial" charset="0"/>
              </a:endParaRPr>
            </a:p>
          </p:txBody>
        </p:sp>
        <p:sp>
          <p:nvSpPr>
            <p:cNvPr id="39970" name="Oval 34"/>
            <p:cNvSpPr>
              <a:spLocks noChangeArrowheads="1"/>
            </p:cNvSpPr>
            <p:nvPr/>
          </p:nvSpPr>
          <p:spPr bwMode="auto">
            <a:xfrm>
              <a:off x="5136" y="1632"/>
              <a:ext cx="80" cy="75"/>
            </a:xfrm>
            <a:prstGeom prst="ellipse">
              <a:avLst/>
            </a:prstGeom>
            <a:solidFill>
              <a:schemeClr val="accent1"/>
            </a:solidFill>
            <a:ln w="9525">
              <a:noFill/>
              <a:round/>
              <a:headEnd/>
              <a:tailEnd/>
            </a:ln>
            <a:effectLst/>
          </p:spPr>
          <p:txBody>
            <a:bodyPr wrap="none" anchor="ctr"/>
            <a:lstStyle/>
            <a:p>
              <a:pPr>
                <a:defRPr/>
              </a:pPr>
              <a:endParaRPr lang="en-US" sz="1800">
                <a:cs typeface="Arial" charset="0"/>
              </a:endParaRPr>
            </a:p>
          </p:txBody>
        </p:sp>
        <p:sp>
          <p:nvSpPr>
            <p:cNvPr id="39971" name="Oval 35"/>
            <p:cNvSpPr>
              <a:spLocks noChangeArrowheads="1"/>
            </p:cNvSpPr>
            <p:nvPr/>
          </p:nvSpPr>
          <p:spPr bwMode="auto">
            <a:xfrm>
              <a:off x="5248" y="1632"/>
              <a:ext cx="79" cy="75"/>
            </a:xfrm>
            <a:prstGeom prst="ellipse">
              <a:avLst/>
            </a:prstGeom>
            <a:solidFill>
              <a:schemeClr val="accent1"/>
            </a:solidFill>
            <a:ln w="9525">
              <a:noFill/>
              <a:round/>
              <a:headEnd/>
              <a:tailEnd/>
            </a:ln>
            <a:effectLst/>
          </p:spPr>
          <p:txBody>
            <a:bodyPr wrap="none" anchor="ctr"/>
            <a:lstStyle/>
            <a:p>
              <a:pPr>
                <a:defRPr/>
              </a:pPr>
              <a:endParaRPr lang="en-US" sz="1800">
                <a:cs typeface="Arial" charset="0"/>
              </a:endParaRPr>
            </a:p>
          </p:txBody>
        </p:sp>
        <p:sp>
          <p:nvSpPr>
            <p:cNvPr id="39972" name="Oval 36"/>
            <p:cNvSpPr>
              <a:spLocks noChangeArrowheads="1"/>
            </p:cNvSpPr>
            <p:nvPr/>
          </p:nvSpPr>
          <p:spPr bwMode="auto">
            <a:xfrm>
              <a:off x="5360" y="1632"/>
              <a:ext cx="76" cy="75"/>
            </a:xfrm>
            <a:prstGeom prst="ellipse">
              <a:avLst/>
            </a:prstGeom>
            <a:solidFill>
              <a:schemeClr val="folHlink"/>
            </a:solidFill>
            <a:ln w="9525">
              <a:noFill/>
              <a:round/>
              <a:headEnd/>
              <a:tailEnd/>
            </a:ln>
            <a:effectLst/>
          </p:spPr>
          <p:txBody>
            <a:bodyPr wrap="none" anchor="ctr"/>
            <a:lstStyle/>
            <a:p>
              <a:pPr>
                <a:defRPr/>
              </a:pPr>
              <a:endParaRPr lang="en-US" sz="1800">
                <a:cs typeface="Arial" charset="0"/>
              </a:endParaRPr>
            </a:p>
          </p:txBody>
        </p:sp>
        <p:sp>
          <p:nvSpPr>
            <p:cNvPr id="39973" name="Oval 37"/>
            <p:cNvSpPr>
              <a:spLocks noChangeArrowheads="1"/>
            </p:cNvSpPr>
            <p:nvPr/>
          </p:nvSpPr>
          <p:spPr bwMode="auto">
            <a:xfrm>
              <a:off x="5472" y="1632"/>
              <a:ext cx="73" cy="75"/>
            </a:xfrm>
            <a:prstGeom prst="ellipse">
              <a:avLst/>
            </a:prstGeom>
            <a:solidFill>
              <a:schemeClr val="folHlink"/>
            </a:solidFill>
            <a:ln w="9525">
              <a:noFill/>
              <a:round/>
              <a:headEnd/>
              <a:tailEnd/>
            </a:ln>
            <a:effectLst/>
          </p:spPr>
          <p:txBody>
            <a:bodyPr wrap="none" anchor="ctr"/>
            <a:lstStyle/>
            <a:p>
              <a:pPr>
                <a:defRPr/>
              </a:pPr>
              <a:endParaRPr lang="en-US" sz="1800">
                <a:cs typeface="Arial" charset="0"/>
              </a:endParaRPr>
            </a:p>
          </p:txBody>
        </p:sp>
        <p:sp>
          <p:nvSpPr>
            <p:cNvPr id="39974"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en-US" sz="1800">
                <a:cs typeface="Arial" charset="0"/>
              </a:endParaRPr>
            </a:p>
          </p:txBody>
        </p:sp>
        <p:sp>
          <p:nvSpPr>
            <p:cNvPr id="39975" name="Oval 39"/>
            <p:cNvSpPr>
              <a:spLocks noChangeArrowheads="1"/>
            </p:cNvSpPr>
            <p:nvPr/>
          </p:nvSpPr>
          <p:spPr bwMode="auto">
            <a:xfrm>
              <a:off x="5472" y="1744"/>
              <a:ext cx="73" cy="80"/>
            </a:xfrm>
            <a:prstGeom prst="ellipse">
              <a:avLst/>
            </a:prstGeom>
            <a:solidFill>
              <a:schemeClr val="folHlink"/>
            </a:solidFill>
            <a:ln w="9525">
              <a:noFill/>
              <a:round/>
              <a:headEnd/>
              <a:tailEnd/>
            </a:ln>
            <a:effectLst/>
          </p:spPr>
          <p:txBody>
            <a:bodyPr wrap="none" anchor="ctr"/>
            <a:lstStyle/>
            <a:p>
              <a:pPr>
                <a:defRPr/>
              </a:pPr>
              <a:endParaRPr lang="en-US" sz="1800">
                <a:cs typeface="Arial" charset="0"/>
              </a:endParaRPr>
            </a:p>
          </p:txBody>
        </p:sp>
      </p:grpSp>
    </p:spTree>
    <p:extLst>
      <p:ext uri="{BB962C8B-B14F-4D97-AF65-F5344CB8AC3E}">
        <p14:creationId xmlns:p14="http://schemas.microsoft.com/office/powerpoint/2010/main" val="3674781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3900" b="1">
          <a:solidFill>
            <a:schemeClr val="tx2"/>
          </a:solidFill>
          <a:latin typeface="Times New Roman" pitchFamily="18" charset="0"/>
          <a:ea typeface="+mj-ea"/>
          <a:cs typeface="Times New Roman" pitchFamily="18" charset="0"/>
        </a:defRPr>
      </a:lvl1pPr>
      <a:lvl2pPr algn="l" rtl="0" eaLnBrk="1" fontAlgn="base" hangingPunct="1">
        <a:spcBef>
          <a:spcPct val="0"/>
        </a:spcBef>
        <a:spcAft>
          <a:spcPct val="0"/>
        </a:spcAft>
        <a:defRPr sz="3900" b="1">
          <a:solidFill>
            <a:schemeClr val="tx2"/>
          </a:solidFill>
          <a:latin typeface="Times New Roman" pitchFamily="18" charset="0"/>
          <a:cs typeface="Times New Roman" pitchFamily="18" charset="0"/>
        </a:defRPr>
      </a:lvl2pPr>
      <a:lvl3pPr algn="l" rtl="0" eaLnBrk="1" fontAlgn="base" hangingPunct="1">
        <a:spcBef>
          <a:spcPct val="0"/>
        </a:spcBef>
        <a:spcAft>
          <a:spcPct val="0"/>
        </a:spcAft>
        <a:defRPr sz="3900" b="1">
          <a:solidFill>
            <a:schemeClr val="tx2"/>
          </a:solidFill>
          <a:latin typeface="Times New Roman" pitchFamily="18" charset="0"/>
          <a:cs typeface="Times New Roman" pitchFamily="18" charset="0"/>
        </a:defRPr>
      </a:lvl3pPr>
      <a:lvl4pPr algn="l" rtl="0" eaLnBrk="1" fontAlgn="base" hangingPunct="1">
        <a:spcBef>
          <a:spcPct val="0"/>
        </a:spcBef>
        <a:spcAft>
          <a:spcPct val="0"/>
        </a:spcAft>
        <a:defRPr sz="3900" b="1">
          <a:solidFill>
            <a:schemeClr val="tx2"/>
          </a:solidFill>
          <a:latin typeface="Times New Roman" pitchFamily="18" charset="0"/>
          <a:cs typeface="Times New Roman" pitchFamily="18" charset="0"/>
        </a:defRPr>
      </a:lvl4pPr>
      <a:lvl5pPr algn="l" rtl="0" eaLnBrk="1" fontAlgn="base" hangingPunct="1">
        <a:spcBef>
          <a:spcPct val="0"/>
        </a:spcBef>
        <a:spcAft>
          <a:spcPct val="0"/>
        </a:spcAft>
        <a:defRPr sz="3900" b="1">
          <a:solidFill>
            <a:schemeClr val="tx2"/>
          </a:solidFill>
          <a:latin typeface="Times New Roman" pitchFamily="18" charset="0"/>
          <a:cs typeface="Times New Roman" pitchFamily="18" charset="0"/>
        </a:defRPr>
      </a:lvl5pPr>
      <a:lvl6pPr marL="457200" algn="l" rtl="0" eaLnBrk="1" fontAlgn="base" hangingPunct="1">
        <a:spcBef>
          <a:spcPct val="0"/>
        </a:spcBef>
        <a:spcAft>
          <a:spcPct val="0"/>
        </a:spcAft>
        <a:defRPr sz="3900" b="1">
          <a:solidFill>
            <a:schemeClr val="tx2"/>
          </a:solidFill>
          <a:latin typeface="Arial" charset="0"/>
        </a:defRPr>
      </a:lvl6pPr>
      <a:lvl7pPr marL="914400" algn="l" rtl="0" eaLnBrk="1" fontAlgn="base" hangingPunct="1">
        <a:spcBef>
          <a:spcPct val="0"/>
        </a:spcBef>
        <a:spcAft>
          <a:spcPct val="0"/>
        </a:spcAft>
        <a:defRPr sz="3900" b="1">
          <a:solidFill>
            <a:schemeClr val="tx2"/>
          </a:solidFill>
          <a:latin typeface="Arial" charset="0"/>
        </a:defRPr>
      </a:lvl7pPr>
      <a:lvl8pPr marL="1371600" algn="l" rtl="0" eaLnBrk="1" fontAlgn="base" hangingPunct="1">
        <a:spcBef>
          <a:spcPct val="0"/>
        </a:spcBef>
        <a:spcAft>
          <a:spcPct val="0"/>
        </a:spcAft>
        <a:defRPr sz="3900" b="1">
          <a:solidFill>
            <a:schemeClr val="tx2"/>
          </a:solidFill>
          <a:latin typeface="Arial" charset="0"/>
        </a:defRPr>
      </a:lvl8pPr>
      <a:lvl9pPr marL="1828800" algn="l" rtl="0" eaLnBrk="1" fontAlgn="base" hangingPunct="1">
        <a:spcBef>
          <a:spcPct val="0"/>
        </a:spcBef>
        <a:spcAft>
          <a:spcPct val="0"/>
        </a:spcAft>
        <a:defRPr sz="39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itchFamily="18" charset="0"/>
          <a:ea typeface="+mn-ea"/>
          <a:cs typeface="Times New Roman" pitchFamily="18" charset="0"/>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Times New Roman" pitchFamily="18" charset="0"/>
          <a:cs typeface="Times New Roman" pitchFamily="18" charset="0"/>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Times New Roman" pitchFamily="18" charset="0"/>
          <a:cs typeface="Times New Roman" pitchFamily="18" charset="0"/>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Times New Roman" pitchFamily="18" charset="0"/>
          <a:cs typeface="Times New Roman" pitchFamily="18" charset="0"/>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Times New Roman" pitchFamily="18" charset="0"/>
          <a:cs typeface="Times New Roman" pitchFamily="18" charset="0"/>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Brain Tumor Detection Using Image Processing Techniques</a:t>
            </a:r>
            <a:endParaRPr lang="en-US" dirty="0"/>
          </a:p>
        </p:txBody>
      </p:sp>
      <p:sp>
        <p:nvSpPr>
          <p:cNvPr id="3" name="Subtitle 2"/>
          <p:cNvSpPr>
            <a:spLocks noGrp="1"/>
          </p:cNvSpPr>
          <p:nvPr>
            <p:ph type="subTitle" idx="1"/>
          </p:nvPr>
        </p:nvSpPr>
        <p:spPr/>
        <p:txBody>
          <a:bodyPr/>
          <a:lstStyle/>
          <a:p>
            <a:r>
              <a:rPr lang="en-US" dirty="0" smtClean="0"/>
              <a:t>Ameer Hamza	15-SE-37</a:t>
            </a:r>
          </a:p>
          <a:p>
            <a:r>
              <a:rPr lang="en-US" dirty="0" smtClean="0"/>
              <a:t>Basit Aziz		15-SE-61</a:t>
            </a:r>
          </a:p>
          <a:p>
            <a:r>
              <a:rPr lang="en-US" dirty="0" smtClean="0"/>
              <a:t>Ali </a:t>
            </a:r>
            <a:r>
              <a:rPr lang="en-US" dirty="0" err="1" smtClean="0"/>
              <a:t>Riaz</a:t>
            </a:r>
            <a:r>
              <a:rPr lang="en-US" dirty="0"/>
              <a:t>	</a:t>
            </a:r>
            <a:r>
              <a:rPr lang="en-US" dirty="0" smtClean="0"/>
              <a:t>	15-SE-87</a:t>
            </a:r>
            <a:endParaRPr lang="en-US" dirty="0"/>
          </a:p>
        </p:txBody>
      </p:sp>
    </p:spTree>
    <p:extLst>
      <p:ext uri="{BB962C8B-B14F-4D97-AF65-F5344CB8AC3E}">
        <p14:creationId xmlns:p14="http://schemas.microsoft.com/office/powerpoint/2010/main" val="2801014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a:t>
            </a:r>
            <a:endParaRPr lang="en-US" dirty="0"/>
          </a:p>
        </p:txBody>
      </p:sp>
      <p:pic>
        <p:nvPicPr>
          <p:cNvPr id="19" name="Content Placeholder 18"/>
          <p:cNvPicPr>
            <a:picLocks noGrp="1" noChangeAspect="1"/>
          </p:cNvPicPr>
          <p:nvPr>
            <p:ph idx="1"/>
          </p:nvPr>
        </p:nvPicPr>
        <p:blipFill>
          <a:blip r:embed="rId2"/>
          <a:stretch>
            <a:fillRect/>
          </a:stretch>
        </p:blipFill>
        <p:spPr>
          <a:xfrm>
            <a:off x="1339403" y="1674254"/>
            <a:ext cx="8306873" cy="4855335"/>
          </a:xfrm>
          <a:prstGeom prst="rect">
            <a:avLst/>
          </a:prstGeom>
        </p:spPr>
      </p:pic>
    </p:spTree>
    <p:extLst>
      <p:ext uri="{BB962C8B-B14F-4D97-AF65-F5344CB8AC3E}">
        <p14:creationId xmlns:p14="http://schemas.microsoft.com/office/powerpoint/2010/main" val="430991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Feature Extraction and Matching Algorithm</a:t>
            </a:r>
          </a:p>
          <a:p>
            <a:pPr marL="514350" indent="-514350">
              <a:buFont typeface="+mj-lt"/>
              <a:buAutoNum type="arabicPeriod"/>
            </a:pPr>
            <a:r>
              <a:rPr lang="en-US" b="1" dirty="0" smtClean="0"/>
              <a:t>SIFT</a:t>
            </a:r>
          </a:p>
          <a:p>
            <a:pPr marL="514350" indent="-514350">
              <a:buFont typeface="+mj-lt"/>
              <a:buAutoNum type="arabicPeriod"/>
            </a:pPr>
            <a:r>
              <a:rPr lang="en-US" b="1" dirty="0" smtClean="0"/>
              <a:t>SURF</a:t>
            </a:r>
            <a:endParaRPr lang="en-US" b="1" dirty="0"/>
          </a:p>
        </p:txBody>
      </p:sp>
    </p:spTree>
    <p:extLst>
      <p:ext uri="{BB962C8B-B14F-4D97-AF65-F5344CB8AC3E}">
        <p14:creationId xmlns:p14="http://schemas.microsoft.com/office/powerpoint/2010/main" val="8122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t>MATLAB</a:t>
            </a:r>
          </a:p>
          <a:p>
            <a:r>
              <a:rPr lang="en-US" dirty="0" smtClean="0"/>
              <a:t>Preprocessing</a:t>
            </a:r>
          </a:p>
          <a:p>
            <a:r>
              <a:rPr lang="en-US" dirty="0" smtClean="0"/>
              <a:t>Segmentation</a:t>
            </a:r>
          </a:p>
          <a:p>
            <a:r>
              <a:rPr lang="en-US" dirty="0" smtClean="0"/>
              <a:t>SIFT</a:t>
            </a:r>
          </a:p>
          <a:p>
            <a:r>
              <a:rPr lang="en-US" dirty="0" smtClean="0"/>
              <a:t>SURF</a:t>
            </a:r>
            <a:endParaRPr lang="en-US" dirty="0"/>
          </a:p>
        </p:txBody>
      </p:sp>
    </p:spTree>
    <p:extLst>
      <p:ext uri="{BB962C8B-B14F-4D97-AF65-F5344CB8AC3E}">
        <p14:creationId xmlns:p14="http://schemas.microsoft.com/office/powerpoint/2010/main" val="944706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Parameters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3668294"/>
              </p:ext>
            </p:extLst>
          </p:nvPr>
        </p:nvGraphicFramePr>
        <p:xfrm>
          <a:off x="1815921" y="2318196"/>
          <a:ext cx="7843234" cy="3547004"/>
        </p:xfrm>
        <a:graphic>
          <a:graphicData uri="http://schemas.openxmlformats.org/drawingml/2006/table">
            <a:tbl>
              <a:tblPr firstRow="1" firstCol="1" bandRow="1">
                <a:tableStyleId>{21E4AEA4-8DFA-4A89-87EB-49C32662AFE0}</a:tableStyleId>
              </a:tblPr>
              <a:tblGrid>
                <a:gridCol w="3737070"/>
                <a:gridCol w="4106164"/>
              </a:tblGrid>
              <a:tr h="469666">
                <a:tc>
                  <a:txBody>
                    <a:bodyPr/>
                    <a:lstStyle/>
                    <a:p>
                      <a:pPr marL="0" marR="0" algn="just">
                        <a:lnSpc>
                          <a:spcPct val="107000"/>
                        </a:lnSpc>
                        <a:spcBef>
                          <a:spcPts val="0"/>
                        </a:spcBef>
                        <a:spcAft>
                          <a:spcPts val="0"/>
                        </a:spcAft>
                      </a:pPr>
                      <a:r>
                        <a:rPr lang="en-US" sz="2400" dirty="0">
                          <a:effectLst/>
                        </a:rPr>
                        <a:t>Parameters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400">
                          <a:effectLst/>
                        </a:rPr>
                        <a:t>Description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458739">
                <a:tc>
                  <a:txBody>
                    <a:bodyPr/>
                    <a:lstStyle/>
                    <a:p>
                      <a:pPr marL="0" marR="0" algn="just">
                        <a:lnSpc>
                          <a:spcPct val="107000"/>
                        </a:lnSpc>
                        <a:spcBef>
                          <a:spcPts val="0"/>
                        </a:spcBef>
                        <a:spcAft>
                          <a:spcPts val="0"/>
                        </a:spcAft>
                      </a:pPr>
                      <a:r>
                        <a:rPr lang="en-US" sz="2400" dirty="0">
                          <a:effectLst/>
                        </a:rPr>
                        <a:t>Accuracy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400">
                          <a:effectLst/>
                        </a:rPr>
                        <a:t>The quality or state of being correct or accurate. More accurate the system is more preferable it is.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458739">
                <a:tc>
                  <a:txBody>
                    <a:bodyPr/>
                    <a:lstStyle/>
                    <a:p>
                      <a:pPr marL="0" marR="0" algn="just">
                        <a:lnSpc>
                          <a:spcPct val="107000"/>
                        </a:lnSpc>
                        <a:spcBef>
                          <a:spcPts val="0"/>
                        </a:spcBef>
                        <a:spcAft>
                          <a:spcPts val="0"/>
                        </a:spcAft>
                      </a:pPr>
                      <a:r>
                        <a:rPr lang="en-US" sz="2400">
                          <a:effectLst/>
                        </a:rPr>
                        <a:t>Efficiency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400" dirty="0">
                          <a:effectLst/>
                        </a:rPr>
                        <a:t>It is concerned </a:t>
                      </a:r>
                      <a:r>
                        <a:rPr lang="en-US" sz="2400" dirty="0" smtClean="0">
                          <a:effectLst/>
                        </a:rPr>
                        <a:t>with </a:t>
                      </a:r>
                      <a:r>
                        <a:rPr lang="en-US" sz="2400" dirty="0">
                          <a:effectLst/>
                        </a:rPr>
                        <a:t>time. A system is preferable which takes less storage and less time to run.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15200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Utilization</a:t>
            </a:r>
            <a:endParaRPr lang="en-US" dirty="0"/>
          </a:p>
        </p:txBody>
      </p:sp>
      <p:sp>
        <p:nvSpPr>
          <p:cNvPr id="3" name="Content Placeholder 2"/>
          <p:cNvSpPr>
            <a:spLocks noGrp="1"/>
          </p:cNvSpPr>
          <p:nvPr>
            <p:ph idx="1"/>
          </p:nvPr>
        </p:nvSpPr>
        <p:spPr/>
        <p:txBody>
          <a:bodyPr/>
          <a:lstStyle/>
          <a:p>
            <a:r>
              <a:rPr lang="en-US" dirty="0" smtClean="0"/>
              <a:t>Reducing Human Effort</a:t>
            </a:r>
          </a:p>
          <a:p>
            <a:r>
              <a:rPr lang="en-US" dirty="0" smtClean="0"/>
              <a:t>Accuracy </a:t>
            </a:r>
          </a:p>
          <a:p>
            <a:r>
              <a:rPr lang="en-US" dirty="0" smtClean="0"/>
              <a:t>Minimum Failure Ratio </a:t>
            </a:r>
          </a:p>
          <a:p>
            <a:r>
              <a:rPr lang="en-US" dirty="0" smtClean="0"/>
              <a:t>End Users</a:t>
            </a:r>
            <a:endParaRPr lang="en-US" dirty="0"/>
          </a:p>
        </p:txBody>
      </p:sp>
    </p:spTree>
    <p:extLst>
      <p:ext uri="{BB962C8B-B14F-4D97-AF65-F5344CB8AC3E}">
        <p14:creationId xmlns:p14="http://schemas.microsoft.com/office/powerpoint/2010/main" val="2019420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Emerging Field</a:t>
            </a:r>
          </a:p>
          <a:p>
            <a:r>
              <a:rPr lang="en-US" dirty="0" smtClean="0"/>
              <a:t>Tough and time taking job</a:t>
            </a:r>
          </a:p>
          <a:p>
            <a:r>
              <a:rPr lang="en-US" dirty="0" smtClean="0"/>
              <a:t>Reducing the human effort</a:t>
            </a:r>
          </a:p>
          <a:p>
            <a:r>
              <a:rPr lang="en-US" dirty="0" smtClean="0"/>
              <a:t>Comparison between different Algorithms</a:t>
            </a:r>
            <a:endParaRPr lang="en-US" dirty="0"/>
          </a:p>
        </p:txBody>
      </p:sp>
    </p:spTree>
    <p:extLst>
      <p:ext uri="{BB962C8B-B14F-4D97-AF65-F5344CB8AC3E}">
        <p14:creationId xmlns:p14="http://schemas.microsoft.com/office/powerpoint/2010/main" val="36010535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609600" y="1719262"/>
            <a:ext cx="10972800" cy="4823205"/>
          </a:xfrm>
        </p:spPr>
        <p:txBody>
          <a:bodyPr/>
          <a:lstStyle/>
          <a:p>
            <a:pPr algn="just"/>
            <a:r>
              <a:rPr lang="en-US" sz="2400" dirty="0"/>
              <a:t>S. a. W. R. a. N. L.-P. a. R. M. Bauer, "A survey of MRI-based medical image analysis for brain tumor studies," </a:t>
            </a:r>
            <a:r>
              <a:rPr lang="en-US" sz="2400" i="1" dirty="0"/>
              <a:t>Physics in Medicine \&amp; Biology, </a:t>
            </a:r>
            <a:r>
              <a:rPr lang="en-US" sz="2400" dirty="0"/>
              <a:t>vol. 58, no. IOP publishing, p. R97, </a:t>
            </a:r>
            <a:r>
              <a:rPr lang="en-US" sz="2400" dirty="0" smtClean="0"/>
              <a:t>2013</a:t>
            </a:r>
            <a:endParaRPr lang="en-US" sz="2400" dirty="0"/>
          </a:p>
          <a:p>
            <a:pPr algn="just"/>
            <a:r>
              <a:rPr lang="en-US" sz="2400" dirty="0"/>
              <a:t>B. H. a. J. A. a. B. S. a. K. a. C. J. a. F. K. a. K. J. a. B. Y. a. P. N. a. S. J. a. W. R. a. O. </a:t>
            </a:r>
            <a:r>
              <a:rPr lang="en-US" sz="2400" dirty="0" err="1"/>
              <a:t>Menze</a:t>
            </a:r>
            <a:r>
              <a:rPr lang="en-US" sz="2400" dirty="0"/>
              <a:t>, "The multimodal brain tumor image segmentation benchmark (BRATS)," </a:t>
            </a:r>
            <a:r>
              <a:rPr lang="en-US" sz="2400" i="1" dirty="0"/>
              <a:t>IEEE transaction on medical imaging, </a:t>
            </a:r>
            <a:r>
              <a:rPr lang="en-US" sz="2400" dirty="0"/>
              <a:t>vol. 34, no. NIH Public Access, p. 1993, </a:t>
            </a:r>
            <a:r>
              <a:rPr lang="en-US" sz="2400" dirty="0" smtClean="0"/>
              <a:t>2015</a:t>
            </a:r>
          </a:p>
          <a:p>
            <a:pPr algn="just"/>
            <a:r>
              <a:rPr lang="en-US" sz="2400" dirty="0"/>
              <a:t>E. a. E. M. a. A.-A. R. Abdel-</a:t>
            </a:r>
            <a:r>
              <a:rPr lang="en-US" sz="2400" dirty="0" err="1"/>
              <a:t>Maksoud</a:t>
            </a:r>
            <a:r>
              <a:rPr lang="en-US" sz="2400" dirty="0"/>
              <a:t>, "Brain tumor segmentation based on a hybrid </a:t>
            </a:r>
            <a:r>
              <a:rPr lang="en-US" sz="2400" dirty="0" smtClean="0"/>
              <a:t>clustering </a:t>
            </a:r>
            <a:r>
              <a:rPr lang="en-US" sz="2400" dirty="0"/>
              <a:t>technique," </a:t>
            </a:r>
            <a:r>
              <a:rPr lang="en-US" sz="2400" i="1" dirty="0"/>
              <a:t>Egyptian Informatics Journal, </a:t>
            </a:r>
            <a:r>
              <a:rPr lang="en-US" sz="2400" dirty="0"/>
              <a:t>vol. 16, no. Elsevier, pp. 71--81, </a:t>
            </a:r>
            <a:r>
              <a:rPr lang="en-US" sz="2400" dirty="0" smtClean="0"/>
              <a:t>2015</a:t>
            </a:r>
          </a:p>
          <a:p>
            <a:pPr algn="just"/>
            <a:r>
              <a:rPr lang="en-US" sz="2400" dirty="0"/>
              <a:t>M. a. D. a. W.-F. D. a. B. A. a. C. A. a. B. Y. a. P. ,. C. a. J. P.-M. a. L. H. </a:t>
            </a:r>
            <a:r>
              <a:rPr lang="en-US" sz="2400" dirty="0" err="1"/>
              <a:t>Havaei</a:t>
            </a:r>
            <a:r>
              <a:rPr lang="en-US" sz="2400" dirty="0"/>
              <a:t>, "Brain tumor segmentation with </a:t>
            </a:r>
            <a:r>
              <a:rPr lang="en-US" sz="2400" dirty="0" err="1"/>
              <a:t>depp</a:t>
            </a:r>
            <a:r>
              <a:rPr lang="en-US" sz="2400" dirty="0"/>
              <a:t> neural </a:t>
            </a:r>
            <a:r>
              <a:rPr lang="en-US" sz="2400" dirty="0" err="1"/>
              <a:t>nerworks</a:t>
            </a:r>
            <a:r>
              <a:rPr lang="en-US" sz="2400" dirty="0"/>
              <a:t>," </a:t>
            </a:r>
            <a:r>
              <a:rPr lang="en-US" sz="2400" i="1" dirty="0"/>
              <a:t>Medical image analysis, </a:t>
            </a:r>
            <a:r>
              <a:rPr lang="en-US" sz="2400" dirty="0"/>
              <a:t>vol. 35, no. Elsevier, pp. 18--31, 2017</a:t>
            </a:r>
          </a:p>
        </p:txBody>
      </p:sp>
    </p:spTree>
    <p:extLst>
      <p:ext uri="{BB962C8B-B14F-4D97-AF65-F5344CB8AC3E}">
        <p14:creationId xmlns:p14="http://schemas.microsoft.com/office/powerpoint/2010/main" val="3179487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lgn="just"/>
            <a:r>
              <a:rPr lang="en-US" dirty="0"/>
              <a:t>A. a. K. E. a. B. M. S. Aslam, "Improved edge detection algorithm for brain tumor segmentation," </a:t>
            </a:r>
            <a:r>
              <a:rPr lang="en-US" i="1" dirty="0"/>
              <a:t>Procedia Computer Science, </a:t>
            </a:r>
            <a:r>
              <a:rPr lang="en-US" dirty="0"/>
              <a:t>vol. 58, no. Elsevier, pp. 430--437, </a:t>
            </a:r>
            <a:r>
              <a:rPr lang="en-US" dirty="0" smtClean="0"/>
              <a:t>2015</a:t>
            </a:r>
          </a:p>
          <a:p>
            <a:pPr algn="just"/>
            <a:r>
              <a:rPr lang="en-US" dirty="0"/>
              <a:t>S. a. R. D. </a:t>
            </a:r>
            <a:r>
              <a:rPr lang="en-US" dirty="0" err="1"/>
              <a:t>Damodharan</a:t>
            </a:r>
            <a:r>
              <a:rPr lang="en-US" dirty="0"/>
              <a:t>, "Combining Tissue Segmentation and Neural Network for Brain Tumor Detection," </a:t>
            </a:r>
            <a:r>
              <a:rPr lang="en-US" i="1" dirty="0" err="1"/>
              <a:t>Intrernational</a:t>
            </a:r>
            <a:r>
              <a:rPr lang="en-US" i="1" dirty="0"/>
              <a:t> Arab Journal of Information Technology (IAJIT), </a:t>
            </a:r>
            <a:r>
              <a:rPr lang="en-US" dirty="0"/>
              <a:t>vol. 12, no. 1, 2015</a:t>
            </a:r>
            <a:r>
              <a:rPr lang="en-US" dirty="0" smtClean="0"/>
              <a:t>.</a:t>
            </a:r>
          </a:p>
          <a:p>
            <a:pPr algn="just"/>
            <a:r>
              <a:rPr lang="en-US" dirty="0"/>
              <a:t>G. a. B. L. a. L. L. a. C. F. Castellano, "Texture analysis of medical images," </a:t>
            </a:r>
            <a:r>
              <a:rPr lang="en-US" i="1" dirty="0"/>
              <a:t>Clinical radiology, </a:t>
            </a:r>
            <a:r>
              <a:rPr lang="en-US" dirty="0"/>
              <a:t>vol. 59, no. 12, pp. 1061--1069, 2004</a:t>
            </a:r>
            <a:endParaRPr lang="en-US" dirty="0" smtClean="0"/>
          </a:p>
          <a:p>
            <a:pPr algn="just"/>
            <a:endParaRPr lang="en-US" dirty="0"/>
          </a:p>
        </p:txBody>
      </p:sp>
    </p:spTree>
    <p:extLst>
      <p:ext uri="{BB962C8B-B14F-4D97-AF65-F5344CB8AC3E}">
        <p14:creationId xmlns:p14="http://schemas.microsoft.com/office/powerpoint/2010/main" val="1425898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marL="0" indent="0">
              <a:buNone/>
            </a:pPr>
            <a:r>
              <a:rPr lang="en-US" dirty="0" smtClean="0"/>
              <a:t>Detection of tumor in brain with precise accuracy and the location of the tumor with in the brain is time taking and lengthy process by use of huma</a:t>
            </a:r>
            <a:r>
              <a:rPr lang="en-US" dirty="0" smtClean="0"/>
              <a:t>noid techniques</a:t>
            </a:r>
            <a:endParaRPr lang="en-US" dirty="0" smtClean="0"/>
          </a:p>
        </p:txBody>
      </p:sp>
    </p:spTree>
    <p:extLst>
      <p:ext uri="{BB962C8B-B14F-4D97-AF65-F5344CB8AC3E}">
        <p14:creationId xmlns:p14="http://schemas.microsoft.com/office/powerpoint/2010/main" val="2367920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Aims &amp; Objectives</a:t>
            </a:r>
            <a:endParaRPr lang="en-US" dirty="0"/>
          </a:p>
        </p:txBody>
      </p:sp>
      <p:sp>
        <p:nvSpPr>
          <p:cNvPr id="3" name="Content Placeholder 2"/>
          <p:cNvSpPr>
            <a:spLocks noGrp="1"/>
          </p:cNvSpPr>
          <p:nvPr>
            <p:ph idx="1"/>
          </p:nvPr>
        </p:nvSpPr>
        <p:spPr/>
        <p:txBody>
          <a:bodyPr/>
          <a:lstStyle/>
          <a:p>
            <a:pPr algn="just"/>
            <a:endParaRPr lang="en-US" sz="2400" dirty="0" smtClean="0"/>
          </a:p>
          <a:p>
            <a:pPr algn="just"/>
            <a:r>
              <a:rPr lang="en-US" dirty="0" smtClean="0"/>
              <a:t>Hard to identify brain tumors using traditional methodology</a:t>
            </a:r>
          </a:p>
          <a:p>
            <a:pPr algn="just"/>
            <a:r>
              <a:rPr lang="en-US" dirty="0"/>
              <a:t>M</a:t>
            </a:r>
            <a:r>
              <a:rPr lang="en-US" dirty="0" smtClean="0"/>
              <a:t>ainly </a:t>
            </a:r>
            <a:r>
              <a:rPr lang="en-US" dirty="0"/>
              <a:t>focusing on medical imaging field. </a:t>
            </a:r>
            <a:endParaRPr lang="en-US" dirty="0" smtClean="0"/>
          </a:p>
          <a:p>
            <a:pPr algn="just"/>
            <a:r>
              <a:rPr lang="en-US" dirty="0" smtClean="0"/>
              <a:t>Reduce failure ratio and minimal time for the identification</a:t>
            </a:r>
          </a:p>
          <a:p>
            <a:pPr algn="just"/>
            <a:r>
              <a:rPr lang="en-US" dirty="0" smtClean="0"/>
              <a:t>Accuracy comparison </a:t>
            </a:r>
            <a:r>
              <a:rPr lang="en-US" dirty="0" smtClean="0"/>
              <a:t>between </a:t>
            </a:r>
            <a:r>
              <a:rPr lang="en-US" dirty="0" smtClean="0"/>
              <a:t>Algorithms</a:t>
            </a:r>
            <a:endParaRPr lang="en-US" dirty="0"/>
          </a:p>
        </p:txBody>
      </p:sp>
    </p:spTree>
    <p:extLst>
      <p:ext uri="{BB962C8B-B14F-4D97-AF65-F5344CB8AC3E}">
        <p14:creationId xmlns:p14="http://schemas.microsoft.com/office/powerpoint/2010/main" val="3497208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a:t>
            </a:r>
            <a:endParaRPr lang="en-US" dirty="0"/>
          </a:p>
        </p:txBody>
      </p:sp>
      <p:sp>
        <p:nvSpPr>
          <p:cNvPr id="3" name="Content Placeholder 2"/>
          <p:cNvSpPr>
            <a:spLocks noGrp="1"/>
          </p:cNvSpPr>
          <p:nvPr>
            <p:ph idx="1"/>
          </p:nvPr>
        </p:nvSpPr>
        <p:spPr/>
        <p:txBody>
          <a:bodyPr/>
          <a:lstStyle/>
          <a:p>
            <a:pPr lvl="0"/>
            <a:r>
              <a:rPr lang="en-US" dirty="0"/>
              <a:t>GUI Design</a:t>
            </a:r>
          </a:p>
          <a:p>
            <a:pPr lvl="0"/>
            <a:r>
              <a:rPr lang="en-US" dirty="0"/>
              <a:t>Problem Implementation on MATLAB</a:t>
            </a:r>
          </a:p>
          <a:p>
            <a:pPr lvl="0"/>
            <a:r>
              <a:rPr lang="en-US" dirty="0"/>
              <a:t>Documentation</a:t>
            </a:r>
          </a:p>
          <a:p>
            <a:pPr lvl="0"/>
            <a:r>
              <a:rPr lang="en-US" dirty="0"/>
              <a:t>Research Paper</a:t>
            </a:r>
          </a:p>
          <a:p>
            <a:pPr marL="0" indent="0">
              <a:buNone/>
            </a:pPr>
            <a:endParaRPr lang="en-US" dirty="0"/>
          </a:p>
        </p:txBody>
      </p:sp>
    </p:spTree>
    <p:extLst>
      <p:ext uri="{BB962C8B-B14F-4D97-AF65-F5344CB8AC3E}">
        <p14:creationId xmlns:p14="http://schemas.microsoft.com/office/powerpoint/2010/main" val="2982886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pPr algn="just"/>
            <a:r>
              <a:rPr lang="en-US" dirty="0"/>
              <a:t>Brain tumor could appear anywhere in brain in different size, shape and contrast. Convolutional Neural Network is highly efficient which exploits both logical and contextual </a:t>
            </a:r>
            <a:r>
              <a:rPr lang="en-US" dirty="0" smtClean="0"/>
              <a:t>feature</a:t>
            </a:r>
          </a:p>
          <a:p>
            <a:pPr algn="just"/>
            <a:r>
              <a:rPr lang="en-US" dirty="0" smtClean="0"/>
              <a:t>The </a:t>
            </a:r>
            <a:r>
              <a:rPr lang="en-US" dirty="0"/>
              <a:t>challenging thing in the identification of </a:t>
            </a:r>
            <a:r>
              <a:rPr lang="en-US" dirty="0" smtClean="0"/>
              <a:t>brain tumor </a:t>
            </a:r>
            <a:r>
              <a:rPr lang="en-US" dirty="0"/>
              <a:t>is segmentation, registration and modelling as tumor causes morphological changes in the </a:t>
            </a:r>
            <a:r>
              <a:rPr lang="en-US" dirty="0" smtClean="0"/>
              <a:t>brain.</a:t>
            </a:r>
          </a:p>
          <a:p>
            <a:pPr algn="just"/>
            <a:r>
              <a:rPr lang="en-US" dirty="0" smtClean="0"/>
              <a:t>Different segmentation algorithms work best for different sub-parts but not a single algorithm devise for the purpose that could be implemented and work best for each sub-region.</a:t>
            </a:r>
          </a:p>
          <a:p>
            <a:pPr algn="just"/>
            <a:endParaRPr lang="en-US" dirty="0"/>
          </a:p>
        </p:txBody>
      </p:sp>
    </p:spTree>
    <p:extLst>
      <p:ext uri="{BB962C8B-B14F-4D97-AF65-F5344CB8AC3E}">
        <p14:creationId xmlns:p14="http://schemas.microsoft.com/office/powerpoint/2010/main" val="3956827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pPr algn="just"/>
            <a:r>
              <a:rPr lang="en-US" dirty="0"/>
              <a:t>Brain tumor detection become apparent in biomedical imaging. Detection is critical as tumor morphological changes remain subtle. Watershed segmentation is utilized to distinguish unusual tissues from normal surrounding tissues with connected component labeling for the better identification of brain tumor</a:t>
            </a:r>
            <a:r>
              <a:rPr lang="en-US" dirty="0" smtClean="0"/>
              <a:t>.</a:t>
            </a:r>
          </a:p>
          <a:p>
            <a:pPr algn="just"/>
            <a:r>
              <a:rPr lang="en-US" dirty="0"/>
              <a:t>One image processing technique for the identification of brain tumor is hybrid self-organizing map(SOM) with  Fuzzy K-means(FKM) which is efficient in term of specificity, sensitivity, mean square error, time of computation and memory demand</a:t>
            </a:r>
          </a:p>
        </p:txBody>
      </p:sp>
    </p:spTree>
    <p:extLst>
      <p:ext uri="{BB962C8B-B14F-4D97-AF65-F5344CB8AC3E}">
        <p14:creationId xmlns:p14="http://schemas.microsoft.com/office/powerpoint/2010/main" val="760139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a:xfrm>
            <a:off x="609600" y="1719262"/>
            <a:ext cx="10882184" cy="4780391"/>
          </a:xfrm>
        </p:spPr>
        <p:txBody>
          <a:bodyPr/>
          <a:lstStyle/>
          <a:p>
            <a:r>
              <a:rPr lang="en-US" dirty="0"/>
              <a:t>Image segmentation always remain a challenging problem due to the cluttered object, image noise, image contents and other factors. K-means clustering integrated with Fuzzy C- means algorithm helps us in minimal computation time and in accuracy of </a:t>
            </a:r>
            <a:r>
              <a:rPr lang="en-US" dirty="0" smtClean="0"/>
              <a:t>detection</a:t>
            </a:r>
          </a:p>
          <a:p>
            <a:r>
              <a:rPr lang="en-US" dirty="0"/>
              <a:t>The target is to detect tumor in the brain using image processing techniques as detection from MRI is quite time taking and difficult. Major steps in image processing includes image pre-processing, segmentation of pathological tissues, normal tissues and gray matter and cerebrospinal fluid, feature extraction from every segmentation and classification is done with Neural Networks</a:t>
            </a:r>
            <a:endParaRPr lang="en-US" dirty="0" smtClean="0"/>
          </a:p>
          <a:p>
            <a:endParaRPr lang="en-US" dirty="0"/>
          </a:p>
        </p:txBody>
      </p:sp>
    </p:spTree>
    <p:extLst>
      <p:ext uri="{BB962C8B-B14F-4D97-AF65-F5344CB8AC3E}">
        <p14:creationId xmlns:p14="http://schemas.microsoft.com/office/powerpoint/2010/main" val="4205660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r>
              <a:rPr lang="en-US" dirty="0"/>
              <a:t>If we are able to understand the texture of brain and able to analyze it we will be able to get much more efficient and better result it have different application including segmentation and differentiate between healthy and faulty tissues</a:t>
            </a:r>
            <a:r>
              <a:rPr lang="en-US" dirty="0" smtClean="0"/>
              <a:t>.</a:t>
            </a:r>
          </a:p>
        </p:txBody>
      </p:sp>
    </p:spTree>
    <p:extLst>
      <p:ext uri="{BB962C8B-B14F-4D97-AF65-F5344CB8AC3E}">
        <p14:creationId xmlns:p14="http://schemas.microsoft.com/office/powerpoint/2010/main" val="2484964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510" y="2479072"/>
            <a:ext cx="10058400" cy="1295400"/>
          </a:xfrm>
        </p:spPr>
        <p:txBody>
          <a:bodyPr/>
          <a:lstStyle/>
          <a:p>
            <a:pPr algn="ctr"/>
            <a:r>
              <a:rPr lang="en-US" dirty="0" smtClean="0"/>
              <a:t>Proposed Solution</a:t>
            </a:r>
            <a:endParaRPr lang="en-US" dirty="0"/>
          </a:p>
        </p:txBody>
      </p:sp>
    </p:spTree>
    <p:extLst>
      <p:ext uri="{BB962C8B-B14F-4D97-AF65-F5344CB8AC3E}">
        <p14:creationId xmlns:p14="http://schemas.microsoft.com/office/powerpoint/2010/main" val="742716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Lec 01</Template>
  <TotalTime>100</TotalTime>
  <Words>908</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vt:lpstr>
      <vt:lpstr>Network</vt:lpstr>
      <vt:lpstr>Brain Tumor Detection Using Image Processing Techniques</vt:lpstr>
      <vt:lpstr>Problem Statement</vt:lpstr>
      <vt:lpstr>Aims &amp; Objectives</vt:lpstr>
      <vt:lpstr>Deliverables</vt:lpstr>
      <vt:lpstr>Literature Review</vt:lpstr>
      <vt:lpstr>Literature Review</vt:lpstr>
      <vt:lpstr>Literature Review</vt:lpstr>
      <vt:lpstr>Literature Review</vt:lpstr>
      <vt:lpstr>Proposed Solution</vt:lpstr>
      <vt:lpstr>Work Flow</vt:lpstr>
      <vt:lpstr>Methodology</vt:lpstr>
      <vt:lpstr>Experimental Setup</vt:lpstr>
      <vt:lpstr>Evaluation Parameters</vt:lpstr>
      <vt:lpstr>Utilization</vt:lpstr>
      <vt:lpstr>Conclusion</vt:lpstr>
      <vt:lpstr>References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Image Processing Techniques</dc:title>
  <dc:creator>Basit Aziz Rajput</dc:creator>
  <cp:lastModifiedBy>Basit Aziz Rajput</cp:lastModifiedBy>
  <cp:revision>9</cp:revision>
  <dcterms:created xsi:type="dcterms:W3CDTF">2019-01-28T14:16:40Z</dcterms:created>
  <dcterms:modified xsi:type="dcterms:W3CDTF">2019-01-28T17:45:12Z</dcterms:modified>
</cp:coreProperties>
</file>