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93" r:id="rId16"/>
    <p:sldId id="294" r:id="rId17"/>
    <p:sldId id="284" r:id="rId18"/>
    <p:sldId id="285" r:id="rId19"/>
    <p:sldId id="295" r:id="rId20"/>
    <p:sldId id="296" r:id="rId21"/>
    <p:sldId id="297" r:id="rId22"/>
    <p:sldId id="298" r:id="rId23"/>
  </p:sldIdLst>
  <p:sldSz cx="9144000" cy="5143500" type="screen16x9"/>
  <p:notesSz cx="6858000" cy="9144000"/>
  <p:embeddedFontLst>
    <p:embeddedFont>
      <p:font typeface="Economica" panose="020B060402020202020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AB73E9-4D35-4EFC-93D2-FDDA64A6AEEF}">
  <a:tblStyle styleId="{05AB73E9-4D35-4EFC-93D2-FDDA64A6A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518ae321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518ae321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518ae32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518ae32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6518ae321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6518ae321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518ae321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518ae321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6518ae321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6518ae321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6518ae321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6518ae321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518ae3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518ae3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518ae3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518ae3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518ae321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518ae321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518ae321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518ae321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518ae321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518ae321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6518ae32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6518ae32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6518ae321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6518ae321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518ae321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518ae321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Rifat Kaya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Analysis (Continued)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072825"/>
            <a:ext cx="85206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Confusion Matrix - the mother of all metrics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Note: It can be really confusing!!!</a:t>
            </a:r>
            <a:endParaRPr sz="10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00" y="1765875"/>
            <a:ext cx="5759200" cy="26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657575" y="3062200"/>
            <a:ext cx="1520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TN: Transactions that are </a:t>
            </a:r>
            <a:r>
              <a:rPr lang="en" sz="900" b="1">
                <a:latin typeface="Open Sans"/>
                <a:ea typeface="Open Sans"/>
                <a:cs typeface="Open Sans"/>
                <a:sym typeface="Open Sans"/>
              </a:rPr>
              <a:t>genuine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and predicted to be </a:t>
            </a:r>
            <a:r>
              <a:rPr lang="en" sz="900" b="1">
                <a:latin typeface="Open Sans"/>
                <a:ea typeface="Open Sans"/>
                <a:cs typeface="Open Sans"/>
                <a:sym typeface="Open Sans"/>
              </a:rPr>
              <a:t>genuine</a:t>
            </a:r>
            <a:endParaRPr sz="9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892475" y="4490975"/>
            <a:ext cx="1520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FP: Transactions that are </a:t>
            </a:r>
            <a:r>
              <a:rPr lang="en" sz="900" b="1">
                <a:latin typeface="Open Sans"/>
                <a:ea typeface="Open Sans"/>
                <a:cs typeface="Open Sans"/>
                <a:sym typeface="Open Sans"/>
              </a:rPr>
              <a:t>genuine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but predicted to be </a:t>
            </a:r>
            <a:r>
              <a:rPr lang="en" sz="900" b="1">
                <a:latin typeface="Open Sans"/>
                <a:ea typeface="Open Sans"/>
                <a:cs typeface="Open Sans"/>
                <a:sym typeface="Open Sans"/>
              </a:rPr>
              <a:t>fraudulent</a:t>
            </a:r>
            <a:endParaRPr sz="9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598800" y="4490975"/>
            <a:ext cx="1707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TP: Transactions that are </a:t>
            </a:r>
            <a:r>
              <a:rPr lang="en" sz="900" b="1">
                <a:latin typeface="Open Sans"/>
                <a:ea typeface="Open Sans"/>
                <a:cs typeface="Open Sans"/>
                <a:sym typeface="Open Sans"/>
              </a:rPr>
              <a:t>fraudulent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and predicted to be </a:t>
            </a:r>
            <a:r>
              <a:rPr lang="en" sz="900" b="1">
                <a:latin typeface="Open Sans"/>
                <a:ea typeface="Open Sans"/>
                <a:cs typeface="Open Sans"/>
                <a:sym typeface="Open Sans"/>
              </a:rPr>
              <a:t>fraudulent</a:t>
            </a:r>
            <a:endParaRPr sz="9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657575" y="3733350"/>
            <a:ext cx="1581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FN:</a:t>
            </a:r>
            <a:r>
              <a:rPr lang="en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that are </a:t>
            </a:r>
            <a:r>
              <a:rPr lang="en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fraudulent 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predicted to be </a:t>
            </a:r>
            <a:r>
              <a:rPr lang="en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genuine</a:t>
            </a:r>
            <a:endParaRPr sz="9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Analysis (Continued)</a:t>
            </a:r>
            <a:endParaRPr dirty="0"/>
          </a:p>
        </p:txBody>
      </p:sp>
      <p:sp>
        <p:nvSpPr>
          <p:cNvPr id="151" name="Google Shape;151;p23"/>
          <p:cNvSpPr txBox="1"/>
          <p:nvPr/>
        </p:nvSpPr>
        <p:spPr>
          <a:xfrm>
            <a:off x="171536" y="3784415"/>
            <a:ext cx="4120137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Easy to see the trade-off: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◆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Detecting all fraudulent transactions may not be the best answer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image11.png">
            <a:extLst>
              <a:ext uri="{FF2B5EF4-FFF2-40B4-BE49-F238E27FC236}">
                <a16:creationId xmlns:a16="http://schemas.microsoft.com/office/drawing/2014/main" id="{3D581C69-68A5-4C9F-B83C-9C5AF463EC9E}"/>
              </a:ext>
            </a:extLst>
          </p:cNvPr>
          <p:cNvPicPr/>
          <p:nvPr/>
        </p:nvPicPr>
        <p:blipFill rotWithShape="1">
          <a:blip r:embed="rId3"/>
          <a:srcRect t="5539"/>
          <a:stretch/>
        </p:blipFill>
        <p:spPr bwMode="auto">
          <a:xfrm>
            <a:off x="1461705" y="1152887"/>
            <a:ext cx="6307357" cy="2631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271BB-15AC-45F7-B2BB-CE6AF6EAAB32}"/>
              </a:ext>
            </a:extLst>
          </p:cNvPr>
          <p:cNvSpPr txBox="1"/>
          <p:nvPr/>
        </p:nvSpPr>
        <p:spPr>
          <a:xfrm>
            <a:off x="4852329" y="3793321"/>
            <a:ext cx="479225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buSzPts val="1400"/>
              <a:buFont typeface="Open Sans"/>
              <a:buChar char="➔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Easy to interpret:</a:t>
            </a:r>
          </a:p>
          <a:p>
            <a:pPr marL="914400" lvl="1" indent="-317500">
              <a:spcBef>
                <a:spcPts val="1000"/>
              </a:spcBef>
              <a:buSzPts val="1400"/>
              <a:buFont typeface="Open Sans"/>
              <a:buChar char="◆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Higher score better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 (Continued)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and Underfitting - finding the balance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Overfitting</a:t>
            </a:r>
            <a:r>
              <a:rPr lang="en"/>
              <a:t>: the model works only well with the data in hand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Underfitting</a:t>
            </a:r>
            <a:r>
              <a:rPr lang="en"/>
              <a:t>: the model does not successfully capture the patterns in the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2571750"/>
            <a:ext cx="68103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Analysis (Continued)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793500" cy="3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Training Data</a:t>
            </a:r>
            <a:r>
              <a:rPr lang="en" sz="1600"/>
              <a:t>: The data that is used to train the model (Teach the patterns)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Test Data</a:t>
            </a:r>
            <a:r>
              <a:rPr lang="en" sz="1600"/>
              <a:t>: The data that the model is tested (How good the model learn the patterns?)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Cross-Validation</a:t>
            </a:r>
            <a:r>
              <a:rPr lang="en" sz="1600"/>
              <a:t>: split the training data into </a:t>
            </a:r>
            <a:r>
              <a:rPr lang="en" sz="1600" i="1"/>
              <a:t>k</a:t>
            </a:r>
            <a:r>
              <a:rPr lang="en" sz="1600"/>
              <a:t>-folds and use </a:t>
            </a:r>
            <a:r>
              <a:rPr lang="en" sz="1600" i="1"/>
              <a:t>k-1</a:t>
            </a:r>
            <a:r>
              <a:rPr lang="en" sz="1600"/>
              <a:t> folds (training data) to train the model and 1 fold (validation data) to validate the model. 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379" y="1408774"/>
            <a:ext cx="4805601" cy="25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3418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– </a:t>
            </a:r>
            <a:r>
              <a:rPr lang="en-US" dirty="0"/>
              <a:t>Spot Check on Metrics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0B1C3-A3BE-4D93-A8C0-34125CF9F8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84" y="1173150"/>
            <a:ext cx="3705225" cy="3533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980CE-EFF2-4747-9055-27E055E3486C}"/>
              </a:ext>
            </a:extLst>
          </p:cNvPr>
          <p:cNvSpPr txBox="1"/>
          <p:nvPr/>
        </p:nvSpPr>
        <p:spPr>
          <a:xfrm>
            <a:off x="5272816" y="1663809"/>
            <a:ext cx="28433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well-known metrics may not work all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good to start with a set of metrics but better is to stay with a small set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MCC, AUCPR and AUCROC are the best for our case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2D1E-8DDA-4331-8A61-7AAE06CE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Machine Learning – </a:t>
            </a:r>
            <a:r>
              <a:rPr lang="en-US" dirty="0"/>
              <a:t>First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CEC75-93AC-4703-AF2C-9F7B9E06E16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 bwMode="auto">
          <a:xfrm>
            <a:off x="562045" y="1353976"/>
            <a:ext cx="4495800" cy="3343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57713A-048B-4C44-9D3D-5E8D1DAE65DD}"/>
              </a:ext>
            </a:extLst>
          </p:cNvPr>
          <p:cNvSpPr txBox="1"/>
          <p:nvPr/>
        </p:nvSpPr>
        <p:spPr>
          <a:xfrm>
            <a:off x="5246120" y="1353976"/>
            <a:ext cx="3586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of test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how the models are doing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green bar (AUCROC) is inflated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best performing models:</a:t>
            </a:r>
          </a:p>
          <a:p>
            <a:r>
              <a:rPr lang="en-US" dirty="0"/>
              <a:t>	1. Extra Trees</a:t>
            </a:r>
          </a:p>
          <a:p>
            <a:r>
              <a:rPr lang="en-US" dirty="0"/>
              <a:t>	2.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	3.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8433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9017-D781-4A47-847B-8EC26574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What about transactions?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D3F6B-1B4A-4D33-AA17-9723A457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9184" y="1225224"/>
            <a:ext cx="3370598" cy="3354000"/>
          </a:xfrm>
        </p:spPr>
        <p:txBody>
          <a:bodyPr/>
          <a:lstStyle/>
          <a:p>
            <a:r>
              <a:rPr lang="en-US" dirty="0"/>
              <a:t>High performance on identifying the genuine transactions.</a:t>
            </a:r>
          </a:p>
          <a:p>
            <a:r>
              <a:rPr lang="en-US" dirty="0"/>
              <a:t>The false negatives (wrong alarms) are a manageable number of transactions.</a:t>
            </a:r>
          </a:p>
          <a:p>
            <a:r>
              <a:rPr lang="en-US" dirty="0"/>
              <a:t>Look to improve false positives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C846B-218D-40C1-B0B6-D2CD60079F3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5" t="24393" b="52540"/>
          <a:stretch/>
        </p:blipFill>
        <p:spPr>
          <a:xfrm>
            <a:off x="2672159" y="946297"/>
            <a:ext cx="2224508" cy="1898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8CF42-CE0D-433B-AD13-259C6E50F7B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49001" r="50000" b="3465"/>
          <a:stretch/>
        </p:blipFill>
        <p:spPr>
          <a:xfrm>
            <a:off x="334102" y="946297"/>
            <a:ext cx="2224508" cy="39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Sampling</a:t>
            </a: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428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Sampling</a:t>
            </a:r>
            <a:r>
              <a:rPr lang="en" dirty="0"/>
              <a:t>: Changing the class distribution in order to improve the performance of the machine learning models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Under-Sampling</a:t>
            </a:r>
            <a:r>
              <a:rPr lang="en" dirty="0"/>
              <a:t>: Deleting observations from the majority class (genuine transactions) in order to close the gap in the class distributions (the number of observation in each class)</a:t>
            </a:r>
            <a:endParaRPr dirty="0"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b="1" dirty="0"/>
              <a:t>Over-Sampling</a:t>
            </a:r>
            <a:r>
              <a:rPr lang="en" dirty="0"/>
              <a:t>: Increasing the number of observations in the minority class in order to close the gap in the class distributions</a:t>
            </a:r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b="1" dirty="0"/>
              <a:t>Hybrid Sampling:</a:t>
            </a:r>
            <a:r>
              <a:rPr lang="en" dirty="0"/>
              <a:t> </a:t>
            </a:r>
            <a:r>
              <a:rPr lang="en-US" dirty="0"/>
              <a:t>The combination of over and under-sampling. </a:t>
            </a:r>
            <a:endParaRPr lang="en-US" b="1" dirty="0"/>
          </a:p>
          <a:p>
            <a:pPr marL="596900" lvl="1" indent="0" algn="l" rtl="0"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D9AEB-D385-4A44-BEDE-F0BD21009DF4}"/>
              </a:ext>
            </a:extLst>
          </p:cNvPr>
          <p:cNvSpPr txBox="1"/>
          <p:nvPr/>
        </p:nvSpPr>
        <p:spPr>
          <a:xfrm>
            <a:off x="311700" y="4391790"/>
            <a:ext cx="835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study, Hybrid Sampling –SMOTEENN- is applied.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Machine Learning - Sampling (Continued)</a:t>
            </a:r>
            <a:endParaRPr dirty="0"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613" y="1279425"/>
            <a:ext cx="6438784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5934-0A25-4BBB-9CCF-755B80FD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Machine Learning - Sampling (Continued)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1C39B-D6B8-4EC9-8E57-95D20BA1AC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1"/>
          <a:stretch/>
        </p:blipFill>
        <p:spPr bwMode="auto">
          <a:xfrm>
            <a:off x="311700" y="1734222"/>
            <a:ext cx="4599940" cy="2355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34847C-D49A-4EAF-8776-B2474A1C8926}"/>
              </a:ext>
            </a:extLst>
          </p:cNvPr>
          <p:cNvSpPr txBox="1"/>
          <p:nvPr/>
        </p:nvSpPr>
        <p:spPr>
          <a:xfrm>
            <a:off x="4911640" y="2435093"/>
            <a:ext cx="392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 Sampling didn’t improve the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best to go with original data</a:t>
            </a:r>
          </a:p>
        </p:txBody>
      </p:sp>
    </p:spTree>
    <p:extLst>
      <p:ext uri="{BB962C8B-B14F-4D97-AF65-F5344CB8AC3E}">
        <p14:creationId xmlns:p14="http://schemas.microsoft.com/office/powerpoint/2010/main" val="143945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Fraudulent Transactions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67275" y="1296400"/>
            <a:ext cx="39750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100$ genuine transaction, there is a 5.7 ¢ fraudulent transaction.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it seem insignificant 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 amount of fraudulent transactions is expected to reach </a:t>
            </a:r>
            <a:r>
              <a:rPr lang="en" sz="2700" b="1"/>
              <a:t>40 B. $</a:t>
            </a:r>
            <a:r>
              <a:rPr lang="en" sz="2000"/>
              <a:t> in 2027.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Source: The Nilson Report, November (2019)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6428"/>
          <a:stretch/>
        </p:blipFill>
        <p:spPr>
          <a:xfrm>
            <a:off x="4845980" y="445031"/>
            <a:ext cx="4150620" cy="45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9E94-844B-45E4-B1AB-F84AF0F9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Machine Learning - </a:t>
            </a:r>
            <a:r>
              <a:rPr lang="en-US" dirty="0" err="1"/>
              <a:t>Optimiztion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7EA93-69F6-4ECE-9DDA-81FB33BE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73541"/>
              </p:ext>
            </p:extLst>
          </p:nvPr>
        </p:nvGraphicFramePr>
        <p:xfrm>
          <a:off x="311701" y="1347837"/>
          <a:ext cx="6616382" cy="2447826"/>
        </p:xfrm>
        <a:graphic>
          <a:graphicData uri="http://schemas.openxmlformats.org/drawingml/2006/table">
            <a:tbl>
              <a:tblPr firstRow="1" firstCol="1" bandRow="1">
                <a:tableStyleId>{05AB73E9-4D35-4EFC-93D2-FDDA64A6AEEF}</a:tableStyleId>
              </a:tblPr>
              <a:tblGrid>
                <a:gridCol w="2324708">
                  <a:extLst>
                    <a:ext uri="{9D8B030D-6E8A-4147-A177-3AD203B41FA5}">
                      <a16:colId xmlns:a16="http://schemas.microsoft.com/office/drawing/2014/main" val="2325920366"/>
                    </a:ext>
                  </a:extLst>
                </a:gridCol>
                <a:gridCol w="1735357">
                  <a:extLst>
                    <a:ext uri="{9D8B030D-6E8A-4147-A177-3AD203B41FA5}">
                      <a16:colId xmlns:a16="http://schemas.microsoft.com/office/drawing/2014/main" val="1071691490"/>
                    </a:ext>
                  </a:extLst>
                </a:gridCol>
                <a:gridCol w="1528450">
                  <a:extLst>
                    <a:ext uri="{9D8B030D-6E8A-4147-A177-3AD203B41FA5}">
                      <a16:colId xmlns:a16="http://schemas.microsoft.com/office/drawing/2014/main" val="115461055"/>
                    </a:ext>
                  </a:extLst>
                </a:gridCol>
                <a:gridCol w="1027867">
                  <a:extLst>
                    <a:ext uri="{9D8B030D-6E8A-4147-A177-3AD203B41FA5}">
                      <a16:colId xmlns:a16="http://schemas.microsoft.com/office/drawing/2014/main" val="915863354"/>
                    </a:ext>
                  </a:extLst>
                </a:gridCol>
              </a:tblGrid>
              <a:tr h="236154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Default Parameters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Tuned Parameters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Change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extLst>
                  <a:ext uri="{0D108BD9-81ED-4DB2-BD59-A6C34878D82A}">
                    <a16:rowId xmlns:a16="http://schemas.microsoft.com/office/drawing/2014/main" val="2727469174"/>
                  </a:ext>
                </a:extLst>
              </a:tr>
              <a:tr h="276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0.756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0.758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0.002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227618"/>
                  </a:ext>
                </a:extLst>
              </a:tr>
              <a:tr h="276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Tree Classifier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0.734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0.761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0.027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220548"/>
                  </a:ext>
                </a:extLst>
              </a:tr>
              <a:tr h="276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Random Forest Classifier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0.854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0.860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0.060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178806"/>
                  </a:ext>
                </a:extLst>
              </a:tr>
              <a:tr h="276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Extra Trees Classifier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0.861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0.864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376"/>
                  </a:ext>
                </a:extLst>
              </a:tr>
              <a:tr h="276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AdaBoost Classifier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0.761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0.829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0.068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32617"/>
                  </a:ext>
                </a:extLst>
              </a:tr>
              <a:tr h="276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Gradient Boosting Classifier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0.604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0.828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0.224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18182"/>
                  </a:ext>
                </a:extLst>
              </a:tr>
              <a:tr h="276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XGBoost</a:t>
                      </a:r>
                      <a:r>
                        <a:rPr lang="en-US" sz="1200" dirty="0">
                          <a:effectLst/>
                        </a:rPr>
                        <a:t> Classifier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0.850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0.861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0.011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86054"/>
                  </a:ext>
                </a:extLst>
              </a:tr>
              <a:tr h="276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K-Nearest Neighbors Classifier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0.852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0.859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495" marR="5649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344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EE24EB-6EBC-44B5-BCAA-FA4A941AEE1D}"/>
              </a:ext>
            </a:extLst>
          </p:cNvPr>
          <p:cNvSpPr txBox="1"/>
          <p:nvPr/>
        </p:nvSpPr>
        <p:spPr>
          <a:xfrm>
            <a:off x="7035872" y="1232649"/>
            <a:ext cx="17964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model increased its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greatest increase is 22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least increase is 0.2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A865C-4981-4136-90B3-0F2237B6755C}"/>
              </a:ext>
            </a:extLst>
          </p:cNvPr>
          <p:cNvSpPr txBox="1"/>
          <p:nvPr/>
        </p:nvSpPr>
        <p:spPr>
          <a:xfrm>
            <a:off x="2132462" y="3873468"/>
            <a:ext cx="4879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models are still didn’t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12899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C53C-9A6E-4563-A349-CD5B5AB9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D2972-020A-4722-B2A2-345BAF74F2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5" t="24393" b="52540"/>
          <a:stretch/>
        </p:blipFill>
        <p:spPr>
          <a:xfrm>
            <a:off x="6558693" y="1147225"/>
            <a:ext cx="2224508" cy="1898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430DC-D933-4DA0-B087-D107AB1554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49001" r="50000" b="27932"/>
          <a:stretch/>
        </p:blipFill>
        <p:spPr>
          <a:xfrm>
            <a:off x="3617933" y="1147225"/>
            <a:ext cx="2224508" cy="1898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53079B-7641-4C76-B30D-0C424CE9F6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73025" r="50000" b="3465"/>
          <a:stretch/>
        </p:blipFill>
        <p:spPr>
          <a:xfrm>
            <a:off x="1008222" y="1147225"/>
            <a:ext cx="2224508" cy="1898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A0281-2639-40DA-B347-4F4959B2D58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24530" b="52564"/>
          <a:stretch/>
        </p:blipFill>
        <p:spPr bwMode="auto">
          <a:xfrm>
            <a:off x="6558692" y="3083406"/>
            <a:ext cx="2224509" cy="18257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39C51-B721-4F8D-B18A-F1C4B43800C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" t="48647" r="48807" b="27537"/>
          <a:stretch/>
        </p:blipFill>
        <p:spPr bwMode="auto">
          <a:xfrm>
            <a:off x="3617933" y="3045557"/>
            <a:ext cx="2224509" cy="1898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18799D-87EB-4BED-951E-FAD8BEF1758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72178" b="4006"/>
          <a:stretch/>
        </p:blipFill>
        <p:spPr bwMode="auto">
          <a:xfrm>
            <a:off x="1008220" y="3010810"/>
            <a:ext cx="2224510" cy="18983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6722C3-2CBF-4BE3-B79E-B2ACF12195C2}"/>
              </a:ext>
            </a:extLst>
          </p:cNvPr>
          <p:cNvSpPr txBox="1"/>
          <p:nvPr/>
        </p:nvSpPr>
        <p:spPr>
          <a:xfrm>
            <a:off x="164863" y="1942502"/>
            <a:ext cx="79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0C014-42DD-45A3-82B6-A9FE96EBEE02}"/>
              </a:ext>
            </a:extLst>
          </p:cNvPr>
          <p:cNvSpPr txBox="1"/>
          <p:nvPr/>
        </p:nvSpPr>
        <p:spPr>
          <a:xfrm>
            <a:off x="57883" y="3806087"/>
            <a:ext cx="100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</a:t>
            </a:r>
          </a:p>
        </p:txBody>
      </p:sp>
    </p:spTree>
    <p:extLst>
      <p:ext uri="{BB962C8B-B14F-4D97-AF65-F5344CB8AC3E}">
        <p14:creationId xmlns:p14="http://schemas.microsoft.com/office/powerpoint/2010/main" val="236960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AFDE-2C29-4D54-B637-D3705071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F57F-B177-4C2F-B794-3D9756A53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+mn-lt"/>
              </a:rPr>
              <a:t>Hyperparameter optimization, overall, did have a positive effect on the performance of algorithms. Based on the test scores and the confusion matrices the top 3 algorithms are: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    	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>
                <a:latin typeface="+mn-lt"/>
              </a:rPr>
              <a:t>XGBoost</a:t>
            </a:r>
            <a:r>
              <a:rPr lang="en-US" sz="1600" dirty="0">
                <a:latin typeface="+mn-lt"/>
              </a:rPr>
              <a:t> Classifier (Tuned Parameters)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n-lt"/>
              </a:rPr>
              <a:t>Extra Trees Classifier (Default Parameters)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n-lt"/>
              </a:rPr>
              <a:t>Random Forest(Default Parameters)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Finally, the best algorithm is the </a:t>
            </a:r>
            <a:r>
              <a:rPr lang="en-US" dirty="0" err="1">
                <a:latin typeface="+mn-lt"/>
              </a:rPr>
              <a:t>XGBoost</a:t>
            </a:r>
            <a:r>
              <a:rPr lang="en-US" dirty="0">
                <a:latin typeface="+mn-lt"/>
              </a:rPr>
              <a:t> Classifier. It is able to catch 78.9% of the fraudulent transactions with less than 5 false negatives (0.00003%).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1D6A-E162-4EF1-837B-AC681161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A319-D01C-4311-9724-A76CB90FF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Ideally, businesses want to find ways to prevent fraud from taking place, or, if that’s not possible, </a:t>
            </a:r>
            <a:r>
              <a:rPr lang="en-US" b="1" dirty="0">
                <a:latin typeface="+mn-lt"/>
              </a:rPr>
              <a:t>to detect it before significant damage is done</a:t>
            </a:r>
            <a:r>
              <a:rPr lang="en-US" dirty="0">
                <a:latin typeface="+mn-lt"/>
              </a:rPr>
              <a:t>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Fraud detection occurs during the fraud attempt.</a:t>
            </a:r>
          </a:p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The goal of fraud detection is to mitigate fraud.</a:t>
            </a:r>
          </a:p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Sophisticated fraud detection solutions also reduce false positives which improves the user experience and increases the productivity of fraud teams </a:t>
            </a:r>
          </a:p>
          <a:p>
            <a:r>
              <a:rPr lang="en-US" dirty="0">
                <a:latin typeface="+mn-lt"/>
              </a:rPr>
              <a:t>However, the key point is to teach customers how to stay safe:</a:t>
            </a:r>
          </a:p>
          <a:p>
            <a:pPr marL="114300" indent="0">
              <a:buNone/>
            </a:pPr>
            <a:r>
              <a:rPr lang="en-US" sz="1200" b="1" dirty="0">
                <a:latin typeface="+mn-lt"/>
              </a:rPr>
              <a:t>	- Use Safe Payments</a:t>
            </a:r>
          </a:p>
          <a:p>
            <a:pPr marL="114300" indent="0">
              <a:buNone/>
            </a:pPr>
            <a:r>
              <a:rPr lang="en-US" sz="1200" b="1" dirty="0">
                <a:latin typeface="+mn-lt"/>
              </a:rPr>
              <a:t>	- Guard Personal Information</a:t>
            </a:r>
          </a:p>
          <a:p>
            <a:pPr marL="114300" indent="0">
              <a:buNone/>
            </a:pPr>
            <a:r>
              <a:rPr lang="en-US" sz="1200" b="1" dirty="0">
                <a:latin typeface="+mn-lt"/>
              </a:rPr>
              <a:t>	- Check Credit Reports Regularly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1FFF9-4CBE-46E5-BEEB-FFD8914971BF}"/>
              </a:ext>
            </a:extLst>
          </p:cNvPr>
          <p:cNvSpPr txBox="1"/>
          <p:nvPr/>
        </p:nvSpPr>
        <p:spPr>
          <a:xfrm>
            <a:off x="5090939" y="3478355"/>
            <a:ext cx="355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n-lt"/>
              </a:rPr>
              <a:t>- Conduct Online Searches</a:t>
            </a:r>
            <a:endParaRPr lang="en-US" sz="1200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- Remain Skeptical About Free Trials</a:t>
            </a:r>
          </a:p>
        </p:txBody>
      </p:sp>
    </p:spTree>
    <p:extLst>
      <p:ext uri="{BB962C8B-B14F-4D97-AF65-F5344CB8AC3E}">
        <p14:creationId xmlns:p14="http://schemas.microsoft.com/office/powerpoint/2010/main" val="39534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 Days of transaction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Collected from Europe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Accounted for privacy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284.407 credit card transactions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Fraudulent to genuine transactions ratio 1:578</a:t>
            </a:r>
            <a:endParaRPr sz="1600" b="1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genuine transactions account for </a:t>
            </a:r>
            <a:r>
              <a:rPr lang="en" sz="1600" b="1"/>
              <a:t>99.83%</a:t>
            </a:r>
            <a:r>
              <a:rPr lang="en" sz="1600"/>
              <a:t> of all transactions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fraudulent transactions only account for </a:t>
            </a:r>
            <a:r>
              <a:rPr lang="en" sz="1600" b="1"/>
              <a:t>0.17%</a:t>
            </a:r>
            <a:r>
              <a:rPr lang="en" sz="1600"/>
              <a:t> of all transactions</a:t>
            </a:r>
            <a:endParaRPr sz="16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325" y="971200"/>
            <a:ext cx="4604399" cy="285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(Continued)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46275" y="1097625"/>
            <a:ext cx="8520600" cy="3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transactions take place?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38" y="1668050"/>
            <a:ext cx="8474075" cy="32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(Continued)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063050"/>
            <a:ext cx="8520600" cy="3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amounts?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75" y="1583777"/>
            <a:ext cx="7329049" cy="27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555700" y="4418400"/>
            <a:ext cx="2489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Fraudulent transactions mean amount: 122.211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Fraudulent transactions median amount: 9.250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418925" y="4456350"/>
            <a:ext cx="28176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Genuine transactions mean amount: 88.291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Genuine transactions median amount: 22.000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(Continued)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detect fraudulent transactions?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729925" y="1892863"/>
            <a:ext cx="2608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Correlation Analysis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075" y="532550"/>
            <a:ext cx="3965925" cy="414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44500" y="2964450"/>
            <a:ext cx="37077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are no patterns among the features (input variables).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Thanks to PCA!!!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l="10687" t="15521" r="10029" b="17601"/>
          <a:stretch/>
        </p:blipFill>
        <p:spPr>
          <a:xfrm>
            <a:off x="909825" y="1803838"/>
            <a:ext cx="733680" cy="6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(Continued)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detect fraudulent transactions?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8029"/>
          <a:stretch/>
        </p:blipFill>
        <p:spPr>
          <a:xfrm>
            <a:off x="536775" y="1871700"/>
            <a:ext cx="655925" cy="66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486625" y="1650625"/>
            <a:ext cx="1443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 Smarter Way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192700" y="1991725"/>
            <a:ext cx="24114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Bivariate Analysis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325" y="1865988"/>
            <a:ext cx="4549251" cy="14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4325" y="3386950"/>
            <a:ext cx="4549251" cy="13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466725" y="2758250"/>
            <a:ext cx="29730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Explore each feature by transaction class: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Genuine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Fraudulent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36775" y="4189225"/>
            <a:ext cx="234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Find the different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084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Models implemented: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Logistic Regression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K-Nearest Neighbours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Naive Bayes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Decision Tree Classifier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 Forest Classifier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Extra Trees Classifier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AdaBoost Classifier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Gradient Boosting Classifier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XGBoost Classifier</a:t>
            </a:r>
            <a:endParaRPr dirty="0"/>
          </a:p>
        </p:txBody>
      </p:sp>
      <p:sp>
        <p:nvSpPr>
          <p:cNvPr id="123" name="Google Shape;123;p20"/>
          <p:cNvSpPr txBox="1"/>
          <p:nvPr/>
        </p:nvSpPr>
        <p:spPr>
          <a:xfrm>
            <a:off x="4325100" y="1225225"/>
            <a:ext cx="4096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TOO MANY MODELS ?</a:t>
            </a:r>
            <a:endParaRPr sz="2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Don’t worry - It’s just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400" y="2435425"/>
            <a:ext cx="2405900" cy="12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968</Words>
  <Application>Microsoft Office PowerPoint</Application>
  <PresentationFormat>On-screen Show (16:9)</PresentationFormat>
  <Paragraphs>166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Open Sans</vt:lpstr>
      <vt:lpstr>Economica</vt:lpstr>
      <vt:lpstr>Luxe</vt:lpstr>
      <vt:lpstr>Credit Card Fraud Detection</vt:lpstr>
      <vt:lpstr>Fraudulent Transactions</vt:lpstr>
      <vt:lpstr>Fraud Detection</vt:lpstr>
      <vt:lpstr>The Data</vt:lpstr>
      <vt:lpstr>The Data (Continued)</vt:lpstr>
      <vt:lpstr>The Data (Continued)</vt:lpstr>
      <vt:lpstr>The Data (Continued)</vt:lpstr>
      <vt:lpstr>The Data (Continued)</vt:lpstr>
      <vt:lpstr>The Analysis</vt:lpstr>
      <vt:lpstr>The Analysis (Continued)</vt:lpstr>
      <vt:lpstr>The Analysis (Continued)</vt:lpstr>
      <vt:lpstr>The Analysis (Continued)</vt:lpstr>
      <vt:lpstr>The Analysis (Continued)</vt:lpstr>
      <vt:lpstr>Machine Learning – Spot Check on Metrics</vt:lpstr>
      <vt:lpstr>Machine Learning – First Results</vt:lpstr>
      <vt:lpstr>Machine Learning – What about transactions?</vt:lpstr>
      <vt:lpstr>Machine Learning - Sampling</vt:lpstr>
      <vt:lpstr>Machine Learning - Sampling (Continued)</vt:lpstr>
      <vt:lpstr>Machine Learning - Sampling (Continued)</vt:lpstr>
      <vt:lpstr>Machine Learning - Optimiztion</vt:lpstr>
      <vt:lpstr>Final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cp:lastModifiedBy>Ali Rifat Kaya</cp:lastModifiedBy>
  <cp:revision>7</cp:revision>
  <dcterms:modified xsi:type="dcterms:W3CDTF">2020-10-20T14:33:04Z</dcterms:modified>
</cp:coreProperties>
</file>