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0" r:id="rId1"/>
  </p:sldMasterIdLst>
  <p:sldIdLst>
    <p:sldId id="256" r:id="rId2"/>
    <p:sldId id="273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AC52-D845-4336-BF84-C1A1B30C37D6}" type="datetimeFigureOut">
              <a:rPr lang="en-AS" smtClean="0"/>
              <a:t>12/27/2020</a:t>
            </a:fld>
            <a:endParaRPr lang="en-A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3AEA-0798-4E77-A30A-1666D92E9F45}" type="slidenum">
              <a:rPr lang="en-AS" smtClean="0"/>
              <a:t>‹#›</a:t>
            </a:fld>
            <a:endParaRPr lang="en-A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41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AC52-D845-4336-BF84-C1A1B30C37D6}" type="datetimeFigureOut">
              <a:rPr lang="en-AS" smtClean="0"/>
              <a:t>12/27/2020</a:t>
            </a:fld>
            <a:endParaRPr lang="en-A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3AEA-0798-4E77-A30A-1666D92E9F45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78582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AC52-D845-4336-BF84-C1A1B30C37D6}" type="datetimeFigureOut">
              <a:rPr lang="en-AS" smtClean="0"/>
              <a:t>12/27/2020</a:t>
            </a:fld>
            <a:endParaRPr lang="en-A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3AEA-0798-4E77-A30A-1666D92E9F45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92656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AC52-D845-4336-BF84-C1A1B30C37D6}" type="datetimeFigureOut">
              <a:rPr lang="en-AS" smtClean="0"/>
              <a:t>12/27/2020</a:t>
            </a:fld>
            <a:endParaRPr lang="en-A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3AEA-0798-4E77-A30A-1666D92E9F45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80335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AC52-D845-4336-BF84-C1A1B30C37D6}" type="datetimeFigureOut">
              <a:rPr lang="en-AS" smtClean="0"/>
              <a:t>12/27/2020</a:t>
            </a:fld>
            <a:endParaRPr lang="en-A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3AEA-0798-4E77-A30A-1666D92E9F45}" type="slidenum">
              <a:rPr lang="en-AS" smtClean="0"/>
              <a:t>‹#›</a:t>
            </a:fld>
            <a:endParaRPr lang="en-A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74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AC52-D845-4336-BF84-C1A1B30C37D6}" type="datetimeFigureOut">
              <a:rPr lang="en-AS" smtClean="0"/>
              <a:t>12/27/2020</a:t>
            </a:fld>
            <a:endParaRPr lang="en-A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3AEA-0798-4E77-A30A-1666D92E9F45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14954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AC52-D845-4336-BF84-C1A1B30C37D6}" type="datetimeFigureOut">
              <a:rPr lang="en-AS" smtClean="0"/>
              <a:t>12/27/2020</a:t>
            </a:fld>
            <a:endParaRPr lang="en-A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3AEA-0798-4E77-A30A-1666D92E9F45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410340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AC52-D845-4336-BF84-C1A1B30C37D6}" type="datetimeFigureOut">
              <a:rPr lang="en-AS" smtClean="0"/>
              <a:t>12/27/2020</a:t>
            </a:fld>
            <a:endParaRPr lang="en-A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3AEA-0798-4E77-A30A-1666D92E9F45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14801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AC52-D845-4336-BF84-C1A1B30C37D6}" type="datetimeFigureOut">
              <a:rPr lang="en-AS" smtClean="0"/>
              <a:t>12/27/2020</a:t>
            </a:fld>
            <a:endParaRPr lang="en-A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3AEA-0798-4E77-A30A-1666D92E9F45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5346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403AC52-D845-4336-BF84-C1A1B30C37D6}" type="datetimeFigureOut">
              <a:rPr lang="en-AS" smtClean="0"/>
              <a:t>12/27/2020</a:t>
            </a:fld>
            <a:endParaRPr lang="en-A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413AEA-0798-4E77-A30A-1666D92E9F45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23600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AC52-D845-4336-BF84-C1A1B30C37D6}" type="datetimeFigureOut">
              <a:rPr lang="en-AS" smtClean="0"/>
              <a:t>12/27/2020</a:t>
            </a:fld>
            <a:endParaRPr lang="en-A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3AEA-0798-4E77-A30A-1666D92E9F45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36522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03AC52-D845-4336-BF84-C1A1B30C37D6}" type="datetimeFigureOut">
              <a:rPr lang="en-AS" smtClean="0"/>
              <a:t>12/27/2020</a:t>
            </a:fld>
            <a:endParaRPr lang="en-A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413AEA-0798-4E77-A30A-1666D92E9F45}" type="slidenum">
              <a:rPr lang="en-AS" smtClean="0"/>
              <a:t>‹#›</a:t>
            </a:fld>
            <a:endParaRPr lang="en-A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23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1" r:id="rId1"/>
    <p:sldLayoutId id="2147484362" r:id="rId2"/>
    <p:sldLayoutId id="2147484363" r:id="rId3"/>
    <p:sldLayoutId id="2147484364" r:id="rId4"/>
    <p:sldLayoutId id="2147484365" r:id="rId5"/>
    <p:sldLayoutId id="2147484366" r:id="rId6"/>
    <p:sldLayoutId id="2147484367" r:id="rId7"/>
    <p:sldLayoutId id="2147484368" r:id="rId8"/>
    <p:sldLayoutId id="2147484369" r:id="rId9"/>
    <p:sldLayoutId id="2147484370" r:id="rId10"/>
    <p:sldLayoutId id="21474843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elp.com/datase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D8C3-D586-4A44-80B8-6137BA749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 Helpful Reviews</a:t>
            </a:r>
            <a:endParaRPr lang="en-A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CBFC7-8CF6-4C6F-BD80-A6DAD94EF8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ALI RIFAT KAYA</a:t>
            </a:r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3572857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5FA94F-6CF8-4F65-A3FE-95B0B419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en-US" dirty="0"/>
              <a:t>The Dataset</a:t>
            </a:r>
            <a:endParaRPr lang="en-A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213282-6293-4DFF-8EAB-C87651558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219" y="373678"/>
            <a:ext cx="2623162" cy="1276606"/>
          </a:xfrm>
          <a:prstGeom prst="rect">
            <a:avLst/>
          </a:prstGeom>
        </p:spPr>
      </p:pic>
      <p:pic>
        <p:nvPicPr>
          <p:cNvPr id="6" name="image5.png">
            <a:extLst>
              <a:ext uri="{FF2B5EF4-FFF2-40B4-BE49-F238E27FC236}">
                <a16:creationId xmlns:a16="http://schemas.microsoft.com/office/drawing/2014/main" id="{37D9FD3B-E35F-417E-8D4E-736FB077D73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96963" y="1823066"/>
            <a:ext cx="4700155" cy="4116096"/>
          </a:xfrm>
          <a:prstGeom prst="rect">
            <a:avLst/>
          </a:prstGeom>
          <a:ln/>
        </p:spPr>
      </p:pic>
      <p:pic>
        <p:nvPicPr>
          <p:cNvPr id="7" name="image2.png">
            <a:extLst>
              <a:ext uri="{FF2B5EF4-FFF2-40B4-BE49-F238E27FC236}">
                <a16:creationId xmlns:a16="http://schemas.microsoft.com/office/drawing/2014/main" id="{76E0A8A8-FD37-4D6E-B62F-C02EABE47B59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096000" y="1823065"/>
            <a:ext cx="5059363" cy="411609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344971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5FA94F-6CF8-4F65-A3FE-95B0B419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en-US" dirty="0"/>
              <a:t>The Dataset</a:t>
            </a:r>
            <a:endParaRPr lang="en-A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213282-6293-4DFF-8EAB-C87651558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219" y="373678"/>
            <a:ext cx="2623162" cy="1276606"/>
          </a:xfrm>
          <a:prstGeom prst="rect">
            <a:avLst/>
          </a:prstGeom>
        </p:spPr>
      </p:pic>
      <p:pic>
        <p:nvPicPr>
          <p:cNvPr id="6" name="image1.png">
            <a:extLst>
              <a:ext uri="{FF2B5EF4-FFF2-40B4-BE49-F238E27FC236}">
                <a16:creationId xmlns:a16="http://schemas.microsoft.com/office/drawing/2014/main" id="{7889B867-E038-444C-9523-04EC8CB2142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96963" y="1926569"/>
            <a:ext cx="10058399" cy="422565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3307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720200-60B7-47BE-84B7-EB691BAEA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en-US" dirty="0"/>
              <a:t>The Dataset</a:t>
            </a:r>
            <a:endParaRPr lang="en-A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701045-3613-4C88-876E-FDC70C68E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219" y="373678"/>
            <a:ext cx="2623162" cy="1276606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1554D3-BA0B-409D-B118-0C64CAAB5FE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890652"/>
            <a:ext cx="4999037" cy="4022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49EAB0-3881-4718-8890-B9BD3A7C8F4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90652"/>
            <a:ext cx="505936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89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720200-60B7-47BE-84B7-EB691BAEA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en-US" dirty="0"/>
              <a:t>The Dataset</a:t>
            </a:r>
            <a:endParaRPr lang="en-A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701045-3613-4C88-876E-FDC70C68E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219" y="373678"/>
            <a:ext cx="2623162" cy="1276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28B90D-CB98-465F-9AC4-C6DF66CA42A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09" y="1823065"/>
            <a:ext cx="10014582" cy="424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66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720200-60B7-47BE-84B7-EB691BAEA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en-US" dirty="0"/>
              <a:t>The Dataset</a:t>
            </a:r>
            <a:endParaRPr lang="en-A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701045-3613-4C88-876E-FDC70C68E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219" y="373678"/>
            <a:ext cx="2623162" cy="1276606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B4FD61-CB35-40CA-A1A0-746B28176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436720"/>
              </p:ext>
            </p:extLst>
          </p:nvPr>
        </p:nvGraphicFramePr>
        <p:xfrm>
          <a:off x="1198485" y="1823065"/>
          <a:ext cx="9956877" cy="42758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1097">
                  <a:extLst>
                    <a:ext uri="{9D8B030D-6E8A-4147-A177-3AD203B41FA5}">
                      <a16:colId xmlns:a16="http://schemas.microsoft.com/office/drawing/2014/main" val="601895532"/>
                    </a:ext>
                  </a:extLst>
                </a:gridCol>
                <a:gridCol w="1309711">
                  <a:extLst>
                    <a:ext uri="{9D8B030D-6E8A-4147-A177-3AD203B41FA5}">
                      <a16:colId xmlns:a16="http://schemas.microsoft.com/office/drawing/2014/main" val="3866229954"/>
                    </a:ext>
                  </a:extLst>
                </a:gridCol>
                <a:gridCol w="2184904">
                  <a:extLst>
                    <a:ext uri="{9D8B030D-6E8A-4147-A177-3AD203B41FA5}">
                      <a16:colId xmlns:a16="http://schemas.microsoft.com/office/drawing/2014/main" val="3112028477"/>
                    </a:ext>
                  </a:extLst>
                </a:gridCol>
                <a:gridCol w="1966104">
                  <a:extLst>
                    <a:ext uri="{9D8B030D-6E8A-4147-A177-3AD203B41FA5}">
                      <a16:colId xmlns:a16="http://schemas.microsoft.com/office/drawing/2014/main" val="3869355990"/>
                    </a:ext>
                  </a:extLst>
                </a:gridCol>
                <a:gridCol w="1528509">
                  <a:extLst>
                    <a:ext uri="{9D8B030D-6E8A-4147-A177-3AD203B41FA5}">
                      <a16:colId xmlns:a16="http://schemas.microsoft.com/office/drawing/2014/main" val="2934940785"/>
                    </a:ext>
                  </a:extLst>
                </a:gridCol>
                <a:gridCol w="1756552">
                  <a:extLst>
                    <a:ext uri="{9D8B030D-6E8A-4147-A177-3AD203B41FA5}">
                      <a16:colId xmlns:a16="http://schemas.microsoft.com/office/drawing/2014/main" val="1519977652"/>
                    </a:ext>
                  </a:extLst>
                </a:gridCol>
              </a:tblGrid>
              <a:tr h="7329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2000" dirty="0">
                          <a:effectLst/>
                        </a:rPr>
                        <a:t>Name</a:t>
                      </a:r>
                      <a:endParaRPr lang="en-AS" sz="3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2000">
                          <a:effectLst/>
                        </a:rPr>
                        <a:t>Member Since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2000" dirty="0">
                          <a:effectLst/>
                        </a:rPr>
                        <a:t>How Many Times Elite?</a:t>
                      </a:r>
                      <a:endParaRPr lang="en-AS" sz="3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2000">
                          <a:effectLst/>
                        </a:rPr>
                        <a:t>Average Star Rating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2000">
                          <a:effectLst/>
                        </a:rPr>
                        <a:t>Number of Fans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2000">
                          <a:effectLst/>
                        </a:rPr>
                        <a:t>Number of Reviews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681929"/>
                  </a:ext>
                </a:extLst>
              </a:tr>
              <a:tr h="3542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Brad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 dirty="0">
                          <a:effectLst/>
                        </a:rPr>
                        <a:t>2009</a:t>
                      </a:r>
                      <a:endParaRPr lang="en-AS" sz="3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0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3.11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77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1259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2698146"/>
                  </a:ext>
                </a:extLst>
              </a:tr>
              <a:tr h="3542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 dirty="0">
                          <a:effectLst/>
                        </a:rPr>
                        <a:t>Stefany</a:t>
                      </a:r>
                      <a:endParaRPr lang="en-AS" sz="3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 dirty="0">
                          <a:effectLst/>
                        </a:rPr>
                        <a:t>2011</a:t>
                      </a:r>
                      <a:endParaRPr lang="en-AS" sz="3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7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3.39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785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1166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1506791"/>
                  </a:ext>
                </a:extLst>
              </a:tr>
              <a:tr h="3542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Michael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 dirty="0">
                          <a:effectLst/>
                        </a:rPr>
                        <a:t>2008</a:t>
                      </a:r>
                      <a:endParaRPr lang="en-AS" sz="3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 dirty="0">
                          <a:effectLst/>
                        </a:rPr>
                        <a:t>7</a:t>
                      </a:r>
                      <a:endParaRPr lang="en-AS" sz="3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3.90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1090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915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5125166"/>
                  </a:ext>
                </a:extLst>
              </a:tr>
              <a:tr h="3542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Karen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2006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 dirty="0">
                          <a:effectLst/>
                        </a:rPr>
                        <a:t>6</a:t>
                      </a:r>
                      <a:endParaRPr lang="en-AS" sz="3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3.88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479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832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4600680"/>
                  </a:ext>
                </a:extLst>
              </a:tr>
              <a:tr h="3542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Norm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2008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 dirty="0">
                          <a:effectLst/>
                        </a:rPr>
                        <a:t>9</a:t>
                      </a:r>
                      <a:endParaRPr lang="en-AS" sz="3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3.75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319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815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1699206"/>
                  </a:ext>
                </a:extLst>
              </a:tr>
              <a:tr h="3542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Jennifer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2010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 dirty="0">
                          <a:effectLst/>
                        </a:rPr>
                        <a:t>7</a:t>
                      </a:r>
                      <a:endParaRPr lang="en-AS" sz="3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3.61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98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810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4753105"/>
                  </a:ext>
                </a:extLst>
              </a:tr>
              <a:tr h="3542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Jennifer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2009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 dirty="0">
                          <a:effectLst/>
                        </a:rPr>
                        <a:t>9</a:t>
                      </a:r>
                      <a:endParaRPr lang="en-AS" sz="3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 dirty="0">
                          <a:effectLst/>
                        </a:rPr>
                        <a:t>4.05</a:t>
                      </a:r>
                      <a:endParaRPr lang="en-AS" sz="3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185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682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6814877"/>
                  </a:ext>
                </a:extLst>
              </a:tr>
              <a:tr h="3542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Deni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2010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5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 dirty="0">
                          <a:effectLst/>
                        </a:rPr>
                        <a:t>3.62</a:t>
                      </a:r>
                      <a:endParaRPr lang="en-AS" sz="3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154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639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1043759"/>
                  </a:ext>
                </a:extLst>
              </a:tr>
              <a:tr h="3542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Pepper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2011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0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 dirty="0">
                          <a:effectLst/>
                        </a:rPr>
                        <a:t>3.35</a:t>
                      </a:r>
                      <a:endParaRPr lang="en-AS" sz="3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110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626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8423558"/>
                  </a:ext>
                </a:extLst>
              </a:tr>
              <a:tr h="3542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DJ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2010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>
                          <a:effectLst/>
                        </a:rPr>
                        <a:t>2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 dirty="0">
                          <a:effectLst/>
                        </a:rPr>
                        <a:t>3.65</a:t>
                      </a:r>
                      <a:endParaRPr lang="en-AS" sz="3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 dirty="0">
                          <a:effectLst/>
                        </a:rPr>
                        <a:t>121</a:t>
                      </a:r>
                      <a:endParaRPr lang="en-AS" sz="3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000" dirty="0">
                          <a:effectLst/>
                        </a:rPr>
                        <a:t>599</a:t>
                      </a:r>
                      <a:endParaRPr lang="en-AS" sz="3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7881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826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720200-60B7-47BE-84B7-EB691BAEA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en-US" dirty="0"/>
              <a:t>The Dataset</a:t>
            </a:r>
            <a:endParaRPr lang="en-A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701045-3613-4C88-876E-FDC70C68E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219" y="373678"/>
            <a:ext cx="2623162" cy="1276606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24AB273-E432-40A4-A129-B10DED7AD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759552"/>
              </p:ext>
            </p:extLst>
          </p:nvPr>
        </p:nvGraphicFramePr>
        <p:xfrm>
          <a:off x="1096963" y="1823065"/>
          <a:ext cx="10058399" cy="4441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34290">
                  <a:extLst>
                    <a:ext uri="{9D8B030D-6E8A-4147-A177-3AD203B41FA5}">
                      <a16:colId xmlns:a16="http://schemas.microsoft.com/office/drawing/2014/main" val="1641264226"/>
                    </a:ext>
                  </a:extLst>
                </a:gridCol>
                <a:gridCol w="1656027">
                  <a:extLst>
                    <a:ext uri="{9D8B030D-6E8A-4147-A177-3AD203B41FA5}">
                      <a16:colId xmlns:a16="http://schemas.microsoft.com/office/drawing/2014/main" val="1418698691"/>
                    </a:ext>
                  </a:extLst>
                </a:gridCol>
                <a:gridCol w="781245">
                  <a:extLst>
                    <a:ext uri="{9D8B030D-6E8A-4147-A177-3AD203B41FA5}">
                      <a16:colId xmlns:a16="http://schemas.microsoft.com/office/drawing/2014/main" val="2675478987"/>
                    </a:ext>
                  </a:extLst>
                </a:gridCol>
                <a:gridCol w="1957896">
                  <a:extLst>
                    <a:ext uri="{9D8B030D-6E8A-4147-A177-3AD203B41FA5}">
                      <a16:colId xmlns:a16="http://schemas.microsoft.com/office/drawing/2014/main" val="652108541"/>
                    </a:ext>
                  </a:extLst>
                </a:gridCol>
                <a:gridCol w="2228941">
                  <a:extLst>
                    <a:ext uri="{9D8B030D-6E8A-4147-A177-3AD203B41FA5}">
                      <a16:colId xmlns:a16="http://schemas.microsoft.com/office/drawing/2014/main" val="1309228883"/>
                    </a:ext>
                  </a:extLst>
                </a:gridCol>
              </a:tblGrid>
              <a:tr h="3830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</a:rPr>
                        <a:t>Business</a:t>
                      </a:r>
                      <a:endParaRPr lang="en-AS" sz="3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1800">
                          <a:effectLst/>
                        </a:rPr>
                        <a:t>City</a:t>
                      </a:r>
                      <a:endParaRPr lang="en-AS" sz="3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1800">
                          <a:effectLst/>
                        </a:rPr>
                        <a:t>State</a:t>
                      </a:r>
                      <a:endParaRPr lang="en-AS" sz="3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1800">
                          <a:effectLst/>
                        </a:rPr>
                        <a:t>Average Star Rating</a:t>
                      </a:r>
                      <a:endParaRPr lang="en-AS" sz="3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1800">
                          <a:effectLst/>
                        </a:rPr>
                        <a:t>Number of Reviews</a:t>
                      </a:r>
                      <a:endParaRPr lang="en-AS" sz="3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8090199"/>
                  </a:ext>
                </a:extLst>
              </a:tr>
              <a:tr h="383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 dirty="0">
                          <a:effectLst/>
                        </a:rPr>
                        <a:t>Bacchanal Buffet</a:t>
                      </a:r>
                      <a:endParaRPr lang="en-AS" sz="3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>
                          <a:effectLst/>
                        </a:rPr>
                        <a:t>Las Vegas</a:t>
                      </a:r>
                      <a:endParaRPr lang="en-AS" sz="3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>
                          <a:effectLst/>
                        </a:rPr>
                        <a:t>NV</a:t>
                      </a:r>
                      <a:endParaRPr lang="en-AS" sz="3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>
                          <a:effectLst/>
                        </a:rPr>
                        <a:t>4.0</a:t>
                      </a:r>
                      <a:endParaRPr lang="en-AS" sz="3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>
                          <a:effectLst/>
                        </a:rPr>
                        <a:t>10</a:t>
                      </a:r>
                      <a:r>
                        <a:rPr lang="en-US" sz="1800">
                          <a:effectLst/>
                        </a:rPr>
                        <a:t>,</a:t>
                      </a:r>
                      <a:r>
                        <a:rPr lang="en-AS" sz="1800">
                          <a:effectLst/>
                        </a:rPr>
                        <a:t>417</a:t>
                      </a:r>
                      <a:endParaRPr lang="en-AS" sz="3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5894372"/>
                  </a:ext>
                </a:extLst>
              </a:tr>
              <a:tr h="383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 dirty="0">
                          <a:effectLst/>
                        </a:rPr>
                        <a:t>Mon Ami Gabi</a:t>
                      </a:r>
                      <a:endParaRPr lang="en-AS" sz="3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>
                          <a:effectLst/>
                        </a:rPr>
                        <a:t>Las Vegas</a:t>
                      </a:r>
                      <a:endParaRPr lang="en-AS" sz="3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>
                          <a:effectLst/>
                        </a:rPr>
                        <a:t>NV</a:t>
                      </a:r>
                      <a:endParaRPr lang="en-AS" sz="3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>
                          <a:effectLst/>
                        </a:rPr>
                        <a:t>4.0</a:t>
                      </a:r>
                      <a:endParaRPr lang="en-AS" sz="3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>
                          <a:effectLst/>
                        </a:rPr>
                        <a:t>9</a:t>
                      </a:r>
                      <a:r>
                        <a:rPr lang="en-US" sz="1800">
                          <a:effectLst/>
                        </a:rPr>
                        <a:t>,</a:t>
                      </a:r>
                      <a:r>
                        <a:rPr lang="en-AS" sz="1800">
                          <a:effectLst/>
                        </a:rPr>
                        <a:t>536</a:t>
                      </a:r>
                      <a:endParaRPr lang="en-AS" sz="3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2547570"/>
                  </a:ext>
                </a:extLst>
              </a:tr>
              <a:tr h="383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 dirty="0">
                          <a:effectLst/>
                        </a:rPr>
                        <a:t>Wicked Spoon</a:t>
                      </a:r>
                      <a:endParaRPr lang="en-AS" sz="3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 dirty="0">
                          <a:effectLst/>
                        </a:rPr>
                        <a:t>Las Vegas</a:t>
                      </a:r>
                      <a:endParaRPr lang="en-AS" sz="3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>
                          <a:effectLst/>
                        </a:rPr>
                        <a:t>NV</a:t>
                      </a:r>
                      <a:endParaRPr lang="en-AS" sz="3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>
                          <a:effectLst/>
                        </a:rPr>
                        <a:t>3.5</a:t>
                      </a:r>
                      <a:endParaRPr lang="en-AS" sz="3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>
                          <a:effectLst/>
                        </a:rPr>
                        <a:t>7</a:t>
                      </a:r>
                      <a:r>
                        <a:rPr lang="en-US" sz="1800">
                          <a:effectLst/>
                        </a:rPr>
                        <a:t>,</a:t>
                      </a:r>
                      <a:r>
                        <a:rPr lang="en-AS" sz="1800">
                          <a:effectLst/>
                        </a:rPr>
                        <a:t>594</a:t>
                      </a:r>
                      <a:endParaRPr lang="en-AS" sz="3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0962025"/>
                  </a:ext>
                </a:extLst>
              </a:tr>
              <a:tr h="383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 dirty="0">
                          <a:effectLst/>
                        </a:rPr>
                        <a:t>Hash House A Go </a:t>
                      </a:r>
                      <a:r>
                        <a:rPr lang="en-AS" sz="1800" dirty="0" err="1">
                          <a:effectLst/>
                        </a:rPr>
                        <a:t>Go</a:t>
                      </a:r>
                      <a:endParaRPr lang="en-AS" sz="3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 dirty="0">
                          <a:effectLst/>
                        </a:rPr>
                        <a:t>Las Vegas</a:t>
                      </a:r>
                      <a:endParaRPr lang="en-AS" sz="3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>
                          <a:effectLst/>
                        </a:rPr>
                        <a:t>NV</a:t>
                      </a:r>
                      <a:endParaRPr lang="en-AS" sz="3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>
                          <a:effectLst/>
                        </a:rPr>
                        <a:t>4.0</a:t>
                      </a:r>
                      <a:endParaRPr lang="en-AS" sz="3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>
                          <a:effectLst/>
                        </a:rPr>
                        <a:t>6</a:t>
                      </a:r>
                      <a:r>
                        <a:rPr lang="en-US" sz="1800">
                          <a:effectLst/>
                        </a:rPr>
                        <a:t>,</a:t>
                      </a:r>
                      <a:r>
                        <a:rPr lang="en-AS" sz="1800">
                          <a:effectLst/>
                        </a:rPr>
                        <a:t>859</a:t>
                      </a:r>
                      <a:endParaRPr lang="en-AS" sz="3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9945257"/>
                  </a:ext>
                </a:extLst>
              </a:tr>
              <a:tr h="383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>
                          <a:effectLst/>
                        </a:rPr>
                        <a:t>Earl of Sandwich</a:t>
                      </a:r>
                      <a:endParaRPr lang="en-AS" sz="3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 dirty="0">
                          <a:effectLst/>
                        </a:rPr>
                        <a:t>Las Vegas</a:t>
                      </a:r>
                      <a:endParaRPr lang="en-AS" sz="3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 dirty="0">
                          <a:effectLst/>
                        </a:rPr>
                        <a:t>NV</a:t>
                      </a:r>
                      <a:endParaRPr lang="en-AS" sz="3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>
                          <a:effectLst/>
                        </a:rPr>
                        <a:t>4.5</a:t>
                      </a:r>
                      <a:endParaRPr lang="en-AS" sz="3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>
                          <a:effectLst/>
                        </a:rPr>
                        <a:t>5</a:t>
                      </a:r>
                      <a:r>
                        <a:rPr lang="en-US" sz="1800">
                          <a:effectLst/>
                        </a:rPr>
                        <a:t>,</a:t>
                      </a:r>
                      <a:r>
                        <a:rPr lang="en-AS" sz="1800">
                          <a:effectLst/>
                        </a:rPr>
                        <a:t>370</a:t>
                      </a:r>
                      <a:endParaRPr lang="en-AS" sz="3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9389757"/>
                  </a:ext>
                </a:extLst>
              </a:tr>
              <a:tr h="383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>
                          <a:effectLst/>
                        </a:rPr>
                        <a:t>Yardbird Southern Table &amp; Bar</a:t>
                      </a:r>
                      <a:endParaRPr lang="en-AS" sz="3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 dirty="0">
                          <a:effectLst/>
                        </a:rPr>
                        <a:t>Las Vegas</a:t>
                      </a:r>
                      <a:endParaRPr lang="en-AS" sz="3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 dirty="0">
                          <a:effectLst/>
                        </a:rPr>
                        <a:t>NV</a:t>
                      </a:r>
                      <a:endParaRPr lang="en-AS" sz="3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 dirty="0">
                          <a:effectLst/>
                        </a:rPr>
                        <a:t>4.5</a:t>
                      </a:r>
                      <a:endParaRPr lang="en-AS" sz="3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>
                          <a:effectLst/>
                        </a:rPr>
                        <a:t>4</a:t>
                      </a:r>
                      <a:r>
                        <a:rPr lang="en-US" sz="1800">
                          <a:effectLst/>
                        </a:rPr>
                        <a:t>,</a:t>
                      </a:r>
                      <a:r>
                        <a:rPr lang="en-AS" sz="1800">
                          <a:effectLst/>
                        </a:rPr>
                        <a:t>979</a:t>
                      </a:r>
                      <a:endParaRPr lang="en-AS" sz="3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5989697"/>
                  </a:ext>
                </a:extLst>
              </a:tr>
              <a:tr h="383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>
                          <a:effectLst/>
                        </a:rPr>
                        <a:t>The Cosmopolitan of Las Vegas</a:t>
                      </a:r>
                      <a:endParaRPr lang="en-AS" sz="3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>
                          <a:effectLst/>
                        </a:rPr>
                        <a:t>Las Vegas</a:t>
                      </a:r>
                      <a:endParaRPr lang="en-AS" sz="3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 dirty="0">
                          <a:effectLst/>
                        </a:rPr>
                        <a:t>NV</a:t>
                      </a:r>
                      <a:endParaRPr lang="en-AS" sz="3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 dirty="0">
                          <a:effectLst/>
                        </a:rPr>
                        <a:t>4.0</a:t>
                      </a:r>
                      <a:endParaRPr lang="en-AS" sz="3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>
                          <a:effectLst/>
                        </a:rPr>
                        <a:t>4</a:t>
                      </a:r>
                      <a:r>
                        <a:rPr lang="en-US" sz="1800">
                          <a:effectLst/>
                        </a:rPr>
                        <a:t>,</a:t>
                      </a:r>
                      <a:r>
                        <a:rPr lang="en-AS" sz="1800">
                          <a:effectLst/>
                        </a:rPr>
                        <a:t>973</a:t>
                      </a:r>
                      <a:endParaRPr lang="en-AS" sz="3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3698202"/>
                  </a:ext>
                </a:extLst>
              </a:tr>
              <a:tr h="383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>
                          <a:effectLst/>
                        </a:rPr>
                        <a:t>The Buffet At Wynn</a:t>
                      </a:r>
                      <a:endParaRPr lang="en-AS" sz="3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>
                          <a:effectLst/>
                        </a:rPr>
                        <a:t>Las Vegas</a:t>
                      </a:r>
                      <a:endParaRPr lang="en-AS" sz="3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>
                          <a:effectLst/>
                        </a:rPr>
                        <a:t>NV</a:t>
                      </a:r>
                      <a:endParaRPr lang="en-AS" sz="3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 dirty="0">
                          <a:effectLst/>
                        </a:rPr>
                        <a:t>3.5</a:t>
                      </a:r>
                      <a:endParaRPr lang="en-AS" sz="3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 dirty="0">
                          <a:effectLst/>
                        </a:rPr>
                        <a:t>4</a:t>
                      </a:r>
                      <a:r>
                        <a:rPr lang="en-US" sz="1800" dirty="0">
                          <a:effectLst/>
                        </a:rPr>
                        <a:t>,</a:t>
                      </a:r>
                      <a:r>
                        <a:rPr lang="en-AS" sz="1800" dirty="0">
                          <a:effectLst/>
                        </a:rPr>
                        <a:t>953</a:t>
                      </a:r>
                      <a:endParaRPr lang="en-AS" sz="3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1239718"/>
                  </a:ext>
                </a:extLst>
              </a:tr>
              <a:tr h="383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>
                          <a:effectLst/>
                        </a:rPr>
                        <a:t>Secret Pizza</a:t>
                      </a:r>
                      <a:endParaRPr lang="en-AS" sz="3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>
                          <a:effectLst/>
                        </a:rPr>
                        <a:t>Las Vegas</a:t>
                      </a:r>
                      <a:endParaRPr lang="en-AS" sz="3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>
                          <a:effectLst/>
                        </a:rPr>
                        <a:t>NV</a:t>
                      </a:r>
                      <a:endParaRPr lang="en-AS" sz="3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>
                          <a:effectLst/>
                        </a:rPr>
                        <a:t>4.0</a:t>
                      </a:r>
                      <a:endParaRPr lang="en-AS" sz="3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 dirty="0">
                          <a:effectLst/>
                        </a:rPr>
                        <a:t>4</a:t>
                      </a:r>
                      <a:r>
                        <a:rPr lang="en-US" sz="1800" dirty="0">
                          <a:effectLst/>
                        </a:rPr>
                        <a:t>,</a:t>
                      </a:r>
                      <a:r>
                        <a:rPr lang="en-AS" sz="1800" dirty="0">
                          <a:effectLst/>
                        </a:rPr>
                        <a:t>882</a:t>
                      </a:r>
                      <a:endParaRPr lang="en-AS" sz="3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7049832"/>
                  </a:ext>
                </a:extLst>
              </a:tr>
              <a:tr h="383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>
                          <a:effectLst/>
                        </a:rPr>
                        <a:t>Luxor Hotel and Casino Las Vegas</a:t>
                      </a:r>
                      <a:endParaRPr lang="en-AS" sz="3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>
                          <a:effectLst/>
                        </a:rPr>
                        <a:t>Las Vegas</a:t>
                      </a:r>
                      <a:endParaRPr lang="en-AS" sz="3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>
                          <a:effectLst/>
                        </a:rPr>
                        <a:t>NV</a:t>
                      </a:r>
                      <a:endParaRPr lang="en-AS" sz="3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>
                          <a:effectLst/>
                        </a:rPr>
                        <a:t>2.5</a:t>
                      </a:r>
                      <a:endParaRPr lang="en-AS" sz="3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800" dirty="0">
                          <a:effectLst/>
                        </a:rPr>
                        <a:t>4</a:t>
                      </a:r>
                      <a:r>
                        <a:rPr lang="en-US" sz="1800" dirty="0">
                          <a:effectLst/>
                        </a:rPr>
                        <a:t>,</a:t>
                      </a:r>
                      <a:r>
                        <a:rPr lang="en-AS" sz="1800" dirty="0">
                          <a:effectLst/>
                        </a:rPr>
                        <a:t>819</a:t>
                      </a:r>
                      <a:endParaRPr lang="en-AS" sz="3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5281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056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E7CB9-96E5-4AC1-8D1F-53343BCF7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276" y="1854612"/>
            <a:ext cx="3155124" cy="4023360"/>
          </a:xfrm>
        </p:spPr>
        <p:txBody>
          <a:bodyPr>
            <a:normAutofit fontScale="70000" lnSpcReduction="2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" dirty="0"/>
              <a:t>Number of Sentences</a:t>
            </a:r>
            <a:endParaRPr lang="en-A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" dirty="0"/>
              <a:t>Number of Words</a:t>
            </a:r>
            <a:endParaRPr lang="en-A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" dirty="0"/>
              <a:t>Number of Unique Words</a:t>
            </a:r>
            <a:endParaRPr lang="en-A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" dirty="0"/>
              <a:t>Number of Punctuations</a:t>
            </a:r>
            <a:endParaRPr lang="en-A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" dirty="0"/>
              <a:t>Number of Exclamation Marks</a:t>
            </a:r>
            <a:endParaRPr lang="en-A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" dirty="0"/>
              <a:t>Number of Digits</a:t>
            </a:r>
            <a:endParaRPr lang="en-A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" dirty="0"/>
              <a:t>Number of Dollar Sign</a:t>
            </a:r>
            <a:endParaRPr lang="en-A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" dirty="0"/>
              <a:t>Number of Stop Words</a:t>
            </a:r>
            <a:endParaRPr lang="en-A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" dirty="0"/>
              <a:t>Number of Uppercase Words</a:t>
            </a:r>
            <a:endParaRPr lang="en-A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" dirty="0"/>
              <a:t>Number of Titlecase Words</a:t>
            </a:r>
            <a:endParaRPr lang="en-A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" dirty="0"/>
              <a:t>Number of Letters</a:t>
            </a:r>
            <a:endParaRPr lang="en-A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" dirty="0"/>
              <a:t>Average Word Length</a:t>
            </a:r>
            <a:endParaRPr lang="en-AS" dirty="0"/>
          </a:p>
          <a:p>
            <a:endParaRPr lang="en-A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A720200-60B7-47BE-84B7-EB691BAEA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en-US" dirty="0"/>
              <a:t>Data Cleaning &amp; Feature Extraction</a:t>
            </a:r>
            <a:endParaRPr lang="en-A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E4A461-47F2-49CB-9268-59BCB74C9EF0}"/>
              </a:ext>
            </a:extLst>
          </p:cNvPr>
          <p:cNvSpPr txBox="1">
            <a:spLocks/>
          </p:cNvSpPr>
          <p:nvPr/>
        </p:nvSpPr>
        <p:spPr>
          <a:xfrm>
            <a:off x="1205587" y="1854612"/>
            <a:ext cx="332202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Basic features for EDA</a:t>
            </a:r>
            <a:br>
              <a:rPr lang="en-US" dirty="0"/>
            </a:br>
            <a:r>
              <a:rPr lang="en-US" dirty="0"/>
              <a:t> and predictive purposes</a:t>
            </a:r>
            <a:endParaRPr lang="en-AS" dirty="0"/>
          </a:p>
          <a:p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2368938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720200-60B7-47BE-84B7-EB691BAEA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en-US" dirty="0"/>
              <a:t>Data Cleaning &amp; Feature Extraction</a:t>
            </a:r>
            <a:endParaRPr lang="en-A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6BD008-B87B-45EE-BB10-B3CDAD60EC5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91"/>
          <a:stretch/>
        </p:blipFill>
        <p:spPr>
          <a:xfrm>
            <a:off x="1096963" y="2033505"/>
            <a:ext cx="5220641" cy="32703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EA4AE35-AD8C-4E6D-9D02-02A13F653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604" y="2031992"/>
            <a:ext cx="4837759" cy="327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32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73E8-2060-4D44-8222-F633D7FF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&amp; Feature Extraction</a:t>
            </a:r>
            <a:endParaRPr lang="en-A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93BB29-E1AD-46CF-8F96-93A28302B7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83970"/>
            <a:ext cx="5059680" cy="15450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CB6463-D908-4289-81D6-3E907007AD1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83971"/>
            <a:ext cx="4516755" cy="395351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03FE11-11DF-4BFB-BBE2-7E00D4793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114425"/>
              </p:ext>
            </p:extLst>
          </p:nvPr>
        </p:nvGraphicFramePr>
        <p:xfrm>
          <a:off x="6126480" y="3429000"/>
          <a:ext cx="5029200" cy="26610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0572">
                  <a:extLst>
                    <a:ext uri="{9D8B030D-6E8A-4147-A177-3AD203B41FA5}">
                      <a16:colId xmlns:a16="http://schemas.microsoft.com/office/drawing/2014/main" val="2224427658"/>
                    </a:ext>
                  </a:extLst>
                </a:gridCol>
                <a:gridCol w="2668628">
                  <a:extLst>
                    <a:ext uri="{9D8B030D-6E8A-4147-A177-3AD203B41FA5}">
                      <a16:colId xmlns:a16="http://schemas.microsoft.com/office/drawing/2014/main" val="1964167588"/>
                    </a:ext>
                  </a:extLst>
                </a:gridCol>
              </a:tblGrid>
              <a:tr h="2046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</a:t>
                      </a:r>
                      <a:endParaRPr lang="en-A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Correlation with Helpful Votes</a:t>
                      </a:r>
                      <a:endParaRPr lang="en-A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8714093"/>
                  </a:ext>
                </a:extLst>
              </a:tr>
              <a:tr h="2046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200" dirty="0">
                          <a:effectLst/>
                        </a:rPr>
                        <a:t>Number of Sentences</a:t>
                      </a:r>
                      <a:endParaRPr lang="en-A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200" dirty="0">
                          <a:effectLst/>
                        </a:rPr>
                        <a:t>0.266259</a:t>
                      </a:r>
                      <a:endParaRPr lang="en-A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2573441"/>
                  </a:ext>
                </a:extLst>
              </a:tr>
              <a:tr h="2046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200" dirty="0">
                          <a:effectLst/>
                        </a:rPr>
                        <a:t>Number of Words</a:t>
                      </a:r>
                      <a:endParaRPr lang="en-A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200" dirty="0">
                          <a:effectLst/>
                        </a:rPr>
                        <a:t>0.281358</a:t>
                      </a:r>
                      <a:endParaRPr lang="en-A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385326"/>
                  </a:ext>
                </a:extLst>
              </a:tr>
              <a:tr h="2046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200">
                          <a:effectLst/>
                        </a:rPr>
                        <a:t>Number of Unique Words</a:t>
                      </a:r>
                      <a:endParaRPr lang="en-A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200" dirty="0">
                          <a:effectLst/>
                        </a:rPr>
                        <a:t>0.287694</a:t>
                      </a:r>
                      <a:endParaRPr lang="en-A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3519786"/>
                  </a:ext>
                </a:extLst>
              </a:tr>
              <a:tr h="2046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200">
                          <a:effectLst/>
                        </a:rPr>
                        <a:t>Number of Punctuations</a:t>
                      </a:r>
                      <a:endParaRPr lang="en-A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200" dirty="0">
                          <a:effectLst/>
                        </a:rPr>
                        <a:t>0.280379</a:t>
                      </a:r>
                      <a:endParaRPr lang="en-A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7424046"/>
                  </a:ext>
                </a:extLst>
              </a:tr>
              <a:tr h="2046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200">
                          <a:effectLst/>
                        </a:rPr>
                        <a:t>Number of Exclamation Marks</a:t>
                      </a:r>
                      <a:endParaRPr lang="en-A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200" dirty="0">
                          <a:effectLst/>
                        </a:rPr>
                        <a:t>0.066640</a:t>
                      </a:r>
                      <a:endParaRPr lang="en-A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104176"/>
                  </a:ext>
                </a:extLst>
              </a:tr>
              <a:tr h="2046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200">
                          <a:effectLst/>
                        </a:rPr>
                        <a:t>Number of Digits</a:t>
                      </a:r>
                      <a:endParaRPr lang="en-A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200" dirty="0">
                          <a:effectLst/>
                        </a:rPr>
                        <a:t>0.164860</a:t>
                      </a:r>
                      <a:endParaRPr lang="en-A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5395128"/>
                  </a:ext>
                </a:extLst>
              </a:tr>
              <a:tr h="2046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200">
                          <a:effectLst/>
                        </a:rPr>
                        <a:t>Number of Dollar Sign</a:t>
                      </a:r>
                      <a:endParaRPr lang="en-A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200" dirty="0">
                          <a:effectLst/>
                        </a:rPr>
                        <a:t>0.123075</a:t>
                      </a:r>
                      <a:endParaRPr lang="en-A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7051871"/>
                  </a:ext>
                </a:extLst>
              </a:tr>
              <a:tr h="2046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200">
                          <a:effectLst/>
                        </a:rPr>
                        <a:t>Number of Stop Words</a:t>
                      </a:r>
                      <a:endParaRPr lang="en-A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200" dirty="0">
                          <a:effectLst/>
                        </a:rPr>
                        <a:t>0.261895</a:t>
                      </a:r>
                      <a:endParaRPr lang="en-A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2207412"/>
                  </a:ext>
                </a:extLst>
              </a:tr>
              <a:tr h="2046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200">
                          <a:effectLst/>
                        </a:rPr>
                        <a:t>Number of Uppercase Words</a:t>
                      </a:r>
                      <a:endParaRPr lang="en-A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200" dirty="0">
                          <a:effectLst/>
                        </a:rPr>
                        <a:t>0.207940</a:t>
                      </a:r>
                      <a:endParaRPr lang="en-A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5660214"/>
                  </a:ext>
                </a:extLst>
              </a:tr>
              <a:tr h="2046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200">
                          <a:effectLst/>
                        </a:rPr>
                        <a:t>Number of Titlecase Words</a:t>
                      </a:r>
                      <a:endParaRPr lang="en-A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200" dirty="0">
                          <a:effectLst/>
                        </a:rPr>
                        <a:t>0.294231</a:t>
                      </a:r>
                      <a:endParaRPr lang="en-A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7566579"/>
                  </a:ext>
                </a:extLst>
              </a:tr>
              <a:tr h="2046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200">
                          <a:effectLst/>
                        </a:rPr>
                        <a:t>Number of Letters</a:t>
                      </a:r>
                      <a:endParaRPr lang="en-A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200" dirty="0">
                          <a:effectLst/>
                        </a:rPr>
                        <a:t>0.282718</a:t>
                      </a:r>
                      <a:endParaRPr lang="en-A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8168925"/>
                  </a:ext>
                </a:extLst>
              </a:tr>
              <a:tr h="2046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200">
                          <a:effectLst/>
                        </a:rPr>
                        <a:t>Average Word Length</a:t>
                      </a:r>
                      <a:endParaRPr lang="en-A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200" dirty="0">
                          <a:effectLst/>
                        </a:rPr>
                        <a:t>-0.018440</a:t>
                      </a:r>
                      <a:endParaRPr lang="en-A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255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5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73E8-2060-4D44-8222-F633D7FF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&amp; Feature Extraction</a:t>
            </a:r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F01B2-135D-433D-89E4-3F1D06A5C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782262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 extraction for</a:t>
            </a:r>
            <a:br>
              <a:rPr lang="en-US" dirty="0"/>
            </a:br>
            <a:r>
              <a:rPr lang="en-US" dirty="0"/>
              <a:t> predictive modelling</a:t>
            </a:r>
            <a:endParaRPr lang="en-A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9E63CB-3C22-435A-87AC-ECD2FF4B1848}"/>
              </a:ext>
            </a:extLst>
          </p:cNvPr>
          <p:cNvSpPr txBox="1">
            <a:spLocks/>
          </p:cNvSpPr>
          <p:nvPr/>
        </p:nvSpPr>
        <p:spPr>
          <a:xfrm>
            <a:off x="3879542" y="2052806"/>
            <a:ext cx="2782262" cy="36092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Number of Photos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Number of URLs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Number of Price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Number of 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Number of Emoticons</a:t>
            </a:r>
            <a:endParaRPr lang="en-A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74323C-F1A6-4EF7-AB97-6DC4E2309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656526"/>
              </p:ext>
            </p:extLst>
          </p:nvPr>
        </p:nvGraphicFramePr>
        <p:xfrm>
          <a:off x="6661804" y="2507786"/>
          <a:ext cx="4493876" cy="21265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4642">
                  <a:extLst>
                    <a:ext uri="{9D8B030D-6E8A-4147-A177-3AD203B41FA5}">
                      <a16:colId xmlns:a16="http://schemas.microsoft.com/office/drawing/2014/main" val="1107774045"/>
                    </a:ext>
                  </a:extLst>
                </a:gridCol>
                <a:gridCol w="1229949">
                  <a:extLst>
                    <a:ext uri="{9D8B030D-6E8A-4147-A177-3AD203B41FA5}">
                      <a16:colId xmlns:a16="http://schemas.microsoft.com/office/drawing/2014/main" val="2893219781"/>
                    </a:ext>
                  </a:extLst>
                </a:gridCol>
                <a:gridCol w="1259285">
                  <a:extLst>
                    <a:ext uri="{9D8B030D-6E8A-4147-A177-3AD203B41FA5}">
                      <a16:colId xmlns:a16="http://schemas.microsoft.com/office/drawing/2014/main" val="2621551029"/>
                    </a:ext>
                  </a:extLst>
                </a:gridCol>
              </a:tblGrid>
              <a:tr h="354419">
                <a:tc>
                  <a:txBody>
                    <a:bodyPr/>
                    <a:lstStyle/>
                    <a:p>
                      <a:r>
                        <a:rPr lang="en-AS" sz="1800" dirty="0">
                          <a:effectLst/>
                        </a:rPr>
                        <a:t>Feature</a:t>
                      </a:r>
                      <a:endParaRPr lang="en-AS" sz="3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AS" sz="1800">
                          <a:effectLst/>
                        </a:rPr>
                        <a:t>Pearson R</a:t>
                      </a:r>
                      <a:endParaRPr lang="en-AS" sz="32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AS" sz="1800">
                          <a:effectLst/>
                        </a:rPr>
                        <a:t>Significance</a:t>
                      </a:r>
                      <a:endParaRPr lang="en-AS" sz="32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6223355"/>
                  </a:ext>
                </a:extLst>
              </a:tr>
              <a:tr h="354419">
                <a:tc>
                  <a:txBody>
                    <a:bodyPr/>
                    <a:lstStyle/>
                    <a:p>
                      <a:r>
                        <a:rPr lang="en-AS" sz="1800" dirty="0">
                          <a:effectLst/>
                        </a:rPr>
                        <a:t>PHOTO     </a:t>
                      </a:r>
                      <a:endParaRPr lang="en-AS" sz="3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AS" sz="1800" dirty="0">
                          <a:effectLst/>
                        </a:rPr>
                        <a:t>     0.07</a:t>
                      </a:r>
                      <a:endParaRPr lang="en-AS" sz="3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AS" sz="1800">
                          <a:effectLst/>
                        </a:rPr>
                        <a:t>     0.00</a:t>
                      </a:r>
                      <a:endParaRPr lang="en-AS" sz="32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0582750"/>
                  </a:ext>
                </a:extLst>
              </a:tr>
              <a:tr h="354419">
                <a:tc>
                  <a:txBody>
                    <a:bodyPr/>
                    <a:lstStyle/>
                    <a:p>
                      <a:r>
                        <a:rPr lang="en-AS" sz="1800">
                          <a:effectLst/>
                        </a:rPr>
                        <a:t>URL       </a:t>
                      </a:r>
                      <a:endParaRPr lang="en-AS" sz="32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AS" sz="1800" dirty="0">
                          <a:effectLst/>
                        </a:rPr>
                        <a:t>     0.05</a:t>
                      </a:r>
                      <a:endParaRPr lang="en-AS" sz="3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AS" sz="1800">
                          <a:effectLst/>
                        </a:rPr>
                        <a:t>     0.00</a:t>
                      </a:r>
                      <a:endParaRPr lang="en-AS" sz="32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6385794"/>
                  </a:ext>
                </a:extLst>
              </a:tr>
              <a:tr h="354419">
                <a:tc>
                  <a:txBody>
                    <a:bodyPr/>
                    <a:lstStyle/>
                    <a:p>
                      <a:r>
                        <a:rPr lang="en-AS" sz="1800">
                          <a:effectLst/>
                        </a:rPr>
                        <a:t>PRICE     </a:t>
                      </a:r>
                      <a:endParaRPr lang="en-AS" sz="32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AS" sz="1800" dirty="0">
                          <a:effectLst/>
                        </a:rPr>
                        <a:t>     0.13</a:t>
                      </a:r>
                      <a:endParaRPr lang="en-AS" sz="3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AS" sz="1800">
                          <a:effectLst/>
                        </a:rPr>
                        <a:t>     0.00</a:t>
                      </a:r>
                      <a:endParaRPr lang="en-AS" sz="32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0345152"/>
                  </a:ext>
                </a:extLst>
              </a:tr>
              <a:tr h="354419">
                <a:tc>
                  <a:txBody>
                    <a:bodyPr/>
                    <a:lstStyle/>
                    <a:p>
                      <a:r>
                        <a:rPr lang="en-AS" sz="1800">
                          <a:effectLst/>
                        </a:rPr>
                        <a:t>TIME      </a:t>
                      </a:r>
                      <a:endParaRPr lang="en-AS" sz="32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AS" sz="1800">
                          <a:effectLst/>
                        </a:rPr>
                        <a:t>     0.07</a:t>
                      </a:r>
                      <a:endParaRPr lang="en-AS" sz="32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AS" sz="1800" dirty="0">
                          <a:effectLst/>
                        </a:rPr>
                        <a:t>     0.00</a:t>
                      </a:r>
                      <a:endParaRPr lang="en-AS" sz="3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763350"/>
                  </a:ext>
                </a:extLst>
              </a:tr>
              <a:tr h="354419">
                <a:tc>
                  <a:txBody>
                    <a:bodyPr/>
                    <a:lstStyle/>
                    <a:p>
                      <a:r>
                        <a:rPr lang="en-AS" sz="1800" dirty="0">
                          <a:effectLst/>
                        </a:rPr>
                        <a:t>EMOTICON  </a:t>
                      </a:r>
                      <a:endParaRPr lang="en-AS" sz="3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AS" sz="1800">
                          <a:effectLst/>
                        </a:rPr>
                        <a:t>     0.16</a:t>
                      </a:r>
                      <a:endParaRPr lang="en-AS" sz="32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AS" sz="1800" dirty="0">
                          <a:effectLst/>
                        </a:rPr>
                        <a:t>     0.00</a:t>
                      </a:r>
                      <a:endParaRPr lang="en-AS" sz="3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5145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0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474F-D87A-4D2F-B159-C25A19DC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57CBB-CA95-4AA6-A358-45F892305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The Research Question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EDA (particularly on the restaurant businesses)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Data Cleaning &amp; Feature Extraction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Predictive Results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Conclusion</a:t>
            </a:r>
            <a:endParaRPr lang="en-AS" sz="2800" dirty="0"/>
          </a:p>
        </p:txBody>
      </p:sp>
    </p:spTree>
    <p:extLst>
      <p:ext uri="{BB962C8B-B14F-4D97-AF65-F5344CB8AC3E}">
        <p14:creationId xmlns:p14="http://schemas.microsoft.com/office/powerpoint/2010/main" val="1052635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73E8-2060-4D44-8222-F633D7FF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&amp; Feature Extraction</a:t>
            </a:r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F01B2-135D-433D-89E4-3F1D06A5C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4705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Cleaning Steps</a:t>
            </a:r>
          </a:p>
          <a:p>
            <a:pPr marL="0" indent="0">
              <a:buNone/>
            </a:pPr>
            <a:endParaRPr lang="en-A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177792-3CE3-4140-9E58-41E7403AD646}"/>
              </a:ext>
            </a:extLst>
          </p:cNvPr>
          <p:cNvSpPr txBox="1">
            <a:spLocks/>
          </p:cNvSpPr>
          <p:nvPr/>
        </p:nvSpPr>
        <p:spPr>
          <a:xfrm>
            <a:off x="1097280" y="2192784"/>
            <a:ext cx="10058400" cy="41103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Replace Chinese and Japanese characters with whitespace</a:t>
            </a:r>
            <a:endParaRPr lang="en-A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Whitespace formatting</a:t>
            </a:r>
            <a:endParaRPr lang="en-A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Reduce duplicated letters (Ex. </a:t>
            </a:r>
            <a:r>
              <a:rPr lang="en-US" dirty="0" err="1"/>
              <a:t>Sooooooooooooooooo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So)</a:t>
            </a:r>
            <a:endParaRPr lang="en-A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Replace spaced words (Ex. A M A Z I N 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AMAZING)</a:t>
            </a:r>
            <a:endParaRPr lang="en-A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Fix contractions (Ex. I’m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I am)</a:t>
            </a:r>
            <a:endParaRPr lang="en-A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Remove hashtags (#) and mentions (@)</a:t>
            </a:r>
            <a:endParaRPr lang="en-A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Remove punctuations</a:t>
            </a:r>
            <a:endParaRPr lang="en-A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Remove digits</a:t>
            </a:r>
            <a:endParaRPr lang="en-A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Lowercase terms</a:t>
            </a:r>
            <a:endParaRPr lang="en-A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Remove stop words</a:t>
            </a:r>
            <a:endParaRPr lang="en-A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Lemmatize and</a:t>
            </a:r>
            <a:endParaRPr lang="en-A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Stemmer</a:t>
            </a:r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2249031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73E8-2060-4D44-8222-F633D7FF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&amp; Feature Extraction</a:t>
            </a:r>
            <a:endParaRPr lang="en-A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59839B-ED62-43EC-BFF3-E1FAFDB18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397251"/>
              </p:ext>
            </p:extLst>
          </p:nvPr>
        </p:nvGraphicFramePr>
        <p:xfrm>
          <a:off x="1402376" y="1932139"/>
          <a:ext cx="9387247" cy="4051173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217460">
                  <a:extLst>
                    <a:ext uri="{9D8B030D-6E8A-4147-A177-3AD203B41FA5}">
                      <a16:colId xmlns:a16="http://schemas.microsoft.com/office/drawing/2014/main" val="2461664278"/>
                    </a:ext>
                  </a:extLst>
                </a:gridCol>
                <a:gridCol w="2483944">
                  <a:extLst>
                    <a:ext uri="{9D8B030D-6E8A-4147-A177-3AD203B41FA5}">
                      <a16:colId xmlns:a16="http://schemas.microsoft.com/office/drawing/2014/main" val="2791256610"/>
                    </a:ext>
                  </a:extLst>
                </a:gridCol>
                <a:gridCol w="2203844">
                  <a:extLst>
                    <a:ext uri="{9D8B030D-6E8A-4147-A177-3AD203B41FA5}">
                      <a16:colId xmlns:a16="http://schemas.microsoft.com/office/drawing/2014/main" val="1737664982"/>
                    </a:ext>
                  </a:extLst>
                </a:gridCol>
                <a:gridCol w="2481999">
                  <a:extLst>
                    <a:ext uri="{9D8B030D-6E8A-4147-A177-3AD203B41FA5}">
                      <a16:colId xmlns:a16="http://schemas.microsoft.com/office/drawing/2014/main" val="2372308134"/>
                    </a:ext>
                  </a:extLst>
                </a:gridCol>
              </a:tblGrid>
              <a:tr h="3797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Term</a:t>
                      </a:r>
                      <a:endParaRPr lang="en-AS" sz="4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Frequency</a:t>
                      </a:r>
                      <a:endParaRPr lang="en-AS" sz="4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Term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Frequency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6726907"/>
                  </a:ext>
                </a:extLst>
              </a:tr>
              <a:tr h="352957">
                <a:tc>
                  <a:txBody>
                    <a:bodyPr/>
                    <a:lstStyle/>
                    <a:p>
                      <a:r>
                        <a:rPr lang="en-AS" sz="2400" b="1" dirty="0">
                          <a:effectLst/>
                        </a:rPr>
                        <a:t>food</a:t>
                      </a:r>
                      <a:endParaRPr lang="en-AS" sz="40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S" sz="2400" dirty="0">
                          <a:effectLst/>
                        </a:rPr>
                        <a:t>535,503</a:t>
                      </a:r>
                      <a:endParaRPr lang="en-AS" sz="4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AS" sz="2400" b="1" dirty="0">
                          <a:effectLst/>
                        </a:rPr>
                        <a:t>love</a:t>
                      </a:r>
                      <a:endParaRPr lang="en-AS" sz="40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S" sz="2400" dirty="0">
                          <a:effectLst/>
                        </a:rPr>
                        <a:t>195,117</a:t>
                      </a:r>
                      <a:endParaRPr lang="en-AS" sz="4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8051470"/>
                  </a:ext>
                </a:extLst>
              </a:tr>
              <a:tr h="352957">
                <a:tc>
                  <a:txBody>
                    <a:bodyPr/>
                    <a:lstStyle/>
                    <a:p>
                      <a:r>
                        <a:rPr lang="en-AS" sz="2400" b="1" dirty="0">
                          <a:effectLst/>
                        </a:rPr>
                        <a:t>good</a:t>
                      </a:r>
                      <a:endParaRPr lang="en-AS" sz="40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S" sz="2400" dirty="0">
                          <a:effectLst/>
                        </a:rPr>
                        <a:t>455,635</a:t>
                      </a:r>
                      <a:endParaRPr lang="en-AS" sz="4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AS" sz="2400" b="1" dirty="0">
                          <a:effectLst/>
                        </a:rPr>
                        <a:t>wait</a:t>
                      </a:r>
                      <a:endParaRPr lang="en-AS" sz="40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S" sz="2400" dirty="0">
                          <a:effectLst/>
                        </a:rPr>
                        <a:t>194,598</a:t>
                      </a:r>
                      <a:endParaRPr lang="en-AS" sz="4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3801194"/>
                  </a:ext>
                </a:extLst>
              </a:tr>
              <a:tr h="352957">
                <a:tc>
                  <a:txBody>
                    <a:bodyPr/>
                    <a:lstStyle/>
                    <a:p>
                      <a:r>
                        <a:rPr lang="en-AS" sz="2400" b="1" dirty="0">
                          <a:effectLst/>
                        </a:rPr>
                        <a:t>place</a:t>
                      </a:r>
                      <a:endParaRPr lang="en-AS" sz="40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S" sz="2400" dirty="0">
                          <a:effectLst/>
                        </a:rPr>
                        <a:t>437,241</a:t>
                      </a:r>
                      <a:endParaRPr lang="en-AS" sz="4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AS" sz="2400" b="1" dirty="0" err="1">
                          <a:effectLst/>
                        </a:rPr>
                        <a:t>restaur</a:t>
                      </a:r>
                      <a:endParaRPr lang="en-AS" sz="40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S" sz="2400" dirty="0">
                          <a:effectLst/>
                        </a:rPr>
                        <a:t>193,228</a:t>
                      </a:r>
                      <a:endParaRPr lang="en-AS" sz="4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4771297"/>
                  </a:ext>
                </a:extLst>
              </a:tr>
              <a:tr h="352957">
                <a:tc>
                  <a:txBody>
                    <a:bodyPr/>
                    <a:lstStyle/>
                    <a:p>
                      <a:r>
                        <a:rPr lang="en-AS" sz="2400" b="1" dirty="0">
                          <a:effectLst/>
                        </a:rPr>
                        <a:t>great</a:t>
                      </a:r>
                      <a:endParaRPr lang="en-AS" sz="40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S" sz="2400" dirty="0">
                          <a:effectLst/>
                        </a:rPr>
                        <a:t>383,019</a:t>
                      </a:r>
                      <a:endParaRPr lang="en-AS" sz="4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AS" sz="2400" b="1" dirty="0">
                          <a:effectLst/>
                        </a:rPr>
                        <a:t>eat</a:t>
                      </a:r>
                      <a:endParaRPr lang="en-AS" sz="40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S" sz="2400" dirty="0">
                          <a:effectLst/>
                        </a:rPr>
                        <a:t>187,496</a:t>
                      </a:r>
                      <a:endParaRPr lang="en-AS" sz="4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8595138"/>
                  </a:ext>
                </a:extLst>
              </a:tr>
              <a:tr h="352957">
                <a:tc>
                  <a:txBody>
                    <a:bodyPr/>
                    <a:lstStyle/>
                    <a:p>
                      <a:r>
                        <a:rPr lang="en-AS" sz="2400" b="1" dirty="0">
                          <a:effectLst/>
                        </a:rPr>
                        <a:t>time</a:t>
                      </a:r>
                      <a:endParaRPr lang="en-AS" sz="40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S" sz="2400" dirty="0">
                          <a:effectLst/>
                        </a:rPr>
                        <a:t>314,294</a:t>
                      </a:r>
                      <a:endParaRPr lang="en-AS" sz="4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AS" sz="2400" b="1" dirty="0">
                          <a:effectLst/>
                        </a:rPr>
                        <a:t>friend</a:t>
                      </a:r>
                      <a:endParaRPr lang="en-AS" sz="40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S" sz="2400" dirty="0">
                          <a:effectLst/>
                        </a:rPr>
                        <a:t>182,940</a:t>
                      </a:r>
                      <a:endParaRPr lang="en-AS" sz="4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7450517"/>
                  </a:ext>
                </a:extLst>
              </a:tr>
              <a:tr h="352957">
                <a:tc>
                  <a:txBody>
                    <a:bodyPr/>
                    <a:lstStyle/>
                    <a:p>
                      <a:r>
                        <a:rPr lang="en-AS" sz="2400" b="1" dirty="0">
                          <a:effectLst/>
                        </a:rPr>
                        <a:t>order</a:t>
                      </a:r>
                      <a:endParaRPr lang="en-AS" sz="40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S" sz="2400" dirty="0">
                          <a:effectLst/>
                        </a:rPr>
                        <a:t>312,467</a:t>
                      </a:r>
                      <a:endParaRPr lang="en-AS" sz="4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AS" sz="2400" b="1" dirty="0" err="1">
                          <a:effectLst/>
                        </a:rPr>
                        <a:t>amaz</a:t>
                      </a:r>
                      <a:endParaRPr lang="en-AS" sz="40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S" sz="2400" dirty="0">
                          <a:effectLst/>
                        </a:rPr>
                        <a:t>152,153</a:t>
                      </a:r>
                      <a:endParaRPr lang="en-AS" sz="4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0142363"/>
                  </a:ext>
                </a:extLst>
              </a:tr>
              <a:tr h="352957">
                <a:tc>
                  <a:txBody>
                    <a:bodyPr/>
                    <a:lstStyle/>
                    <a:p>
                      <a:r>
                        <a:rPr lang="en-AS" sz="2400" b="1" dirty="0" err="1">
                          <a:effectLst/>
                        </a:rPr>
                        <a:t>servic</a:t>
                      </a:r>
                      <a:endParaRPr lang="en-AS" sz="40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S" sz="2400" dirty="0">
                          <a:effectLst/>
                        </a:rPr>
                        <a:t>308,846</a:t>
                      </a:r>
                      <a:endParaRPr lang="en-AS" sz="4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AS" sz="2400" b="1" dirty="0" err="1">
                          <a:effectLst/>
                        </a:rPr>
                        <a:t>delici</a:t>
                      </a:r>
                      <a:endParaRPr lang="en-AS" sz="40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S" sz="2400" dirty="0">
                          <a:effectLst/>
                        </a:rPr>
                        <a:t>150,732</a:t>
                      </a:r>
                      <a:endParaRPr lang="en-AS" sz="4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6454308"/>
                  </a:ext>
                </a:extLst>
              </a:tr>
              <a:tr h="352957">
                <a:tc>
                  <a:txBody>
                    <a:bodyPr/>
                    <a:lstStyle/>
                    <a:p>
                      <a:r>
                        <a:rPr lang="en-AS" sz="2400" b="1" dirty="0">
                          <a:effectLst/>
                        </a:rPr>
                        <a:t>make</a:t>
                      </a:r>
                      <a:endParaRPr lang="en-AS" sz="40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S" sz="2400" dirty="0">
                          <a:effectLst/>
                        </a:rPr>
                        <a:t>228,983</a:t>
                      </a:r>
                      <a:endParaRPr lang="en-AS" sz="4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AS" sz="2400" b="1" dirty="0">
                          <a:effectLst/>
                        </a:rPr>
                        <a:t>nice</a:t>
                      </a:r>
                      <a:endParaRPr lang="en-AS" sz="40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S" sz="2400" dirty="0">
                          <a:effectLst/>
                        </a:rPr>
                        <a:t>148,213</a:t>
                      </a:r>
                      <a:endParaRPr lang="en-AS" sz="4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4134318"/>
                  </a:ext>
                </a:extLst>
              </a:tr>
              <a:tr h="352957">
                <a:tc>
                  <a:txBody>
                    <a:bodyPr/>
                    <a:lstStyle/>
                    <a:p>
                      <a:r>
                        <a:rPr lang="en-AS" sz="2400" b="1" dirty="0">
                          <a:effectLst/>
                        </a:rPr>
                        <a:t>back</a:t>
                      </a:r>
                      <a:endParaRPr lang="en-AS" sz="40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S" sz="2400" dirty="0">
                          <a:effectLst/>
                        </a:rPr>
                        <a:t>218,896</a:t>
                      </a:r>
                      <a:endParaRPr lang="en-AS" sz="4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AS" sz="2400" b="1" dirty="0" err="1">
                          <a:effectLst/>
                        </a:rPr>
                        <a:t>tabl</a:t>
                      </a:r>
                      <a:endParaRPr lang="en-AS" sz="40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S" sz="2400" dirty="0">
                          <a:effectLst/>
                        </a:rPr>
                        <a:t>140,939</a:t>
                      </a:r>
                      <a:endParaRPr lang="en-AS" sz="4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1360677"/>
                  </a:ext>
                </a:extLst>
              </a:tr>
              <a:tr h="352957">
                <a:tc>
                  <a:txBody>
                    <a:bodyPr/>
                    <a:lstStyle/>
                    <a:p>
                      <a:r>
                        <a:rPr lang="en-AS" sz="2400" b="1" dirty="0" err="1">
                          <a:effectLst/>
                        </a:rPr>
                        <a:t>vega</a:t>
                      </a:r>
                      <a:endParaRPr lang="en-AS" sz="40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S" sz="2400" dirty="0">
                          <a:effectLst/>
                        </a:rPr>
                        <a:t>196,308</a:t>
                      </a:r>
                      <a:endParaRPr lang="en-AS" sz="4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AS" sz="2400" b="1" dirty="0">
                          <a:effectLst/>
                        </a:rPr>
                        <a:t>drink</a:t>
                      </a:r>
                      <a:endParaRPr lang="en-AS" sz="40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S" sz="2400" dirty="0">
                          <a:effectLst/>
                        </a:rPr>
                        <a:t>138,937</a:t>
                      </a:r>
                      <a:endParaRPr lang="en-AS" sz="4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8862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019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73E8-2060-4D44-8222-F633D7FF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Modelling</a:t>
            </a:r>
            <a:endParaRPr lang="en-A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F5B9E-58FB-47C9-8542-699D5D5AFC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96381"/>
            <a:ext cx="5943600" cy="2009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997378-2BEF-4573-92C6-507BA19F2F4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906175"/>
            <a:ext cx="5943600" cy="2009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9C8233-9FA1-4730-B237-4F0ECF80CE1B}"/>
              </a:ext>
            </a:extLst>
          </p:cNvPr>
          <p:cNvSpPr txBox="1"/>
          <p:nvPr/>
        </p:nvSpPr>
        <p:spPr>
          <a:xfrm>
            <a:off x="7514947" y="3167511"/>
            <a:ext cx="33424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TF-IDF matrix can predict star rating but not helpful votes</a:t>
            </a:r>
          </a:p>
          <a:p>
            <a:endParaRPr lang="en-US" dirty="0"/>
          </a:p>
          <a:p>
            <a:r>
              <a:rPr lang="en-US" dirty="0"/>
              <a:t>Change the Features and give it another try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62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73E8-2060-4D44-8222-F633D7FF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Modelling</a:t>
            </a:r>
            <a:endParaRPr lang="en-A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80BB24-9151-4769-99A7-9F632927306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62" y="1909762"/>
            <a:ext cx="6772275" cy="3038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9227C5-F3F0-43D6-95B3-1E09B6A88414}"/>
              </a:ext>
            </a:extLst>
          </p:cNvPr>
          <p:cNvSpPr txBox="1"/>
          <p:nvPr/>
        </p:nvSpPr>
        <p:spPr>
          <a:xfrm>
            <a:off x="3534200" y="5220070"/>
            <a:ext cx="5184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performances improved significantly after using extracted features not the TF-IDF matrix</a:t>
            </a:r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193389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0E81-DB07-4349-8559-E27B0659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Modelling</a:t>
            </a:r>
            <a:endParaRPr lang="en-A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2235D1-01FE-4D34-8747-8C9255F8C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646988"/>
              </p:ext>
            </p:extLst>
          </p:nvPr>
        </p:nvGraphicFramePr>
        <p:xfrm>
          <a:off x="1097281" y="1961620"/>
          <a:ext cx="6164654" cy="19978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2932">
                  <a:extLst>
                    <a:ext uri="{9D8B030D-6E8A-4147-A177-3AD203B41FA5}">
                      <a16:colId xmlns:a16="http://schemas.microsoft.com/office/drawing/2014/main" val="893549431"/>
                    </a:ext>
                  </a:extLst>
                </a:gridCol>
                <a:gridCol w="1358913">
                  <a:extLst>
                    <a:ext uri="{9D8B030D-6E8A-4147-A177-3AD203B41FA5}">
                      <a16:colId xmlns:a16="http://schemas.microsoft.com/office/drawing/2014/main" val="43167237"/>
                    </a:ext>
                  </a:extLst>
                </a:gridCol>
                <a:gridCol w="1290159">
                  <a:extLst>
                    <a:ext uri="{9D8B030D-6E8A-4147-A177-3AD203B41FA5}">
                      <a16:colId xmlns:a16="http://schemas.microsoft.com/office/drawing/2014/main" val="3173875296"/>
                    </a:ext>
                  </a:extLst>
                </a:gridCol>
                <a:gridCol w="1152650">
                  <a:extLst>
                    <a:ext uri="{9D8B030D-6E8A-4147-A177-3AD203B41FA5}">
                      <a16:colId xmlns:a16="http://schemas.microsoft.com/office/drawing/2014/main" val="2708577464"/>
                    </a:ext>
                  </a:extLst>
                </a:gridCol>
              </a:tblGrid>
              <a:tr h="2854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AS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Matthews CC</a:t>
                      </a:r>
                      <a:endParaRPr lang="en-AS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ROC Score</a:t>
                      </a:r>
                      <a:endParaRPr lang="en-AS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 Score</a:t>
                      </a:r>
                      <a:endParaRPr lang="en-AS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3562844"/>
                  </a:ext>
                </a:extLst>
              </a:tr>
              <a:tr h="2854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400">
                          <a:effectLst/>
                        </a:rPr>
                        <a:t>Logistic Regression</a:t>
                      </a:r>
                      <a:endParaRPr lang="en-AS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400">
                          <a:effectLst/>
                        </a:rPr>
                        <a:t>0.620788</a:t>
                      </a:r>
                      <a:endParaRPr lang="en-AS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400">
                          <a:effectLst/>
                        </a:rPr>
                        <a:t>0.974573</a:t>
                      </a:r>
                      <a:endParaRPr lang="en-AS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400">
                          <a:effectLst/>
                        </a:rPr>
                        <a:t>0.723073</a:t>
                      </a:r>
                      <a:endParaRPr lang="en-AS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1903596"/>
                  </a:ext>
                </a:extLst>
              </a:tr>
              <a:tr h="2854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400">
                          <a:effectLst/>
                        </a:rPr>
                        <a:t>KNN Classifier</a:t>
                      </a:r>
                      <a:endParaRPr lang="en-AS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400">
                          <a:effectLst/>
                        </a:rPr>
                        <a:t>0.709184</a:t>
                      </a:r>
                      <a:endParaRPr lang="en-AS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400">
                          <a:effectLst/>
                        </a:rPr>
                        <a:t>0.989005</a:t>
                      </a:r>
                      <a:endParaRPr lang="en-AS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400">
                          <a:effectLst/>
                        </a:rPr>
                        <a:t>0.845982</a:t>
                      </a:r>
                      <a:endParaRPr lang="en-AS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6322770"/>
                  </a:ext>
                </a:extLst>
              </a:tr>
              <a:tr h="2854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400">
                          <a:effectLst/>
                        </a:rPr>
                        <a:t>Decision Tree Classifier</a:t>
                      </a:r>
                      <a:endParaRPr lang="en-AS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400">
                          <a:effectLst/>
                        </a:rPr>
                        <a:t>0.999946</a:t>
                      </a:r>
                      <a:endParaRPr lang="en-AS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400">
                          <a:effectLst/>
                        </a:rPr>
                        <a:t>1.000000</a:t>
                      </a:r>
                      <a:endParaRPr lang="en-AS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400">
                          <a:effectLst/>
                        </a:rPr>
                        <a:t>1.000000</a:t>
                      </a:r>
                      <a:endParaRPr lang="en-AS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7908855"/>
                  </a:ext>
                </a:extLst>
              </a:tr>
              <a:tr h="2854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400" dirty="0">
                          <a:effectLst/>
                        </a:rPr>
                        <a:t>Random Forest Classifier</a:t>
                      </a:r>
                      <a:endParaRPr lang="en-AS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400">
                          <a:effectLst/>
                        </a:rPr>
                        <a:t>0.999750</a:t>
                      </a:r>
                      <a:endParaRPr lang="en-AS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400">
                          <a:effectLst/>
                        </a:rPr>
                        <a:t>1.000000</a:t>
                      </a:r>
                      <a:endParaRPr lang="en-AS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400">
                          <a:effectLst/>
                        </a:rPr>
                        <a:t>1.000000</a:t>
                      </a:r>
                      <a:endParaRPr lang="en-AS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3704804"/>
                  </a:ext>
                </a:extLst>
              </a:tr>
              <a:tr h="2854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400">
                          <a:effectLst/>
                        </a:rPr>
                        <a:t>Extra Trees Classifier</a:t>
                      </a:r>
                      <a:endParaRPr lang="en-AS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400">
                          <a:effectLst/>
                        </a:rPr>
                        <a:t>0.999946</a:t>
                      </a:r>
                      <a:endParaRPr lang="en-AS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400">
                          <a:effectLst/>
                        </a:rPr>
                        <a:t>1.000000</a:t>
                      </a:r>
                      <a:endParaRPr lang="en-AS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400" dirty="0">
                          <a:effectLst/>
                        </a:rPr>
                        <a:t>1.000000</a:t>
                      </a:r>
                      <a:endParaRPr lang="en-AS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8524358"/>
                  </a:ext>
                </a:extLst>
              </a:tr>
              <a:tr h="2854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400">
                          <a:effectLst/>
                        </a:rPr>
                        <a:t>XGBoost Classifier</a:t>
                      </a:r>
                      <a:endParaRPr lang="en-AS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400">
                          <a:effectLst/>
                        </a:rPr>
                        <a:t>0.703560</a:t>
                      </a:r>
                      <a:endParaRPr lang="en-AS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400">
                          <a:effectLst/>
                        </a:rPr>
                        <a:t>0.983709</a:t>
                      </a:r>
                      <a:endParaRPr lang="en-AS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400" dirty="0">
                          <a:effectLst/>
                        </a:rPr>
                        <a:t>0.813996</a:t>
                      </a:r>
                      <a:endParaRPr lang="en-AS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16613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EA69C5-25AF-4349-9C00-16D57AE7F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12962"/>
              </p:ext>
            </p:extLst>
          </p:nvPr>
        </p:nvGraphicFramePr>
        <p:xfrm>
          <a:off x="1097280" y="4056750"/>
          <a:ext cx="6164654" cy="19978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2932">
                  <a:extLst>
                    <a:ext uri="{9D8B030D-6E8A-4147-A177-3AD203B41FA5}">
                      <a16:colId xmlns:a16="http://schemas.microsoft.com/office/drawing/2014/main" val="3931498730"/>
                    </a:ext>
                  </a:extLst>
                </a:gridCol>
                <a:gridCol w="1358913">
                  <a:extLst>
                    <a:ext uri="{9D8B030D-6E8A-4147-A177-3AD203B41FA5}">
                      <a16:colId xmlns:a16="http://schemas.microsoft.com/office/drawing/2014/main" val="3452254520"/>
                    </a:ext>
                  </a:extLst>
                </a:gridCol>
                <a:gridCol w="1290159">
                  <a:extLst>
                    <a:ext uri="{9D8B030D-6E8A-4147-A177-3AD203B41FA5}">
                      <a16:colId xmlns:a16="http://schemas.microsoft.com/office/drawing/2014/main" val="3011274712"/>
                    </a:ext>
                  </a:extLst>
                </a:gridCol>
                <a:gridCol w="1152650">
                  <a:extLst>
                    <a:ext uri="{9D8B030D-6E8A-4147-A177-3AD203B41FA5}">
                      <a16:colId xmlns:a16="http://schemas.microsoft.com/office/drawing/2014/main" val="1512511718"/>
                    </a:ext>
                  </a:extLst>
                </a:gridCol>
              </a:tblGrid>
              <a:tr h="2854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AS" sz="2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Matthews CC</a:t>
                      </a:r>
                      <a:endParaRPr lang="en-AS" sz="2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ROC Score</a:t>
                      </a:r>
                      <a:endParaRPr lang="en-AS" sz="2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 Score</a:t>
                      </a:r>
                      <a:endParaRPr lang="en-AS" sz="2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2785786"/>
                  </a:ext>
                </a:extLst>
              </a:tr>
              <a:tr h="2854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600" dirty="0">
                          <a:effectLst/>
                        </a:rPr>
                        <a:t>Logistic Regression</a:t>
                      </a:r>
                      <a:endParaRPr lang="en-AS" sz="2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600">
                          <a:effectLst/>
                        </a:rPr>
                        <a:t>0.638187</a:t>
                      </a:r>
                      <a:endParaRPr lang="en-AS" sz="2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600">
                          <a:effectLst/>
                        </a:rPr>
                        <a:t>0.975003</a:t>
                      </a:r>
                      <a:endParaRPr lang="en-AS" sz="2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600">
                          <a:effectLst/>
                        </a:rPr>
                        <a:t>0.727144</a:t>
                      </a:r>
                      <a:endParaRPr lang="en-AS" sz="2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3709464"/>
                  </a:ext>
                </a:extLst>
              </a:tr>
              <a:tr h="2854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600" dirty="0">
                          <a:effectLst/>
                        </a:rPr>
                        <a:t>KNN Classifier</a:t>
                      </a:r>
                      <a:endParaRPr lang="en-AS" sz="2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600">
                          <a:effectLst/>
                        </a:rPr>
                        <a:t>0.625358</a:t>
                      </a:r>
                      <a:endParaRPr lang="en-AS" sz="2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600">
                          <a:effectLst/>
                        </a:rPr>
                        <a:t>0.903029</a:t>
                      </a:r>
                      <a:endParaRPr lang="en-AS" sz="2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600">
                          <a:effectLst/>
                        </a:rPr>
                        <a:t>0.677878</a:t>
                      </a:r>
                      <a:endParaRPr lang="en-AS" sz="2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2516836"/>
                  </a:ext>
                </a:extLst>
              </a:tr>
              <a:tr h="2854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600">
                          <a:effectLst/>
                        </a:rPr>
                        <a:t>Decision Tree Classifier</a:t>
                      </a:r>
                      <a:endParaRPr lang="en-AS" sz="2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600" dirty="0">
                          <a:effectLst/>
                        </a:rPr>
                        <a:t>0.568085</a:t>
                      </a:r>
                      <a:endParaRPr lang="en-AS" sz="2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600">
                          <a:effectLst/>
                        </a:rPr>
                        <a:t>0.789368</a:t>
                      </a:r>
                      <a:endParaRPr lang="en-AS" sz="2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600">
                          <a:effectLst/>
                        </a:rPr>
                        <a:t>0.600847</a:t>
                      </a:r>
                      <a:endParaRPr lang="en-AS" sz="2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6621108"/>
                  </a:ext>
                </a:extLst>
              </a:tr>
              <a:tr h="2854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600">
                          <a:effectLst/>
                        </a:rPr>
                        <a:t>Random Forest Classifier</a:t>
                      </a:r>
                      <a:endParaRPr lang="en-AS" sz="2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600" dirty="0">
                          <a:effectLst/>
                        </a:rPr>
                        <a:t>0.674447</a:t>
                      </a:r>
                      <a:endParaRPr lang="en-AS" sz="2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600">
                          <a:effectLst/>
                        </a:rPr>
                        <a:t>0.970229</a:t>
                      </a:r>
                      <a:endParaRPr lang="en-AS" sz="2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600">
                          <a:effectLst/>
                        </a:rPr>
                        <a:t>0.757467</a:t>
                      </a:r>
                      <a:endParaRPr lang="en-AS" sz="2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2478785"/>
                  </a:ext>
                </a:extLst>
              </a:tr>
              <a:tr h="2854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600">
                          <a:effectLst/>
                        </a:rPr>
                        <a:t>Extra Trees Classifier</a:t>
                      </a:r>
                      <a:endParaRPr lang="en-AS" sz="2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600" dirty="0">
                          <a:effectLst/>
                        </a:rPr>
                        <a:t>0.640015</a:t>
                      </a:r>
                      <a:endParaRPr lang="en-AS" sz="2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600" dirty="0">
                          <a:effectLst/>
                        </a:rPr>
                        <a:t>0.964758</a:t>
                      </a:r>
                      <a:endParaRPr lang="en-AS" sz="2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600">
                          <a:effectLst/>
                        </a:rPr>
                        <a:t>0.724107</a:t>
                      </a:r>
                      <a:endParaRPr lang="en-AS" sz="2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8765565"/>
                  </a:ext>
                </a:extLst>
              </a:tr>
              <a:tr h="2854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600">
                          <a:effectLst/>
                        </a:rPr>
                        <a:t>XGBoost Classifier</a:t>
                      </a:r>
                      <a:endParaRPr lang="en-AS" sz="2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600">
                          <a:effectLst/>
                        </a:rPr>
                        <a:t>0.684751</a:t>
                      </a:r>
                      <a:endParaRPr lang="en-AS" sz="2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600" dirty="0">
                          <a:effectLst/>
                        </a:rPr>
                        <a:t>0.980687</a:t>
                      </a:r>
                      <a:endParaRPr lang="en-AS" sz="2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1600" dirty="0">
                          <a:effectLst/>
                        </a:rPr>
                        <a:t>0.785370</a:t>
                      </a:r>
                      <a:endParaRPr lang="en-AS" sz="2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31640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36F8E0F-7601-40BE-A79C-AD47EC12B72F}"/>
              </a:ext>
            </a:extLst>
          </p:cNvPr>
          <p:cNvSpPr txBox="1"/>
          <p:nvPr/>
        </p:nvSpPr>
        <p:spPr>
          <a:xfrm>
            <a:off x="7892247" y="3220777"/>
            <a:ext cx="29828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algorithms are prone to overfitting </a:t>
            </a:r>
          </a:p>
          <a:p>
            <a:endParaRPr lang="en-US" dirty="0"/>
          </a:p>
          <a:p>
            <a:r>
              <a:rPr lang="en-US" dirty="0"/>
              <a:t>Let’s look at the confusion matrices</a:t>
            </a:r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1581256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0E81-DB07-4349-8559-E27B0659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Modelling</a:t>
            </a:r>
            <a:endParaRPr lang="en-A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FEBEF4-8333-484C-8D97-B731160F53D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46"/>
          <a:stretch/>
        </p:blipFill>
        <p:spPr>
          <a:xfrm>
            <a:off x="1097280" y="1877132"/>
            <a:ext cx="4998720" cy="20823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411BEF-6381-4BBA-91EA-11185669B08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3" b="35267"/>
          <a:stretch/>
        </p:blipFill>
        <p:spPr>
          <a:xfrm>
            <a:off x="1097280" y="4099213"/>
            <a:ext cx="4998720" cy="20823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3CCE27-1BFE-4FF1-9462-C5CB4B82F53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61" b="2966"/>
          <a:stretch/>
        </p:blipFill>
        <p:spPr>
          <a:xfrm>
            <a:off x="6096000" y="1877132"/>
            <a:ext cx="4998720" cy="2082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28B74C-3089-4F4B-996A-0DF55F697B3F}"/>
              </a:ext>
            </a:extLst>
          </p:cNvPr>
          <p:cNvSpPr txBox="1"/>
          <p:nvPr/>
        </p:nvSpPr>
        <p:spPr>
          <a:xfrm>
            <a:off x="6288941" y="4099213"/>
            <a:ext cx="48057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the test scores and the confusion matrices, we can say that the best algorithm for detecting helpful reviews is </a:t>
            </a:r>
            <a:r>
              <a:rPr lang="en-US" dirty="0" err="1"/>
              <a:t>XGBoost</a:t>
            </a:r>
            <a:r>
              <a:rPr lang="en-US" dirty="0"/>
              <a:t>, which has the lowest False Positive and False Negative and the highest True Positive scores.</a:t>
            </a:r>
            <a:endParaRPr lang="en-AS" dirty="0"/>
          </a:p>
          <a:p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2388539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0E81-DB07-4349-8559-E27B0659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Modelling</a:t>
            </a:r>
            <a:endParaRPr lang="en-A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DA7B27-3478-4544-89E3-B2E92B6A2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274938"/>
              </p:ext>
            </p:extLst>
          </p:nvPr>
        </p:nvGraphicFramePr>
        <p:xfrm>
          <a:off x="1097280" y="2014886"/>
          <a:ext cx="10058400" cy="33383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7214">
                  <a:extLst>
                    <a:ext uri="{9D8B030D-6E8A-4147-A177-3AD203B41FA5}">
                      <a16:colId xmlns:a16="http://schemas.microsoft.com/office/drawing/2014/main" val="3616292128"/>
                    </a:ext>
                  </a:extLst>
                </a:gridCol>
                <a:gridCol w="2592593">
                  <a:extLst>
                    <a:ext uri="{9D8B030D-6E8A-4147-A177-3AD203B41FA5}">
                      <a16:colId xmlns:a16="http://schemas.microsoft.com/office/drawing/2014/main" val="1639523622"/>
                    </a:ext>
                  </a:extLst>
                </a:gridCol>
                <a:gridCol w="3354234">
                  <a:extLst>
                    <a:ext uri="{9D8B030D-6E8A-4147-A177-3AD203B41FA5}">
                      <a16:colId xmlns:a16="http://schemas.microsoft.com/office/drawing/2014/main" val="1850893515"/>
                    </a:ext>
                  </a:extLst>
                </a:gridCol>
                <a:gridCol w="1524359">
                  <a:extLst>
                    <a:ext uri="{9D8B030D-6E8A-4147-A177-3AD203B41FA5}">
                      <a16:colId xmlns:a16="http://schemas.microsoft.com/office/drawing/2014/main" val="2534346207"/>
                    </a:ext>
                  </a:extLst>
                </a:gridCol>
              </a:tblGrid>
              <a:tr h="4769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AS" sz="2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Score (Default Parameters)</a:t>
                      </a:r>
                      <a:endParaRPr lang="en-AS" sz="2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Score (Optimized Parameters)</a:t>
                      </a:r>
                      <a:endParaRPr lang="en-AS" sz="2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Change</a:t>
                      </a:r>
                      <a:endParaRPr lang="en-AS" sz="2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0537118"/>
                  </a:ext>
                </a:extLst>
              </a:tr>
              <a:tr h="47690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Logistic Regression</a:t>
                      </a:r>
                      <a:endParaRPr lang="en-AS" sz="2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0.975</a:t>
                      </a:r>
                      <a:endParaRPr lang="en-AS" sz="2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0.976</a:t>
                      </a:r>
                      <a:endParaRPr lang="en-AS" sz="2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+ 0.001</a:t>
                      </a:r>
                      <a:endParaRPr lang="en-AS" sz="2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1991914"/>
                  </a:ext>
                </a:extLst>
              </a:tr>
              <a:tr h="47690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KNN Classifier</a:t>
                      </a:r>
                      <a:endParaRPr lang="en-AS" sz="2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0.897</a:t>
                      </a:r>
                      <a:endParaRPr lang="en-AS" sz="2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0.950</a:t>
                      </a:r>
                      <a:endParaRPr lang="en-AS" sz="2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+ 0.053</a:t>
                      </a:r>
                      <a:endParaRPr lang="en-AS" sz="2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5775768"/>
                  </a:ext>
                </a:extLst>
              </a:tr>
              <a:tr h="47690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Decision Tree Classifier</a:t>
                      </a:r>
                      <a:endParaRPr lang="en-AS" sz="2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0.785</a:t>
                      </a:r>
                      <a:endParaRPr lang="en-AS" sz="2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0.785</a:t>
                      </a:r>
                      <a:endParaRPr lang="en-AS" sz="2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0.000</a:t>
                      </a:r>
                      <a:endParaRPr lang="en-AS" sz="2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8684135"/>
                  </a:ext>
                </a:extLst>
              </a:tr>
              <a:tr h="47690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Random Forest Classifier</a:t>
                      </a:r>
                      <a:endParaRPr lang="en-AS" sz="2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663065" algn="r"/>
                        </a:tabLst>
                      </a:pPr>
                      <a:r>
                        <a:rPr lang="en-US" sz="1600">
                          <a:effectLst/>
                        </a:rPr>
                        <a:t>0.969</a:t>
                      </a:r>
                      <a:endParaRPr lang="en-AS" sz="2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0.976</a:t>
                      </a:r>
                      <a:endParaRPr lang="en-AS" sz="2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+ 0.007</a:t>
                      </a:r>
                      <a:endParaRPr lang="en-AS" sz="2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9395319"/>
                  </a:ext>
                </a:extLst>
              </a:tr>
              <a:tr h="47690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Extra Trees Classifier</a:t>
                      </a:r>
                      <a:endParaRPr lang="en-AS" sz="2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0.965</a:t>
                      </a:r>
                      <a:endParaRPr lang="en-AS" sz="2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0.972</a:t>
                      </a:r>
                      <a:endParaRPr lang="en-AS" sz="2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+ 0.007</a:t>
                      </a:r>
                      <a:endParaRPr lang="en-AS" sz="2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193523"/>
                  </a:ext>
                </a:extLst>
              </a:tr>
              <a:tr h="47690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XGBoost Classifier</a:t>
                      </a:r>
                      <a:endParaRPr lang="en-AS" sz="2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0.980</a:t>
                      </a:r>
                      <a:endParaRPr lang="en-AS" sz="2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0.981</a:t>
                      </a:r>
                      <a:endParaRPr lang="en-AS" sz="2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+ 0.001</a:t>
                      </a:r>
                      <a:endParaRPr lang="en-AS" sz="2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443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10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0E81-DB07-4349-8559-E27B0659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Modelling</a:t>
            </a:r>
            <a:endParaRPr lang="en-A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19088E-9B60-42AD-B8CF-5E0B6F6B5F1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067"/>
          <a:stretch/>
        </p:blipFill>
        <p:spPr>
          <a:xfrm>
            <a:off x="1097278" y="1835015"/>
            <a:ext cx="4924425" cy="1957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BEC1D1-5981-4539-A7AF-305A0428852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80" b="37887"/>
          <a:stretch/>
        </p:blipFill>
        <p:spPr>
          <a:xfrm>
            <a:off x="3633787" y="3889847"/>
            <a:ext cx="4924425" cy="1957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67445C-1F9A-40A5-BA03-EC702B254B6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65" b="5302"/>
          <a:stretch/>
        </p:blipFill>
        <p:spPr>
          <a:xfrm>
            <a:off x="6021703" y="1807764"/>
            <a:ext cx="4924425" cy="195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95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0E81-DB07-4349-8559-E27B0659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Modelling</a:t>
            </a:r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CE95E-EEFA-4C73-9AAF-E546839E6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090250"/>
          </a:xfrm>
        </p:spPr>
        <p:txBody>
          <a:bodyPr/>
          <a:lstStyle/>
          <a:p>
            <a:r>
              <a:rPr lang="en-US" dirty="0"/>
              <a:t>In the confusion matrices, we see that:</a:t>
            </a:r>
            <a:endParaRPr lang="en-AS" dirty="0"/>
          </a:p>
          <a:p>
            <a:r>
              <a:rPr lang="en-US" dirty="0"/>
              <a:t> </a:t>
            </a:r>
            <a:endParaRPr lang="en-A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Logistic Regression predicted the highest number of helpful reviews at the expense of false positives. Moreover, it has the lowest number of false negatives among the algorithms.</a:t>
            </a:r>
            <a:endParaRPr lang="en-A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KNN predicted an average number of helpful reviews with the lowest false positive rate. However, it has the most significant number of false negatives.</a:t>
            </a:r>
            <a:endParaRPr lang="en-A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All other algorithms stay in the spectrum where the edges are Logistic Regression and KNN algorithms.</a:t>
            </a:r>
            <a:endParaRPr lang="en-AS" dirty="0"/>
          </a:p>
          <a:p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3321017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0E81-DB07-4349-8559-E27B0659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Modelling</a:t>
            </a:r>
            <a:endParaRPr lang="en-A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978A5E-22AA-46BA-A3E6-B773A0B74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46316"/>
              </p:ext>
            </p:extLst>
          </p:nvPr>
        </p:nvGraphicFramePr>
        <p:xfrm>
          <a:off x="1097280" y="1890598"/>
          <a:ext cx="10058399" cy="39952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7454">
                  <a:extLst>
                    <a:ext uri="{9D8B030D-6E8A-4147-A177-3AD203B41FA5}">
                      <a16:colId xmlns:a16="http://schemas.microsoft.com/office/drawing/2014/main" val="1648276451"/>
                    </a:ext>
                  </a:extLst>
                </a:gridCol>
                <a:gridCol w="2060445">
                  <a:extLst>
                    <a:ext uri="{9D8B030D-6E8A-4147-A177-3AD203B41FA5}">
                      <a16:colId xmlns:a16="http://schemas.microsoft.com/office/drawing/2014/main" val="3868618759"/>
                    </a:ext>
                  </a:extLst>
                </a:gridCol>
                <a:gridCol w="1372554">
                  <a:extLst>
                    <a:ext uri="{9D8B030D-6E8A-4147-A177-3AD203B41FA5}">
                      <a16:colId xmlns:a16="http://schemas.microsoft.com/office/drawing/2014/main" val="3727525763"/>
                    </a:ext>
                  </a:extLst>
                </a:gridCol>
                <a:gridCol w="1144872">
                  <a:extLst>
                    <a:ext uri="{9D8B030D-6E8A-4147-A177-3AD203B41FA5}">
                      <a16:colId xmlns:a16="http://schemas.microsoft.com/office/drawing/2014/main" val="754411949"/>
                    </a:ext>
                  </a:extLst>
                </a:gridCol>
                <a:gridCol w="1823074">
                  <a:extLst>
                    <a:ext uri="{9D8B030D-6E8A-4147-A177-3AD203B41FA5}">
                      <a16:colId xmlns:a16="http://schemas.microsoft.com/office/drawing/2014/main" val="2862217872"/>
                    </a:ext>
                  </a:extLst>
                </a:gridCol>
              </a:tblGrid>
              <a:tr h="5707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AS" sz="4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Recall Rate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Predicted Value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True Value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2614373"/>
                  </a:ext>
                </a:extLst>
              </a:tr>
              <a:tr h="5707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400" dirty="0">
                          <a:effectLst/>
                        </a:rPr>
                        <a:t>Logistic Regression</a:t>
                      </a:r>
                      <a:endParaRPr lang="en-AS" sz="4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71.98 %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4,853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2400">
                          <a:effectLst/>
                        </a:rPr>
                        <a:t>out of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6,742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7504524"/>
                  </a:ext>
                </a:extLst>
              </a:tr>
              <a:tr h="5707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400" dirty="0">
                          <a:effectLst/>
                        </a:rPr>
                        <a:t>KNN Classifier</a:t>
                      </a:r>
                      <a:endParaRPr lang="en-AS" sz="4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95.16 %</a:t>
                      </a:r>
                      <a:endParaRPr lang="en-AS" sz="4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904</a:t>
                      </a:r>
                      <a:endParaRPr lang="en-AS" sz="4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2400">
                          <a:effectLst/>
                        </a:rPr>
                        <a:t>out of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950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7060922"/>
                  </a:ext>
                </a:extLst>
              </a:tr>
              <a:tr h="5707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400">
                          <a:effectLst/>
                        </a:rPr>
                        <a:t>Decision Tree Classifier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58.40 %</a:t>
                      </a:r>
                      <a:endParaRPr lang="en-AS" sz="4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4,497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2400">
                          <a:effectLst/>
                        </a:rPr>
                        <a:t>out of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7,700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9269914"/>
                  </a:ext>
                </a:extLst>
              </a:tr>
              <a:tr h="5707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400">
                          <a:effectLst/>
                        </a:rPr>
                        <a:t>Random Forest Classifier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96.86 %</a:t>
                      </a:r>
                      <a:endParaRPr lang="en-AS" sz="4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924</a:t>
                      </a:r>
                      <a:endParaRPr lang="en-AS" sz="4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2400">
                          <a:effectLst/>
                        </a:rPr>
                        <a:t>out of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954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3894373"/>
                  </a:ext>
                </a:extLst>
              </a:tr>
              <a:tr h="5707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400">
                          <a:effectLst/>
                        </a:rPr>
                        <a:t>Extra Trees Classifier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95.65 %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593</a:t>
                      </a:r>
                      <a:endParaRPr lang="en-AS" sz="4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2400">
                          <a:effectLst/>
                        </a:rPr>
                        <a:t>out of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620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8085685"/>
                  </a:ext>
                </a:extLst>
              </a:tr>
              <a:tr h="5707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400">
                          <a:effectLst/>
                        </a:rPr>
                        <a:t>XGBoost Classifier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97.91 %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656</a:t>
                      </a:r>
                      <a:endParaRPr lang="en-AS" sz="4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2400" dirty="0">
                          <a:effectLst/>
                        </a:rPr>
                        <a:t>out of</a:t>
                      </a:r>
                      <a:endParaRPr lang="en-AS" sz="4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670</a:t>
                      </a:r>
                      <a:endParaRPr lang="en-AS" sz="4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8895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22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DB31-38E0-4814-8EA2-37B3321C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Helpful Reviews?</a:t>
            </a:r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698E0-2F20-4422-9C5C-167CDC91C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862813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</a:t>
            </a:r>
            <a:r>
              <a:rPr lang="en" dirty="0"/>
              <a:t>n outcome of a customer’s experience with a product and an input for a potential customer’s buying process.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</a:t>
            </a:r>
            <a:r>
              <a:rPr lang="en" dirty="0"/>
              <a:t>he potential buyers need to reach the most helpful customer reviews with minimum time and effort to use their resources more efficiently</a:t>
            </a:r>
          </a:p>
          <a:p>
            <a:pPr marL="0" indent="0">
              <a:buNone/>
            </a:pPr>
            <a:endParaRPr lang="en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Help </a:t>
            </a:r>
            <a:r>
              <a:rPr lang="en" dirty="0"/>
              <a:t>firms establish profitable business relationships by increasing the </a:t>
            </a:r>
            <a:r>
              <a:rPr lang="en" b="1" dirty="0"/>
              <a:t>likelihood of purchase</a:t>
            </a:r>
            <a:r>
              <a:rPr lang="en" dirty="0"/>
              <a:t>, </a:t>
            </a:r>
            <a:r>
              <a:rPr lang="en" b="1" dirty="0"/>
              <a:t>providing material information </a:t>
            </a:r>
            <a:r>
              <a:rPr lang="en" dirty="0"/>
              <a:t>about the product, or </a:t>
            </a:r>
            <a:r>
              <a:rPr lang="en" b="1" dirty="0"/>
              <a:t>improving customer service</a:t>
            </a:r>
            <a:r>
              <a:rPr lang="en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143CC-F64D-4E36-B8BA-FD886F38D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413" y="2244663"/>
            <a:ext cx="4278893" cy="236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722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0E81-DB07-4349-8559-E27B0659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Modelling</a:t>
            </a:r>
            <a:endParaRPr lang="en-A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0EA536-060F-4169-87DC-9691CF06F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813410"/>
              </p:ext>
            </p:extLst>
          </p:nvPr>
        </p:nvGraphicFramePr>
        <p:xfrm>
          <a:off x="1097280" y="1881720"/>
          <a:ext cx="10058399" cy="39065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7454">
                  <a:extLst>
                    <a:ext uri="{9D8B030D-6E8A-4147-A177-3AD203B41FA5}">
                      <a16:colId xmlns:a16="http://schemas.microsoft.com/office/drawing/2014/main" val="3240788012"/>
                    </a:ext>
                  </a:extLst>
                </a:gridCol>
                <a:gridCol w="2060445">
                  <a:extLst>
                    <a:ext uri="{9D8B030D-6E8A-4147-A177-3AD203B41FA5}">
                      <a16:colId xmlns:a16="http://schemas.microsoft.com/office/drawing/2014/main" val="3705463515"/>
                    </a:ext>
                  </a:extLst>
                </a:gridCol>
                <a:gridCol w="1372554">
                  <a:extLst>
                    <a:ext uri="{9D8B030D-6E8A-4147-A177-3AD203B41FA5}">
                      <a16:colId xmlns:a16="http://schemas.microsoft.com/office/drawing/2014/main" val="3920664089"/>
                    </a:ext>
                  </a:extLst>
                </a:gridCol>
                <a:gridCol w="1144872">
                  <a:extLst>
                    <a:ext uri="{9D8B030D-6E8A-4147-A177-3AD203B41FA5}">
                      <a16:colId xmlns:a16="http://schemas.microsoft.com/office/drawing/2014/main" val="1440096568"/>
                    </a:ext>
                  </a:extLst>
                </a:gridCol>
                <a:gridCol w="1823074">
                  <a:extLst>
                    <a:ext uri="{9D8B030D-6E8A-4147-A177-3AD203B41FA5}">
                      <a16:colId xmlns:a16="http://schemas.microsoft.com/office/drawing/2014/main" val="2335338564"/>
                    </a:ext>
                  </a:extLst>
                </a:gridCol>
              </a:tblGrid>
              <a:tr h="5580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AS" sz="4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Recall Rate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Predicted Value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True Value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5095189"/>
                  </a:ext>
                </a:extLst>
              </a:tr>
              <a:tr h="5580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400">
                          <a:effectLst/>
                        </a:rPr>
                        <a:t>Logistic Regression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100.00 %</a:t>
                      </a:r>
                      <a:endParaRPr lang="en-AS" sz="4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2400">
                          <a:effectLst/>
                        </a:rPr>
                        <a:t>out of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8687096"/>
                  </a:ext>
                </a:extLst>
              </a:tr>
              <a:tr h="5580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400">
                          <a:effectLst/>
                        </a:rPr>
                        <a:t>KNN Classifier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100.00 %</a:t>
                      </a:r>
                      <a:endParaRPr lang="en-AS" sz="4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2400">
                          <a:effectLst/>
                        </a:rPr>
                        <a:t>out of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7115206"/>
                  </a:ext>
                </a:extLst>
              </a:tr>
              <a:tr h="5580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400">
                          <a:effectLst/>
                        </a:rPr>
                        <a:t>Decision Tree Classifier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100.00 %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11</a:t>
                      </a:r>
                      <a:endParaRPr lang="en-AS" sz="4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2400">
                          <a:effectLst/>
                        </a:rPr>
                        <a:t>out of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405080"/>
                  </a:ext>
                </a:extLst>
              </a:tr>
              <a:tr h="5580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400">
                          <a:effectLst/>
                        </a:rPr>
                        <a:t>Random Forest Classifier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72.73 %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8</a:t>
                      </a:r>
                      <a:endParaRPr lang="en-AS" sz="4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2400" dirty="0">
                          <a:effectLst/>
                        </a:rPr>
                        <a:t>out of</a:t>
                      </a:r>
                      <a:endParaRPr lang="en-AS" sz="4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3876099"/>
                  </a:ext>
                </a:extLst>
              </a:tr>
              <a:tr h="5580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400">
                          <a:effectLst/>
                        </a:rPr>
                        <a:t>Extra Trees Classifier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81.82 %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2400" dirty="0">
                          <a:effectLst/>
                        </a:rPr>
                        <a:t>out of</a:t>
                      </a:r>
                      <a:endParaRPr lang="en-AS" sz="4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2585014"/>
                  </a:ext>
                </a:extLst>
              </a:tr>
              <a:tr h="5580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S" sz="2400">
                          <a:effectLst/>
                        </a:rPr>
                        <a:t>XGBoost Classifier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72.73 %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A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2400" dirty="0">
                          <a:effectLst/>
                        </a:rPr>
                        <a:t>out of</a:t>
                      </a:r>
                      <a:endParaRPr lang="en-AS" sz="4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11</a:t>
                      </a:r>
                      <a:endParaRPr lang="en-AS" sz="4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7853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46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87EB-04B2-43D0-A436-3C40C6C1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Modelling</a:t>
            </a:r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BD433-EB02-48B5-8F2B-53E792C95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Based on the algorithms' performance in the confusion matrices and the top 5% predicted reviews, we can say that KNN is the most practical algorithm. Even though </a:t>
            </a:r>
            <a:r>
              <a:rPr lang="en-US" dirty="0" err="1"/>
              <a:t>XGBoost</a:t>
            </a:r>
            <a:r>
              <a:rPr lang="en-US" dirty="0"/>
              <a:t> has the best performing results, it has some flaws:</a:t>
            </a:r>
            <a:endParaRPr lang="en-AS" dirty="0"/>
          </a:p>
          <a:p>
            <a:r>
              <a:rPr lang="en-US" dirty="0"/>
              <a:t> </a:t>
            </a:r>
            <a:endParaRPr lang="en-A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KNN hits a 100% recall rate for the top 10 helpful reviews, but </a:t>
            </a:r>
            <a:r>
              <a:rPr lang="en-US" dirty="0" err="1"/>
              <a:t>XGBoost</a:t>
            </a:r>
            <a:r>
              <a:rPr lang="en-US" dirty="0"/>
              <a:t> stays at 72.73%.</a:t>
            </a:r>
            <a:endParaRPr lang="en-A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Even though KNN has a lower recall rate in general, it has the most significant number of correctly predicted helpful reviews.</a:t>
            </a:r>
            <a:endParaRPr lang="en-A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KNN provides a broader pool of helpful reviews for the business owner to hand-pick if necessary.</a:t>
            </a:r>
            <a:endParaRPr lang="en-AS" dirty="0"/>
          </a:p>
          <a:p>
            <a:r>
              <a:rPr lang="en-US" dirty="0"/>
              <a:t> </a:t>
            </a:r>
            <a:endParaRPr lang="en-AS" dirty="0"/>
          </a:p>
          <a:p>
            <a:r>
              <a:rPr lang="en-US" dirty="0"/>
              <a:t>For those reasons, we believe that KNN is the best algorithm for our purpose in this project. We will provide some examples in the next chapters.</a:t>
            </a:r>
            <a:endParaRPr lang="en-AS" dirty="0"/>
          </a:p>
          <a:p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785337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0E81-DB07-4349-8559-E27B0659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Modelling</a:t>
            </a:r>
            <a:endParaRPr lang="en-A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69DC77-C78B-4949-A620-C05E66ABB39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23791"/>
            <a:ext cx="3074873" cy="4022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C56683-96BB-46EF-A855-01BEB985B09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84"/>
          <a:stretch/>
        </p:blipFill>
        <p:spPr>
          <a:xfrm>
            <a:off x="4616356" y="1960249"/>
            <a:ext cx="3074874" cy="1315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7390DF-872C-4265-8A56-3454EE2AA23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16" b="33896"/>
          <a:stretch/>
        </p:blipFill>
        <p:spPr>
          <a:xfrm>
            <a:off x="4616355" y="3275864"/>
            <a:ext cx="3074874" cy="1315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BBB24F-2248-42B7-90BE-F375EAFCA12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50"/>
          <a:stretch/>
        </p:blipFill>
        <p:spPr>
          <a:xfrm>
            <a:off x="4616356" y="4591479"/>
            <a:ext cx="3074873" cy="1315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875432-FC40-44C4-9722-8F341890D625}"/>
              </a:ext>
            </a:extLst>
          </p:cNvPr>
          <p:cNvSpPr txBox="1"/>
          <p:nvPr/>
        </p:nvSpPr>
        <p:spPr>
          <a:xfrm>
            <a:off x="8135431" y="1960249"/>
            <a:ext cx="3020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Emoticons is the most important features to decide if a review is a helpful review</a:t>
            </a:r>
            <a:endParaRPr lang="en-A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58D2D8-4869-4335-983C-49DC11E5A5FC}"/>
              </a:ext>
            </a:extLst>
          </p:cNvPr>
          <p:cNvSpPr txBox="1"/>
          <p:nvPr/>
        </p:nvSpPr>
        <p:spPr>
          <a:xfrm>
            <a:off x="8135431" y="3275864"/>
            <a:ext cx="302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 shows the most significant improvement as it fed with more data</a:t>
            </a:r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211137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C269-5EF1-47AC-BEE1-2C4C029C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  <a:endParaRPr lang="en-A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B9D5D3-1AF1-49A8-8E88-88F7502FD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219" y="373678"/>
            <a:ext cx="2623162" cy="1276606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0D71C9F-8235-45D6-8DD8-A033B33F684D}"/>
              </a:ext>
            </a:extLst>
          </p:cNvPr>
          <p:cNvSpPr txBox="1">
            <a:spLocks/>
          </p:cNvSpPr>
          <p:nvPr/>
        </p:nvSpPr>
        <p:spPr>
          <a:xfrm>
            <a:off x="1097278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" u="sng" dirty="0">
                <a:hlinkClick r:id="rId3"/>
              </a:rPr>
              <a:t>Yelp</a:t>
            </a:r>
            <a:r>
              <a:rPr lang="en" dirty="0"/>
              <a:t> academic dataset is available for free and open to the public. </a:t>
            </a:r>
          </a:p>
          <a:p>
            <a:endParaRPr lang="e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" sz="1500" b="1" dirty="0"/>
              <a:t>business.json</a:t>
            </a:r>
            <a:r>
              <a:rPr lang="en" sz="1500" dirty="0"/>
              <a:t> </a:t>
            </a:r>
            <a:r>
              <a:rPr lang="en" sz="1300" dirty="0"/>
              <a:t>contains information about each company such as name and location, attributes, working hours, etc. </a:t>
            </a:r>
            <a:endParaRPr lang="en-AS" dirty="0"/>
          </a:p>
          <a:p>
            <a:pPr>
              <a:buFont typeface="Wingdings" panose="05000000000000000000" pitchFamily="2" charset="2"/>
              <a:buChar char="Ø"/>
            </a:pPr>
            <a:r>
              <a:rPr lang="en" sz="1500" b="1" dirty="0"/>
              <a:t>review.json</a:t>
            </a:r>
            <a:r>
              <a:rPr lang="en" sz="1500" dirty="0"/>
              <a:t> </a:t>
            </a:r>
            <a:r>
              <a:rPr lang="en" sz="1300" dirty="0"/>
              <a:t>has information about each posted review such as user id, star rating, the customer review itself, number of useful votes, etc.</a:t>
            </a:r>
            <a:endParaRPr lang="en-AS" sz="1500" dirty="0"/>
          </a:p>
          <a:p>
            <a:pPr>
              <a:buFont typeface="Wingdings" panose="05000000000000000000" pitchFamily="2" charset="2"/>
              <a:buChar char="Ø"/>
            </a:pPr>
            <a:r>
              <a:rPr lang="en" sz="1400" b="1" dirty="0"/>
              <a:t>user.json</a:t>
            </a:r>
            <a:r>
              <a:rPr lang="en" sz="1400" dirty="0"/>
              <a:t> </a:t>
            </a:r>
            <a:r>
              <a:rPr lang="en" sz="1200" dirty="0"/>
              <a:t>provides information about each Yelp user such as first name, the total number of reviews, the list of friends, the average star rating, etc.</a:t>
            </a:r>
            <a:endParaRPr lang="en-AS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" sz="1400" b="1" dirty="0"/>
              <a:t>checkin.json</a:t>
            </a:r>
            <a:r>
              <a:rPr lang="en" sz="1400" dirty="0"/>
              <a:t> </a:t>
            </a:r>
            <a:r>
              <a:rPr lang="en" sz="1200" dirty="0"/>
              <a:t>has information about check-in for each business, such as business id and date.</a:t>
            </a:r>
            <a:endParaRPr lang="en-AS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" sz="1400" b="1" dirty="0"/>
              <a:t>tip.json</a:t>
            </a:r>
            <a:r>
              <a:rPr lang="en" sz="1400" dirty="0"/>
              <a:t> </a:t>
            </a:r>
            <a:r>
              <a:rPr lang="en" sz="1200" dirty="0"/>
              <a:t>(the shorter version of reviews and conveys quick suggestions to the businesses) such as the tip itself, the number of compliments and dates, etc.</a:t>
            </a:r>
            <a:endParaRPr lang="en-AS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" sz="1400" b="1" dirty="0"/>
              <a:t>photo.json</a:t>
            </a:r>
            <a:r>
              <a:rPr lang="en" sz="1400" dirty="0"/>
              <a:t> </a:t>
            </a:r>
            <a:r>
              <a:rPr lang="en" sz="1200" dirty="0"/>
              <a:t>contains information about each photo uploaded to Yelp, such as photo id and photo label, etc.</a:t>
            </a:r>
            <a:endParaRPr lang="en-AS" sz="1200" dirty="0"/>
          </a:p>
          <a:p>
            <a:r>
              <a:rPr lang="en" sz="1000" dirty="0"/>
              <a:t>* It can be acquired from Yelp's official website by filling a form indicating that the it will only be used for academic and research purposes.</a:t>
            </a:r>
            <a:endParaRPr lang="en-AS" sz="1000" dirty="0"/>
          </a:p>
        </p:txBody>
      </p:sp>
    </p:spTree>
    <p:extLst>
      <p:ext uri="{BB962C8B-B14F-4D97-AF65-F5344CB8AC3E}">
        <p14:creationId xmlns:p14="http://schemas.microsoft.com/office/powerpoint/2010/main" val="296058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64B24-B30D-4FB6-B443-EDDFE96C9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05026"/>
            <a:ext cx="3270534" cy="226462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	8,021,122 reviews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	1,968,703 users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	209,393 businesses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370187B-1CD5-4BF3-9B37-A8EE1BD0D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en-US" dirty="0"/>
              <a:t>The Dataset</a:t>
            </a:r>
            <a:endParaRPr lang="en-A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D552EB1-E86C-49BC-B795-66679C96E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219" y="373678"/>
            <a:ext cx="2623162" cy="1276606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0373AC3-CFEB-4B51-A8D7-6951089EBFD9}"/>
              </a:ext>
            </a:extLst>
          </p:cNvPr>
          <p:cNvSpPr txBox="1">
            <a:spLocks/>
          </p:cNvSpPr>
          <p:nvPr/>
        </p:nvSpPr>
        <p:spPr>
          <a:xfrm>
            <a:off x="4367814" y="2405026"/>
            <a:ext cx="3270534" cy="22646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	3.74 star rating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	22.17 reviews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	36.9 reviews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2F6D4B5-3411-4E2F-BE18-7889F4BA1543}"/>
              </a:ext>
            </a:extLst>
          </p:cNvPr>
          <p:cNvSpPr txBox="1">
            <a:spLocks/>
          </p:cNvSpPr>
          <p:nvPr/>
        </p:nvSpPr>
        <p:spPr>
          <a:xfrm>
            <a:off x="7884829" y="2405026"/>
            <a:ext cx="3270534" cy="22646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	1.323 helpful vote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	39.8 helpful vote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	30.5% restaurants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5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5FA94F-6CF8-4F65-A3FE-95B0B419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en-US" dirty="0"/>
              <a:t>The Dataset</a:t>
            </a:r>
            <a:endParaRPr lang="en-A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213282-6293-4DFF-8EAB-C87651558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219" y="373678"/>
            <a:ext cx="2623162" cy="1276606"/>
          </a:xfrm>
          <a:prstGeom prst="rect">
            <a:avLst/>
          </a:prstGeom>
        </p:spPr>
      </p:pic>
      <p:pic>
        <p:nvPicPr>
          <p:cNvPr id="6" name="image6.jpg">
            <a:extLst>
              <a:ext uri="{FF2B5EF4-FFF2-40B4-BE49-F238E27FC236}">
                <a16:creationId xmlns:a16="http://schemas.microsoft.com/office/drawing/2014/main" id="{384E3E6B-78C1-4D3C-BF69-462E620D64B9}"/>
              </a:ext>
            </a:extLst>
          </p:cNvPr>
          <p:cNvPicPr/>
          <p:nvPr/>
        </p:nvPicPr>
        <p:blipFill>
          <a:blip r:embed="rId3"/>
          <a:srcRect l="10576" t="5704" r="17948" b="8772"/>
          <a:stretch>
            <a:fillRect/>
          </a:stretch>
        </p:blipFill>
        <p:spPr>
          <a:xfrm>
            <a:off x="1096963" y="1893741"/>
            <a:ext cx="10058400" cy="408980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91295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5FA94F-6CF8-4F65-A3FE-95B0B419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en-US" dirty="0"/>
              <a:t>The Dataset</a:t>
            </a:r>
            <a:endParaRPr lang="en-A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213282-6293-4DFF-8EAB-C87651558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219" y="373678"/>
            <a:ext cx="2623162" cy="1276606"/>
          </a:xfrm>
          <a:prstGeom prst="rect">
            <a:avLst/>
          </a:prstGeom>
        </p:spPr>
      </p:pic>
      <p:pic>
        <p:nvPicPr>
          <p:cNvPr id="12" name="image4.png">
            <a:extLst>
              <a:ext uri="{FF2B5EF4-FFF2-40B4-BE49-F238E27FC236}">
                <a16:creationId xmlns:a16="http://schemas.microsoft.com/office/drawing/2014/main" id="{7902E8DC-C611-4866-93A5-3A354A7170B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66800" y="1823065"/>
            <a:ext cx="10058399" cy="444025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9778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5FA94F-6CF8-4F65-A3FE-95B0B419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en-US" dirty="0"/>
              <a:t>The Dataset</a:t>
            </a:r>
            <a:endParaRPr lang="en-A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213282-6293-4DFF-8EAB-C87651558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219" y="373678"/>
            <a:ext cx="2623162" cy="1276606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6E4CE0-947D-4DB1-8D85-F9535F95C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1631" y="1996425"/>
            <a:ext cx="3593406" cy="1899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25,827 restaurants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130.41 (average) reviews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10,129 (max) reviews</a:t>
            </a:r>
          </a:p>
          <a:p>
            <a:pPr marL="0" indent="0">
              <a:buNone/>
            </a:pPr>
            <a:endParaRPr lang="en-US" dirty="0"/>
          </a:p>
          <a:p>
            <a:endParaRPr lang="en-AS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E3D81AAB-19AF-4E11-8D01-BBCE25E6F7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1598604"/>
              </p:ext>
            </p:extLst>
          </p:nvPr>
        </p:nvGraphicFramePr>
        <p:xfrm>
          <a:off x="1096963" y="1971303"/>
          <a:ext cx="5836497" cy="38977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9396">
                  <a:extLst>
                    <a:ext uri="{9D8B030D-6E8A-4147-A177-3AD203B41FA5}">
                      <a16:colId xmlns:a16="http://schemas.microsoft.com/office/drawing/2014/main" val="2726044425"/>
                    </a:ext>
                  </a:extLst>
                </a:gridCol>
                <a:gridCol w="3217101">
                  <a:extLst>
                    <a:ext uri="{9D8B030D-6E8A-4147-A177-3AD203B41FA5}">
                      <a16:colId xmlns:a16="http://schemas.microsoft.com/office/drawing/2014/main" val="1722046317"/>
                    </a:ext>
                  </a:extLst>
                </a:gridCol>
              </a:tblGrid>
              <a:tr h="3543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2000" dirty="0">
                          <a:effectLst/>
                        </a:rPr>
                        <a:t>Business</a:t>
                      </a:r>
                      <a:endParaRPr lang="en-AS" sz="3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2000">
                          <a:effectLst/>
                        </a:rPr>
                        <a:t>Number of Branches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7781978"/>
                  </a:ext>
                </a:extLst>
              </a:tr>
              <a:tr h="3543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2000" dirty="0">
                          <a:effectLst/>
                        </a:rPr>
                        <a:t>Subway Restaurants</a:t>
                      </a:r>
                      <a:endParaRPr lang="en-AS" sz="3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2000">
                          <a:effectLst/>
                        </a:rPr>
                        <a:t>609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4375167"/>
                  </a:ext>
                </a:extLst>
              </a:tr>
              <a:tr h="3543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2000" dirty="0">
                          <a:effectLst/>
                        </a:rPr>
                        <a:t>McDonald's</a:t>
                      </a:r>
                      <a:endParaRPr lang="en-AS" sz="3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2000" dirty="0">
                          <a:effectLst/>
                        </a:rPr>
                        <a:t>536</a:t>
                      </a:r>
                      <a:endParaRPr lang="en-AS" sz="3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537352"/>
                  </a:ext>
                </a:extLst>
              </a:tr>
              <a:tr h="3543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2000">
                          <a:effectLst/>
                        </a:rPr>
                        <a:t>Taco Bell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2000" dirty="0">
                          <a:effectLst/>
                        </a:rPr>
                        <a:t>294</a:t>
                      </a:r>
                      <a:endParaRPr lang="en-AS" sz="3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6563571"/>
                  </a:ext>
                </a:extLst>
              </a:tr>
              <a:tr h="3543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2000">
                          <a:effectLst/>
                        </a:rPr>
                        <a:t>Burger King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2000" dirty="0">
                          <a:effectLst/>
                        </a:rPr>
                        <a:t>273</a:t>
                      </a:r>
                      <a:endParaRPr lang="en-AS" sz="3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0188495"/>
                  </a:ext>
                </a:extLst>
              </a:tr>
              <a:tr h="3543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2000">
                          <a:effectLst/>
                        </a:rPr>
                        <a:t>Wendy's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2000" dirty="0">
                          <a:effectLst/>
                        </a:rPr>
                        <a:t>232</a:t>
                      </a:r>
                      <a:endParaRPr lang="en-AS" sz="3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566431"/>
                  </a:ext>
                </a:extLst>
              </a:tr>
              <a:tr h="3543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2000">
                          <a:effectLst/>
                        </a:rPr>
                        <a:t>Pizza Hut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2000" dirty="0">
                          <a:effectLst/>
                        </a:rPr>
                        <a:t>232</a:t>
                      </a:r>
                      <a:endParaRPr lang="en-AS" sz="3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2105821"/>
                  </a:ext>
                </a:extLst>
              </a:tr>
              <a:tr h="3543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2000">
                          <a:effectLst/>
                        </a:rPr>
                        <a:t>Jack in the Box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2000" dirty="0">
                          <a:effectLst/>
                        </a:rPr>
                        <a:t>182</a:t>
                      </a:r>
                      <a:endParaRPr lang="en-AS" sz="3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443469"/>
                  </a:ext>
                </a:extLst>
              </a:tr>
              <a:tr h="3543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2000">
                          <a:effectLst/>
                        </a:rPr>
                        <a:t>Chipotle Mexican Grill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2000" dirty="0">
                          <a:effectLst/>
                        </a:rPr>
                        <a:t>168</a:t>
                      </a:r>
                      <a:endParaRPr lang="en-AS" sz="3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6161064"/>
                  </a:ext>
                </a:extLst>
              </a:tr>
              <a:tr h="3543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2000">
                          <a:effectLst/>
                        </a:rPr>
                        <a:t>Jimmy John’s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2000" dirty="0">
                          <a:effectLst/>
                        </a:rPr>
                        <a:t>157</a:t>
                      </a:r>
                      <a:endParaRPr lang="en-AS" sz="3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93156560"/>
                  </a:ext>
                </a:extLst>
              </a:tr>
              <a:tr h="3543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2000">
                          <a:effectLst/>
                        </a:rPr>
                        <a:t>Panda Express</a:t>
                      </a:r>
                      <a:endParaRPr lang="en-AS" sz="3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2000" dirty="0">
                          <a:effectLst/>
                        </a:rPr>
                        <a:t>145</a:t>
                      </a:r>
                      <a:endParaRPr lang="en-AS" sz="3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1428277"/>
                  </a:ext>
                </a:extLst>
              </a:tr>
            </a:tbl>
          </a:graphicData>
        </a:graphic>
      </p:graphicFrame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87D93DB-770E-4311-8C67-B5D7C46BC84F}"/>
              </a:ext>
            </a:extLst>
          </p:cNvPr>
          <p:cNvSpPr txBox="1">
            <a:spLocks/>
          </p:cNvSpPr>
          <p:nvPr/>
        </p:nvSpPr>
        <p:spPr>
          <a:xfrm>
            <a:off x="7501630" y="3895786"/>
            <a:ext cx="3835153" cy="18303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3,487,937 reviews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1.046 (average) helpful vote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758 (max) helpful vote</a:t>
            </a:r>
          </a:p>
          <a:p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3399600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5FA94F-6CF8-4F65-A3FE-95B0B419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en-US" dirty="0"/>
              <a:t>The Dataset</a:t>
            </a:r>
            <a:endParaRPr lang="en-A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213282-6293-4DFF-8EAB-C87651558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219" y="373678"/>
            <a:ext cx="2623162" cy="1276606"/>
          </a:xfrm>
          <a:prstGeom prst="rect">
            <a:avLst/>
          </a:prstGeom>
        </p:spPr>
      </p:pic>
      <p:pic>
        <p:nvPicPr>
          <p:cNvPr id="6" name="image8.png">
            <a:extLst>
              <a:ext uri="{FF2B5EF4-FFF2-40B4-BE49-F238E27FC236}">
                <a16:creationId xmlns:a16="http://schemas.microsoft.com/office/drawing/2014/main" id="{C7EBD558-172F-4645-A167-0684D92E1DE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96963" y="1964802"/>
            <a:ext cx="4780054" cy="4034901"/>
          </a:xfrm>
          <a:prstGeom prst="rect">
            <a:avLst/>
          </a:prstGeom>
          <a:ln/>
        </p:spPr>
      </p:pic>
      <p:pic>
        <p:nvPicPr>
          <p:cNvPr id="7" name="image3.png">
            <a:extLst>
              <a:ext uri="{FF2B5EF4-FFF2-40B4-BE49-F238E27FC236}">
                <a16:creationId xmlns:a16="http://schemas.microsoft.com/office/drawing/2014/main" id="{298E154E-68B3-40C5-B46D-DCD787BEF039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314985" y="1964802"/>
            <a:ext cx="4476254" cy="403490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75051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</TotalTime>
  <Words>1503</Words>
  <Application>Microsoft Office PowerPoint</Application>
  <PresentationFormat>Widescreen</PresentationFormat>
  <Paragraphs>521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Wingdings</vt:lpstr>
      <vt:lpstr>Retrospect</vt:lpstr>
      <vt:lpstr>Predict Helpful Reviews</vt:lpstr>
      <vt:lpstr>Table of Contents</vt:lpstr>
      <vt:lpstr>Why Helpful Reviews?</vt:lpstr>
      <vt:lpstr>The Dataset</vt:lpstr>
      <vt:lpstr>The Dataset</vt:lpstr>
      <vt:lpstr>The Dataset</vt:lpstr>
      <vt:lpstr>The Dataset</vt:lpstr>
      <vt:lpstr>The Dataset</vt:lpstr>
      <vt:lpstr>The Dataset</vt:lpstr>
      <vt:lpstr>The Dataset</vt:lpstr>
      <vt:lpstr>The Dataset</vt:lpstr>
      <vt:lpstr>The Dataset</vt:lpstr>
      <vt:lpstr>The Dataset</vt:lpstr>
      <vt:lpstr>The Dataset</vt:lpstr>
      <vt:lpstr>The Dataset</vt:lpstr>
      <vt:lpstr>Data Cleaning &amp; Feature Extraction</vt:lpstr>
      <vt:lpstr>Data Cleaning &amp; Feature Extraction</vt:lpstr>
      <vt:lpstr>Data Cleaning &amp; Feature Extraction</vt:lpstr>
      <vt:lpstr>Data Cleaning &amp; Feature Extraction</vt:lpstr>
      <vt:lpstr>Data Cleaning &amp; Feature Extraction</vt:lpstr>
      <vt:lpstr>Data Cleaning &amp; Feature Extraction</vt:lpstr>
      <vt:lpstr>Predictive Modelling</vt:lpstr>
      <vt:lpstr>Predictive Modelling</vt:lpstr>
      <vt:lpstr>Predictive Modelling</vt:lpstr>
      <vt:lpstr>Predictive Modelling</vt:lpstr>
      <vt:lpstr>Predictive Modelling</vt:lpstr>
      <vt:lpstr>Predictive Modelling</vt:lpstr>
      <vt:lpstr>Predictive Modelling</vt:lpstr>
      <vt:lpstr>Predictive Modelling</vt:lpstr>
      <vt:lpstr>Predictive Modelling</vt:lpstr>
      <vt:lpstr>Predictive Modelling</vt:lpstr>
      <vt:lpstr>Predictive Modelling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Helpful Reviews</dc:title>
  <dc:creator>Ali R Kaya</dc:creator>
  <cp:lastModifiedBy>Ali R Kaya</cp:lastModifiedBy>
  <cp:revision>9</cp:revision>
  <dcterms:created xsi:type="dcterms:W3CDTF">2020-12-27T19:25:01Z</dcterms:created>
  <dcterms:modified xsi:type="dcterms:W3CDTF">2020-12-27T20:37:37Z</dcterms:modified>
</cp:coreProperties>
</file>