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B579E5-D425-9CCE-82D3-D6016AF40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8F39990-657B-2BF5-1433-E9F4D677C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BC721A-294B-28D3-0601-EAD67757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165D-5FA6-8243-BABA-750E25F90E2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43B6FE-B957-F505-14FF-2F24C460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7061B6-7196-69DB-CA8E-829DFF4A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EEAE-D9E5-6943-88C8-755288B7C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6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DC3E3D-C6F5-9420-FBDC-B4F47A56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D9B563E-CA25-7F82-1F07-76C0B209D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8E1C70-C013-C80D-ED13-29545F4D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165D-5FA6-8243-BABA-750E25F90E2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F94873-73A8-D722-8671-60AE6DA4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270459-E42D-ADDD-4180-3C4F8BD7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EEAE-D9E5-6943-88C8-755288B7C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04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4711D26-3A9D-BCFB-5264-258F37CD6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04557D2-E634-B9BA-476F-9590EBA33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FB863C-F57B-F8B7-1F4E-77105654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165D-5FA6-8243-BABA-750E25F90E2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1B8D6-DCE8-E8C4-468E-80D6EA7A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80A9C5-CDCE-35D2-564B-97446BD4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EEAE-D9E5-6943-88C8-755288B7C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246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AC975B-CB8B-BD56-32D8-01B9B58B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99152E-79F7-3BB7-C11C-7AD1C5E47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6D36CA-595D-A647-4EC1-68B2BE79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165D-5FA6-8243-BABA-750E25F90E2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85695B-0113-A8C1-6009-3EC82900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D20496-E435-BE85-201D-39040627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EEAE-D9E5-6943-88C8-755288B7C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399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E6D185-AF7F-D19C-D658-487C2696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85A5FCD-CFD3-BC15-3D17-F495F47C9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17E270-BA77-F26C-4414-386D314D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165D-5FA6-8243-BABA-750E25F90E2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4DF949-24E8-89B3-2EFD-0C2C896B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34B938-7BBA-9C7D-ECB2-F1D32A13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EEAE-D9E5-6943-88C8-755288B7C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85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D6C205-920C-FAB8-B8F1-97190BC7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F5F7AA-99DD-91AB-CCAD-BCF04BFD1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AE3A55E-7D94-3E2F-50E9-C625F8929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2AD2112-D1B3-AADB-815B-377C880E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165D-5FA6-8243-BABA-750E25F90E2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C1FC893-D8DD-044F-9BCD-89270294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82A6FBD-950E-51BE-EE06-7BB7AFA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EEAE-D9E5-6943-88C8-755288B7C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2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692427-466F-9F11-DCA4-1F3C7A9D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73DCF59-D549-2BBC-1379-3047471E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D3CA48F-6D42-38F8-3AD1-76AD43A85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C1B909C-55B8-6625-D5B5-A46BBCAF0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AF49FEB-AF72-59D8-833E-F83024B0C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9EAED25-CB14-6CE0-8259-FA4804B1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165D-5FA6-8243-BABA-750E25F90E2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BE6D7A4-3470-3379-CD9E-35BC5E9A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F4606B2-93F2-2B10-5911-95634409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EEAE-D9E5-6943-88C8-755288B7C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260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C10F8A-ECD1-6B69-DDD8-39303C21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4858B67-BECF-9220-780A-1D2C7B12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165D-5FA6-8243-BABA-750E25F90E2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45A13D1-ECE1-8776-93D8-8718918E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F180D41-A550-5134-1AE5-E35F6112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EEAE-D9E5-6943-88C8-755288B7C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162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E57BDF9-3831-7A31-54FC-1F02DCBB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165D-5FA6-8243-BABA-750E25F90E2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8427880-ECD0-2AE5-6208-F98A6475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363838C-1A8D-9133-A042-305C4CE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EEAE-D9E5-6943-88C8-755288B7C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294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55851D-E5CA-09DE-14C0-D8AFA7BB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999AD7-E2CD-463F-0820-B3B7E6C0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AA29115-125E-C502-01C8-60318BAE2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319378-795D-52AE-97EF-7B6B2A16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165D-5FA6-8243-BABA-750E25F90E2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2C698E2-4D81-3630-CF91-74233153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495490-2668-D6B7-160E-2ECD11C0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EEAE-D9E5-6943-88C8-755288B7C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71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EB95C6-B9D5-80D6-9E70-23B93BCB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E7446E7-A724-2571-DE25-9CED3F8F8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4301884-59AD-A3E5-C6B8-37C6E1AB3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E9C343F-63E7-9866-59A5-8D7A6FC0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165D-5FA6-8243-BABA-750E25F90E2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39693D-FCD8-0E75-E986-F66CCA0E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76D0A36-475A-40F2-46D4-7E7071C0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EEAE-D9E5-6943-88C8-755288B7C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492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E698A0A-3E71-6345-C217-D976B999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56949E1-C89B-F178-31B9-63C4E704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29618A-F5FB-912D-A5C5-74A3BCD44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5165D-5FA6-8243-BABA-750E25F90E2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8128FB-5140-66D0-6597-C14ACB3BE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797CA0-468C-2617-4301-BAE8B295B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2EEAE-D9E5-6943-88C8-755288B7C2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775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C0425B-710E-F689-E382-BCF3899B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4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dirty="0"/>
              <a:t>DESIGN AND SIMULATION OF PHYSICAL LAYER SECURITY FOR NEXT GENERATION INTELLIGENT OPTICAL NETWORKS</a:t>
            </a:r>
            <a:br>
              <a:rPr lang="tr-TR" dirty="0"/>
            </a:br>
            <a:r>
              <a:rPr lang="tr-TR" dirty="0"/>
              <a:t>(Yeni Nesil Akıllı Optik Ağlar için Fiziksel Katman Güvenliğinin Tasarımı ve Simülasyonu)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ECED4E-89D0-7B9F-07A5-88AA6D094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9336"/>
            <a:ext cx="10515600" cy="4351338"/>
          </a:xfrm>
        </p:spPr>
        <p:txBody>
          <a:bodyPr/>
          <a:lstStyle/>
          <a:p>
            <a:r>
              <a:rPr lang="tr-TR" dirty="0"/>
              <a:t>Wireless Personel Communications : An International </a:t>
            </a:r>
            <a:r>
              <a:rPr lang="tr-TR" dirty="0" err="1"/>
              <a:t>Journal</a:t>
            </a:r>
            <a:r>
              <a:rPr lang="tr-TR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477841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asa içeren bir resim&#10;&#10;Açıklama otomatik olarak oluşturuldu">
            <a:extLst>
              <a:ext uri="{FF2B5EF4-FFF2-40B4-BE49-F238E27FC236}">
                <a16:creationId xmlns:a16="http://schemas.microsoft.com/office/drawing/2014/main" id="{0CE39BAB-6CD4-F85D-A47D-1B86EF98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24" y="873954"/>
            <a:ext cx="9547212" cy="278364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F6DCF7C-780D-BEAE-0F00-863E0945628F}"/>
              </a:ext>
            </a:extLst>
          </p:cNvPr>
          <p:cNvSpPr txBox="1"/>
          <p:nvPr/>
        </p:nvSpPr>
        <p:spPr>
          <a:xfrm>
            <a:off x="956361" y="4392118"/>
            <a:ext cx="10758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Fiber uzunluğu arttıkça BER artar ve Q faktörü azalır diyebiliriz. Uygulanan bu yöntem</a:t>
            </a:r>
          </a:p>
          <a:p>
            <a:r>
              <a:rPr lang="tr-TR" sz="2400" dirty="0"/>
              <a:t> 10 </a:t>
            </a:r>
            <a:r>
              <a:rPr lang="tr-TR" sz="2400" dirty="0" err="1"/>
              <a:t>Gbps’de</a:t>
            </a:r>
            <a:r>
              <a:rPr lang="tr-TR" sz="2400" dirty="0"/>
              <a:t> 30 km’ye kadar uzunlukta tatmin edici sonuçlar verir.</a:t>
            </a:r>
          </a:p>
        </p:txBody>
      </p:sp>
    </p:spTree>
    <p:extLst>
      <p:ext uri="{BB962C8B-B14F-4D97-AF65-F5344CB8AC3E}">
        <p14:creationId xmlns:p14="http://schemas.microsoft.com/office/powerpoint/2010/main" val="351632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1069E153-C1C8-A9FA-0477-E5339777D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9" y="1202593"/>
            <a:ext cx="10238282" cy="5209730"/>
          </a:xfr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347C619-3FFA-8ECE-1985-33FC77A8E9AE}"/>
              </a:ext>
            </a:extLst>
          </p:cNvPr>
          <p:cNvSpPr txBox="1"/>
          <p:nvPr/>
        </p:nvSpPr>
        <p:spPr>
          <a:xfrm>
            <a:off x="1144249" y="371596"/>
            <a:ext cx="3416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/>
              <a:t>2. Yöntem</a:t>
            </a:r>
          </a:p>
        </p:txBody>
      </p:sp>
    </p:spTree>
    <p:extLst>
      <p:ext uri="{BB962C8B-B14F-4D97-AF65-F5344CB8AC3E}">
        <p14:creationId xmlns:p14="http://schemas.microsoft.com/office/powerpoint/2010/main" val="10794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08ADE4D4-221E-4C02-97EA-B40457397F17}"/>
              </a:ext>
            </a:extLst>
          </p:cNvPr>
          <p:cNvSpPr txBox="1"/>
          <p:nvPr/>
        </p:nvSpPr>
        <p:spPr>
          <a:xfrm>
            <a:off x="3552669" y="374754"/>
            <a:ext cx="3008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Dalga Boyu Dönüşümü</a:t>
            </a:r>
          </a:p>
        </p:txBody>
      </p:sp>
      <p:pic>
        <p:nvPicPr>
          <p:cNvPr id="3" name="Resim 2" descr="diyagram, çizgi, öykü gelişim çizgisi; kumpas; grafiğini çıkarma, metin içeren bir resim&#10;&#10;Açıklama otomatik olarak oluşturuldu">
            <a:extLst>
              <a:ext uri="{FF2B5EF4-FFF2-40B4-BE49-F238E27FC236}">
                <a16:creationId xmlns:a16="http://schemas.microsoft.com/office/drawing/2014/main" id="{F8B6F34A-B5C7-534F-0E99-C8498CB43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263"/>
            <a:ext cx="12191999" cy="57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3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1D52F483-24ED-C60B-B842-9D3B8DFBA92B}"/>
              </a:ext>
            </a:extLst>
          </p:cNvPr>
          <p:cNvSpPr txBox="1"/>
          <p:nvPr/>
        </p:nvSpPr>
        <p:spPr>
          <a:xfrm>
            <a:off x="3837482" y="359765"/>
            <a:ext cx="433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2. Yöntem için Simülasyon Düzeni</a:t>
            </a:r>
          </a:p>
        </p:txBody>
      </p:sp>
      <p:pic>
        <p:nvPicPr>
          <p:cNvPr id="3" name="Resim 2" descr="diyagram, çizgi, metin, paralel içeren bir resim&#10;&#10;Açıklama otomatik olarak oluşturuldu">
            <a:extLst>
              <a:ext uri="{FF2B5EF4-FFF2-40B4-BE49-F238E27FC236}">
                <a16:creationId xmlns:a16="http://schemas.microsoft.com/office/drawing/2014/main" id="{CD2FE5B8-9AB8-2592-7CD7-CB266001A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574"/>
            <a:ext cx="12192000" cy="61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6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128EE237-0A17-3FB8-DDCF-B7A88F44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91" y="714445"/>
            <a:ext cx="5054481" cy="448714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84E2FBBE-0731-13EC-0AC3-79B1622287C9}"/>
              </a:ext>
            </a:extLst>
          </p:cNvPr>
          <p:cNvSpPr txBox="1"/>
          <p:nvPr/>
        </p:nvSpPr>
        <p:spPr>
          <a:xfrm>
            <a:off x="948511" y="5681890"/>
            <a:ext cx="4509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1554 nm’de optik data sinyali 0111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592DD8C-05CA-139B-95A8-DECD6048C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942" y="714445"/>
            <a:ext cx="5060119" cy="4779678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9C16A3A5-8CD5-5DE1-9BB6-85A1ECA229D7}"/>
              </a:ext>
            </a:extLst>
          </p:cNvPr>
          <p:cNvSpPr txBox="1"/>
          <p:nvPr/>
        </p:nvSpPr>
        <p:spPr>
          <a:xfrm>
            <a:off x="6734051" y="5697498"/>
            <a:ext cx="412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Data sinyalinin optik spektrumu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7152E79C-CC36-B4CD-B368-C82352EF2C94}"/>
              </a:ext>
            </a:extLst>
          </p:cNvPr>
          <p:cNvSpPr txBox="1"/>
          <p:nvPr/>
        </p:nvSpPr>
        <p:spPr>
          <a:xfrm>
            <a:off x="4420615" y="252780"/>
            <a:ext cx="2074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Verici tarafında</a:t>
            </a:r>
          </a:p>
        </p:txBody>
      </p:sp>
    </p:spTree>
    <p:extLst>
      <p:ext uri="{BB962C8B-B14F-4D97-AF65-F5344CB8AC3E}">
        <p14:creationId xmlns:p14="http://schemas.microsoft.com/office/powerpoint/2010/main" val="69428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1F80963A-9429-4C8A-4916-AE7400574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80" y="479945"/>
            <a:ext cx="4723150" cy="4778213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7D819FCA-D473-5FF7-26C6-57A45B552588}"/>
              </a:ext>
            </a:extLst>
          </p:cNvPr>
          <p:cNvSpPr txBox="1"/>
          <p:nvPr/>
        </p:nvSpPr>
        <p:spPr>
          <a:xfrm>
            <a:off x="1557690" y="5726242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Optik Anahtar 1101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8610712-B420-211C-5C53-FECA4F22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097" y="622728"/>
            <a:ext cx="4738979" cy="4492646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60FCAC60-B0E2-C8ED-0375-C37FD54B3250}"/>
              </a:ext>
            </a:extLst>
          </p:cNvPr>
          <p:cNvSpPr txBox="1"/>
          <p:nvPr/>
        </p:nvSpPr>
        <p:spPr>
          <a:xfrm>
            <a:off x="6512785" y="5726242"/>
            <a:ext cx="360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Anahtarın Optik Spektrumu</a:t>
            </a:r>
          </a:p>
        </p:txBody>
      </p:sp>
    </p:spTree>
    <p:extLst>
      <p:ext uri="{BB962C8B-B14F-4D97-AF65-F5344CB8AC3E}">
        <p14:creationId xmlns:p14="http://schemas.microsoft.com/office/powerpoint/2010/main" val="313195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77A1B1B-55B5-87D8-F946-6EB364D24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86" y="519275"/>
            <a:ext cx="4917735" cy="468231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001F7F7-498E-56E8-0E09-EBBDDF5D843D}"/>
              </a:ext>
            </a:extLst>
          </p:cNvPr>
          <p:cNvSpPr txBox="1"/>
          <p:nvPr/>
        </p:nvSpPr>
        <p:spPr>
          <a:xfrm>
            <a:off x="524656" y="5741233"/>
            <a:ext cx="369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1552 nm’de şifreli çıkış 1010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E12F518-2407-FEFA-C62F-B46134618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178" y="405289"/>
            <a:ext cx="5046491" cy="4682311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430CFF64-0866-04C3-FCCC-5CF98A2EF110}"/>
              </a:ext>
            </a:extLst>
          </p:cNvPr>
          <p:cNvSpPr txBox="1"/>
          <p:nvPr/>
        </p:nvSpPr>
        <p:spPr>
          <a:xfrm>
            <a:off x="6742883" y="5741233"/>
            <a:ext cx="3847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Şifreli çıkışın optik spektrumu</a:t>
            </a:r>
          </a:p>
        </p:txBody>
      </p:sp>
    </p:spTree>
    <p:extLst>
      <p:ext uri="{BB962C8B-B14F-4D97-AF65-F5344CB8AC3E}">
        <p14:creationId xmlns:p14="http://schemas.microsoft.com/office/powerpoint/2010/main" val="400376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5D76B9D-5C76-E87B-5E00-8145C88FA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01" y="577381"/>
            <a:ext cx="4933199" cy="467264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42C5246-9387-39AA-C95E-70736C52E84E}"/>
              </a:ext>
            </a:extLst>
          </p:cNvPr>
          <p:cNvSpPr txBox="1"/>
          <p:nvPr/>
        </p:nvSpPr>
        <p:spPr>
          <a:xfrm>
            <a:off x="5144778" y="115716"/>
            <a:ext cx="190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Alıcı tarafında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D07CA57-C44C-E7A3-C958-7E91A1C0EA48}"/>
              </a:ext>
            </a:extLst>
          </p:cNvPr>
          <p:cNvSpPr txBox="1"/>
          <p:nvPr/>
        </p:nvSpPr>
        <p:spPr>
          <a:xfrm>
            <a:off x="929390" y="5696262"/>
            <a:ext cx="4087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1552 nm’de optik anahtar 1101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F407531-D468-3AB2-04D0-09DE1AC8F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776" y="577382"/>
            <a:ext cx="5460165" cy="467264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6EAFDF49-2C68-2F3F-F8A2-FD181C6DBABF}"/>
              </a:ext>
            </a:extLst>
          </p:cNvPr>
          <p:cNvSpPr txBox="1"/>
          <p:nvPr/>
        </p:nvSpPr>
        <p:spPr>
          <a:xfrm>
            <a:off x="6515725" y="5762202"/>
            <a:ext cx="354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Anahtarın optik spektrumu</a:t>
            </a:r>
          </a:p>
        </p:txBody>
      </p:sp>
    </p:spTree>
    <p:extLst>
      <p:ext uri="{BB962C8B-B14F-4D97-AF65-F5344CB8AC3E}">
        <p14:creationId xmlns:p14="http://schemas.microsoft.com/office/powerpoint/2010/main" val="236416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E0D7321-37EF-A593-580B-EBBC10576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33" y="822492"/>
            <a:ext cx="5747467" cy="479885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B3F088D-3A7F-89C6-A058-FC93D3D713C0}"/>
              </a:ext>
            </a:extLst>
          </p:cNvPr>
          <p:cNvSpPr txBox="1"/>
          <p:nvPr/>
        </p:nvSpPr>
        <p:spPr>
          <a:xfrm>
            <a:off x="809469" y="5981075"/>
            <a:ext cx="505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1554 nm’de şifresi çözülmüş çıkış 0111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044AB59-22CB-5694-3336-2A06484D0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349" y="822491"/>
            <a:ext cx="5335118" cy="479885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4D406C9F-5EC6-6BC4-D2B7-625621845356}"/>
              </a:ext>
            </a:extLst>
          </p:cNvPr>
          <p:cNvSpPr txBox="1"/>
          <p:nvPr/>
        </p:nvSpPr>
        <p:spPr>
          <a:xfrm>
            <a:off x="6710972" y="5981074"/>
            <a:ext cx="5132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Şifresi çözülmüş çıkışın optik spektrumu</a:t>
            </a:r>
          </a:p>
        </p:txBody>
      </p:sp>
    </p:spTree>
    <p:extLst>
      <p:ext uri="{BB962C8B-B14F-4D97-AF65-F5344CB8AC3E}">
        <p14:creationId xmlns:p14="http://schemas.microsoft.com/office/powerpoint/2010/main" val="354984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DBF82E-67EB-A0D1-E7F5-0CD82F47E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69" y="6114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Performans Analizi</a:t>
            </a:r>
          </a:p>
        </p:txBody>
      </p:sp>
      <p:pic>
        <p:nvPicPr>
          <p:cNvPr id="5" name="Resim 4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BCE6BD71-3D7E-4AE1-7382-766C17526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0" y="1423000"/>
            <a:ext cx="4538099" cy="376359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2EAB75C-1BDF-2FA0-F216-B020F77455D6}"/>
              </a:ext>
            </a:extLst>
          </p:cNvPr>
          <p:cNvSpPr txBox="1"/>
          <p:nvPr/>
        </p:nvSpPr>
        <p:spPr>
          <a:xfrm>
            <a:off x="77669" y="5307838"/>
            <a:ext cx="5327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Farklı veri hızları için Q faktörü vs. İletim Mesafesi</a:t>
            </a:r>
          </a:p>
        </p:txBody>
      </p:sp>
      <p:pic>
        <p:nvPicPr>
          <p:cNvPr id="8" name="Resim 7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022A7AC6-E991-68CE-EAAB-A00134EFD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09" y="1472499"/>
            <a:ext cx="4970061" cy="366279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7306F044-A314-6EF1-5FC2-83F512160F33}"/>
              </a:ext>
            </a:extLst>
          </p:cNvPr>
          <p:cNvSpPr txBox="1"/>
          <p:nvPr/>
        </p:nvSpPr>
        <p:spPr>
          <a:xfrm>
            <a:off x="6970426" y="5301510"/>
            <a:ext cx="4956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90 km bağlantı uzunluğu için Q faktörü ve BER</a:t>
            </a:r>
          </a:p>
        </p:txBody>
      </p:sp>
      <p:pic>
        <p:nvPicPr>
          <p:cNvPr id="11" name="Resim 10" descr="masa içeren bir resim&#10;&#10;Açıklama otomatik olarak oluşturuldu">
            <a:extLst>
              <a:ext uri="{FF2B5EF4-FFF2-40B4-BE49-F238E27FC236}">
                <a16:creationId xmlns:a16="http://schemas.microsoft.com/office/drawing/2014/main" id="{A5F96DD7-311C-44F7-08A6-4678B3A45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26" y="178873"/>
            <a:ext cx="4411242" cy="1210520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DCCC54F2-A717-92B7-6104-A68B4D45B95D}"/>
              </a:ext>
            </a:extLst>
          </p:cNvPr>
          <p:cNvSpPr txBox="1"/>
          <p:nvPr/>
        </p:nvSpPr>
        <p:spPr>
          <a:xfrm>
            <a:off x="408881" y="5822862"/>
            <a:ext cx="9992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Bu yöntemde, elde edilen sonuçlar 90 km iletim mesafesi iletiminin 10 </a:t>
            </a:r>
            <a:r>
              <a:rPr lang="tr-TR" sz="2400" dirty="0" err="1"/>
              <a:t>Gbps’de</a:t>
            </a:r>
            <a:endParaRPr lang="tr-TR" sz="2400" dirty="0"/>
          </a:p>
          <a:p>
            <a:r>
              <a:rPr lang="tr-TR" sz="2400" dirty="0"/>
              <a:t> elde edildiğini gösteriyor.</a:t>
            </a:r>
          </a:p>
        </p:txBody>
      </p:sp>
    </p:spTree>
    <p:extLst>
      <p:ext uri="{BB962C8B-B14F-4D97-AF65-F5344CB8AC3E}">
        <p14:creationId xmlns:p14="http://schemas.microsoft.com/office/powerpoint/2010/main" val="294397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041DC3-8949-DCBB-AFF1-142B33B1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4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 Bu çalışmada, optik şifreleme ve şifre çözmeyi sağlamak için iki farklı yöntem sunulmaktadır.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1- P-I-N Fotodiyotta atış gürültüsü dalgalanmalarından üretilen sözde rasgele ikili dizi (PRBS) kullanılarak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2- Dalga boyu dönüştürücü kullanarak</a:t>
            </a:r>
          </a:p>
        </p:txBody>
      </p:sp>
    </p:spTree>
    <p:extLst>
      <p:ext uri="{BB962C8B-B14F-4D97-AF65-F5344CB8AC3E}">
        <p14:creationId xmlns:p14="http://schemas.microsoft.com/office/powerpoint/2010/main" val="168366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96C259-BDEE-A443-14E9-2C4679F5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18" y="18255"/>
            <a:ext cx="10515600" cy="1325563"/>
          </a:xfrm>
        </p:spPr>
        <p:txBody>
          <a:bodyPr/>
          <a:lstStyle/>
          <a:p>
            <a:r>
              <a:rPr lang="tr-TR" dirty="0"/>
              <a:t>1.Yöntem</a:t>
            </a:r>
          </a:p>
        </p:txBody>
      </p:sp>
      <p:pic>
        <p:nvPicPr>
          <p:cNvPr id="7" name="Resim 6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CFD54B57-2B04-D950-E145-AA0820958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5" y="1204602"/>
            <a:ext cx="10515600" cy="54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3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E995DD-A555-1FDE-F855-26D0C0BD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6C7A80B-748F-4F04-18B5-35DA161CF7CA}"/>
              </a:ext>
            </a:extLst>
          </p:cNvPr>
          <p:cNvSpPr txBox="1"/>
          <p:nvPr/>
        </p:nvSpPr>
        <p:spPr>
          <a:xfrm>
            <a:off x="4856815" y="6160956"/>
            <a:ext cx="2165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PRBS </a:t>
            </a:r>
            <a:r>
              <a:rPr lang="tr-TR" sz="2400" dirty="0" err="1"/>
              <a:t>Generator</a:t>
            </a:r>
            <a:endParaRPr lang="tr-TR" sz="2400" dirty="0"/>
          </a:p>
        </p:txBody>
      </p:sp>
      <p:pic>
        <p:nvPicPr>
          <p:cNvPr id="4" name="Resim 3" descr="metin, çizgi, diyagram, yazı tipi içeren bir resim&#10;&#10;Açıklama otomatik olarak oluşturuldu">
            <a:extLst>
              <a:ext uri="{FF2B5EF4-FFF2-40B4-BE49-F238E27FC236}">
                <a16:creationId xmlns:a16="http://schemas.microsoft.com/office/drawing/2014/main" id="{ED2049D8-8B66-77A1-3051-6B158C343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1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5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4D4691-D4B0-9DBE-B593-A1FA0E2F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64" y="2816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PRBS </a:t>
            </a:r>
            <a:r>
              <a:rPr lang="tr-TR" dirty="0" err="1"/>
              <a:t>Generator</a:t>
            </a:r>
            <a:r>
              <a:rPr lang="tr-TR" dirty="0"/>
              <a:t> ile anahtar oluşturma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7E4C236-3C9F-9BC6-1C3E-CC59C422D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4" y="923823"/>
            <a:ext cx="1949970" cy="50183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B0412D1-FE25-B0E7-FE90-367A7C5F6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4" y="1772157"/>
            <a:ext cx="1722136" cy="685150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0346D56D-31DA-92FD-E514-8309E2C28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" y="2740423"/>
            <a:ext cx="4353669" cy="75017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1318123-4C18-6814-B4E4-ED52C3FAD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" y="3584678"/>
            <a:ext cx="4353670" cy="599522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6411F2C-F8B7-B80C-6497-BDB52C23C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" y="4557604"/>
            <a:ext cx="2914338" cy="599521"/>
          </a:xfrm>
          <a:prstGeom prst="rect">
            <a:avLst/>
          </a:prstGeom>
        </p:spPr>
      </p:pic>
      <p:pic>
        <p:nvPicPr>
          <p:cNvPr id="15" name="Resim 14" descr="metin içeren bir resim&#10;&#10;Açıklama otomatik olarak oluşturuldu">
            <a:extLst>
              <a:ext uri="{FF2B5EF4-FFF2-40B4-BE49-F238E27FC236}">
                <a16:creationId xmlns:a16="http://schemas.microsoft.com/office/drawing/2014/main" id="{62D33114-8CD6-5C89-FE82-BC84396085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3" y="5518711"/>
            <a:ext cx="2163290" cy="830932"/>
          </a:xfrm>
          <a:prstGeom prst="rect">
            <a:avLst/>
          </a:prstGeom>
        </p:spPr>
      </p:pic>
      <p:pic>
        <p:nvPicPr>
          <p:cNvPr id="17" name="Resim 16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C74C546F-8B94-A9D7-9DB3-0C6FA883B6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73" y="915121"/>
            <a:ext cx="1930454" cy="1021066"/>
          </a:xfrm>
          <a:prstGeom prst="rect">
            <a:avLst/>
          </a:prstGeom>
        </p:spPr>
      </p:pic>
      <p:pic>
        <p:nvPicPr>
          <p:cNvPr id="19" name="Resim 18" descr="logo içeren bir resim&#10;&#10;Açıklama otomatik olarak oluşturuldu">
            <a:extLst>
              <a:ext uri="{FF2B5EF4-FFF2-40B4-BE49-F238E27FC236}">
                <a16:creationId xmlns:a16="http://schemas.microsoft.com/office/drawing/2014/main" id="{11EC9CBE-1211-3087-D864-93AF90C94E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55" y="2457307"/>
            <a:ext cx="3800290" cy="799413"/>
          </a:xfrm>
          <a:prstGeom prst="rect">
            <a:avLst/>
          </a:prstGeom>
        </p:spPr>
      </p:pic>
      <p:pic>
        <p:nvPicPr>
          <p:cNvPr id="21" name="Resim 20" descr="masa içeren bir resim&#10;&#10;Açıklama otomatik olarak oluşturuldu">
            <a:extLst>
              <a:ext uri="{FF2B5EF4-FFF2-40B4-BE49-F238E27FC236}">
                <a16:creationId xmlns:a16="http://schemas.microsoft.com/office/drawing/2014/main" id="{AE45DE08-611B-F24F-10FD-D3F71C7DE2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97" y="3255667"/>
            <a:ext cx="5143831" cy="32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1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C88D57-BA94-43E5-83AE-35538C20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XOR Tabanlı Şifreleme ve Şifre Çözme </a:t>
            </a:r>
          </a:p>
        </p:txBody>
      </p:sp>
      <p:pic>
        <p:nvPicPr>
          <p:cNvPr id="5" name="İçerik Yer Tutucusu 4" descr="diyagram, çizgi, öykü gelişim çizgisi; kumpas; grafiğini çıkarma, plan içeren bir resim&#10;&#10;Açıklama otomatik olarak oluşturuldu">
            <a:extLst>
              <a:ext uri="{FF2B5EF4-FFF2-40B4-BE49-F238E27FC236}">
                <a16:creationId xmlns:a16="http://schemas.microsoft.com/office/drawing/2014/main" id="{5FD937E8-EDA4-A590-69E7-922A16F9F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3955"/>
            <a:ext cx="12192000" cy="5204045"/>
          </a:xfrm>
        </p:spPr>
      </p:pic>
    </p:spTree>
    <p:extLst>
      <p:ext uri="{BB962C8B-B14F-4D97-AF65-F5344CB8AC3E}">
        <p14:creationId xmlns:p14="http://schemas.microsoft.com/office/powerpoint/2010/main" val="287850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diyagram, çizgi, metin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C2374060-9463-CD94-7BE6-32D5624E0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" y="929390"/>
            <a:ext cx="12177167" cy="5928610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4FFFC7A-440A-7EC6-8F7A-F7FD75F9425D}"/>
              </a:ext>
            </a:extLst>
          </p:cNvPr>
          <p:cNvSpPr txBox="1"/>
          <p:nvPr/>
        </p:nvSpPr>
        <p:spPr>
          <a:xfrm>
            <a:off x="3927423" y="219372"/>
            <a:ext cx="4121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1. Yöntem için Önerilen Tasarım</a:t>
            </a:r>
          </a:p>
        </p:txBody>
      </p:sp>
    </p:spTree>
    <p:extLst>
      <p:ext uri="{BB962C8B-B14F-4D97-AF65-F5344CB8AC3E}">
        <p14:creationId xmlns:p14="http://schemas.microsoft.com/office/powerpoint/2010/main" val="214001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1465BF-539C-3C84-97CD-ED9AC8928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38" y="5664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Performans Analizi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DC85D10-97EB-18DC-3F5E-9246D5D8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13" y="1237249"/>
            <a:ext cx="4360308" cy="438350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A62ECFD-7522-21EB-E19A-74D21D10576D}"/>
              </a:ext>
            </a:extLst>
          </p:cNvPr>
          <p:cNvSpPr txBox="1"/>
          <p:nvPr/>
        </p:nvSpPr>
        <p:spPr>
          <a:xfrm>
            <a:off x="539646" y="5861154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Giriş dizisi 0101101110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0DCA5D0-3D0F-9D1D-4FBE-271AFC3A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138" y="1237249"/>
            <a:ext cx="4360308" cy="4371904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3068AC43-0660-51AD-2F5F-4BF6B548D60B}"/>
              </a:ext>
            </a:extLst>
          </p:cNvPr>
          <p:cNvSpPr txBox="1"/>
          <p:nvPr/>
        </p:nvSpPr>
        <p:spPr>
          <a:xfrm>
            <a:off x="6136693" y="5897114"/>
            <a:ext cx="3859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Üretilen anahtar 1111001001</a:t>
            </a:r>
          </a:p>
        </p:txBody>
      </p:sp>
    </p:spTree>
    <p:extLst>
      <p:ext uri="{BB962C8B-B14F-4D97-AF65-F5344CB8AC3E}">
        <p14:creationId xmlns:p14="http://schemas.microsoft.com/office/powerpoint/2010/main" val="18017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0DA6C6B-BFB8-CA8C-37D3-934763F3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5" y="963860"/>
            <a:ext cx="4412384" cy="444758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DE24678-8374-839F-779E-4BF95B8ED59A}"/>
              </a:ext>
            </a:extLst>
          </p:cNvPr>
          <p:cNvSpPr txBox="1"/>
          <p:nvPr/>
        </p:nvSpPr>
        <p:spPr>
          <a:xfrm>
            <a:off x="871561" y="5894140"/>
            <a:ext cx="3302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Şifreli Sinyal 1010100111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CF3CD69-9279-6F1E-E4A3-D5AB47EBA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670" y="812548"/>
            <a:ext cx="4412384" cy="4412384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DF0D87D-9978-9E95-056B-A7DBFF6BDEA7}"/>
              </a:ext>
            </a:extLst>
          </p:cNvPr>
          <p:cNvSpPr txBox="1"/>
          <p:nvPr/>
        </p:nvSpPr>
        <p:spPr>
          <a:xfrm>
            <a:off x="6550703" y="5814619"/>
            <a:ext cx="456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Şifresi çözülmüş sinyal 0101101110</a:t>
            </a:r>
          </a:p>
        </p:txBody>
      </p:sp>
    </p:spTree>
    <p:extLst>
      <p:ext uri="{BB962C8B-B14F-4D97-AF65-F5344CB8AC3E}">
        <p14:creationId xmlns:p14="http://schemas.microsoft.com/office/powerpoint/2010/main" val="44961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Macintosh PowerPoint</Application>
  <PresentationFormat>Geniş ekran</PresentationFormat>
  <Paragraphs>39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Teması</vt:lpstr>
      <vt:lpstr>DESIGN AND SIMULATION OF PHYSICAL LAYER SECURITY FOR NEXT GENERATION INTELLIGENT OPTICAL NETWORKS (Yeni Nesil Akıllı Optik Ağlar için Fiziksel Katman Güvenliğinin Tasarımı ve Simülasyonu)</vt:lpstr>
      <vt:lpstr>PowerPoint Sunusu</vt:lpstr>
      <vt:lpstr>1.Yöntem</vt:lpstr>
      <vt:lpstr>PowerPoint Sunusu</vt:lpstr>
      <vt:lpstr>PowerPoint Sunusu</vt:lpstr>
      <vt:lpstr>XOR Tabanlı Şifreleme ve Şifre Çözme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SIMULATION OF PHYSICAL LAYER SECURITY FOR NEXT GENERATION INTELLIGENT OPTICAL NETWORKS (Yeni Nesil Akıllı Optik Ağlar için Fiziksel Katman Güvenliğinin Tasarımı ve Simülasyonu)</dc:title>
  <dc:creator>Ali RÜVEYCAN</dc:creator>
  <cp:lastModifiedBy>Ali RÜVEYCAN</cp:lastModifiedBy>
  <cp:revision>1</cp:revision>
  <dcterms:created xsi:type="dcterms:W3CDTF">2024-04-28T14:04:29Z</dcterms:created>
  <dcterms:modified xsi:type="dcterms:W3CDTF">2024-04-28T14:05:26Z</dcterms:modified>
</cp:coreProperties>
</file>