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73" r:id="rId8"/>
    <p:sldId id="260" r:id="rId9"/>
    <p:sldId id="261" r:id="rId10"/>
    <p:sldId id="262" r:id="rId11"/>
    <p:sldId id="271" r:id="rId12"/>
    <p:sldId id="272" r:id="rId13"/>
    <p:sldId id="269" r:id="rId14"/>
    <p:sldId id="270" r:id="rId15"/>
    <p:sldId id="274" r:id="rId16"/>
    <p:sldId id="263" r:id="rId17"/>
    <p:sldId id="264" r:id="rId18"/>
    <p:sldId id="265" r:id="rId19"/>
    <p:sldId id="26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5ADA-55D1-4842-A850-AEDBAD91AB02}" type="datetimeFigureOut">
              <a:rPr lang="tr-TR" smtClean="0"/>
              <a:t>7.06.2017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8B64B9-7FE2-4AB1-AFA6-F75CE8530A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502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5ADA-55D1-4842-A850-AEDBAD91AB02}" type="datetimeFigureOut">
              <a:rPr lang="tr-TR" smtClean="0"/>
              <a:t>7.06.2017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8B64B9-7FE2-4AB1-AFA6-F75CE8530A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90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5ADA-55D1-4842-A850-AEDBAD91AB02}" type="datetimeFigureOut">
              <a:rPr lang="tr-TR" smtClean="0"/>
              <a:t>7.06.2017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8B64B9-7FE2-4AB1-AFA6-F75CE8530A5C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197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5ADA-55D1-4842-A850-AEDBAD91AB02}" type="datetimeFigureOut">
              <a:rPr lang="tr-TR" smtClean="0"/>
              <a:t>7.06.2017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8B64B9-7FE2-4AB1-AFA6-F75CE8530A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390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5ADA-55D1-4842-A850-AEDBAD91AB02}" type="datetimeFigureOut">
              <a:rPr lang="tr-TR" smtClean="0"/>
              <a:t>7.06.2017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8B64B9-7FE2-4AB1-AFA6-F75CE8530A5C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618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5ADA-55D1-4842-A850-AEDBAD91AB02}" type="datetimeFigureOut">
              <a:rPr lang="tr-TR" smtClean="0"/>
              <a:t>7.06.2017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8B64B9-7FE2-4AB1-AFA6-F75CE8530A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881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5ADA-55D1-4842-A850-AEDBAD91AB02}" type="datetimeFigureOut">
              <a:rPr lang="tr-TR" smtClean="0"/>
              <a:t>7.06.2017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64B9-7FE2-4AB1-AFA6-F75CE8530A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7201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5ADA-55D1-4842-A850-AEDBAD91AB02}" type="datetimeFigureOut">
              <a:rPr lang="tr-TR" smtClean="0"/>
              <a:t>7.06.2017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64B9-7FE2-4AB1-AFA6-F75CE8530A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56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5ADA-55D1-4842-A850-AEDBAD91AB02}" type="datetimeFigureOut">
              <a:rPr lang="tr-TR" smtClean="0"/>
              <a:t>7.06.2017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64B9-7FE2-4AB1-AFA6-F75CE8530A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008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5ADA-55D1-4842-A850-AEDBAD91AB02}" type="datetimeFigureOut">
              <a:rPr lang="tr-TR" smtClean="0"/>
              <a:t>7.06.2017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8B64B9-7FE2-4AB1-AFA6-F75CE8530A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2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5ADA-55D1-4842-A850-AEDBAD91AB02}" type="datetimeFigureOut">
              <a:rPr lang="tr-TR" smtClean="0"/>
              <a:t>7.06.2017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8B64B9-7FE2-4AB1-AFA6-F75CE8530A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32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5ADA-55D1-4842-A850-AEDBAD91AB02}" type="datetimeFigureOut">
              <a:rPr lang="tr-TR" smtClean="0"/>
              <a:t>7.06.2017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8B64B9-7FE2-4AB1-AFA6-F75CE8530A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105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5ADA-55D1-4842-A850-AEDBAD91AB02}" type="datetimeFigureOut">
              <a:rPr lang="tr-TR" smtClean="0"/>
              <a:t>7.06.2017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64B9-7FE2-4AB1-AFA6-F75CE8530A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150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5ADA-55D1-4842-A850-AEDBAD91AB02}" type="datetimeFigureOut">
              <a:rPr lang="tr-TR" smtClean="0"/>
              <a:t>7.06.2017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64B9-7FE2-4AB1-AFA6-F75CE8530A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703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5ADA-55D1-4842-A850-AEDBAD91AB02}" type="datetimeFigureOut">
              <a:rPr lang="tr-TR" smtClean="0"/>
              <a:t>7.06.2017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64B9-7FE2-4AB1-AFA6-F75CE8530A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170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5ADA-55D1-4842-A850-AEDBAD91AB02}" type="datetimeFigureOut">
              <a:rPr lang="tr-TR" smtClean="0"/>
              <a:t>7.06.2017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8B64B9-7FE2-4AB1-AFA6-F75CE8530A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336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95ADA-55D1-4842-A850-AEDBAD91AB02}" type="datetimeFigureOut">
              <a:rPr lang="tr-TR" smtClean="0"/>
              <a:t>7.06.2017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8B64B9-7FE2-4AB1-AFA6-F75CE8530A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66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289F-32A2-4AEE-9E42-F9B5D3F44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641" y="-107521"/>
            <a:ext cx="10165521" cy="2900997"/>
          </a:xfrm>
        </p:spPr>
        <p:txBody>
          <a:bodyPr>
            <a:normAutofit fontScale="90000"/>
          </a:bodyPr>
          <a:lstStyle/>
          <a:p>
            <a:br>
              <a:rPr lang="tr-TR" dirty="0"/>
            </a:br>
            <a:br>
              <a:rPr lang="tr-TR" dirty="0"/>
            </a:br>
            <a:r>
              <a:rPr lang="tr-TR" dirty="0"/>
              <a:t>       </a:t>
            </a:r>
            <a:r>
              <a:rPr lang="tr-TR" sz="3100" dirty="0"/>
              <a:t>NAMIK KEMAL ÜNİVERSİTESİ</a:t>
            </a:r>
            <a:br>
              <a:rPr lang="tr-TR" sz="3100" dirty="0"/>
            </a:br>
            <a:br>
              <a:rPr lang="tr-TR" sz="3100" dirty="0"/>
            </a:br>
            <a:r>
              <a:rPr lang="tr-TR" sz="3100" dirty="0"/>
              <a:t>          ÇORLU MÜHENDİSLİK FAKÜLTESİ</a:t>
            </a:r>
            <a:br>
              <a:rPr lang="tr-TR" sz="3100" dirty="0"/>
            </a:br>
            <a:br>
              <a:rPr lang="tr-TR" sz="3100" dirty="0"/>
            </a:br>
            <a:r>
              <a:rPr lang="tr-TR" sz="3100" dirty="0"/>
              <a:t>   ELEKTRONİK VE HABERLEŞME MÜHENDİSLİĞİ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929B-0D39-45E5-93BA-34E84DCC3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3705" y="2961899"/>
            <a:ext cx="10353821" cy="2341722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002060"/>
                </a:solidFill>
              </a:rPr>
              <a:t>                     </a:t>
            </a:r>
            <a:r>
              <a:rPr lang="tr-TR" sz="4000" b="1" dirty="0">
                <a:solidFill>
                  <a:srgbClr val="002060"/>
                </a:solidFill>
              </a:rPr>
              <a:t>BİTİRME ÇALIŞMASI</a:t>
            </a:r>
          </a:p>
          <a:p>
            <a:r>
              <a:rPr lang="tr-TR" sz="4500" b="1" dirty="0">
                <a:solidFill>
                  <a:srgbClr val="002060"/>
                </a:solidFill>
              </a:rPr>
              <a:t>      ULTRASONİK SENSÖR İLE </a:t>
            </a:r>
          </a:p>
          <a:p>
            <a:r>
              <a:rPr lang="tr-TR" sz="4500" b="1" dirty="0">
                <a:solidFill>
                  <a:srgbClr val="002060"/>
                </a:solidFill>
              </a:rPr>
              <a:t>       SIVI SEVİYE KONTROLÜ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81214-DF8D-41A2-80F6-E7335D1859D7}"/>
              </a:ext>
            </a:extLst>
          </p:cNvPr>
          <p:cNvSpPr txBox="1"/>
          <p:nvPr/>
        </p:nvSpPr>
        <p:spPr>
          <a:xfrm>
            <a:off x="3629465" y="6179380"/>
            <a:ext cx="592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Hazırlayan : Ali RÜVEYCAN 1130605009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EB872-2E31-4457-B9F5-9C9D07F26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0" y="481560"/>
            <a:ext cx="2027691" cy="2044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FC4808-D2E8-4363-B083-3D7F3A3B0F1F}"/>
              </a:ext>
            </a:extLst>
          </p:cNvPr>
          <p:cNvSpPr txBox="1"/>
          <p:nvPr/>
        </p:nvSpPr>
        <p:spPr>
          <a:xfrm>
            <a:off x="3629465" y="5510668"/>
            <a:ext cx="5694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Danışman : Yrd. Doç. Dr. Reşat MUTLU</a:t>
            </a:r>
          </a:p>
        </p:txBody>
      </p:sp>
    </p:spTree>
    <p:extLst>
      <p:ext uri="{BB962C8B-B14F-4D97-AF65-F5344CB8AC3E}">
        <p14:creationId xmlns:p14="http://schemas.microsoft.com/office/powerpoint/2010/main" val="750310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DA6E-B553-409D-82DB-08C7F544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ÇALIŞMA ALGORİTMASI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54703-0A22-4E95-92D2-D6B4C3774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" y="1264554"/>
            <a:ext cx="11282290" cy="5593445"/>
          </a:xfrm>
        </p:spPr>
      </p:pic>
    </p:spTree>
    <p:extLst>
      <p:ext uri="{BB962C8B-B14F-4D97-AF65-F5344CB8AC3E}">
        <p14:creationId xmlns:p14="http://schemas.microsoft.com/office/powerpoint/2010/main" val="6074090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FFF8-DCAA-43DD-8777-0DDFDB13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SENSÖRÜN TEMEL ÇALIŞMA İLKESİ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52EA-4FEB-44B0-9EDE-7DBD66FF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Sensörü çalıştırmak için TRIG pinine 10 us’lik TTL darbe gönderilir ve sensör aktif hale geçip 40kHz’lik 8 adet cycle üretir. Bu darbeler verici transdüserden gönderilir.</a:t>
            </a:r>
          </a:p>
          <a:p>
            <a:r>
              <a:rPr lang="tr-TR" sz="2400" dirty="0"/>
              <a:t>Gönderilen bu ses dalgası 340 m/s hızla ilerler.</a:t>
            </a:r>
          </a:p>
          <a:p>
            <a:r>
              <a:rPr lang="tr-TR" sz="2400" dirty="0"/>
              <a:t>İlerleyen dalga doğru açı ile bir engele çarpar ve geri yansır.</a:t>
            </a:r>
          </a:p>
          <a:p>
            <a:r>
              <a:rPr lang="tr-TR" sz="2400" dirty="0"/>
              <a:t>Sıvılarda bu oran %98-99 dur.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4261297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BF68-7B02-4051-B846-C064BB2F5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790" y="754965"/>
            <a:ext cx="8915400" cy="5237871"/>
          </a:xfrm>
        </p:spPr>
        <p:txBody>
          <a:bodyPr>
            <a:normAutofit/>
          </a:bodyPr>
          <a:lstStyle/>
          <a:p>
            <a:r>
              <a:rPr lang="tr-TR" sz="2400" dirty="0"/>
              <a:t>Verici transdüserden işaret gönderildiği anda ECHO pini lojik 1 olur. İşaret alıcı transdüsere gelene kadar lojik1 ‘de kalır. </a:t>
            </a:r>
          </a:p>
          <a:p>
            <a:r>
              <a:rPr lang="tr-TR" sz="2400" dirty="0"/>
              <a:t>Alıcı transdüsere işaret gelince ECHO pini lojik 0 seviyesine geçer.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5959057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3DE0-387F-4BCF-AC6F-61F24184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ULTRASONİK SENSÖR İLE MESAFE ÖLÇÜM METODU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D5C9-F4D1-4565-BA91-D368F2D7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9065"/>
          </a:xfrm>
        </p:spPr>
        <p:txBody>
          <a:bodyPr>
            <a:normAutofit/>
          </a:bodyPr>
          <a:lstStyle/>
          <a:p>
            <a:r>
              <a:rPr lang="tr-TR" sz="2400" dirty="0"/>
              <a:t>Sensörün yaydığı ultrasonik ses deniz seviyesinde 340 m/s hızla yayılmaktadır. Hız bilindiğine göre belirli bir zaman diliminde alınan yol ;</a:t>
            </a:r>
          </a:p>
          <a:p>
            <a:r>
              <a:rPr lang="tr-TR" sz="2400" dirty="0"/>
              <a:t>X=v*t   denkleminden hesaplanır.</a:t>
            </a:r>
          </a:p>
          <a:p>
            <a:r>
              <a:rPr lang="tr-TR" sz="2400" dirty="0"/>
              <a:t>Mesafeyi bulmamız için ECHO pininin lojik-1 kalma süresini bulmamız yeterli olacaktır. 4 Mhz kristal kullandığımız takdirde mikrodenetleyici 1 Mhz’de çalışacaktır.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27576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5DBF-ED0D-4A39-B579-4172C1D9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451" y="726829"/>
            <a:ext cx="9058837" cy="5941257"/>
          </a:xfrm>
        </p:spPr>
        <p:txBody>
          <a:bodyPr>
            <a:normAutofit/>
          </a:bodyPr>
          <a:lstStyle/>
          <a:p>
            <a:r>
              <a:rPr lang="tr-TR" sz="2400" dirty="0"/>
              <a:t>Yani </a:t>
            </a:r>
            <a:r>
              <a:rPr lang="tr-TR" sz="2400" dirty="0">
                <a:latin typeface="Berlin Sans FB Demi" panose="020E0802020502020306" pitchFamily="34" charset="0"/>
              </a:rPr>
              <a:t>T=1/f = 1/(1*10^6)=1 us</a:t>
            </a:r>
          </a:p>
          <a:p>
            <a:r>
              <a:rPr lang="tr-TR" sz="2400" dirty="0"/>
              <a:t>Ses hızı 340 m/s dir. </a:t>
            </a:r>
          </a:p>
          <a:p>
            <a:r>
              <a:rPr lang="tr-TR" sz="2400" dirty="0">
                <a:latin typeface="Berlin Sans FB Demi" panose="020E0802020502020306" pitchFamily="34" charset="0"/>
              </a:rPr>
              <a:t>340 m/s = 34.000 cm/1000000 us</a:t>
            </a:r>
            <a:br>
              <a:rPr lang="tr-TR" sz="2400" dirty="0">
                <a:latin typeface="Berlin Sans FB Demi" panose="020E0802020502020306" pitchFamily="34" charset="0"/>
              </a:rPr>
            </a:br>
            <a:r>
              <a:rPr lang="tr-TR" sz="2400" dirty="0">
                <a:latin typeface="Berlin Sans FB Demi" panose="020E0802020502020306" pitchFamily="34" charset="0"/>
              </a:rPr>
              <a:t>  = 0.034 cm/us</a:t>
            </a:r>
          </a:p>
          <a:p>
            <a:r>
              <a:rPr lang="tr-TR" sz="2400" dirty="0">
                <a:latin typeface="Berlin Sans FB Demi" panose="020E0802020502020306" pitchFamily="34" charset="0"/>
              </a:rPr>
              <a:t>Mesafe = 0.034*t(geçen süre) </a:t>
            </a:r>
            <a:r>
              <a:rPr lang="tr-TR" sz="2400" dirty="0">
                <a:latin typeface="+mj-lt"/>
              </a:rPr>
              <a:t>eşitliği ile yazılabilir.</a:t>
            </a:r>
          </a:p>
          <a:p>
            <a:r>
              <a:rPr lang="tr-TR" sz="2400" dirty="0">
                <a:latin typeface="+mj-lt"/>
              </a:rPr>
              <a:t>Fakat sensörün ECHO pininin lojik-1’de kalma süresi gidip-gelme süresi olduğu için bu süreyi ikiye bölmek gerekmektedir.</a:t>
            </a:r>
          </a:p>
          <a:p>
            <a:r>
              <a:rPr lang="tr-TR" sz="2400" dirty="0">
                <a:latin typeface="+mj-lt"/>
              </a:rPr>
              <a:t>Sonuç olarak eşitlik </a:t>
            </a:r>
            <a:r>
              <a:rPr lang="tr-TR" sz="2400" dirty="0">
                <a:latin typeface="Berlin Sans FB Demi" panose="020E0802020502020306" pitchFamily="34" charset="0"/>
              </a:rPr>
              <a:t>Mesafe = 0.017*t </a:t>
            </a:r>
            <a:r>
              <a:rPr lang="tr-TR" sz="2400" dirty="0">
                <a:latin typeface="+mj-lt"/>
              </a:rPr>
              <a:t>olur.</a:t>
            </a:r>
            <a:endParaRPr lang="tr-TR" sz="24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546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66E6-04BB-413A-8974-9F492FCF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YAZILIM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D2BE-6B29-45C2-A315-9A3624F1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Bu projede programlama CCS-C ile yapılmıştır.</a:t>
            </a:r>
          </a:p>
          <a:p>
            <a:r>
              <a:rPr lang="tr-TR" sz="2400" dirty="0"/>
              <a:t>Custom Computer Services firmasının PIC’lere özel geliştirdiği özel bir C derleyicisidir.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3261853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3E07-2102-49F7-A7B9-74CC7C1D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SİSTEMİN AVANTAJLARI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07EF-76D4-4672-BA05-724E6C8A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Kullanımı kolay sistemdir.</a:t>
            </a:r>
          </a:p>
          <a:p>
            <a:r>
              <a:rPr lang="tr-TR" sz="2400" dirty="0"/>
              <a:t>Teknolojiye ayak uyduran bir sistemdir.</a:t>
            </a:r>
          </a:p>
          <a:p>
            <a:r>
              <a:rPr lang="tr-TR" sz="2400" dirty="0"/>
              <a:t>Sıvı ile temas etmeden ölçüm yapılmaktadır.</a:t>
            </a:r>
          </a:p>
          <a:p>
            <a:r>
              <a:rPr lang="tr-TR" sz="2400" dirty="0"/>
              <a:t>Maliyeti düşüktür.</a:t>
            </a:r>
          </a:p>
          <a:p>
            <a:r>
              <a:rPr lang="tr-TR" sz="2400" dirty="0"/>
              <a:t>Malzeme temini kolaydır.</a:t>
            </a:r>
          </a:p>
        </p:txBody>
      </p:sp>
    </p:spTree>
    <p:extLst>
      <p:ext uri="{BB962C8B-B14F-4D97-AF65-F5344CB8AC3E}">
        <p14:creationId xmlns:p14="http://schemas.microsoft.com/office/powerpoint/2010/main" val="282775786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C57C-4927-45CA-B628-B229AEE3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SİSTEMİN DEZAVANTAJLARI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0D37-618A-4B74-BC58-77299A2B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Tanker yüksekliğinin değişimi sistem çalışmasını bozar.</a:t>
            </a:r>
          </a:p>
          <a:p>
            <a:r>
              <a:rPr lang="tr-TR" sz="2400" dirty="0"/>
              <a:t>Farklı yükseklikteki her tanker için tekrar programlama gerekir.</a:t>
            </a:r>
          </a:p>
          <a:p>
            <a:r>
              <a:rPr lang="tr-TR" sz="2400" dirty="0"/>
              <a:t>Sensörün tanker üzerindeki konumunun değiştirilmesi sistemin çalışmasını bozar.</a:t>
            </a:r>
          </a:p>
        </p:txBody>
      </p:sp>
    </p:spTree>
    <p:extLst>
      <p:ext uri="{BB962C8B-B14F-4D97-AF65-F5344CB8AC3E}">
        <p14:creationId xmlns:p14="http://schemas.microsoft.com/office/powerpoint/2010/main" val="282812885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5A1F-B7B9-486F-B7FD-9FE39639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ÖLÇÜMDE HATA SEBEPLERİ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84C2-DC5C-4627-AE7F-920A46EC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Sıcaklık</a:t>
            </a:r>
          </a:p>
          <a:p>
            <a:r>
              <a:rPr lang="tr-TR" sz="2400" dirty="0"/>
              <a:t>Havanın Nemi</a:t>
            </a:r>
          </a:p>
          <a:p>
            <a:r>
              <a:rPr lang="tr-TR" sz="2400" dirty="0"/>
              <a:t>Frekans kararlılığının sağlanamaması</a:t>
            </a:r>
          </a:p>
          <a:p>
            <a:r>
              <a:rPr lang="tr-TR" sz="2400" dirty="0"/>
              <a:t>Sıvı dolarken yüzeyinde hareketli dalgalar oluşturması</a:t>
            </a:r>
          </a:p>
          <a:p>
            <a:r>
              <a:rPr lang="tr-TR" sz="2400" dirty="0"/>
              <a:t>Girişim (Interference)</a:t>
            </a:r>
          </a:p>
          <a:p>
            <a:r>
              <a:rPr lang="tr-TR" sz="2400" dirty="0"/>
              <a:t>Ölçüm yapılacak cismin yapısı kaynaklı doğal parazitlik </a:t>
            </a:r>
          </a:p>
        </p:txBody>
      </p:sp>
    </p:spTree>
    <p:extLst>
      <p:ext uri="{BB962C8B-B14F-4D97-AF65-F5344CB8AC3E}">
        <p14:creationId xmlns:p14="http://schemas.microsoft.com/office/powerpoint/2010/main" val="6273981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BA45-5632-48FA-81F2-57D720BA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PROJENİN KULLANIM ALANLARI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4C1B-23E7-4BC0-8CFD-73262B89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Proje günlük hayatta benzin tankerlerinde,</a:t>
            </a:r>
          </a:p>
          <a:p>
            <a:r>
              <a:rPr lang="tr-TR" sz="2400" dirty="0"/>
              <a:t>Evlerde kullanılan su depolarında,</a:t>
            </a:r>
          </a:p>
          <a:p>
            <a:r>
              <a:rPr lang="tr-TR" sz="2400" dirty="0"/>
              <a:t>Uçak depolarının kontrolünde,</a:t>
            </a:r>
          </a:p>
          <a:p>
            <a:r>
              <a:rPr lang="tr-TR" sz="2400" dirty="0"/>
              <a:t>Petrol rafinelerinde varillere ham petrol doldurmada</a:t>
            </a:r>
          </a:p>
        </p:txBody>
      </p:sp>
    </p:spTree>
    <p:extLst>
      <p:ext uri="{BB962C8B-B14F-4D97-AF65-F5344CB8AC3E}">
        <p14:creationId xmlns:p14="http://schemas.microsoft.com/office/powerpoint/2010/main" val="3691012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A6CF-A43E-4D8D-A613-9597459B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İÇİNDEKİLER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E33A-8B68-4713-A80B-5CF21D68C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553"/>
            <a:ext cx="8915400" cy="5111262"/>
          </a:xfrm>
        </p:spPr>
        <p:txBody>
          <a:bodyPr>
            <a:normAutofit fontScale="92500" lnSpcReduction="10000"/>
          </a:bodyPr>
          <a:lstStyle/>
          <a:p>
            <a:r>
              <a:rPr lang="tr-TR" sz="2400" dirty="0"/>
              <a:t>SİSTEME GENEL BAKIŞ</a:t>
            </a:r>
          </a:p>
          <a:p>
            <a:r>
              <a:rPr lang="tr-TR" sz="2400" dirty="0"/>
              <a:t>SIVI SEVİYE KONTROL YÖNTEMLERİ</a:t>
            </a:r>
          </a:p>
          <a:p>
            <a:r>
              <a:rPr lang="tr-TR" sz="2400" dirty="0"/>
              <a:t>KULLANILAN ELEKTRONİK MALZEMELER</a:t>
            </a:r>
          </a:p>
          <a:p>
            <a:r>
              <a:rPr lang="tr-TR" sz="2400" dirty="0"/>
              <a:t>ÇALIŞMA PRENSİBİ</a:t>
            </a:r>
          </a:p>
          <a:p>
            <a:r>
              <a:rPr lang="tr-TR" sz="2400" dirty="0"/>
              <a:t>ÇALIŞMA ALGORİTMASI</a:t>
            </a:r>
          </a:p>
          <a:p>
            <a:r>
              <a:rPr lang="tr-TR" sz="2400" dirty="0"/>
              <a:t>SENSÖRÜN TEMEL ÇALIŞMA İLKESİ</a:t>
            </a:r>
          </a:p>
          <a:p>
            <a:r>
              <a:rPr lang="tr-TR" sz="2400" dirty="0"/>
              <a:t>MESAFE ÖLÇÜM METODU</a:t>
            </a:r>
          </a:p>
          <a:p>
            <a:r>
              <a:rPr lang="tr-TR" sz="2400" dirty="0"/>
              <a:t>YAZILIM</a:t>
            </a:r>
          </a:p>
          <a:p>
            <a:r>
              <a:rPr lang="tr-TR" sz="2400" dirty="0"/>
              <a:t>SİSTEMİN AVANTAJLARI</a:t>
            </a:r>
          </a:p>
          <a:p>
            <a:r>
              <a:rPr lang="tr-TR" sz="2400" dirty="0"/>
              <a:t>SİSTEMİN DEZAVANTAJLARI</a:t>
            </a:r>
          </a:p>
          <a:p>
            <a:r>
              <a:rPr lang="tr-TR" sz="2400" dirty="0"/>
              <a:t>ÖLÇÜMDE HATA SEBEPLERİ</a:t>
            </a:r>
          </a:p>
          <a:p>
            <a:r>
              <a:rPr lang="tr-TR" sz="2400" dirty="0"/>
              <a:t>PROJENİN KULLANIM ALANLARI</a:t>
            </a:r>
          </a:p>
        </p:txBody>
      </p:sp>
    </p:spTree>
    <p:extLst>
      <p:ext uri="{BB962C8B-B14F-4D97-AF65-F5344CB8AC3E}">
        <p14:creationId xmlns:p14="http://schemas.microsoft.com/office/powerpoint/2010/main" val="398444213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C9F7-EFD4-4730-B373-51A28011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53" y="1833932"/>
            <a:ext cx="10041572" cy="1280890"/>
          </a:xfrm>
        </p:spPr>
        <p:txBody>
          <a:bodyPr/>
          <a:lstStyle/>
          <a:p>
            <a:r>
              <a:rPr lang="tr-TR" dirty="0"/>
              <a:t>BENİ DİNLEDİĞİNİZ İÇİN TEŞEKKÜR EDERİM.</a:t>
            </a:r>
          </a:p>
        </p:txBody>
      </p:sp>
    </p:spTree>
    <p:extLst>
      <p:ext uri="{BB962C8B-B14F-4D97-AF65-F5344CB8AC3E}">
        <p14:creationId xmlns:p14="http://schemas.microsoft.com/office/powerpoint/2010/main" val="33510873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0295-98CF-4BB1-86E6-BFC81DD3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SİSTEME GENEL BAKIŞ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6313-7C45-45A0-8951-8E109C29E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603" y="2189870"/>
            <a:ext cx="8915400" cy="3777622"/>
          </a:xfrm>
        </p:spPr>
        <p:txBody>
          <a:bodyPr>
            <a:normAutofit/>
          </a:bodyPr>
          <a:lstStyle/>
          <a:p>
            <a:r>
              <a:rPr lang="tr-TR" sz="2400" dirty="0"/>
              <a:t>Bu sistem sıvı seviye kontrolüne yeni bir bakış açısı kazandırmak için tasarlanmıştır.</a:t>
            </a:r>
          </a:p>
          <a:p>
            <a:endParaRPr lang="tr-TR" sz="2400" dirty="0"/>
          </a:p>
          <a:p>
            <a:r>
              <a:rPr lang="tr-TR" sz="2400" dirty="0"/>
              <a:t>Sıvıyla direk temas halinde bulunmadan sıvı yüzeyine ses dalgası göndererek sıvı seviye kontrolü sağlanacaktır.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7837555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BACC-5712-4E40-9183-0BCD49D9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1D5E2A-BF9E-4611-A864-1440F489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D5A5B3-3DA9-40C6-BFE0-F144D6036F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359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3567-6426-4C31-8286-1536917D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SIVI SEVİYE KONTROL YÖNTEMLERİ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7B8A-F3F5-4693-88FD-C60F4DACA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21058"/>
            <a:ext cx="8915400" cy="3777622"/>
          </a:xfrm>
        </p:spPr>
        <p:txBody>
          <a:bodyPr>
            <a:normAutofit/>
          </a:bodyPr>
          <a:lstStyle/>
          <a:p>
            <a:r>
              <a:rPr lang="tr-TR" sz="2400" dirty="0"/>
              <a:t>Elektrot ile Sıvı Seviye Kontrolü</a:t>
            </a:r>
          </a:p>
          <a:p>
            <a:endParaRPr lang="tr-TR" sz="2400" dirty="0"/>
          </a:p>
          <a:p>
            <a:r>
              <a:rPr lang="tr-TR" sz="2400" dirty="0"/>
              <a:t>Yüzen Şamandıra ile Sıvı Seviye Kontrolü</a:t>
            </a:r>
          </a:p>
          <a:p>
            <a:endParaRPr lang="tr-TR" sz="2400" dirty="0"/>
          </a:p>
          <a:p>
            <a:r>
              <a:rPr lang="tr-TR" sz="2400" dirty="0"/>
              <a:t>Basınç Ölçümü ile Sıvı Seviye Kontrolü</a:t>
            </a:r>
          </a:p>
          <a:p>
            <a:endParaRPr lang="tr-TR" sz="2400" dirty="0"/>
          </a:p>
          <a:p>
            <a:r>
              <a:rPr lang="tr-TR" sz="2400" dirty="0"/>
              <a:t>Ultrasonik Sensör ile Sıvı Seviye Kontrolü</a:t>
            </a:r>
          </a:p>
        </p:txBody>
      </p:sp>
    </p:spTree>
    <p:extLst>
      <p:ext uri="{BB962C8B-B14F-4D97-AF65-F5344CB8AC3E}">
        <p14:creationId xmlns:p14="http://schemas.microsoft.com/office/powerpoint/2010/main" val="3604866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F7A8-CB35-40AC-9B07-8742075F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KULLANILAN ELEKTRONİK MALZEMELER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DEBE-6A0D-4D73-850B-152361E5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PIC16F877A Mikrodenetleyici</a:t>
            </a:r>
          </a:p>
          <a:p>
            <a:r>
              <a:rPr lang="tr-TR" sz="2400" dirty="0"/>
              <a:t>HC – SR04 Ultrasonik Sensör</a:t>
            </a:r>
          </a:p>
          <a:p>
            <a:r>
              <a:rPr lang="tr-TR" sz="2400" dirty="0"/>
              <a:t>DC Motor</a:t>
            </a:r>
          </a:p>
          <a:p>
            <a:r>
              <a:rPr lang="tr-TR" sz="2400" dirty="0"/>
              <a:t>L293D Motor Sürücü Entegresi</a:t>
            </a:r>
          </a:p>
          <a:p>
            <a:r>
              <a:rPr lang="tr-TR" sz="2400" dirty="0"/>
              <a:t>LCD ve LED</a:t>
            </a:r>
          </a:p>
        </p:txBody>
      </p:sp>
    </p:spTree>
    <p:extLst>
      <p:ext uri="{BB962C8B-B14F-4D97-AF65-F5344CB8AC3E}">
        <p14:creationId xmlns:p14="http://schemas.microsoft.com/office/powerpoint/2010/main" val="13092812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CCD2-08F2-430C-A3C8-CED8CBB3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6842" y="797168"/>
            <a:ext cx="8915400" cy="5702106"/>
          </a:xfrm>
        </p:spPr>
        <p:txBody>
          <a:bodyPr>
            <a:normAutofit lnSpcReduction="10000"/>
          </a:bodyPr>
          <a:lstStyle/>
          <a:p>
            <a:r>
              <a:rPr lang="tr-TR" sz="2600" b="1" dirty="0"/>
              <a:t>PIC : </a:t>
            </a:r>
            <a:r>
              <a:rPr lang="tr-TR" sz="2600" dirty="0"/>
              <a:t>Lamba,servo motor,dc motor,zaman rölesi,sensör,LCD gibi çevresel birimleri kontrol etmede kullanılan bir mikrodenetleyicidir.</a:t>
            </a:r>
          </a:p>
          <a:p>
            <a:r>
              <a:rPr lang="tr-TR" sz="2600" b="1" dirty="0"/>
              <a:t>Hc – SR04 ULTRASONİK SENSÖR : </a:t>
            </a:r>
            <a:r>
              <a:rPr lang="tr-TR" sz="2600" dirty="0"/>
              <a:t>Sonar kullanarak karşısındaki nesneye olan mesafesini hesaplamaya yarayan bir input kaynağıdır.</a:t>
            </a:r>
          </a:p>
          <a:p>
            <a:r>
              <a:rPr lang="tr-TR" sz="2600" b="1" dirty="0"/>
              <a:t>L293d : </a:t>
            </a:r>
            <a:r>
              <a:rPr lang="tr-TR" sz="2600" dirty="0"/>
              <a:t>İki motoru birbirinden ayrı ileri-geri kontrol etmeye yarayan bir motor sürücü entegresidir.</a:t>
            </a:r>
          </a:p>
          <a:p>
            <a:r>
              <a:rPr lang="tr-TR" sz="2600" b="1" dirty="0"/>
              <a:t>LCD : </a:t>
            </a:r>
            <a:r>
              <a:rPr lang="tr-TR" sz="2600" dirty="0"/>
              <a:t>elektrikle kutuplanan sıvının ışığı tek fazlı geçirmesi ve önüne eklenen bir kutuplanma filtresi ile gözle görülebilmesi ilkesine dayanan bir görüntü teknolojisidir.</a:t>
            </a:r>
          </a:p>
          <a:p>
            <a:r>
              <a:rPr lang="tr-TR" sz="2600" b="1" dirty="0"/>
              <a:t>LED : </a:t>
            </a:r>
            <a:r>
              <a:rPr lang="tr-TR" sz="2600" dirty="0"/>
              <a:t>Işık yayan diyottur.</a:t>
            </a:r>
            <a:endParaRPr lang="tr-TR" sz="2600" b="1" dirty="0"/>
          </a:p>
          <a:p>
            <a:endParaRPr lang="tr-TR" sz="2600" b="1" dirty="0"/>
          </a:p>
          <a:p>
            <a:endParaRPr lang="tr-TR" sz="2400" b="1" dirty="0"/>
          </a:p>
          <a:p>
            <a:endParaRPr lang="tr-TR" sz="2400" dirty="0"/>
          </a:p>
          <a:p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24160345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D87F-8C60-457D-90E3-C5436551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ÇALIŞMA PRENSİBİ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353D-2C56-4254-B5D2-C6E6A6AE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 fontScale="77500" lnSpcReduction="20000"/>
          </a:bodyPr>
          <a:lstStyle/>
          <a:p>
            <a:r>
              <a:rPr lang="tr-TR" sz="3400" dirty="0"/>
              <a:t>Sistem çalışmaya başladığında ultrasonik sensör her an için ölçüm yapmaktadır. </a:t>
            </a:r>
          </a:p>
          <a:p>
            <a:endParaRPr lang="tr-TR" sz="3400" dirty="0"/>
          </a:p>
          <a:p>
            <a:r>
              <a:rPr lang="tr-TR" sz="3400" dirty="0"/>
              <a:t>Bu sistemde sıvı yüksekliğinin algılanması sensörün gönderdiği ses dalgalarının sıvı yüzeyine çarpıp geri dönmesiyle gerçekleşmektedir.</a:t>
            </a:r>
          </a:p>
          <a:p>
            <a:endParaRPr lang="tr-TR" sz="3400" dirty="0"/>
          </a:p>
          <a:p>
            <a:r>
              <a:rPr lang="tr-TR" sz="3400" dirty="0"/>
              <a:t>Ses dalgaları %98-99 oranında sıvı yüzeyinden geri yansımaktadır.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14615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84FB-2AF8-4F9A-AAA6-18023E871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603" y="923778"/>
            <a:ext cx="8915400" cy="3777622"/>
          </a:xfrm>
        </p:spPr>
        <p:txBody>
          <a:bodyPr>
            <a:noAutofit/>
          </a:bodyPr>
          <a:lstStyle/>
          <a:p>
            <a:r>
              <a:rPr lang="tr-TR" sz="2400" dirty="0"/>
              <a:t>Sıvı seviyesi = Kap derinliği – Ultrasonik sensör ile sıvı yüzeyi arası mesafe</a:t>
            </a:r>
          </a:p>
          <a:p>
            <a:r>
              <a:rPr lang="tr-TR" sz="2400" dirty="0"/>
              <a:t>Sıvı seviyesi bu denkleme göre bulunur.</a:t>
            </a:r>
          </a:p>
          <a:p>
            <a:endParaRPr lang="tr-TR" sz="2400" dirty="0"/>
          </a:p>
          <a:p>
            <a:r>
              <a:rPr lang="tr-TR" sz="2400" dirty="0"/>
              <a:t>Sistemde referans mesafesi 10 cm olarak belirlenmiştir.</a:t>
            </a:r>
          </a:p>
          <a:p>
            <a:endParaRPr lang="tr-TR" sz="2400" dirty="0"/>
          </a:p>
          <a:p>
            <a:r>
              <a:rPr lang="tr-TR" sz="2400" dirty="0"/>
              <a:t>Referans mesafesinin altındaki ölçümlerde dc motor aktif haldedir ve led yanmamaktadır.</a:t>
            </a:r>
          </a:p>
          <a:p>
            <a:endParaRPr lang="tr-TR" sz="2400" dirty="0"/>
          </a:p>
          <a:p>
            <a:r>
              <a:rPr lang="tr-TR" sz="2400" dirty="0"/>
              <a:t>Referans mesafesinin üzerindeki ölçümlerde ise dc motor durdurulup led yanacaktır.</a:t>
            </a:r>
          </a:p>
        </p:txBody>
      </p:sp>
    </p:spTree>
    <p:extLst>
      <p:ext uri="{BB962C8B-B14F-4D97-AF65-F5344CB8AC3E}">
        <p14:creationId xmlns:p14="http://schemas.microsoft.com/office/powerpoint/2010/main" val="32559532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255</TotalTime>
  <Words>601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Berlin Sans FB Demi</vt:lpstr>
      <vt:lpstr>Century Gothic</vt:lpstr>
      <vt:lpstr>Wingdings 3</vt:lpstr>
      <vt:lpstr>Wisp</vt:lpstr>
      <vt:lpstr>         NAMIK KEMAL ÜNİVERSİTESİ            ÇORLU MÜHENDİSLİK FAKÜLTESİ     ELEKTRONİK VE HABERLEŞME MÜHENDİSLİĞİ</vt:lpstr>
      <vt:lpstr>İÇİNDEKİLER</vt:lpstr>
      <vt:lpstr>SİSTEME GENEL BAKIŞ</vt:lpstr>
      <vt:lpstr>PowerPoint Presentation</vt:lpstr>
      <vt:lpstr>SIVI SEVİYE KONTROL YÖNTEMLERİ</vt:lpstr>
      <vt:lpstr>KULLANILAN ELEKTRONİK MALZEMELER</vt:lpstr>
      <vt:lpstr>PowerPoint Presentation</vt:lpstr>
      <vt:lpstr>ÇALIŞMA PRENSİBİ</vt:lpstr>
      <vt:lpstr>PowerPoint Presentation</vt:lpstr>
      <vt:lpstr>ÇALIŞMA ALGORİTMASI</vt:lpstr>
      <vt:lpstr>SENSÖRÜN TEMEL ÇALIŞMA İLKESİ</vt:lpstr>
      <vt:lpstr>PowerPoint Presentation</vt:lpstr>
      <vt:lpstr>ULTRASONİK SENSÖR İLE MESAFE ÖLÇÜM METODU</vt:lpstr>
      <vt:lpstr>PowerPoint Presentation</vt:lpstr>
      <vt:lpstr>YAZILIM</vt:lpstr>
      <vt:lpstr>SİSTEMİN AVANTAJLARI</vt:lpstr>
      <vt:lpstr>SİSTEMİN DEZAVANTAJLARI</vt:lpstr>
      <vt:lpstr>ÖLÇÜMDE HATA SEBEPLERİ</vt:lpstr>
      <vt:lpstr>PROJENİN KULLANIM ALANLARI</vt:lpstr>
      <vt:lpstr>BENİ DİNLEDİĞİNİZ İÇİN TEŞEKKÜR EDERİM.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NAMIK KEMAL ÜNİVERSİTESİ  ÇORLU MÜHENDİSLİK FAKÜLTESİ  ELEKTRONİK VE HABERLEŞME MÜHENDİSLİĞİ</dc:title>
  <dc:creator>Ali Rüveycan</dc:creator>
  <cp:lastModifiedBy>Ali Rüveycan</cp:lastModifiedBy>
  <cp:revision>18</cp:revision>
  <dcterms:created xsi:type="dcterms:W3CDTF">2017-05-28T11:38:27Z</dcterms:created>
  <dcterms:modified xsi:type="dcterms:W3CDTF">2017-06-06T21:51:44Z</dcterms:modified>
</cp:coreProperties>
</file>