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441927-CBFE-43CC-959A-FD7354A6A710}" v="1241" dt="2018-07-10T13:10:52.7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302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69472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2227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7386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07699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1705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62296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86631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85850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5862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6461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7994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19250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4034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4181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t>7/15/2018</a:t>
            </a:fld>
            <a:endParaRPr lang="en-US"/>
          </a:p>
        </p:txBody>
      </p:sp>
    </p:spTree>
    <p:extLst>
      <p:ext uri="{BB962C8B-B14F-4D97-AF65-F5344CB8AC3E}">
        <p14:creationId xmlns:p14="http://schemas.microsoft.com/office/powerpoint/2010/main" val="117362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7/15/2018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99665116"/>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Bhadra 2074, Question No. 3 and 6</a:t>
            </a:r>
          </a:p>
        </p:txBody>
      </p:sp>
      <p:sp>
        <p:nvSpPr>
          <p:cNvPr id="3" name="Subtitle 2"/>
          <p:cNvSpPr>
            <a:spLocks noGrp="1"/>
          </p:cNvSpPr>
          <p:nvPr>
            <p:ph type="subTitle" idx="1"/>
          </p:nvPr>
        </p:nvSpPr>
        <p:spPr/>
        <p:txBody>
          <a:bodyPr/>
          <a:lstStyle/>
          <a:p>
            <a:r>
              <a:rPr lang="en-US"/>
              <a:t>Prepared by: Krishna Upadhyay - 072BCT517</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76BE3-6046-46F5-B472-CCEB345D39F9}"/>
              </a:ext>
            </a:extLst>
          </p:cNvPr>
          <p:cNvSpPr>
            <a:spLocks noGrp="1"/>
          </p:cNvSpPr>
          <p:nvPr>
            <p:ph type="title"/>
          </p:nvPr>
        </p:nvSpPr>
        <p:spPr/>
        <p:txBody>
          <a:bodyPr/>
          <a:lstStyle/>
          <a:p>
            <a:r>
              <a:rPr lang="en-US" dirty="0"/>
              <a:t>FCFS</a:t>
            </a:r>
          </a:p>
        </p:txBody>
      </p:sp>
      <p:sp>
        <p:nvSpPr>
          <p:cNvPr id="3" name="Content Placeholder 2">
            <a:extLst>
              <a:ext uri="{FF2B5EF4-FFF2-40B4-BE49-F238E27FC236}">
                <a16:creationId xmlns:a16="http://schemas.microsoft.com/office/drawing/2014/main" id="{C026C6E9-2329-4CBC-A8BD-8E03DA954E83}"/>
              </a:ext>
            </a:extLst>
          </p:cNvPr>
          <p:cNvSpPr>
            <a:spLocks noGrp="1"/>
          </p:cNvSpPr>
          <p:nvPr>
            <p:ph idx="1"/>
          </p:nvPr>
        </p:nvSpPr>
        <p:spPr/>
        <p:txBody>
          <a:bodyPr vert="horz" lIns="91440" tIns="45720" rIns="91440" bIns="45720" rtlCol="0" anchor="t">
            <a:normAutofit/>
          </a:bodyPr>
          <a:lstStyle/>
          <a:p>
            <a:pPr>
              <a:buFont typeface="Wingdings"/>
              <a:buChar char="Ø"/>
            </a:pPr>
            <a:r>
              <a:rPr lang="en-US" dirty="0"/>
              <a:t>The head will move in the order: 15, 4, 40, 11, 35, 7, 14</a:t>
            </a:r>
          </a:p>
          <a:p>
            <a:pPr>
              <a:buFont typeface="Wingdings"/>
              <a:buChar char="Ø"/>
            </a:pPr>
            <a:r>
              <a:rPr lang="en-US" dirty="0"/>
              <a:t>Hence, total distance = |4-15| + |40-4| + |11-40| + |35-11| + |7-35| + |14-7| = 135 cylinders</a:t>
            </a:r>
          </a:p>
          <a:p>
            <a:pPr>
              <a:buFont typeface="Wingdings"/>
              <a:buChar char="Ø"/>
            </a:pPr>
            <a:r>
              <a:rPr lang="en-US" dirty="0"/>
              <a:t>Average head movement = 135/6 = 22.5 cylinders</a:t>
            </a:r>
          </a:p>
        </p:txBody>
      </p:sp>
    </p:spTree>
    <p:extLst>
      <p:ext uri="{BB962C8B-B14F-4D97-AF65-F5344CB8AC3E}">
        <p14:creationId xmlns:p14="http://schemas.microsoft.com/office/powerpoint/2010/main" val="105674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76BE3-6046-46F5-B472-CCEB345D39F9}"/>
              </a:ext>
            </a:extLst>
          </p:cNvPr>
          <p:cNvSpPr>
            <a:spLocks noGrp="1"/>
          </p:cNvSpPr>
          <p:nvPr>
            <p:ph type="title"/>
          </p:nvPr>
        </p:nvSpPr>
        <p:spPr/>
        <p:txBody>
          <a:bodyPr/>
          <a:lstStyle/>
          <a:p>
            <a:r>
              <a:rPr lang="en-US" dirty="0"/>
              <a:t>SSTF</a:t>
            </a:r>
          </a:p>
        </p:txBody>
      </p:sp>
      <p:sp>
        <p:nvSpPr>
          <p:cNvPr id="3" name="Content Placeholder 2">
            <a:extLst>
              <a:ext uri="{FF2B5EF4-FFF2-40B4-BE49-F238E27FC236}">
                <a16:creationId xmlns:a16="http://schemas.microsoft.com/office/drawing/2014/main" id="{C026C6E9-2329-4CBC-A8BD-8E03DA954E83}"/>
              </a:ext>
            </a:extLst>
          </p:cNvPr>
          <p:cNvSpPr>
            <a:spLocks noGrp="1"/>
          </p:cNvSpPr>
          <p:nvPr>
            <p:ph idx="1"/>
          </p:nvPr>
        </p:nvSpPr>
        <p:spPr/>
        <p:txBody>
          <a:bodyPr vert="horz" lIns="91440" tIns="45720" rIns="91440" bIns="45720" rtlCol="0" anchor="t">
            <a:normAutofit/>
          </a:bodyPr>
          <a:lstStyle/>
          <a:p>
            <a:pPr>
              <a:buFont typeface="Wingdings"/>
              <a:buChar char="Ø"/>
            </a:pPr>
            <a:r>
              <a:rPr lang="en-US" dirty="0"/>
              <a:t>The head will move in the order: 15, 14, 11, 7, 4, 35, 40</a:t>
            </a:r>
          </a:p>
          <a:p>
            <a:pPr>
              <a:buFont typeface="Wingdings"/>
              <a:buChar char="Ø"/>
            </a:pPr>
            <a:r>
              <a:rPr lang="en-US" dirty="0"/>
              <a:t>Hence, total distance = |14-15| + |11-14| + |7-11| + |4-7| + |35-4| + |40-35| = 47 cylinders</a:t>
            </a:r>
          </a:p>
          <a:p>
            <a:pPr>
              <a:buFont typeface="Wingdings"/>
              <a:buChar char="Ø"/>
            </a:pPr>
            <a:r>
              <a:rPr lang="en-US" dirty="0"/>
              <a:t>Average head movement = 47/6 = 7.83 cylinders</a:t>
            </a:r>
          </a:p>
        </p:txBody>
      </p:sp>
    </p:spTree>
    <p:extLst>
      <p:ext uri="{BB962C8B-B14F-4D97-AF65-F5344CB8AC3E}">
        <p14:creationId xmlns:p14="http://schemas.microsoft.com/office/powerpoint/2010/main" val="1483049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76BE3-6046-46F5-B472-CCEB345D39F9}"/>
              </a:ext>
            </a:extLst>
          </p:cNvPr>
          <p:cNvSpPr>
            <a:spLocks noGrp="1"/>
          </p:cNvSpPr>
          <p:nvPr>
            <p:ph type="title"/>
          </p:nvPr>
        </p:nvSpPr>
        <p:spPr/>
        <p:txBody>
          <a:bodyPr/>
          <a:lstStyle/>
          <a:p>
            <a:r>
              <a:rPr lang="en-US" dirty="0"/>
              <a:t>SCAN</a:t>
            </a:r>
          </a:p>
        </p:txBody>
      </p:sp>
      <p:sp>
        <p:nvSpPr>
          <p:cNvPr id="3" name="Content Placeholder 2">
            <a:extLst>
              <a:ext uri="{FF2B5EF4-FFF2-40B4-BE49-F238E27FC236}">
                <a16:creationId xmlns:a16="http://schemas.microsoft.com/office/drawing/2014/main" id="{C026C6E9-2329-4CBC-A8BD-8E03DA954E83}"/>
              </a:ext>
            </a:extLst>
          </p:cNvPr>
          <p:cNvSpPr>
            <a:spLocks noGrp="1"/>
          </p:cNvSpPr>
          <p:nvPr>
            <p:ph idx="1"/>
          </p:nvPr>
        </p:nvSpPr>
        <p:spPr/>
        <p:txBody>
          <a:bodyPr vert="horz" lIns="91440" tIns="45720" rIns="91440" bIns="45720" rtlCol="0" anchor="t">
            <a:normAutofit/>
          </a:bodyPr>
          <a:lstStyle/>
          <a:p>
            <a:pPr>
              <a:buFont typeface="Wingdings"/>
              <a:buChar char="Ø"/>
            </a:pPr>
            <a:r>
              <a:rPr lang="en-US" dirty="0"/>
              <a:t>The head will move in the order: 15, 35, 40, 49, 14, 11, 7, 4</a:t>
            </a:r>
          </a:p>
          <a:p>
            <a:pPr>
              <a:buFont typeface="Wingdings"/>
              <a:buChar char="Ø"/>
            </a:pPr>
            <a:r>
              <a:rPr lang="en-US" dirty="0"/>
              <a:t>Hence, total distance = |35-15| + |40-35| + |49-40| + |14-49| + |11-14| + |7-11| + |4-7| = 79 cylinders</a:t>
            </a:r>
          </a:p>
          <a:p>
            <a:pPr>
              <a:buFont typeface="Wingdings"/>
              <a:buChar char="Ø"/>
            </a:pPr>
            <a:r>
              <a:rPr lang="en-US" dirty="0"/>
              <a:t>Average head movement = 79/6 = 13.17 cylinders</a:t>
            </a:r>
          </a:p>
        </p:txBody>
      </p:sp>
    </p:spTree>
    <p:extLst>
      <p:ext uri="{BB962C8B-B14F-4D97-AF65-F5344CB8AC3E}">
        <p14:creationId xmlns:p14="http://schemas.microsoft.com/office/powerpoint/2010/main" val="11112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76BE3-6046-46F5-B472-CCEB345D39F9}"/>
              </a:ext>
            </a:extLst>
          </p:cNvPr>
          <p:cNvSpPr>
            <a:spLocks noGrp="1"/>
          </p:cNvSpPr>
          <p:nvPr>
            <p:ph type="title"/>
          </p:nvPr>
        </p:nvSpPr>
        <p:spPr/>
        <p:txBody>
          <a:bodyPr/>
          <a:lstStyle/>
          <a:p>
            <a:r>
              <a:rPr lang="en-US" dirty="0"/>
              <a:t>LOOK</a:t>
            </a:r>
          </a:p>
        </p:txBody>
      </p:sp>
      <p:sp>
        <p:nvSpPr>
          <p:cNvPr id="3" name="Content Placeholder 2">
            <a:extLst>
              <a:ext uri="{FF2B5EF4-FFF2-40B4-BE49-F238E27FC236}">
                <a16:creationId xmlns:a16="http://schemas.microsoft.com/office/drawing/2014/main" id="{C026C6E9-2329-4CBC-A8BD-8E03DA954E83}"/>
              </a:ext>
            </a:extLst>
          </p:cNvPr>
          <p:cNvSpPr>
            <a:spLocks noGrp="1"/>
          </p:cNvSpPr>
          <p:nvPr>
            <p:ph idx="1"/>
          </p:nvPr>
        </p:nvSpPr>
        <p:spPr/>
        <p:txBody>
          <a:bodyPr vert="horz" lIns="91440" tIns="45720" rIns="91440" bIns="45720" rtlCol="0" anchor="t">
            <a:normAutofit/>
          </a:bodyPr>
          <a:lstStyle/>
          <a:p>
            <a:pPr>
              <a:buFont typeface="Wingdings"/>
              <a:buChar char="Ø"/>
            </a:pPr>
            <a:r>
              <a:rPr lang="en-US" dirty="0"/>
              <a:t>The head will move in the order: 15, 35, 40, 14, 11, 7, 4</a:t>
            </a:r>
          </a:p>
          <a:p>
            <a:pPr>
              <a:buFont typeface="Wingdings"/>
              <a:buChar char="Ø"/>
            </a:pPr>
            <a:r>
              <a:rPr lang="en-US" dirty="0"/>
              <a:t>Hence, total distance = |35-15| + |40-35| + |14-40| + |11-14| + |7-11| + |4-7| = 61 cylinders</a:t>
            </a:r>
          </a:p>
          <a:p>
            <a:pPr>
              <a:buFont typeface="Wingdings"/>
              <a:buChar char="Ø"/>
            </a:pPr>
            <a:r>
              <a:rPr lang="en-US" dirty="0"/>
              <a:t>Average head movement = 61/6 = 10.17 cylinders</a:t>
            </a:r>
          </a:p>
        </p:txBody>
      </p:sp>
    </p:spTree>
    <p:extLst>
      <p:ext uri="{BB962C8B-B14F-4D97-AF65-F5344CB8AC3E}">
        <p14:creationId xmlns:p14="http://schemas.microsoft.com/office/powerpoint/2010/main" val="109297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76BE3-6046-46F5-B472-CCEB345D39F9}"/>
              </a:ext>
            </a:extLst>
          </p:cNvPr>
          <p:cNvSpPr>
            <a:spLocks noGrp="1"/>
          </p:cNvSpPr>
          <p:nvPr>
            <p:ph type="title"/>
          </p:nvPr>
        </p:nvSpPr>
        <p:spPr/>
        <p:txBody>
          <a:bodyPr/>
          <a:lstStyle/>
          <a:p>
            <a:r>
              <a:rPr lang="en-US" dirty="0"/>
              <a:t>C-SCAN</a:t>
            </a:r>
          </a:p>
        </p:txBody>
      </p:sp>
      <p:sp>
        <p:nvSpPr>
          <p:cNvPr id="3" name="Content Placeholder 2">
            <a:extLst>
              <a:ext uri="{FF2B5EF4-FFF2-40B4-BE49-F238E27FC236}">
                <a16:creationId xmlns:a16="http://schemas.microsoft.com/office/drawing/2014/main" id="{C026C6E9-2329-4CBC-A8BD-8E03DA954E83}"/>
              </a:ext>
            </a:extLst>
          </p:cNvPr>
          <p:cNvSpPr>
            <a:spLocks noGrp="1"/>
          </p:cNvSpPr>
          <p:nvPr>
            <p:ph idx="1"/>
          </p:nvPr>
        </p:nvSpPr>
        <p:spPr/>
        <p:txBody>
          <a:bodyPr vert="horz" lIns="91440" tIns="45720" rIns="91440" bIns="45720" rtlCol="0" anchor="t">
            <a:normAutofit/>
          </a:bodyPr>
          <a:lstStyle/>
          <a:p>
            <a:pPr>
              <a:buFont typeface="Wingdings"/>
              <a:buChar char="Ø"/>
            </a:pPr>
            <a:r>
              <a:rPr lang="en-US" dirty="0"/>
              <a:t>The head will move in the order: 15, 35, 40, 49, 0, 4, 7, 11, 14</a:t>
            </a:r>
          </a:p>
          <a:p>
            <a:pPr>
              <a:buFont typeface="Wingdings"/>
              <a:buChar char="Ø"/>
            </a:pPr>
            <a:r>
              <a:rPr lang="en-US" dirty="0"/>
              <a:t>Hence, total distance = |35-15| + |40-35| + |49-40| + |0-49| + |4-0| + |7-4| + |11-7| + |14-11| = 97 cylinders</a:t>
            </a:r>
          </a:p>
          <a:p>
            <a:pPr>
              <a:buFont typeface="Wingdings"/>
              <a:buChar char="Ø"/>
            </a:pPr>
            <a:r>
              <a:rPr lang="en-US" dirty="0"/>
              <a:t>Average head movement = 97/6 = 16.17 cylinders</a:t>
            </a:r>
          </a:p>
        </p:txBody>
      </p:sp>
    </p:spTree>
    <p:extLst>
      <p:ext uri="{BB962C8B-B14F-4D97-AF65-F5344CB8AC3E}">
        <p14:creationId xmlns:p14="http://schemas.microsoft.com/office/powerpoint/2010/main" val="254157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40C2-0EB9-4C98-83FD-A06417FE6B30}"/>
              </a:ext>
            </a:extLst>
          </p:cNvPr>
          <p:cNvSpPr>
            <a:spLocks noGrp="1"/>
          </p:cNvSpPr>
          <p:nvPr>
            <p:ph type="title"/>
          </p:nvPr>
        </p:nvSpPr>
        <p:spPr/>
        <p:txBody>
          <a:bodyPr/>
          <a:lstStyle/>
          <a:p>
            <a:r>
              <a:rPr lang="en-US"/>
              <a:t>What is Race Condition?</a:t>
            </a:r>
          </a:p>
        </p:txBody>
      </p:sp>
      <p:sp>
        <p:nvSpPr>
          <p:cNvPr id="3" name="Content Placeholder 2">
            <a:extLst>
              <a:ext uri="{FF2B5EF4-FFF2-40B4-BE49-F238E27FC236}">
                <a16:creationId xmlns:a16="http://schemas.microsoft.com/office/drawing/2014/main" id="{8F26A007-D80D-4FC7-9DA9-2D5A12E7665C}"/>
              </a:ext>
            </a:extLst>
          </p:cNvPr>
          <p:cNvSpPr>
            <a:spLocks noGrp="1"/>
          </p:cNvSpPr>
          <p:nvPr>
            <p:ph idx="1"/>
          </p:nvPr>
        </p:nvSpPr>
        <p:spPr>
          <a:xfrm>
            <a:off x="533560" y="1499231"/>
            <a:ext cx="9933761" cy="5217866"/>
          </a:xfrm>
        </p:spPr>
        <p:txBody>
          <a:bodyPr vert="horz" lIns="91440" tIns="45720" rIns="91440" bIns="45720" rtlCol="0" anchor="t">
            <a:normAutofit/>
          </a:bodyPr>
          <a:lstStyle/>
          <a:p>
            <a:pPr>
              <a:buFont typeface="Wingdings" charset="2"/>
              <a:buChar char="Ø"/>
            </a:pPr>
            <a:r>
              <a:rPr lang="en-US"/>
              <a:t>Situation where two or more processes are reading or writing some shared data and the final result depends on who runs precisely when.</a:t>
            </a:r>
          </a:p>
          <a:p>
            <a:pPr>
              <a:buFont typeface="Wingdings" charset="2"/>
              <a:buChar char="Ø"/>
            </a:pPr>
            <a:r>
              <a:rPr lang="en-US"/>
              <a:t>Consider an example of printing job</a:t>
            </a:r>
          </a:p>
          <a:p>
            <a:pPr>
              <a:buFont typeface="Wingdings" charset="2"/>
              <a:buChar char="Ø"/>
            </a:pPr>
            <a:r>
              <a:rPr lang="en-US"/>
              <a:t>Two processes A and B have printing job</a:t>
            </a:r>
          </a:p>
          <a:p>
            <a:pPr>
              <a:buFont typeface="Wingdings" charset="2"/>
              <a:buChar char="Ø"/>
            </a:pPr>
            <a:r>
              <a:rPr lang="en-US"/>
              <a:t>Process A stores value 6 in its local variable </a:t>
            </a:r>
            <a:r>
              <a:rPr lang="en-US" i="1" err="1"/>
              <a:t>next_available_slot</a:t>
            </a:r>
            <a:r>
              <a:rPr lang="en-US" i="1"/>
              <a:t> </a:t>
            </a:r>
          </a:p>
          <a:p>
            <a:pPr>
              <a:buFont typeface="Wingdings" charset="2"/>
              <a:buChar char="Ø"/>
            </a:pPr>
            <a:r>
              <a:rPr lang="en-US"/>
              <a:t>Clock interrupt occurs, then CPU decides to run process B</a:t>
            </a:r>
          </a:p>
          <a:p>
            <a:pPr>
              <a:buFont typeface="Wingdings" charset="2"/>
              <a:buChar char="Ø"/>
            </a:pPr>
            <a:r>
              <a:rPr lang="en-US"/>
              <a:t>Process B does the same thing as process A</a:t>
            </a:r>
          </a:p>
          <a:p>
            <a:pPr>
              <a:buFont typeface="Wingdings" charset="2"/>
              <a:buChar char="Ø"/>
            </a:pPr>
            <a:r>
              <a:rPr lang="en-US"/>
              <a:t>It queues a file 4 in slot 6</a:t>
            </a:r>
          </a:p>
          <a:p>
            <a:pPr>
              <a:buFont typeface="Wingdings" charset="2"/>
              <a:buChar char="Ø"/>
            </a:pPr>
            <a:r>
              <a:rPr lang="en-US"/>
              <a:t>Again, process A gets the previously left job </a:t>
            </a:r>
          </a:p>
          <a:p>
            <a:pPr>
              <a:buFont typeface="Wingdings" charset="2"/>
              <a:buChar char="Ø"/>
            </a:pPr>
            <a:r>
              <a:rPr lang="en-US"/>
              <a:t>It also queues files from slot 6 and continues to run</a:t>
            </a:r>
          </a:p>
          <a:p>
            <a:pPr>
              <a:buFont typeface="Wingdings" charset="2"/>
              <a:buChar char="Ø"/>
            </a:pPr>
            <a:r>
              <a:rPr lang="en-US"/>
              <a:t>This way, process B never gets its job done</a:t>
            </a:r>
          </a:p>
          <a:p>
            <a:pPr>
              <a:buFont typeface="Wingdings" charset="2"/>
              <a:buChar char="Ø"/>
            </a:pPr>
            <a:r>
              <a:rPr lang="en-US"/>
              <a:t>It will not get any output</a:t>
            </a:r>
          </a:p>
          <a:p>
            <a:pPr>
              <a:buFont typeface="Wingdings" charset="2"/>
              <a:buChar char="Ø"/>
            </a:pPr>
            <a:r>
              <a:rPr lang="en-US"/>
              <a:t>This is race condition</a:t>
            </a:r>
          </a:p>
        </p:txBody>
      </p:sp>
      <p:graphicFrame>
        <p:nvGraphicFramePr>
          <p:cNvPr id="4" name="Table 4">
            <a:extLst>
              <a:ext uri="{FF2B5EF4-FFF2-40B4-BE49-F238E27FC236}">
                <a16:creationId xmlns:a16="http://schemas.microsoft.com/office/drawing/2014/main" id="{AEB458D4-5E67-46C1-BE8E-E149447A6B33}"/>
              </a:ext>
            </a:extLst>
          </p:cNvPr>
          <p:cNvGraphicFramePr>
            <a:graphicFrameLocks noGrp="1"/>
          </p:cNvGraphicFramePr>
          <p:nvPr>
            <p:extLst>
              <p:ext uri="{D42A27DB-BD31-4B8C-83A1-F6EECF244321}">
                <p14:modId xmlns:p14="http://schemas.microsoft.com/office/powerpoint/2010/main" val="3659487419"/>
              </p:ext>
            </p:extLst>
          </p:nvPr>
        </p:nvGraphicFramePr>
        <p:xfrm>
          <a:off x="7905674" y="2801822"/>
          <a:ext cx="2248438" cy="3682992"/>
        </p:xfrm>
        <a:graphic>
          <a:graphicData uri="http://schemas.openxmlformats.org/drawingml/2006/table">
            <a:tbl>
              <a:tblPr>
                <a:tableStyleId>{2D5ABB26-0587-4C30-8999-92F81FD0307C}</a:tableStyleId>
              </a:tblPr>
              <a:tblGrid>
                <a:gridCol w="786643">
                  <a:extLst>
                    <a:ext uri="{9D8B030D-6E8A-4147-A177-3AD203B41FA5}">
                      <a16:colId xmlns:a16="http://schemas.microsoft.com/office/drawing/2014/main" val="815159585"/>
                    </a:ext>
                  </a:extLst>
                </a:gridCol>
                <a:gridCol w="1461795">
                  <a:extLst>
                    <a:ext uri="{9D8B030D-6E8A-4147-A177-3AD203B41FA5}">
                      <a16:colId xmlns:a16="http://schemas.microsoft.com/office/drawing/2014/main" val="4203746640"/>
                    </a:ext>
                  </a:extLst>
                </a:gridCol>
              </a:tblGrid>
              <a:tr h="370838">
                <a:tc gridSpan="2">
                  <a:txBody>
                    <a:bodyPr/>
                    <a:lstStyle/>
                    <a:p>
                      <a:pPr lvl="0" algn="r">
                        <a:buNone/>
                      </a:pPr>
                      <a:r>
                        <a:rPr lang="en-US"/>
                        <a:t>Spooler Directory</a:t>
                      </a:r>
                    </a:p>
                  </a:txBody>
                  <a:tcPr/>
                </a:tc>
                <a:tc hMerge="1">
                  <a:txBody>
                    <a:bodyPr/>
                    <a:lstStyle/>
                    <a:p>
                      <a:endParaRPr lang="en-US"/>
                    </a:p>
                  </a:txBody>
                  <a:tcPr/>
                </a:tc>
                <a:extLst>
                  <a:ext uri="{0D108BD9-81ED-4DB2-BD59-A6C34878D82A}">
                    <a16:rowId xmlns:a16="http://schemas.microsoft.com/office/drawing/2014/main" val="4057656940"/>
                  </a:ext>
                </a:extLst>
              </a:tr>
              <a:tr h="370839">
                <a:tc>
                  <a:txBody>
                    <a:bodyPr/>
                    <a:lstStyle/>
                    <a:p>
                      <a:pPr lvl="0" algn="r">
                        <a:buNone/>
                      </a:pPr>
                      <a:endParaRPr lang="en-US"/>
                    </a:p>
                  </a:txBody>
                  <a:tcPr/>
                </a:tc>
                <a:tc>
                  <a:txBody>
                    <a:bodyPr/>
                    <a:lstStyle/>
                    <a:p>
                      <a:pPr lvl="0">
                        <a:buNone/>
                      </a:pPr>
                      <a:r>
                        <a:rPr lang="en-US"/>
                        <a:t>.</a:t>
                      </a:r>
                    </a:p>
                    <a:p>
                      <a:pPr lvl="0">
                        <a:buNone/>
                      </a:pPr>
                      <a:r>
                        <a:rPr lang="en-US"/>
                        <a:t>.</a:t>
                      </a:r>
                    </a:p>
                    <a:p>
                      <a:pPr lvl="0">
                        <a:buNone/>
                      </a:pPr>
                      <a:r>
                        <a:rPr lang="en-US"/>
                        <a:t>.</a:t>
                      </a:r>
                    </a:p>
                  </a:txBody>
                  <a:tcPr/>
                </a:tc>
                <a:extLst>
                  <a:ext uri="{0D108BD9-81ED-4DB2-BD59-A6C34878D82A}">
                    <a16:rowId xmlns:a16="http://schemas.microsoft.com/office/drawing/2014/main" val="1216207091"/>
                  </a:ext>
                </a:extLst>
              </a:tr>
              <a:tr h="370840">
                <a:tc>
                  <a:txBody>
                    <a:bodyPr/>
                    <a:lstStyle/>
                    <a:p>
                      <a:pPr lvl="0" algn="r">
                        <a:buNone/>
                      </a:pPr>
                      <a:r>
                        <a:rPr lang="en-US"/>
                        <a:t>3</a:t>
                      </a:r>
                    </a:p>
                  </a:txBody>
                  <a:tcPr/>
                </a:tc>
                <a:tc>
                  <a:txBody>
                    <a:bodyPr/>
                    <a:lstStyle/>
                    <a:p>
                      <a:pPr>
                        <a:buNone/>
                      </a:pPr>
                      <a:r>
                        <a:rPr lang="en-US"/>
                        <a:t>File 1</a:t>
                      </a:r>
                    </a:p>
                  </a:txBody>
                  <a:tcPr/>
                </a:tc>
                <a:extLst>
                  <a:ext uri="{0D108BD9-81ED-4DB2-BD59-A6C34878D82A}">
                    <a16:rowId xmlns:a16="http://schemas.microsoft.com/office/drawing/2014/main" val="2454278681"/>
                  </a:ext>
                </a:extLst>
              </a:tr>
              <a:tr h="370839">
                <a:tc>
                  <a:txBody>
                    <a:bodyPr/>
                    <a:lstStyle/>
                    <a:p>
                      <a:pPr lvl="0" algn="r">
                        <a:buNone/>
                      </a:pPr>
                      <a:r>
                        <a:rPr lang="en-US"/>
                        <a:t>4</a:t>
                      </a:r>
                    </a:p>
                  </a:txBody>
                  <a:tcPr/>
                </a:tc>
                <a:tc>
                  <a:txBody>
                    <a:bodyPr/>
                    <a:lstStyle/>
                    <a:p>
                      <a:pPr lvl="0">
                        <a:buNone/>
                      </a:pPr>
                      <a:r>
                        <a:rPr lang="en-US"/>
                        <a:t>File 2</a:t>
                      </a:r>
                    </a:p>
                  </a:txBody>
                  <a:tcPr/>
                </a:tc>
                <a:extLst>
                  <a:ext uri="{0D108BD9-81ED-4DB2-BD59-A6C34878D82A}">
                    <a16:rowId xmlns:a16="http://schemas.microsoft.com/office/drawing/2014/main" val="1268553132"/>
                  </a:ext>
                </a:extLst>
              </a:tr>
              <a:tr h="370838">
                <a:tc>
                  <a:txBody>
                    <a:bodyPr/>
                    <a:lstStyle/>
                    <a:p>
                      <a:pPr lvl="0" algn="r">
                        <a:buNone/>
                      </a:pPr>
                      <a:r>
                        <a:rPr lang="en-US"/>
                        <a:t>5</a:t>
                      </a:r>
                    </a:p>
                  </a:txBody>
                  <a:tcPr/>
                </a:tc>
                <a:tc>
                  <a:txBody>
                    <a:bodyPr/>
                    <a:lstStyle/>
                    <a:p>
                      <a:pPr lvl="0">
                        <a:buNone/>
                      </a:pPr>
                      <a:r>
                        <a:rPr lang="en-US"/>
                        <a:t>File 3</a:t>
                      </a:r>
                    </a:p>
                  </a:txBody>
                  <a:tcPr/>
                </a:tc>
                <a:extLst>
                  <a:ext uri="{0D108BD9-81ED-4DB2-BD59-A6C34878D82A}">
                    <a16:rowId xmlns:a16="http://schemas.microsoft.com/office/drawing/2014/main" val="1157130358"/>
                  </a:ext>
                </a:extLst>
              </a:tr>
              <a:tr h="370837">
                <a:tc>
                  <a:txBody>
                    <a:bodyPr/>
                    <a:lstStyle/>
                    <a:p>
                      <a:pPr lvl="0" algn="r">
                        <a:buNone/>
                      </a:pPr>
                      <a:r>
                        <a:rPr lang="en-US"/>
                        <a:t>6</a:t>
                      </a:r>
                    </a:p>
                  </a:txBody>
                  <a:tcPr/>
                </a:tc>
                <a:tc>
                  <a:txBody>
                    <a:bodyPr/>
                    <a:lstStyle/>
                    <a:p>
                      <a:pPr lvl="0">
                        <a:buNone/>
                      </a:pPr>
                      <a:endParaRPr lang="en-US"/>
                    </a:p>
                  </a:txBody>
                  <a:tcPr/>
                </a:tc>
                <a:extLst>
                  <a:ext uri="{0D108BD9-81ED-4DB2-BD59-A6C34878D82A}">
                    <a16:rowId xmlns:a16="http://schemas.microsoft.com/office/drawing/2014/main" val="2852385465"/>
                  </a:ext>
                </a:extLst>
              </a:tr>
              <a:tr h="370836">
                <a:tc>
                  <a:txBody>
                    <a:bodyPr/>
                    <a:lstStyle/>
                    <a:p>
                      <a:pPr lvl="0" algn="r">
                        <a:buNone/>
                      </a:pPr>
                      <a:endParaRPr lang="en-US"/>
                    </a:p>
                  </a:txBody>
                  <a:tcPr/>
                </a:tc>
                <a:tc>
                  <a:txBody>
                    <a:bodyPr/>
                    <a:lstStyle/>
                    <a:p>
                      <a:pPr lvl="0">
                        <a:buNone/>
                      </a:pPr>
                      <a:r>
                        <a:rPr lang="en-US"/>
                        <a:t>.</a:t>
                      </a:r>
                    </a:p>
                    <a:p>
                      <a:pPr lvl="0">
                        <a:buNone/>
                      </a:pPr>
                      <a:r>
                        <a:rPr lang="en-US"/>
                        <a:t>.</a:t>
                      </a:r>
                    </a:p>
                    <a:p>
                      <a:pPr lvl="0">
                        <a:buNone/>
                      </a:pPr>
                      <a:r>
                        <a:rPr lang="en-US"/>
                        <a:t>.</a:t>
                      </a:r>
                    </a:p>
                  </a:txBody>
                  <a:tcPr/>
                </a:tc>
                <a:extLst>
                  <a:ext uri="{0D108BD9-81ED-4DB2-BD59-A6C34878D82A}">
                    <a16:rowId xmlns:a16="http://schemas.microsoft.com/office/drawing/2014/main" val="118122647"/>
                  </a:ext>
                </a:extLst>
              </a:tr>
            </a:tbl>
          </a:graphicData>
        </a:graphic>
      </p:graphicFrame>
      <p:sp>
        <p:nvSpPr>
          <p:cNvPr id="6" name="Oval 5">
            <a:extLst>
              <a:ext uri="{FF2B5EF4-FFF2-40B4-BE49-F238E27FC236}">
                <a16:creationId xmlns:a16="http://schemas.microsoft.com/office/drawing/2014/main" id="{5794AAE9-5B4F-4622-AC5C-11EA9F3E25E2}"/>
              </a:ext>
            </a:extLst>
          </p:cNvPr>
          <p:cNvSpPr/>
          <p:nvPr/>
        </p:nvSpPr>
        <p:spPr>
          <a:xfrm>
            <a:off x="6442490" y="4474472"/>
            <a:ext cx="1662022" cy="787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Process A</a:t>
            </a:r>
          </a:p>
        </p:txBody>
      </p:sp>
      <p:sp>
        <p:nvSpPr>
          <p:cNvPr id="8" name="Oval 7">
            <a:extLst>
              <a:ext uri="{FF2B5EF4-FFF2-40B4-BE49-F238E27FC236}">
                <a16:creationId xmlns:a16="http://schemas.microsoft.com/office/drawing/2014/main" id="{627A4B76-0619-4763-88F5-E41822BA8FA7}"/>
              </a:ext>
            </a:extLst>
          </p:cNvPr>
          <p:cNvSpPr/>
          <p:nvPr/>
        </p:nvSpPr>
        <p:spPr>
          <a:xfrm>
            <a:off x="6442487" y="5523540"/>
            <a:ext cx="1662022" cy="7747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Process B</a:t>
            </a:r>
          </a:p>
        </p:txBody>
      </p:sp>
      <p:cxnSp>
        <p:nvCxnSpPr>
          <p:cNvPr id="9" name="Straight Arrow Connector 8">
            <a:extLst>
              <a:ext uri="{FF2B5EF4-FFF2-40B4-BE49-F238E27FC236}">
                <a16:creationId xmlns:a16="http://schemas.microsoft.com/office/drawing/2014/main" id="{4B6697BE-F357-444C-BD20-C045056F1306}"/>
              </a:ext>
            </a:extLst>
          </p:cNvPr>
          <p:cNvCxnSpPr/>
          <p:nvPr/>
        </p:nvCxnSpPr>
        <p:spPr>
          <a:xfrm>
            <a:off x="7900836" y="5099168"/>
            <a:ext cx="504647" cy="2257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24724AB-5D5A-4959-891B-B0DA7106493A}"/>
              </a:ext>
            </a:extLst>
          </p:cNvPr>
          <p:cNvCxnSpPr/>
          <p:nvPr/>
        </p:nvCxnSpPr>
        <p:spPr>
          <a:xfrm flipV="1">
            <a:off x="8001959" y="5478734"/>
            <a:ext cx="396815" cy="221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1429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A1D4-DCFA-47A5-A097-1C4E33ADE504}"/>
              </a:ext>
            </a:extLst>
          </p:cNvPr>
          <p:cNvSpPr>
            <a:spLocks noGrp="1"/>
          </p:cNvSpPr>
          <p:nvPr>
            <p:ph type="title"/>
          </p:nvPr>
        </p:nvSpPr>
        <p:spPr/>
        <p:txBody>
          <a:bodyPr/>
          <a:lstStyle/>
          <a:p>
            <a:r>
              <a:rPr lang="en-US"/>
              <a:t>Why </a:t>
            </a:r>
            <a:r>
              <a:rPr lang="en-US" i="1"/>
              <a:t>sleep() </a:t>
            </a:r>
            <a:r>
              <a:rPr lang="en-US"/>
              <a:t>and </a:t>
            </a:r>
            <a:r>
              <a:rPr lang="en-US" i="1"/>
              <a:t>wakeup() </a:t>
            </a:r>
            <a:r>
              <a:rPr lang="en-US"/>
              <a:t>solution better than busy waiting solution</a:t>
            </a:r>
            <a:r>
              <a:rPr lang="en-US" i="1"/>
              <a:t>?</a:t>
            </a:r>
            <a:endParaRPr lang="en-US"/>
          </a:p>
        </p:txBody>
      </p:sp>
      <p:sp>
        <p:nvSpPr>
          <p:cNvPr id="3" name="Content Placeholder 2">
            <a:extLst>
              <a:ext uri="{FF2B5EF4-FFF2-40B4-BE49-F238E27FC236}">
                <a16:creationId xmlns:a16="http://schemas.microsoft.com/office/drawing/2014/main" id="{D391B13A-9739-4BCC-BABD-3314C7FADD73}"/>
              </a:ext>
            </a:extLst>
          </p:cNvPr>
          <p:cNvSpPr>
            <a:spLocks noGrp="1"/>
          </p:cNvSpPr>
          <p:nvPr>
            <p:ph idx="1"/>
          </p:nvPr>
        </p:nvSpPr>
        <p:spPr/>
        <p:txBody>
          <a:bodyPr vert="horz" lIns="91440" tIns="45720" rIns="91440" bIns="45720" rtlCol="0" anchor="t">
            <a:noAutofit/>
          </a:bodyPr>
          <a:lstStyle/>
          <a:p>
            <a:pPr>
              <a:buFont typeface="Wingdings" charset="2"/>
              <a:buChar char="Ø"/>
            </a:pPr>
            <a:r>
              <a:rPr lang="en-US" sz="2000"/>
              <a:t>Continuously testing a variable until some value appears is </a:t>
            </a:r>
            <a:r>
              <a:rPr lang="en-US" sz="2000" b="1"/>
              <a:t>busy waiting</a:t>
            </a:r>
          </a:p>
          <a:p>
            <a:pPr>
              <a:buFont typeface="Wingdings" charset="2"/>
              <a:buChar char="Ø"/>
            </a:pPr>
            <a:r>
              <a:rPr lang="en-US" sz="2000"/>
              <a:t>In busy waiting solution (Peterson's solution and solutions using TSL or XCHG), it checks if the entry of an process is allowed to enter its critical region</a:t>
            </a:r>
            <a:endParaRPr lang="en-US" sz="2000" dirty="0"/>
          </a:p>
          <a:p>
            <a:pPr>
              <a:buFont typeface="Wingdings" charset="2"/>
              <a:buChar char="Ø"/>
            </a:pPr>
            <a:r>
              <a:rPr lang="en-US" sz="2000"/>
              <a:t>If not, the process sits in a tight loop waiting until it is allowed.</a:t>
            </a:r>
            <a:endParaRPr lang="en-US" sz="2000" dirty="0"/>
          </a:p>
          <a:p>
            <a:pPr>
              <a:buFont typeface="Wingdings" charset="2"/>
              <a:buChar char="Ø"/>
            </a:pPr>
            <a:r>
              <a:rPr lang="en-US" sz="2000"/>
              <a:t>It wastes CPU time</a:t>
            </a:r>
            <a:endParaRPr lang="en-US" sz="2000" dirty="0"/>
          </a:p>
          <a:p>
            <a:pPr>
              <a:buFont typeface="Wingdings" charset="2"/>
              <a:buChar char="Ø"/>
            </a:pPr>
            <a:r>
              <a:rPr lang="en-US" sz="2000" dirty="0"/>
              <a:t>It can create </a:t>
            </a:r>
            <a:r>
              <a:rPr lang="en-US" sz="2000" b="1"/>
              <a:t>priority inversion problem</a:t>
            </a:r>
          </a:p>
          <a:p>
            <a:pPr>
              <a:buFont typeface="Wingdings" charset="2"/>
              <a:buChar char="Ø"/>
            </a:pPr>
            <a:r>
              <a:rPr lang="en-US" sz="2000"/>
              <a:t>Famous example is what happened with </a:t>
            </a:r>
            <a:r>
              <a:rPr lang="en-US" sz="2000" b="1"/>
              <a:t>Mars Pathfinder Rover</a:t>
            </a:r>
            <a:endParaRPr lang="en-US" sz="2000" dirty="0"/>
          </a:p>
          <a:p>
            <a:pPr lvl="1">
              <a:buFont typeface="Wingdings" charset="2"/>
              <a:buChar char="Ø"/>
            </a:pPr>
            <a:endParaRPr lang="en-US" sz="1800" b="1" dirty="0"/>
          </a:p>
        </p:txBody>
      </p:sp>
    </p:spTree>
    <p:extLst>
      <p:ext uri="{BB962C8B-B14F-4D97-AF65-F5344CB8AC3E}">
        <p14:creationId xmlns:p14="http://schemas.microsoft.com/office/powerpoint/2010/main" val="109264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77994-E9AD-4C62-A705-B12C48ADB725}"/>
              </a:ext>
            </a:extLst>
          </p:cNvPr>
          <p:cNvSpPr>
            <a:spLocks noGrp="1"/>
          </p:cNvSpPr>
          <p:nvPr>
            <p:ph type="title"/>
          </p:nvPr>
        </p:nvSpPr>
        <p:spPr/>
        <p:txBody>
          <a:bodyPr/>
          <a:lstStyle/>
          <a:p>
            <a:r>
              <a:rPr lang="en-US"/>
              <a:t>Priority Inversion Problem</a:t>
            </a:r>
          </a:p>
        </p:txBody>
      </p:sp>
      <p:sp>
        <p:nvSpPr>
          <p:cNvPr id="3" name="Content Placeholder 2">
            <a:extLst>
              <a:ext uri="{FF2B5EF4-FFF2-40B4-BE49-F238E27FC236}">
                <a16:creationId xmlns:a16="http://schemas.microsoft.com/office/drawing/2014/main" id="{F65A6FB7-E57C-4200-8A5B-A73922D67F9A}"/>
              </a:ext>
            </a:extLst>
          </p:cNvPr>
          <p:cNvSpPr>
            <a:spLocks noGrp="1"/>
          </p:cNvSpPr>
          <p:nvPr>
            <p:ph idx="1"/>
          </p:nvPr>
        </p:nvSpPr>
        <p:spPr>
          <a:xfrm>
            <a:off x="677334" y="1527985"/>
            <a:ext cx="9531195" cy="4599640"/>
          </a:xfrm>
        </p:spPr>
        <p:txBody>
          <a:bodyPr vert="horz" lIns="91440" tIns="45720" rIns="91440" bIns="45720" rtlCol="0" anchor="t">
            <a:noAutofit/>
          </a:bodyPr>
          <a:lstStyle/>
          <a:p>
            <a:pPr>
              <a:buFont typeface="Wingdings"/>
              <a:buChar char="Ø"/>
            </a:pPr>
            <a:r>
              <a:rPr lang="en-US" sz="2000"/>
              <a:t>Process H = high priority, Process L = low priority, Process M = medium priority</a:t>
            </a:r>
            <a:endParaRPr lang="en-US" sz="2000" dirty="0"/>
          </a:p>
          <a:p>
            <a:pPr>
              <a:buFont typeface="Wingdings"/>
              <a:buChar char="Ø"/>
            </a:pPr>
            <a:r>
              <a:rPr lang="en-US" sz="2000"/>
              <a:t>H and L have shared resources</a:t>
            </a:r>
            <a:endParaRPr lang="en-US" sz="2000" dirty="0"/>
          </a:p>
          <a:p>
            <a:pPr>
              <a:buFont typeface="Wingdings"/>
              <a:buChar char="Ø"/>
            </a:pPr>
            <a:r>
              <a:rPr lang="en-US" sz="2000"/>
              <a:t>H doesn't run 100% of the time</a:t>
            </a:r>
            <a:endParaRPr lang="en-US" sz="2000" dirty="0"/>
          </a:p>
          <a:p>
            <a:pPr>
              <a:buFont typeface="Wingdings"/>
              <a:buChar char="Ø"/>
            </a:pPr>
            <a:r>
              <a:rPr lang="en-US" sz="2000"/>
              <a:t>When H doesn't run, L can grab the resource</a:t>
            </a:r>
            <a:endParaRPr lang="en-US" sz="2000" dirty="0"/>
          </a:p>
          <a:p>
            <a:pPr>
              <a:buFont typeface="Wingdings"/>
              <a:buChar char="Ø"/>
            </a:pPr>
            <a:r>
              <a:rPr lang="en-US" sz="2000"/>
              <a:t>In between, M can take over L being higher priority and not sharing resources</a:t>
            </a:r>
            <a:endParaRPr lang="en-US" sz="2000" dirty="0"/>
          </a:p>
          <a:p>
            <a:pPr>
              <a:buFont typeface="Wingdings"/>
              <a:buChar char="Ø"/>
            </a:pPr>
            <a:r>
              <a:rPr lang="en-US" sz="2000"/>
              <a:t>H wake up, and tries to take the resource but cannot since L acquires it</a:t>
            </a:r>
            <a:endParaRPr lang="en-US" sz="2000" dirty="0"/>
          </a:p>
          <a:p>
            <a:pPr>
              <a:buFont typeface="Wingdings"/>
              <a:buChar char="Ø"/>
            </a:pPr>
            <a:r>
              <a:rPr lang="en-US" sz="2000"/>
              <a:t>So, H cannot run further. </a:t>
            </a:r>
            <a:endParaRPr lang="en-US" sz="2000" dirty="0"/>
          </a:p>
          <a:p>
            <a:pPr>
              <a:buFont typeface="Wingdings"/>
              <a:buChar char="Ø"/>
            </a:pPr>
            <a:r>
              <a:rPr lang="en-US" sz="2000"/>
              <a:t>Here, M gets more priority, then L and then H. </a:t>
            </a:r>
            <a:endParaRPr lang="en-US" sz="2000" dirty="0"/>
          </a:p>
          <a:p>
            <a:pPr>
              <a:buFont typeface="Wingdings"/>
              <a:buChar char="Ø"/>
            </a:pPr>
            <a:r>
              <a:rPr lang="en-US" sz="2000"/>
              <a:t>This is priority inversion.</a:t>
            </a:r>
            <a:endParaRPr lang="en-US" sz="2000" dirty="0"/>
          </a:p>
          <a:p>
            <a:pPr>
              <a:buFont typeface="Wingdings"/>
              <a:buChar char="Ø"/>
            </a:pPr>
            <a:endParaRPr lang="en-US" sz="2000" dirty="0"/>
          </a:p>
          <a:p>
            <a:pPr>
              <a:buFont typeface="Wingdings"/>
              <a:buChar char="Ø"/>
            </a:pPr>
            <a:endParaRPr lang="en-US" sz="2000" dirty="0"/>
          </a:p>
          <a:p>
            <a:pPr>
              <a:buFont typeface="Wingdings"/>
              <a:buChar char="Ø"/>
            </a:pPr>
            <a:endParaRPr lang="en-US" sz="2000" dirty="0"/>
          </a:p>
          <a:p>
            <a:pPr>
              <a:buFont typeface="Wingdings"/>
              <a:buChar char="Ø"/>
            </a:pPr>
            <a:endParaRPr lang="en-US" sz="2000" dirty="0"/>
          </a:p>
        </p:txBody>
      </p:sp>
    </p:spTree>
    <p:extLst>
      <p:ext uri="{BB962C8B-B14F-4D97-AF65-F5344CB8AC3E}">
        <p14:creationId xmlns:p14="http://schemas.microsoft.com/office/powerpoint/2010/main" val="998865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1BFF-5EF2-41FA-AA0C-0FA1EE60CFA9}"/>
              </a:ext>
            </a:extLst>
          </p:cNvPr>
          <p:cNvSpPr>
            <a:spLocks noGrp="1"/>
          </p:cNvSpPr>
          <p:nvPr>
            <p:ph type="title"/>
          </p:nvPr>
        </p:nvSpPr>
        <p:spPr/>
        <p:txBody>
          <a:bodyPr/>
          <a:lstStyle/>
          <a:p>
            <a:r>
              <a:rPr lang="en-US" i="1" dirty="0"/>
              <a:t>Sleep() </a:t>
            </a:r>
            <a:r>
              <a:rPr lang="en-US"/>
              <a:t>and </a:t>
            </a:r>
            <a:r>
              <a:rPr lang="en-US" i="1"/>
              <a:t>wakeup() </a:t>
            </a:r>
            <a:r>
              <a:rPr lang="en-US"/>
              <a:t>solution</a:t>
            </a:r>
          </a:p>
        </p:txBody>
      </p:sp>
      <p:sp>
        <p:nvSpPr>
          <p:cNvPr id="3" name="Content Placeholder 2">
            <a:extLst>
              <a:ext uri="{FF2B5EF4-FFF2-40B4-BE49-F238E27FC236}">
                <a16:creationId xmlns:a16="http://schemas.microsoft.com/office/drawing/2014/main" id="{D1FC6649-37C6-4AF2-8BB3-1C75E30EAA87}"/>
              </a:ext>
            </a:extLst>
          </p:cNvPr>
          <p:cNvSpPr>
            <a:spLocks noGrp="1"/>
          </p:cNvSpPr>
          <p:nvPr>
            <p:ph idx="1"/>
          </p:nvPr>
        </p:nvSpPr>
        <p:spPr>
          <a:xfrm>
            <a:off x="677334" y="1671759"/>
            <a:ext cx="8596668" cy="4369603"/>
          </a:xfrm>
        </p:spPr>
        <p:txBody>
          <a:bodyPr vert="horz" lIns="91440" tIns="45720" rIns="91440" bIns="45720" rtlCol="0" anchor="t">
            <a:noAutofit/>
          </a:bodyPr>
          <a:lstStyle/>
          <a:p>
            <a:pPr>
              <a:buFont typeface="Wingdings"/>
              <a:buChar char="Ø"/>
            </a:pPr>
            <a:r>
              <a:rPr lang="en-US" sz="2400" i="1">
                <a:latin typeface="Trebuchet MS"/>
                <a:cs typeface="Courier New"/>
              </a:rPr>
              <a:t>Sleep() </a:t>
            </a:r>
            <a:r>
              <a:rPr lang="en-US" sz="2400">
                <a:latin typeface="Trebuchet MS"/>
                <a:cs typeface="Courier New"/>
              </a:rPr>
              <a:t>is a system call that causes the caller to block, i.e. suspended until another process wakes it up</a:t>
            </a:r>
            <a:endParaRPr lang="en-US" sz="2400" i="1">
              <a:latin typeface="Trebuchet MS"/>
              <a:cs typeface="Courier New"/>
            </a:endParaRPr>
          </a:p>
          <a:p>
            <a:pPr>
              <a:buFont typeface="Wingdings"/>
              <a:buChar char="Ø"/>
            </a:pPr>
            <a:r>
              <a:rPr lang="en-US" sz="2400" i="1">
                <a:latin typeface="Trebuchet MS"/>
                <a:cs typeface="Courier New"/>
              </a:rPr>
              <a:t>Wakeup() </a:t>
            </a:r>
            <a:r>
              <a:rPr lang="en-US" sz="2400">
                <a:latin typeface="Trebuchet MS"/>
                <a:cs typeface="Courier New"/>
              </a:rPr>
              <a:t>call has the parameter, the process to be awakened</a:t>
            </a:r>
          </a:p>
          <a:p>
            <a:pPr>
              <a:buFont typeface="Wingdings"/>
              <a:buChar char="Ø"/>
            </a:pPr>
            <a:r>
              <a:rPr lang="en-US" sz="2400">
                <a:latin typeface="Trebuchet MS"/>
                <a:cs typeface="Courier New"/>
              </a:rPr>
              <a:t>Since it suspends the process, no wasting of cpu time occurs</a:t>
            </a:r>
          </a:p>
          <a:p>
            <a:pPr>
              <a:buFont typeface="Wingdings"/>
              <a:buChar char="Ø"/>
            </a:pPr>
            <a:r>
              <a:rPr lang="en-US" sz="2400">
                <a:latin typeface="Trebuchet MS"/>
                <a:cs typeface="Courier New"/>
              </a:rPr>
              <a:t>So it is a better solution since it puts less stress on CPU</a:t>
            </a:r>
          </a:p>
          <a:p>
            <a:pPr>
              <a:buFont typeface="Wingdings"/>
              <a:buChar char="Ø"/>
            </a:pPr>
            <a:r>
              <a:rPr lang="en-US" sz="2400">
                <a:latin typeface="Trebuchet MS"/>
                <a:cs typeface="Courier New"/>
              </a:rPr>
              <a:t>Using wakeup waiting bit can solve the </a:t>
            </a:r>
            <a:r>
              <a:rPr lang="en-US" sz="2400" b="1">
                <a:latin typeface="Trebuchet MS"/>
                <a:cs typeface="Courier New"/>
              </a:rPr>
              <a:t>producer-consumer</a:t>
            </a:r>
            <a:r>
              <a:rPr lang="en-US" sz="2400">
                <a:latin typeface="Trebuchet MS"/>
                <a:cs typeface="Courier New"/>
              </a:rPr>
              <a:t> problem</a:t>
            </a:r>
            <a:endParaRPr lang="en-US" sz="2400" dirty="0">
              <a:latin typeface="Trebuchet MS"/>
              <a:cs typeface="Courier New"/>
            </a:endParaRPr>
          </a:p>
        </p:txBody>
      </p:sp>
    </p:spTree>
    <p:extLst>
      <p:ext uri="{BB962C8B-B14F-4D97-AF65-F5344CB8AC3E}">
        <p14:creationId xmlns:p14="http://schemas.microsoft.com/office/powerpoint/2010/main" val="414034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E1F48-10B6-48C0-AA6A-0902C97F2C5D}"/>
              </a:ext>
            </a:extLst>
          </p:cNvPr>
          <p:cNvSpPr>
            <a:spLocks noGrp="1"/>
          </p:cNvSpPr>
          <p:nvPr>
            <p:ph type="title"/>
          </p:nvPr>
        </p:nvSpPr>
        <p:spPr/>
        <p:txBody>
          <a:bodyPr/>
          <a:lstStyle/>
          <a:p>
            <a:r>
              <a:rPr lang="en-US" dirty="0"/>
              <a:t>What is TSL and why it is used?</a:t>
            </a:r>
          </a:p>
        </p:txBody>
      </p:sp>
      <p:sp>
        <p:nvSpPr>
          <p:cNvPr id="3" name="Content Placeholder 2">
            <a:extLst>
              <a:ext uri="{FF2B5EF4-FFF2-40B4-BE49-F238E27FC236}">
                <a16:creationId xmlns:a16="http://schemas.microsoft.com/office/drawing/2014/main" id="{8CA88004-C808-4EBA-9318-9253A6E900A9}"/>
              </a:ext>
            </a:extLst>
          </p:cNvPr>
          <p:cNvSpPr>
            <a:spLocks noGrp="1"/>
          </p:cNvSpPr>
          <p:nvPr>
            <p:ph idx="1"/>
          </p:nvPr>
        </p:nvSpPr>
        <p:spPr/>
        <p:txBody>
          <a:bodyPr vert="horz" lIns="91440" tIns="45720" rIns="91440" bIns="45720" rtlCol="0" anchor="t">
            <a:normAutofit/>
          </a:bodyPr>
          <a:lstStyle/>
          <a:p>
            <a:pPr>
              <a:buFont typeface="Wingdings" charset="2"/>
              <a:buChar char="Ø"/>
            </a:pPr>
            <a:r>
              <a:rPr lang="en-US" dirty="0"/>
              <a:t>TSL (Test and Set Lock) is an instruction to prevent race condition which require a little help from the hardware. </a:t>
            </a:r>
            <a:endParaRPr lang="en-US"/>
          </a:p>
          <a:p>
            <a:pPr>
              <a:buFont typeface="Wingdings" charset="2"/>
              <a:buChar char="Ø"/>
            </a:pPr>
            <a:r>
              <a:rPr lang="en-US" dirty="0"/>
              <a:t>It reads the contents of the memory word lock into register RX and then stores a nonzero value at the memory address lock</a:t>
            </a:r>
          </a:p>
          <a:p>
            <a:pPr>
              <a:buFont typeface="Wingdings" charset="2"/>
              <a:buChar char="Ø"/>
            </a:pPr>
            <a:r>
              <a:rPr lang="en-US" dirty="0"/>
              <a:t>The CPU executing the TSL instruction locks the memory bus to prohibit other CPUs from accessing memory until it is done.</a:t>
            </a:r>
          </a:p>
          <a:p>
            <a:pPr>
              <a:buFont typeface="Wingdings" charset="2"/>
              <a:buChar char="Ø"/>
            </a:pPr>
            <a:r>
              <a:rPr lang="en-US" dirty="0"/>
              <a:t>It is used because it is different than disabling interrupts, i.e. disabling interrupts can allow other CPUs to access the shared resources, whereas TSL doesn't.</a:t>
            </a:r>
          </a:p>
        </p:txBody>
      </p:sp>
    </p:spTree>
    <p:extLst>
      <p:ext uri="{BB962C8B-B14F-4D97-AF65-F5344CB8AC3E}">
        <p14:creationId xmlns:p14="http://schemas.microsoft.com/office/powerpoint/2010/main" val="411965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35A5-C54C-4548-B436-2B2CFC4E1C0F}"/>
              </a:ext>
            </a:extLst>
          </p:cNvPr>
          <p:cNvSpPr>
            <a:spLocks noGrp="1"/>
          </p:cNvSpPr>
          <p:nvPr>
            <p:ph type="title"/>
          </p:nvPr>
        </p:nvSpPr>
        <p:spPr/>
        <p:txBody>
          <a:bodyPr/>
          <a:lstStyle/>
          <a:p>
            <a:r>
              <a:rPr lang="en-US" dirty="0"/>
              <a:t>Semaphore with Class Implementation</a:t>
            </a:r>
          </a:p>
        </p:txBody>
      </p:sp>
      <p:sp>
        <p:nvSpPr>
          <p:cNvPr id="3" name="Content Placeholder 2">
            <a:extLst>
              <a:ext uri="{FF2B5EF4-FFF2-40B4-BE49-F238E27FC236}">
                <a16:creationId xmlns:a16="http://schemas.microsoft.com/office/drawing/2014/main" id="{0F9C0A8D-62C8-4E95-8C11-8EE33C2AC042}"/>
              </a:ext>
            </a:extLst>
          </p:cNvPr>
          <p:cNvSpPr>
            <a:spLocks noGrp="1"/>
          </p:cNvSpPr>
          <p:nvPr>
            <p:ph idx="1"/>
          </p:nvPr>
        </p:nvSpPr>
        <p:spPr>
          <a:xfrm>
            <a:off x="734843" y="1355457"/>
            <a:ext cx="8539159" cy="4685905"/>
          </a:xfrm>
        </p:spPr>
        <p:txBody>
          <a:bodyPr vert="horz" lIns="91440" tIns="45720" rIns="91440" bIns="45720" rtlCol="0" anchor="t">
            <a:normAutofit fontScale="85000" lnSpcReduction="10000"/>
          </a:bodyPr>
          <a:lstStyle/>
          <a:p>
            <a:pPr marL="0" indent="0">
              <a:lnSpc>
                <a:spcPct val="120000"/>
              </a:lnSpc>
              <a:spcBef>
                <a:spcPts val="0"/>
              </a:spcBef>
              <a:buNone/>
            </a:pPr>
            <a:r>
              <a:rPr lang="en-US" dirty="0">
                <a:latin typeface="courier New"/>
                <a:cs typeface="courier New"/>
              </a:rPr>
              <a:t>class Semaphore {</a:t>
            </a:r>
            <a:endParaRPr lang="en-US"/>
          </a:p>
          <a:p>
            <a:pPr marL="0" indent="0">
              <a:lnSpc>
                <a:spcPct val="120000"/>
              </a:lnSpc>
              <a:spcBef>
                <a:spcPts val="0"/>
              </a:spcBef>
              <a:buNone/>
            </a:pPr>
            <a:r>
              <a:rPr lang="en-US" dirty="0">
                <a:latin typeface="courier New"/>
                <a:cs typeface="courier New"/>
              </a:rPr>
              <a:t>     </a:t>
            </a:r>
            <a:r>
              <a:rPr lang="en-US" dirty="0" err="1">
                <a:latin typeface="courier New"/>
                <a:cs typeface="courier New"/>
              </a:rPr>
              <a:t>int</a:t>
            </a:r>
            <a:r>
              <a:rPr lang="en-US" dirty="0">
                <a:latin typeface="courier New"/>
                <a:cs typeface="courier New"/>
              </a:rPr>
              <a:t> value;  // Semaphore value</a:t>
            </a:r>
          </a:p>
          <a:p>
            <a:pPr marL="0" indent="0">
              <a:lnSpc>
                <a:spcPct val="120000"/>
              </a:lnSpc>
              <a:spcBef>
                <a:spcPts val="0"/>
              </a:spcBef>
              <a:buNone/>
            </a:pPr>
            <a:r>
              <a:rPr lang="en-US" dirty="0">
                <a:latin typeface="courier New"/>
                <a:cs typeface="courier New"/>
              </a:rPr>
              <a:t>     </a:t>
            </a:r>
            <a:r>
              <a:rPr lang="en-US" dirty="0" err="1">
                <a:latin typeface="courier New"/>
                <a:cs typeface="courier New"/>
              </a:rPr>
              <a:t>ProcessQueue</a:t>
            </a:r>
            <a:r>
              <a:rPr lang="en-US" dirty="0">
                <a:latin typeface="courier New"/>
                <a:cs typeface="courier New"/>
              </a:rPr>
              <a:t> L;  // Process Queue</a:t>
            </a:r>
          </a:p>
          <a:p>
            <a:pPr marL="0" indent="0">
              <a:lnSpc>
                <a:spcPct val="120000"/>
              </a:lnSpc>
              <a:spcBef>
                <a:spcPts val="0"/>
              </a:spcBef>
              <a:buNone/>
            </a:pPr>
            <a:r>
              <a:rPr lang="en-US" dirty="0">
                <a:latin typeface="courier New"/>
                <a:cs typeface="courier New"/>
              </a:rPr>
              <a:t>     wait();  </a:t>
            </a:r>
          </a:p>
          <a:p>
            <a:pPr marL="0" indent="0">
              <a:lnSpc>
                <a:spcPct val="120000"/>
              </a:lnSpc>
              <a:spcBef>
                <a:spcPts val="0"/>
              </a:spcBef>
              <a:buNone/>
            </a:pPr>
            <a:r>
              <a:rPr lang="en-US" dirty="0">
                <a:latin typeface="courier New"/>
                <a:cs typeface="courier New"/>
              </a:rPr>
              <a:t>     signal(); </a:t>
            </a:r>
          </a:p>
          <a:p>
            <a:pPr marL="0" indent="0">
              <a:lnSpc>
                <a:spcPct val="120000"/>
              </a:lnSpc>
              <a:spcBef>
                <a:spcPts val="0"/>
              </a:spcBef>
              <a:buNone/>
            </a:pPr>
            <a:r>
              <a:rPr lang="en-US" dirty="0">
                <a:latin typeface="courier New"/>
                <a:cs typeface="courier New"/>
              </a:rPr>
              <a:t>}</a:t>
            </a:r>
          </a:p>
          <a:p>
            <a:pPr>
              <a:lnSpc>
                <a:spcPct val="120000"/>
              </a:lnSpc>
              <a:spcBef>
                <a:spcPts val="0"/>
              </a:spcBef>
              <a:buNone/>
            </a:pPr>
            <a:r>
              <a:rPr lang="en-US" err="1">
                <a:latin typeface="Trebuchet MS"/>
                <a:cs typeface="courier New"/>
              </a:rPr>
              <a:t>S.wait</a:t>
            </a:r>
            <a:r>
              <a:rPr lang="en-US" dirty="0">
                <a:latin typeface="Trebuchet MS"/>
                <a:cs typeface="courier New"/>
              </a:rPr>
              <a:t>():</a:t>
            </a:r>
            <a:endParaRPr lang="en-US">
              <a:latin typeface="Trebuchet MS"/>
            </a:endParaRPr>
          </a:p>
          <a:p>
            <a:pPr>
              <a:lnSpc>
                <a:spcPct val="120000"/>
              </a:lnSpc>
              <a:spcBef>
                <a:spcPts val="0"/>
              </a:spcBef>
              <a:buNone/>
            </a:pPr>
            <a:r>
              <a:rPr lang="en-US" dirty="0" err="1">
                <a:latin typeface="courier New"/>
                <a:cs typeface="courier New"/>
              </a:rPr>
              <a:t>S.value</a:t>
            </a:r>
            <a:r>
              <a:rPr lang="en-US" dirty="0">
                <a:latin typeface="courier New"/>
                <a:cs typeface="courier New"/>
              </a:rPr>
              <a:t>--;</a:t>
            </a:r>
            <a:endParaRPr lang="en-US" dirty="0"/>
          </a:p>
          <a:p>
            <a:pPr>
              <a:lnSpc>
                <a:spcPct val="120000"/>
              </a:lnSpc>
              <a:spcBef>
                <a:spcPts val="0"/>
              </a:spcBef>
              <a:buNone/>
            </a:pPr>
            <a:r>
              <a:rPr lang="en-US" dirty="0">
                <a:latin typeface="courier New"/>
                <a:cs typeface="courier New"/>
              </a:rPr>
              <a:t>if (</a:t>
            </a:r>
            <a:r>
              <a:rPr lang="en-US" dirty="0" err="1">
                <a:latin typeface="courier New"/>
                <a:cs typeface="courier New"/>
              </a:rPr>
              <a:t>S.value</a:t>
            </a:r>
            <a:r>
              <a:rPr lang="en-US" dirty="0">
                <a:latin typeface="courier New"/>
                <a:cs typeface="courier New"/>
              </a:rPr>
              <a:t> &lt; 0) {</a:t>
            </a:r>
            <a:endParaRPr lang="en-US" dirty="0"/>
          </a:p>
          <a:p>
            <a:pPr>
              <a:lnSpc>
                <a:spcPct val="120000"/>
              </a:lnSpc>
              <a:spcBef>
                <a:spcPts val="0"/>
              </a:spcBef>
              <a:buNone/>
            </a:pPr>
            <a:r>
              <a:rPr lang="en-US" dirty="0">
                <a:latin typeface="courier New"/>
                <a:cs typeface="courier New"/>
              </a:rPr>
              <a:t>add this process to S.L;</a:t>
            </a:r>
            <a:endParaRPr lang="en-US" dirty="0"/>
          </a:p>
          <a:p>
            <a:pPr>
              <a:lnSpc>
                <a:spcPct val="120000"/>
              </a:lnSpc>
              <a:spcBef>
                <a:spcPts val="0"/>
              </a:spcBef>
              <a:buNone/>
            </a:pPr>
            <a:r>
              <a:rPr lang="en-US" dirty="0">
                <a:latin typeface="courier New"/>
                <a:cs typeface="courier New"/>
              </a:rPr>
              <a:t>block(); // block a process</a:t>
            </a:r>
            <a:endParaRPr lang="en-US" dirty="0"/>
          </a:p>
          <a:p>
            <a:pPr>
              <a:lnSpc>
                <a:spcPct val="120000"/>
              </a:lnSpc>
              <a:spcBef>
                <a:spcPts val="0"/>
              </a:spcBef>
              <a:buNone/>
            </a:pPr>
            <a:r>
              <a:rPr lang="en-US" dirty="0">
                <a:latin typeface="courier New"/>
                <a:cs typeface="courier New"/>
              </a:rPr>
              <a:t>}</a:t>
            </a:r>
            <a:endParaRPr lang="en-US" dirty="0"/>
          </a:p>
          <a:p>
            <a:pPr>
              <a:lnSpc>
                <a:spcPct val="120000"/>
              </a:lnSpc>
              <a:spcBef>
                <a:spcPts val="0"/>
              </a:spcBef>
              <a:buNone/>
            </a:pPr>
            <a:r>
              <a:rPr lang="en-US" dirty="0" err="1">
                <a:latin typeface="Trebuchet MS"/>
                <a:cs typeface="courier New"/>
              </a:rPr>
              <a:t>S.signal</a:t>
            </a:r>
            <a:r>
              <a:rPr lang="en-US" dirty="0">
                <a:latin typeface="Trebuchet MS"/>
                <a:cs typeface="courier New"/>
              </a:rPr>
              <a:t>():</a:t>
            </a:r>
            <a:endParaRPr lang="en-US" dirty="0">
              <a:latin typeface="Trebuchet MS"/>
            </a:endParaRPr>
          </a:p>
          <a:p>
            <a:pPr>
              <a:lnSpc>
                <a:spcPct val="120000"/>
              </a:lnSpc>
              <a:spcBef>
                <a:spcPts val="0"/>
              </a:spcBef>
              <a:buNone/>
            </a:pPr>
            <a:r>
              <a:rPr lang="en-US" dirty="0" err="1">
                <a:latin typeface="courier New"/>
                <a:cs typeface="courier New"/>
              </a:rPr>
              <a:t>S.value</a:t>
            </a:r>
            <a:r>
              <a:rPr lang="en-US" dirty="0">
                <a:latin typeface="courier New"/>
                <a:cs typeface="courier New"/>
              </a:rPr>
              <a:t>++;</a:t>
            </a:r>
            <a:endParaRPr lang="en-US" dirty="0"/>
          </a:p>
          <a:p>
            <a:pPr>
              <a:lnSpc>
                <a:spcPct val="120000"/>
              </a:lnSpc>
              <a:spcBef>
                <a:spcPts val="0"/>
              </a:spcBef>
              <a:buNone/>
            </a:pPr>
            <a:r>
              <a:rPr lang="en-US" dirty="0">
                <a:latin typeface="courier New"/>
                <a:cs typeface="courier New"/>
              </a:rPr>
              <a:t>if (</a:t>
            </a:r>
            <a:r>
              <a:rPr lang="en-US" dirty="0" err="1">
                <a:latin typeface="courier New"/>
                <a:cs typeface="courier New"/>
              </a:rPr>
              <a:t>S.value</a:t>
            </a:r>
            <a:r>
              <a:rPr lang="en-US" dirty="0">
                <a:latin typeface="courier New"/>
                <a:cs typeface="courier New"/>
              </a:rPr>
              <a:t> &lt;= 0) {</a:t>
            </a:r>
            <a:endParaRPr lang="en-US" dirty="0"/>
          </a:p>
          <a:p>
            <a:pPr>
              <a:lnSpc>
                <a:spcPct val="120000"/>
              </a:lnSpc>
              <a:spcBef>
                <a:spcPts val="0"/>
              </a:spcBef>
              <a:buNone/>
            </a:pPr>
            <a:r>
              <a:rPr lang="en-US" dirty="0">
                <a:latin typeface="courier New"/>
                <a:cs typeface="courier New"/>
              </a:rPr>
              <a:t>remove a process P from S.L;</a:t>
            </a:r>
            <a:endParaRPr lang="en-US" dirty="0"/>
          </a:p>
          <a:p>
            <a:pPr>
              <a:lnSpc>
                <a:spcPct val="120000"/>
              </a:lnSpc>
              <a:spcBef>
                <a:spcPts val="0"/>
              </a:spcBef>
              <a:buNone/>
            </a:pPr>
            <a:r>
              <a:rPr lang="en-US" dirty="0">
                <a:latin typeface="courier New"/>
                <a:cs typeface="courier New"/>
              </a:rPr>
              <a:t>wakeup(); // wake a process</a:t>
            </a:r>
            <a:endParaRPr lang="en-US" dirty="0"/>
          </a:p>
          <a:p>
            <a:pPr>
              <a:lnSpc>
                <a:spcPct val="120000"/>
              </a:lnSpc>
              <a:spcBef>
                <a:spcPts val="0"/>
              </a:spcBef>
              <a:buNone/>
            </a:pPr>
            <a:r>
              <a:rPr lang="en-US" dirty="0">
                <a:latin typeface="courier New"/>
                <a:cs typeface="courier New"/>
              </a:rPr>
              <a:t>}</a:t>
            </a:r>
            <a:endParaRPr lang="en-US" dirty="0"/>
          </a:p>
          <a:p>
            <a:pPr marL="0" indent="0">
              <a:lnSpc>
                <a:spcPct val="120000"/>
              </a:lnSpc>
              <a:spcBef>
                <a:spcPts val="0"/>
              </a:spcBef>
              <a:buNone/>
            </a:pPr>
            <a:endParaRPr lang="en-US" dirty="0">
              <a:latin typeface="courier New"/>
              <a:cs typeface="courier New"/>
            </a:endParaRPr>
          </a:p>
        </p:txBody>
      </p:sp>
    </p:spTree>
    <p:extLst>
      <p:ext uri="{BB962C8B-B14F-4D97-AF65-F5344CB8AC3E}">
        <p14:creationId xmlns:p14="http://schemas.microsoft.com/office/powerpoint/2010/main" val="418734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CFAA-39CF-4F75-B5DC-81DC80542E45}"/>
              </a:ext>
            </a:extLst>
          </p:cNvPr>
          <p:cNvSpPr>
            <a:spLocks noGrp="1"/>
          </p:cNvSpPr>
          <p:nvPr>
            <p:ph type="title"/>
          </p:nvPr>
        </p:nvSpPr>
        <p:spPr/>
        <p:txBody>
          <a:bodyPr/>
          <a:lstStyle/>
          <a:p>
            <a:r>
              <a:rPr lang="en-US" i="1" dirty="0"/>
              <a:t>wait()</a:t>
            </a:r>
            <a:r>
              <a:rPr lang="en-US" dirty="0"/>
              <a:t> and </a:t>
            </a:r>
            <a:r>
              <a:rPr lang="en-US" i="1" dirty="0"/>
              <a:t>signal()</a:t>
            </a:r>
            <a:r>
              <a:rPr lang="en-US" dirty="0"/>
              <a:t> operations</a:t>
            </a:r>
          </a:p>
        </p:txBody>
      </p:sp>
      <p:sp>
        <p:nvSpPr>
          <p:cNvPr id="3" name="Content Placeholder 2">
            <a:extLst>
              <a:ext uri="{FF2B5EF4-FFF2-40B4-BE49-F238E27FC236}">
                <a16:creationId xmlns:a16="http://schemas.microsoft.com/office/drawing/2014/main" id="{FA8F0460-7EEA-4B38-9F37-45DDCEE41253}"/>
              </a:ext>
            </a:extLst>
          </p:cNvPr>
          <p:cNvSpPr>
            <a:spLocks noGrp="1"/>
          </p:cNvSpPr>
          <p:nvPr>
            <p:ph idx="1"/>
          </p:nvPr>
        </p:nvSpPr>
        <p:spPr/>
        <p:txBody>
          <a:bodyPr vert="horz" lIns="91440" tIns="45720" rIns="91440" bIns="45720" rtlCol="0" anchor="t">
            <a:normAutofit/>
          </a:bodyPr>
          <a:lstStyle/>
          <a:p>
            <a:pPr>
              <a:buFont typeface="Wingdings"/>
              <a:buChar char="Ø"/>
            </a:pPr>
            <a:r>
              <a:rPr lang="en-US" dirty="0"/>
              <a:t>Any process trying to enter CS executes wait() which decrements the value of semaphore and then if it is less than 0, it adds the process to the queue and blocks it.</a:t>
            </a:r>
          </a:p>
          <a:p>
            <a:pPr>
              <a:buFont typeface="Wingdings"/>
              <a:buChar char="Ø"/>
            </a:pPr>
            <a:r>
              <a:rPr lang="en-US" dirty="0"/>
              <a:t>A process that leaves CS executes signal() which increments the value of semaphore and then if it is less than or equal to 0, it wake of any one of the processes blocked as per FIFO or priority queue basis.</a:t>
            </a:r>
          </a:p>
        </p:txBody>
      </p:sp>
    </p:spTree>
    <p:extLst>
      <p:ext uri="{BB962C8B-B14F-4D97-AF65-F5344CB8AC3E}">
        <p14:creationId xmlns:p14="http://schemas.microsoft.com/office/powerpoint/2010/main" val="2271608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ED14-75A5-450E-95D8-EAFC504481FF}"/>
              </a:ext>
            </a:extLst>
          </p:cNvPr>
          <p:cNvSpPr>
            <a:spLocks noGrp="1"/>
          </p:cNvSpPr>
          <p:nvPr>
            <p:ph type="title"/>
          </p:nvPr>
        </p:nvSpPr>
        <p:spPr>
          <a:xfrm>
            <a:off x="677334" y="609600"/>
            <a:ext cx="9358668" cy="5777781"/>
          </a:xfrm>
        </p:spPr>
        <p:txBody>
          <a:bodyPr>
            <a:normAutofit fontScale="90000"/>
          </a:bodyPr>
          <a:lstStyle/>
          <a:p>
            <a:r>
              <a:rPr lang="en-US" dirty="0"/>
              <a:t>A disk drive has 50 cylinders, numbered 0 to 49. The drive is currently serving a request at cylinder 15, and the queue of pending requests, in FIFO order is 4, 40, 11, 35, 7, 14. What is the total distance that the disk arm moves for the following algorithms:</a:t>
            </a:r>
            <a:br>
              <a:rPr lang="en-US" dirty="0"/>
            </a:br>
            <a:r>
              <a:rPr lang="en-US" dirty="0"/>
              <a:t>a) FCFS</a:t>
            </a:r>
            <a:br>
              <a:rPr lang="en-US" dirty="0"/>
            </a:br>
            <a:r>
              <a:rPr lang="en-US" dirty="0"/>
              <a:t>b) SSTF</a:t>
            </a:r>
            <a:br>
              <a:rPr lang="en-US" dirty="0"/>
            </a:br>
            <a:r>
              <a:rPr lang="en-US" dirty="0"/>
              <a:t>c) SCAN</a:t>
            </a:r>
            <a:br>
              <a:rPr lang="en-US" dirty="0"/>
            </a:br>
            <a:r>
              <a:rPr lang="en-US" dirty="0"/>
              <a:t>d) LOOK</a:t>
            </a:r>
            <a:br>
              <a:rPr lang="en-US" dirty="0"/>
            </a:br>
            <a:r>
              <a:rPr lang="en-US" dirty="0"/>
              <a:t>e) C-SCAN</a:t>
            </a:r>
          </a:p>
        </p:txBody>
      </p:sp>
    </p:spTree>
    <p:extLst>
      <p:ext uri="{BB962C8B-B14F-4D97-AF65-F5344CB8AC3E}">
        <p14:creationId xmlns:p14="http://schemas.microsoft.com/office/powerpoint/2010/main" val="26654912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Bhadra 2074, Question No. 3 and 6</vt:lpstr>
      <vt:lpstr>What is Race Condition?</vt:lpstr>
      <vt:lpstr>Why sleep() and wakeup() solution better than busy waiting solution?</vt:lpstr>
      <vt:lpstr>Priority Inversion Problem</vt:lpstr>
      <vt:lpstr>Sleep() and wakeup() solution</vt:lpstr>
      <vt:lpstr>What is TSL and why it is used?</vt:lpstr>
      <vt:lpstr>Semaphore with Class Implementation</vt:lpstr>
      <vt:lpstr>wait() and signal() operations</vt:lpstr>
      <vt:lpstr>A disk drive has 50 cylinders, numbered 0 to 49. The drive is currently serving a request at cylinder 15, and the queue of pending requests, in FIFO order is 4, 40, 11, 35, 7, 14. What is the total distance that the disk arm moves for the following algorithms: a) FCFS b) SSTF c) SCAN d) LOOK e) C-SCAN</vt:lpstr>
      <vt:lpstr>FCFS</vt:lpstr>
      <vt:lpstr>SSTF</vt:lpstr>
      <vt:lpstr>SCAN</vt:lpstr>
      <vt:lpstr>LOOK</vt:lpstr>
      <vt:lpstr>C-SCAN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117</cp:revision>
  <dcterms:modified xsi:type="dcterms:W3CDTF">2018-07-15T04:16:32Z</dcterms:modified>
</cp:coreProperties>
</file>