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3"/>
  </p:notesMasterIdLst>
  <p:sldIdLst>
    <p:sldId id="256" r:id="rId2"/>
    <p:sldId id="257" r:id="rId3"/>
    <p:sldId id="258" r:id="rId4"/>
    <p:sldId id="262" r:id="rId5"/>
    <p:sldId id="268" r:id="rId6"/>
    <p:sldId id="265" r:id="rId7"/>
    <p:sldId id="266" r:id="rId8"/>
    <p:sldId id="267" r:id="rId9"/>
    <p:sldId id="269" r:id="rId10"/>
    <p:sldId id="270" r:id="rId11"/>
    <p:sldId id="264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78" r:id="rId21"/>
    <p:sldId id="280" r:id="rId22"/>
    <p:sldId id="282" r:id="rId23"/>
    <p:sldId id="281" r:id="rId24"/>
    <p:sldId id="285" r:id="rId25"/>
    <p:sldId id="286" r:id="rId26"/>
    <p:sldId id="287" r:id="rId27"/>
    <p:sldId id="288" r:id="rId28"/>
    <p:sldId id="289" r:id="rId29"/>
    <p:sldId id="290" r:id="rId30"/>
    <p:sldId id="283" r:id="rId31"/>
    <p:sldId id="291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7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F2A38-5111-4208-8786-EC18CE23076A}" type="datetimeFigureOut">
              <a:rPr lang="ru-RU" smtClean="0"/>
              <a:pPr/>
              <a:t>10.09.2011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B3632-B7CF-4DFF-967B-9239DA9E9FB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B3632-B7CF-4DFF-967B-9239DA9E9FB7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B3632-B7CF-4DFF-967B-9239DA9E9FB7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B3632-B7CF-4DFF-967B-9239DA9E9FB7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B3632-B7CF-4DFF-967B-9239DA9E9FB7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B3632-B7CF-4DFF-967B-9239DA9E9FB7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B3632-B7CF-4DFF-967B-9239DA9E9FB7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B3632-B7CF-4DFF-967B-9239DA9E9FB7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B3632-B7CF-4DFF-967B-9239DA9E9FB7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B3632-B7CF-4DFF-967B-9239DA9E9FB7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E707-942C-4308-BBDB-5A17ADDFBA1D}" type="datetimeFigureOut">
              <a:rPr lang="ru-RU" smtClean="0"/>
              <a:pPr/>
              <a:t>10.09.2011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01F8-101B-4A6E-9C96-8A807A9ABF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E707-942C-4308-BBDB-5A17ADDFBA1D}" type="datetimeFigureOut">
              <a:rPr lang="ru-RU" smtClean="0"/>
              <a:pPr/>
              <a:t>10.09.2011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01F8-101B-4A6E-9C96-8A807A9ABF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E707-942C-4308-BBDB-5A17ADDFBA1D}" type="datetimeFigureOut">
              <a:rPr lang="ru-RU" smtClean="0"/>
              <a:pPr/>
              <a:t>10.09.2011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01F8-101B-4A6E-9C96-8A807A9ABF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E707-942C-4308-BBDB-5A17ADDFBA1D}" type="datetimeFigureOut">
              <a:rPr lang="ru-RU" smtClean="0"/>
              <a:pPr/>
              <a:t>10.09.2011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01F8-101B-4A6E-9C96-8A807A9ABF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E707-942C-4308-BBDB-5A17ADDFBA1D}" type="datetimeFigureOut">
              <a:rPr lang="ru-RU" smtClean="0"/>
              <a:pPr/>
              <a:t>10.09.2011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01F8-101B-4A6E-9C96-8A807A9ABF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E707-942C-4308-BBDB-5A17ADDFBA1D}" type="datetimeFigureOut">
              <a:rPr lang="ru-RU" smtClean="0"/>
              <a:pPr/>
              <a:t>10.09.2011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01F8-101B-4A6E-9C96-8A807A9ABF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E707-942C-4308-BBDB-5A17ADDFBA1D}" type="datetimeFigureOut">
              <a:rPr lang="ru-RU" smtClean="0"/>
              <a:pPr/>
              <a:t>10.09.2011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01F8-101B-4A6E-9C96-8A807A9ABF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E707-942C-4308-BBDB-5A17ADDFBA1D}" type="datetimeFigureOut">
              <a:rPr lang="ru-RU" smtClean="0"/>
              <a:pPr/>
              <a:t>10.09.2011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01F8-101B-4A6E-9C96-8A807A9ABF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E707-942C-4308-BBDB-5A17ADDFBA1D}" type="datetimeFigureOut">
              <a:rPr lang="ru-RU" smtClean="0"/>
              <a:pPr/>
              <a:t>10.09.2011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01F8-101B-4A6E-9C96-8A807A9ABF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E707-942C-4308-BBDB-5A17ADDFBA1D}" type="datetimeFigureOut">
              <a:rPr lang="ru-RU" smtClean="0"/>
              <a:pPr/>
              <a:t>10.09.2011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01F8-101B-4A6E-9C96-8A807A9ABF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E707-942C-4308-BBDB-5A17ADDFBA1D}" type="datetimeFigureOut">
              <a:rPr lang="ru-RU" smtClean="0"/>
              <a:pPr/>
              <a:t>10.09.2011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01F8-101B-4A6E-9C96-8A807A9ABFB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FE707-942C-4308-BBDB-5A17ADDFBA1D}" type="datetimeFigureOut">
              <a:rPr lang="ru-RU" smtClean="0"/>
              <a:pPr/>
              <a:t>10.09.2011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001F8-101B-4A6E-9C96-8A807A9ABFB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&#1044;&#1086;&#1082;&#1091;&#1084;&#1077;&#1085;&#1090;1/&#1044;&#1086;&#1082;&#1091;&#1084;&#1077;&#1085;&#1090;/~&#1057;&#1090;&#1088;&#1072;&#1085;&#1080;&#1094;&#1072;-1/&#1055;&#1088;&#1086;&#1094;&#1077;&#1089;&#1089;.7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643050"/>
            <a:ext cx="7772400" cy="1828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Предметно-ориентированные языки</a:t>
            </a:r>
            <a:br>
              <a:rPr lang="ru-RU" dirty="0" smtClean="0"/>
            </a:br>
            <a:r>
              <a:rPr lang="ru-RU" dirty="0" smtClean="0"/>
              <a:t>и </a:t>
            </a:r>
            <a:r>
              <a:rPr lang="en-US" dirty="0" smtClean="0"/>
              <a:t>Lisp </a:t>
            </a:r>
            <a:r>
              <a:rPr lang="ru-RU" dirty="0" smtClean="0"/>
              <a:t>как средство их</a:t>
            </a:r>
            <a:r>
              <a:rPr lang="en-US" dirty="0" smtClean="0"/>
              <a:t> </a:t>
            </a:r>
            <a:r>
              <a:rPr lang="ru-RU" dirty="0" smtClean="0"/>
              <a:t>построения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Дмитрий </a:t>
            </a:r>
            <a:r>
              <a:rPr lang="ru-RU" dirty="0" err="1" smtClean="0"/>
              <a:t>Бушенко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027003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30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добавить сюда управляющие конструкции?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43018" y="1571612"/>
            <a:ext cx="2971792" cy="5286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computer()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. . .</a:t>
            </a:r>
          </a:p>
          <a:p>
            <a:pPr>
              <a:buNone/>
            </a:pPr>
            <a:r>
              <a:rPr lang="en-US" dirty="0" smtClean="0"/>
              <a:t>.times(2)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  .disk()</a:t>
            </a:r>
          </a:p>
          <a:p>
            <a:pPr>
              <a:buNone/>
            </a:pPr>
            <a:r>
              <a:rPr lang="en-US" dirty="0" smtClean="0"/>
              <a:t>    .size(75)</a:t>
            </a:r>
          </a:p>
          <a:p>
            <a:pPr>
              <a:buNone/>
            </a:pPr>
            <a:r>
              <a:rPr lang="en-US" dirty="0" smtClean="0"/>
              <a:t>    .speed(7200)</a:t>
            </a:r>
          </a:p>
          <a:p>
            <a:pPr>
              <a:buNone/>
            </a:pPr>
            <a:r>
              <a:rPr lang="en-US" dirty="0" smtClean="0"/>
              <a:t>    .</a:t>
            </a:r>
            <a:r>
              <a:rPr lang="en-US" dirty="0" err="1" smtClean="0"/>
              <a:t>sata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.</a:t>
            </a:r>
            <a:r>
              <a:rPr lang="en-US" dirty="0" err="1" smtClean="0"/>
              <a:t>end_times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.end();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857752" y="1571612"/>
            <a:ext cx="3929090" cy="4972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[:computer,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. . 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/>
              <a:t>2.times do |</a:t>
            </a:r>
            <a:r>
              <a:rPr lang="en-US" sz="3200" dirty="0" err="1" smtClean="0"/>
              <a:t>i</a:t>
            </a:r>
            <a:r>
              <a:rPr lang="en-US" sz="3200" dirty="0" smtClean="0"/>
              <a:t>|	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/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[:disk,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[:size, 75],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[:speed, 7200],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[:interface, :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sata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/>
              <a:t>end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027003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21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isengar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08" y="214290"/>
            <a:ext cx="4997755" cy="5429288"/>
          </a:xfrm>
        </p:spPr>
      </p:pic>
      <p:sp>
        <p:nvSpPr>
          <p:cNvPr id="5" name="TextBox 4"/>
          <p:cNvSpPr txBox="1"/>
          <p:nvPr/>
        </p:nvSpPr>
        <p:spPr>
          <a:xfrm>
            <a:off x="500002" y="5657671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Мы, программисты, представляем себя волшебниками, повелителями кода</a:t>
            </a:r>
            <a:endParaRPr lang="ru-RU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027003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20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4612" y="1714488"/>
            <a:ext cx="2005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 + B * C</a:t>
            </a:r>
            <a:endParaRPr lang="ru-RU" sz="4000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rot="10800000" flipV="1">
            <a:off x="2285984" y="2714620"/>
            <a:ext cx="1428760" cy="8572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00430" y="3435494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</a:t>
            </a:r>
            <a:endParaRPr lang="ru-RU" sz="4000" dirty="0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rot="5400000">
            <a:off x="3321835" y="3107529"/>
            <a:ext cx="785818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00232" y="34290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ru-RU" sz="4000" dirty="0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3714744" y="2714620"/>
            <a:ext cx="1785950" cy="1071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rot="10800000" flipV="1">
            <a:off x="4357686" y="3792684"/>
            <a:ext cx="1144596" cy="7858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rot="5400000">
            <a:off x="5108579" y="4184799"/>
            <a:ext cx="785818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5500694" y="3792684"/>
            <a:ext cx="1143008" cy="7143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71934" y="4507064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*</a:t>
            </a:r>
            <a:endParaRPr lang="ru-RU" sz="4000" dirty="0"/>
          </a:p>
        </p:txBody>
      </p:sp>
      <p:sp>
        <p:nvSpPr>
          <p:cNvPr id="40" name="TextBox 39"/>
          <p:cNvSpPr txBox="1"/>
          <p:nvPr/>
        </p:nvSpPr>
        <p:spPr>
          <a:xfrm>
            <a:off x="5214942" y="4435626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</a:t>
            </a:r>
            <a:endParaRPr lang="ru-RU" sz="4000" dirty="0"/>
          </a:p>
        </p:txBody>
      </p:sp>
      <p:sp>
        <p:nvSpPr>
          <p:cNvPr id="41" name="TextBox 40"/>
          <p:cNvSpPr txBox="1"/>
          <p:nvPr/>
        </p:nvSpPr>
        <p:spPr>
          <a:xfrm>
            <a:off x="6500826" y="4364188"/>
            <a:ext cx="428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</a:t>
            </a:r>
            <a:endParaRPr lang="ru-RU" sz="4000" dirty="0"/>
          </a:p>
        </p:txBody>
      </p:sp>
      <p:sp>
        <p:nvSpPr>
          <p:cNvPr id="4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Дерево разбора выражения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6027003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19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4612" y="1714488"/>
            <a:ext cx="2005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 + B * C</a:t>
            </a:r>
            <a:endParaRPr lang="ru-RU" sz="4000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rot="10800000" flipV="1">
            <a:off x="2285984" y="2714620"/>
            <a:ext cx="1428760" cy="85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00430" y="3435494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</a:t>
            </a:r>
            <a:endParaRPr lang="ru-RU" sz="4000" dirty="0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rot="5400000">
            <a:off x="3321835" y="3107529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000232" y="34290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ru-RU" sz="4000" dirty="0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3714744" y="2714620"/>
            <a:ext cx="1785950" cy="1071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rot="10800000" flipV="1">
            <a:off x="4357686" y="3792684"/>
            <a:ext cx="1144596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rot="5400000">
            <a:off x="5108579" y="4184799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5500694" y="3792684"/>
            <a:ext cx="1143008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71934" y="4507064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*</a:t>
            </a:r>
            <a:endParaRPr lang="ru-RU" sz="4000" dirty="0"/>
          </a:p>
        </p:txBody>
      </p:sp>
      <p:sp>
        <p:nvSpPr>
          <p:cNvPr id="40" name="TextBox 39"/>
          <p:cNvSpPr txBox="1"/>
          <p:nvPr/>
        </p:nvSpPr>
        <p:spPr>
          <a:xfrm>
            <a:off x="5214942" y="4435626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</a:t>
            </a:r>
            <a:endParaRPr lang="ru-RU" sz="4000" dirty="0"/>
          </a:p>
        </p:txBody>
      </p:sp>
      <p:sp>
        <p:nvSpPr>
          <p:cNvPr id="41" name="TextBox 40"/>
          <p:cNvSpPr txBox="1"/>
          <p:nvPr/>
        </p:nvSpPr>
        <p:spPr>
          <a:xfrm>
            <a:off x="6500826" y="4435626"/>
            <a:ext cx="428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</a:t>
            </a:r>
            <a:endParaRPr lang="ru-RU" sz="4000" dirty="0"/>
          </a:p>
        </p:txBody>
      </p:sp>
      <p:sp>
        <p:nvSpPr>
          <p:cNvPr id="4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Дерево разбора выражения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643042" y="3357562"/>
            <a:ext cx="3561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(</a:t>
            </a:r>
            <a:endParaRPr lang="ru-RU" sz="4400" dirty="0"/>
          </a:p>
        </p:txBody>
      </p:sp>
      <p:sp>
        <p:nvSpPr>
          <p:cNvPr id="16" name="TextBox 15"/>
          <p:cNvSpPr txBox="1"/>
          <p:nvPr/>
        </p:nvSpPr>
        <p:spPr>
          <a:xfrm>
            <a:off x="3714744" y="4357694"/>
            <a:ext cx="3561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(</a:t>
            </a:r>
            <a:endParaRPr lang="ru-RU" sz="4400" dirty="0"/>
          </a:p>
        </p:txBody>
      </p:sp>
      <p:sp>
        <p:nvSpPr>
          <p:cNvPr id="17" name="TextBox 16"/>
          <p:cNvSpPr txBox="1"/>
          <p:nvPr/>
        </p:nvSpPr>
        <p:spPr>
          <a:xfrm>
            <a:off x="5858886" y="3373939"/>
            <a:ext cx="3561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)</a:t>
            </a:r>
            <a:endParaRPr lang="ru-RU" sz="4400" dirty="0"/>
          </a:p>
        </p:txBody>
      </p:sp>
      <p:sp>
        <p:nvSpPr>
          <p:cNvPr id="18" name="TextBox 17"/>
          <p:cNvSpPr txBox="1"/>
          <p:nvPr/>
        </p:nvSpPr>
        <p:spPr>
          <a:xfrm>
            <a:off x="6930456" y="4374071"/>
            <a:ext cx="3561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)</a:t>
            </a:r>
            <a:endParaRPr lang="ru-RU" sz="4400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rot="10800000" flipV="1">
            <a:off x="2285985" y="2714620"/>
            <a:ext cx="1428760" cy="8572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5400000">
            <a:off x="3321836" y="3107529"/>
            <a:ext cx="785818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3714745" y="2714620"/>
            <a:ext cx="1785950" cy="1071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rot="10800000" flipV="1">
            <a:off x="4357687" y="3792684"/>
            <a:ext cx="1144596" cy="7858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rot="5400000">
            <a:off x="5108580" y="4184799"/>
            <a:ext cx="785818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5500695" y="3792684"/>
            <a:ext cx="1143008" cy="7143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0" y="6027003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18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4612" y="1714488"/>
            <a:ext cx="2005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 + B * C</a:t>
            </a:r>
            <a:endParaRPr lang="ru-RU" sz="4000" dirty="0"/>
          </a:p>
        </p:txBody>
      </p:sp>
      <p:sp>
        <p:nvSpPr>
          <p:cNvPr id="23" name="TextBox 22"/>
          <p:cNvSpPr txBox="1"/>
          <p:nvPr/>
        </p:nvSpPr>
        <p:spPr>
          <a:xfrm>
            <a:off x="3500430" y="3435494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</a:t>
            </a:r>
            <a:endParaRPr lang="ru-RU" sz="4000" dirty="0"/>
          </a:p>
        </p:txBody>
      </p:sp>
      <p:sp>
        <p:nvSpPr>
          <p:cNvPr id="28" name="TextBox 27"/>
          <p:cNvSpPr txBox="1"/>
          <p:nvPr/>
        </p:nvSpPr>
        <p:spPr>
          <a:xfrm>
            <a:off x="2000232" y="34290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ru-RU" sz="4000" dirty="0"/>
          </a:p>
        </p:txBody>
      </p:sp>
      <p:sp>
        <p:nvSpPr>
          <p:cNvPr id="39" name="TextBox 38"/>
          <p:cNvSpPr txBox="1"/>
          <p:nvPr/>
        </p:nvSpPr>
        <p:spPr>
          <a:xfrm>
            <a:off x="4071934" y="4507064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*</a:t>
            </a:r>
            <a:endParaRPr lang="ru-RU" sz="4000" dirty="0"/>
          </a:p>
        </p:txBody>
      </p:sp>
      <p:sp>
        <p:nvSpPr>
          <p:cNvPr id="40" name="TextBox 39"/>
          <p:cNvSpPr txBox="1"/>
          <p:nvPr/>
        </p:nvSpPr>
        <p:spPr>
          <a:xfrm>
            <a:off x="5214942" y="4435626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B</a:t>
            </a:r>
            <a:endParaRPr lang="ru-RU" sz="4000" dirty="0"/>
          </a:p>
        </p:txBody>
      </p:sp>
      <p:sp>
        <p:nvSpPr>
          <p:cNvPr id="41" name="TextBox 40"/>
          <p:cNvSpPr txBox="1"/>
          <p:nvPr/>
        </p:nvSpPr>
        <p:spPr>
          <a:xfrm>
            <a:off x="6500826" y="4435626"/>
            <a:ext cx="428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</a:t>
            </a:r>
            <a:endParaRPr lang="ru-RU" sz="4000" dirty="0"/>
          </a:p>
        </p:txBody>
      </p:sp>
      <p:sp>
        <p:nvSpPr>
          <p:cNvPr id="4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Дерево разбора выражения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643042" y="3357562"/>
            <a:ext cx="3561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(</a:t>
            </a:r>
            <a:endParaRPr lang="ru-RU" sz="4400" dirty="0"/>
          </a:p>
        </p:txBody>
      </p:sp>
      <p:sp>
        <p:nvSpPr>
          <p:cNvPr id="16" name="TextBox 15"/>
          <p:cNvSpPr txBox="1"/>
          <p:nvPr/>
        </p:nvSpPr>
        <p:spPr>
          <a:xfrm>
            <a:off x="3714744" y="4357694"/>
            <a:ext cx="3561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(</a:t>
            </a:r>
            <a:endParaRPr lang="ru-RU" sz="4400" dirty="0"/>
          </a:p>
        </p:txBody>
      </p:sp>
      <p:sp>
        <p:nvSpPr>
          <p:cNvPr id="17" name="TextBox 16"/>
          <p:cNvSpPr txBox="1"/>
          <p:nvPr/>
        </p:nvSpPr>
        <p:spPr>
          <a:xfrm>
            <a:off x="5858886" y="3373939"/>
            <a:ext cx="3561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)</a:t>
            </a:r>
            <a:endParaRPr lang="ru-RU" sz="4400" dirty="0"/>
          </a:p>
        </p:txBody>
      </p:sp>
      <p:sp>
        <p:nvSpPr>
          <p:cNvPr id="18" name="TextBox 17"/>
          <p:cNvSpPr txBox="1"/>
          <p:nvPr/>
        </p:nvSpPr>
        <p:spPr>
          <a:xfrm>
            <a:off x="6930456" y="4357694"/>
            <a:ext cx="3561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)</a:t>
            </a:r>
            <a:endParaRPr lang="ru-RU" sz="4400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6027003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17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33333E-6 L 0.28073 -0.006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226 -0.14699 " pathEditMode="relative" ptsTypes="AA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226 -0.14699 " pathEditMode="relative" ptsTypes="AA">
                                      <p:cBhvr>
                                        <p:cTn id="1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226 -0.14699 " pathEditMode="relative" ptsTypes="AA">
                                      <p:cBhvr>
                                        <p:cTn id="1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226 -0.14699 " pathEditMode="relative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226 -0.14699 " pathEditMode="relative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16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2"/>
          <p:cNvSpPr txBox="1">
            <a:spLocks/>
          </p:cNvSpPr>
          <p:nvPr/>
        </p:nvSpPr>
        <p:spPr>
          <a:xfrm>
            <a:off x="500034" y="3929066"/>
            <a:ext cx="3614734" cy="240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processor: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cores -- 2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type -- i386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4929190" y="3929066"/>
            <a:ext cx="3614734" cy="240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(Computer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(processor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(cores 2)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(type i386)))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2000232" y="571480"/>
            <a:ext cx="5214942" cy="3071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noProof="0" dirty="0" smtClean="0"/>
              <a:t>c = new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</a:t>
            </a:r>
            <a:r>
              <a:rPr lang="en-US" sz="3200" dirty="0" smtClean="0"/>
              <a:t>();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= new Processor();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p.setCores</a:t>
            </a:r>
            <a:r>
              <a:rPr lang="en-US" sz="3200" dirty="0" smtClean="0"/>
              <a:t>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p.setType</a:t>
            </a:r>
            <a:r>
              <a:rPr lang="en-US" sz="3200" dirty="0" smtClean="0"/>
              <a:t>(</a:t>
            </a:r>
            <a:r>
              <a:rPr lang="en-US" sz="3200" dirty="0" err="1" smtClean="0"/>
              <a:t>ProcTypes</a:t>
            </a:r>
            <a:r>
              <a:rPr lang="en-US" sz="3200" dirty="0" smtClean="0"/>
              <a:t>.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i386);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 err="1" smtClean="0"/>
              <a:t>c.setProcessor</a:t>
            </a:r>
            <a:r>
              <a:rPr lang="en-US" sz="3200" dirty="0" smtClean="0"/>
              <a:t>(p);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Стрелка вправо 7"/>
          <p:cNvSpPr/>
          <p:nvPr/>
        </p:nvSpPr>
        <p:spPr>
          <a:xfrm>
            <a:off x="3643306" y="500063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0" y="6027003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16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lisplogo_2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214290"/>
            <a:ext cx="5214974" cy="4542730"/>
          </a:xfrm>
          <a:prstGeom prst="rect">
            <a:avLst/>
          </a:prstGeom>
        </p:spPr>
      </p:pic>
      <p:pic>
        <p:nvPicPr>
          <p:cNvPr id="5" name="Рисунок 4" descr="glossy43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16" y="4786322"/>
            <a:ext cx="2979336" cy="2071678"/>
          </a:xfrm>
          <a:prstGeom prst="rect">
            <a:avLst/>
          </a:prstGeom>
        </p:spPr>
      </p:pic>
      <p:pic>
        <p:nvPicPr>
          <p:cNvPr id="6" name="Рисунок 5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141" y="4429132"/>
            <a:ext cx="2070861" cy="2000264"/>
          </a:xfrm>
          <a:prstGeom prst="rect">
            <a:avLst/>
          </a:prstGeom>
        </p:spPr>
      </p:pic>
      <p:pic>
        <p:nvPicPr>
          <p:cNvPr id="7" name="Рисунок 6" descr="clojure-icon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264" y="4429132"/>
            <a:ext cx="2000264" cy="20002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027003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15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Unless == not if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238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(unless </a:t>
            </a:r>
            <a:r>
              <a:rPr lang="en-US" b="1" dirty="0" smtClean="0">
                <a:solidFill>
                  <a:srgbClr val="C00000"/>
                </a:solidFill>
              </a:rPr>
              <a:t>(= a b)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/>
              <a:t>              </a:t>
            </a:r>
            <a:r>
              <a:rPr lang="en-US" b="1" dirty="0" smtClean="0">
                <a:solidFill>
                  <a:srgbClr val="C00000"/>
                </a:solidFill>
              </a:rPr>
              <a:t>(do something)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(if (not </a:t>
            </a:r>
            <a:r>
              <a:rPr lang="en-US" b="1" dirty="0" smtClean="0">
                <a:solidFill>
                  <a:srgbClr val="C00000"/>
                </a:solidFill>
              </a:rPr>
              <a:t>(= a b)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b="1" dirty="0" smtClean="0">
                <a:solidFill>
                  <a:srgbClr val="C00000"/>
                </a:solidFill>
              </a:rPr>
              <a:t>(do something)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Стрелка вниз 3"/>
          <p:cNvSpPr/>
          <p:nvPr/>
        </p:nvSpPr>
        <p:spPr>
          <a:xfrm>
            <a:off x="2000232" y="3143248"/>
            <a:ext cx="500066" cy="107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4714876" y="1643050"/>
            <a:ext cx="418623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Шаблон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unless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u="sng" dirty="0" smtClean="0"/>
              <a:t>Параметры</a:t>
            </a:r>
            <a:r>
              <a:rPr lang="ru-RU" sz="3200" dirty="0" smtClean="0"/>
              <a:t>: </a:t>
            </a:r>
            <a:r>
              <a:rPr lang="en-US" sz="3200" b="1" dirty="0" err="1" smtClean="0">
                <a:solidFill>
                  <a:srgbClr val="C00000"/>
                </a:solidFill>
              </a:rPr>
              <a:t>cond</a:t>
            </a:r>
            <a:r>
              <a:rPr lang="en-US" sz="3200" dirty="0" smtClean="0"/>
              <a:t>,			    </a:t>
            </a:r>
            <a:r>
              <a:rPr lang="en-US" sz="3200" b="1" dirty="0" smtClean="0">
                <a:solidFill>
                  <a:srgbClr val="C00000"/>
                </a:solidFill>
              </a:rPr>
              <a:t>body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(if (not (</a:t>
            </a:r>
            <a:r>
              <a:rPr kumimoji="0" lang="en-US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body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ru-RU" sz="3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027003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14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Unless == not if</a:t>
            </a:r>
            <a:endParaRPr lang="ru-RU" dirty="0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>
          <a:xfrm>
            <a:off x="457200" y="2786058"/>
            <a:ext cx="4186238" cy="247174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defmacro</a:t>
            </a:r>
            <a:r>
              <a:rPr lang="en-US" dirty="0" smtClean="0"/>
              <a:t> unless</a:t>
            </a:r>
          </a:p>
          <a:p>
            <a:pPr>
              <a:buNone/>
            </a:pPr>
            <a:r>
              <a:rPr lang="en-US" dirty="0" smtClean="0"/>
              <a:t>     [</a:t>
            </a:r>
            <a:r>
              <a:rPr lang="en-US" b="1" dirty="0" err="1" smtClean="0"/>
              <a:t>cond</a:t>
            </a:r>
            <a:r>
              <a:rPr lang="en-US" dirty="0" smtClean="0"/>
              <a:t> </a:t>
            </a:r>
            <a:r>
              <a:rPr lang="en-US" b="1" dirty="0" smtClean="0"/>
              <a:t>body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i="1" dirty="0" smtClean="0"/>
              <a:t>`(if (not ~</a:t>
            </a:r>
            <a:r>
              <a:rPr lang="en-US" b="1" i="1" dirty="0" err="1" smtClean="0"/>
              <a:t>cond</a:t>
            </a:r>
            <a:r>
              <a:rPr lang="en-US" i="1" dirty="0" smtClean="0"/>
              <a:t>)</a:t>
            </a:r>
          </a:p>
          <a:p>
            <a:pPr>
              <a:buNone/>
            </a:pPr>
            <a:r>
              <a:rPr lang="en-US" i="1" dirty="0" smtClean="0"/>
              <a:t>       ~</a:t>
            </a:r>
            <a:r>
              <a:rPr lang="en-US" b="1" i="1" dirty="0" smtClean="0"/>
              <a:t>body</a:t>
            </a:r>
            <a:r>
              <a:rPr lang="en-US" i="1" dirty="0" smtClean="0"/>
              <a:t>))</a:t>
            </a:r>
            <a:endParaRPr lang="ru-RU" i="1" dirty="0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4714876" y="1643050"/>
            <a:ext cx="418623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Шаблон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unless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u="sng" dirty="0" smtClean="0"/>
              <a:t>Параметры</a:t>
            </a:r>
            <a:r>
              <a:rPr lang="ru-RU" sz="3200" dirty="0" smtClean="0"/>
              <a:t>: </a:t>
            </a:r>
            <a:r>
              <a:rPr lang="en-US" sz="3200" b="1" dirty="0" err="1" smtClean="0">
                <a:solidFill>
                  <a:srgbClr val="C00000"/>
                </a:solidFill>
              </a:rPr>
              <a:t>cond</a:t>
            </a:r>
            <a:r>
              <a:rPr lang="en-US" sz="3200" dirty="0" smtClean="0"/>
              <a:t>,			    </a:t>
            </a:r>
            <a:r>
              <a:rPr lang="en-US" sz="3200" b="1" dirty="0" smtClean="0">
                <a:solidFill>
                  <a:srgbClr val="C00000"/>
                </a:solidFill>
              </a:rPr>
              <a:t>body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(if (not (</a:t>
            </a:r>
            <a:r>
              <a:rPr kumimoji="0" lang="en-US" sz="32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body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ru-RU" sz="3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027003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13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Порядок выполнения </a:t>
            </a:r>
            <a:br>
              <a:rPr lang="ru-RU" dirty="0" smtClean="0"/>
            </a:br>
            <a:r>
              <a:rPr lang="ru-RU" dirty="0" smtClean="0"/>
              <a:t>функций и макросов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027003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12</a:t>
            </a:r>
            <a:endParaRPr lang="ru-RU" sz="4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43108" y="1857364"/>
            <a:ext cx="4500594" cy="16430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Компиляция</a:t>
            </a:r>
            <a:endParaRPr lang="ru-RU" sz="3600" dirty="0" smtClean="0">
              <a:solidFill>
                <a:schemeClr val="tx1"/>
              </a:solidFill>
            </a:endParaRPr>
          </a:p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Макросы</a:t>
            </a:r>
            <a:endParaRPr lang="ru-RU" sz="3600" dirty="0" smtClean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43108" y="4286256"/>
            <a:ext cx="4500594" cy="16430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>
                <a:solidFill>
                  <a:schemeClr val="tx1"/>
                </a:solidFill>
              </a:rPr>
              <a:t>Исполнение</a:t>
            </a:r>
            <a:endParaRPr lang="ru-RU" sz="3600" dirty="0" smtClean="0">
              <a:solidFill>
                <a:schemeClr val="tx1"/>
              </a:solidFill>
            </a:endParaRPr>
          </a:p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Функции</a:t>
            </a:r>
            <a:endParaRPr lang="ru-RU" sz="3600" dirty="0" smtClean="0">
              <a:solidFill>
                <a:schemeClr val="tx1"/>
              </a:solidFill>
            </a:endParaRPr>
          </a:p>
        </p:txBody>
      </p:sp>
      <p:sp>
        <p:nvSpPr>
          <p:cNvPr id="8" name="Стрелка вниз 7"/>
          <p:cNvSpPr/>
          <p:nvPr/>
        </p:nvSpPr>
        <p:spPr>
          <a:xfrm>
            <a:off x="4087368" y="3643314"/>
            <a:ext cx="48463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это такое</a:t>
            </a:r>
            <a:r>
              <a:rPr lang="en-US" dirty="0" smtClean="0"/>
              <a:t> DSL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b="1" dirty="0" smtClean="0"/>
              <a:t>Предметно-ориентированный язык </a:t>
            </a:r>
            <a:r>
              <a:rPr lang="en-US" b="1" dirty="0" smtClean="0"/>
              <a:t>(Domain Specific Language)</a:t>
            </a:r>
            <a:r>
              <a:rPr lang="ru-RU" b="1" dirty="0" smtClean="0"/>
              <a:t> </a:t>
            </a:r>
            <a:r>
              <a:rPr lang="ru-RU" dirty="0" smtClean="0"/>
              <a:t>– это язык программирования ограниченной выразительности, фокусирующийся на некоторой предметной области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027003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29</a:t>
            </a:r>
            <a:endParaRPr lang="ru-RU" sz="4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Инфиксная нотация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027003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11</a:t>
            </a:r>
            <a:endParaRPr lang="ru-RU" sz="4800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(</a:t>
            </a:r>
            <a:r>
              <a:rPr lang="en-US" sz="4000" dirty="0" err="1" smtClean="0"/>
              <a:t>defmacro</a:t>
            </a:r>
            <a:r>
              <a:rPr lang="en-US" sz="4000" dirty="0" smtClean="0"/>
              <a:t> infix [</a:t>
            </a:r>
            <a:r>
              <a:rPr lang="en-US" sz="4000" b="1" dirty="0" smtClean="0"/>
              <a:t>arg1</a:t>
            </a:r>
            <a:r>
              <a:rPr lang="en-US" sz="4000" dirty="0" smtClean="0"/>
              <a:t> </a:t>
            </a:r>
            <a:r>
              <a:rPr lang="en-US" sz="4000" b="1" dirty="0" smtClean="0"/>
              <a:t>op</a:t>
            </a:r>
            <a:r>
              <a:rPr lang="en-US" sz="4000" dirty="0" smtClean="0"/>
              <a:t> </a:t>
            </a:r>
            <a:r>
              <a:rPr lang="en-US" sz="4000" b="1" dirty="0" smtClean="0"/>
              <a:t>arg2</a:t>
            </a:r>
            <a:r>
              <a:rPr lang="en-US" sz="4000" dirty="0" smtClean="0"/>
              <a:t>]</a:t>
            </a:r>
          </a:p>
          <a:p>
            <a:pPr>
              <a:buNone/>
            </a:pPr>
            <a:r>
              <a:rPr lang="en-US" sz="4000" dirty="0" smtClean="0"/>
              <a:t> </a:t>
            </a:r>
            <a:r>
              <a:rPr lang="ru-RU" sz="4000" dirty="0" smtClean="0"/>
              <a:t>			</a:t>
            </a:r>
            <a:r>
              <a:rPr lang="en-US" sz="4000" dirty="0" smtClean="0"/>
              <a:t>(</a:t>
            </a:r>
            <a:r>
              <a:rPr lang="en-US" sz="4000" dirty="0" smtClean="0"/>
              <a:t>list </a:t>
            </a:r>
            <a:r>
              <a:rPr lang="en-US" sz="4000" b="1" dirty="0" smtClean="0"/>
              <a:t>op</a:t>
            </a:r>
            <a:r>
              <a:rPr lang="en-US" sz="4000" dirty="0" smtClean="0"/>
              <a:t> </a:t>
            </a:r>
            <a:r>
              <a:rPr lang="en-US" sz="4000" b="1" dirty="0" smtClean="0"/>
              <a:t>arg1</a:t>
            </a:r>
            <a:r>
              <a:rPr lang="en-US" sz="4000" dirty="0" smtClean="0"/>
              <a:t> </a:t>
            </a:r>
            <a:r>
              <a:rPr lang="en-US" sz="4000" b="1" dirty="0" smtClean="0"/>
              <a:t>arg2</a:t>
            </a:r>
            <a:r>
              <a:rPr lang="en-US" sz="4000" dirty="0" smtClean="0"/>
              <a:t>))</a:t>
            </a:r>
            <a:endParaRPr lang="ru-RU" sz="4000" dirty="0" smtClean="0"/>
          </a:p>
          <a:p>
            <a:pPr>
              <a:buNone/>
            </a:pPr>
            <a:endParaRPr lang="ru-RU" sz="4000" dirty="0" smtClean="0"/>
          </a:p>
          <a:p>
            <a:pPr>
              <a:buNone/>
            </a:pPr>
            <a:r>
              <a:rPr lang="en-US" sz="4000" dirty="0" smtClean="0"/>
              <a:t>(</a:t>
            </a:r>
            <a:r>
              <a:rPr lang="en-US" sz="4000" dirty="0" smtClean="0"/>
              <a:t>infix 2 + 5)</a:t>
            </a:r>
          </a:p>
          <a:p>
            <a:pPr>
              <a:buNone/>
            </a:pPr>
            <a:r>
              <a:rPr lang="en-US" sz="4000" dirty="0" smtClean="0"/>
              <a:t>7</a:t>
            </a:r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88952"/>
            <a:ext cx="8229600" cy="654032"/>
          </a:xfrm>
        </p:spPr>
        <p:txBody>
          <a:bodyPr>
            <a:noAutofit/>
          </a:bodyPr>
          <a:lstStyle/>
          <a:p>
            <a:r>
              <a:rPr lang="nn-NO" sz="4800" dirty="0" smtClean="0"/>
              <a:t>(for (i = 0, i &lt; 3, i ++) </a:t>
            </a:r>
            <a:r>
              <a:rPr lang="ru-RU" sz="4800" dirty="0" smtClean="0"/>
              <a:t/>
            </a:r>
            <a:br>
              <a:rPr lang="ru-RU" sz="4800" dirty="0" smtClean="0"/>
            </a:br>
            <a:r>
              <a:rPr lang="nn-NO" sz="4800" dirty="0" smtClean="0"/>
              <a:t>(</a:t>
            </a:r>
            <a:r>
              <a:rPr lang="nn-NO" sz="4800" dirty="0" smtClean="0"/>
              <a:t>println i))</a:t>
            </a:r>
            <a:endParaRPr lang="ru-RU" sz="4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535785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500" dirty="0" smtClean="0"/>
              <a:t>(</a:t>
            </a:r>
            <a:r>
              <a:rPr lang="en-US" sz="3500" dirty="0" err="1" smtClean="0"/>
              <a:t>defmacro</a:t>
            </a:r>
            <a:r>
              <a:rPr lang="en-US" sz="3500" dirty="0" smtClean="0"/>
              <a:t> for [</a:t>
            </a:r>
            <a:r>
              <a:rPr lang="en-US" sz="3500" dirty="0" err="1" smtClean="0"/>
              <a:t>args</a:t>
            </a:r>
            <a:r>
              <a:rPr lang="en-US" sz="3500" dirty="0" smtClean="0"/>
              <a:t> &amp; body]</a:t>
            </a:r>
          </a:p>
          <a:p>
            <a:pPr>
              <a:buNone/>
            </a:pPr>
            <a:r>
              <a:rPr lang="en-US" sz="3500" dirty="0" smtClean="0"/>
              <a:t>  (let [a1 (nth </a:t>
            </a:r>
            <a:r>
              <a:rPr lang="en-US" sz="3500" dirty="0" err="1" smtClean="0"/>
              <a:t>args</a:t>
            </a:r>
            <a:r>
              <a:rPr lang="en-US" sz="3500" dirty="0" smtClean="0"/>
              <a:t> 0</a:t>
            </a:r>
            <a:r>
              <a:rPr lang="en-US" sz="3500" dirty="0" smtClean="0"/>
              <a:t>)    </a:t>
            </a:r>
            <a:r>
              <a:rPr lang="en-US" sz="3500" dirty="0" smtClean="0"/>
              <a:t>a2 (nth </a:t>
            </a:r>
            <a:r>
              <a:rPr lang="en-US" sz="3500" dirty="0" err="1" smtClean="0"/>
              <a:t>args</a:t>
            </a:r>
            <a:r>
              <a:rPr lang="en-US" sz="3500" dirty="0" smtClean="0"/>
              <a:t> 1)</a:t>
            </a:r>
          </a:p>
          <a:p>
            <a:pPr>
              <a:buNone/>
            </a:pPr>
            <a:r>
              <a:rPr lang="en-US" sz="3500" dirty="0" smtClean="0"/>
              <a:t>        a3 (nth </a:t>
            </a:r>
            <a:r>
              <a:rPr lang="en-US" sz="3500" dirty="0" err="1" smtClean="0"/>
              <a:t>args</a:t>
            </a:r>
            <a:r>
              <a:rPr lang="en-US" sz="3500" dirty="0" smtClean="0"/>
              <a:t> 2</a:t>
            </a:r>
            <a:r>
              <a:rPr lang="en-US" sz="3500" dirty="0" smtClean="0"/>
              <a:t>)      </a:t>
            </a:r>
            <a:r>
              <a:rPr lang="en-US" sz="3500" dirty="0" smtClean="0"/>
              <a:t>a4 (nth </a:t>
            </a:r>
            <a:r>
              <a:rPr lang="en-US" sz="3500" dirty="0" err="1" smtClean="0"/>
              <a:t>args</a:t>
            </a:r>
            <a:r>
              <a:rPr lang="en-US" sz="3500" dirty="0" smtClean="0"/>
              <a:t> 3)</a:t>
            </a:r>
          </a:p>
          <a:p>
            <a:pPr>
              <a:buNone/>
            </a:pPr>
            <a:r>
              <a:rPr lang="en-US" sz="3500" dirty="0" smtClean="0"/>
              <a:t>        a5 (nth </a:t>
            </a:r>
            <a:r>
              <a:rPr lang="en-US" sz="3500" dirty="0" err="1" smtClean="0"/>
              <a:t>args</a:t>
            </a:r>
            <a:r>
              <a:rPr lang="en-US" sz="3500" dirty="0" smtClean="0"/>
              <a:t> 4</a:t>
            </a:r>
            <a:r>
              <a:rPr lang="en-US" sz="3500" dirty="0" smtClean="0"/>
              <a:t>)</a:t>
            </a:r>
            <a:r>
              <a:rPr lang="ru-RU" sz="3500" dirty="0" smtClean="0"/>
              <a:t> </a:t>
            </a:r>
            <a:r>
              <a:rPr lang="en-US" sz="3500" dirty="0" smtClean="0"/>
              <a:t>     </a:t>
            </a:r>
            <a:r>
              <a:rPr lang="en-US" sz="3500" dirty="0" smtClean="0"/>
              <a:t>a6 (nth </a:t>
            </a:r>
            <a:r>
              <a:rPr lang="en-US" sz="3500" dirty="0" err="1" smtClean="0"/>
              <a:t>args</a:t>
            </a:r>
            <a:r>
              <a:rPr lang="en-US" sz="3500" dirty="0" smtClean="0"/>
              <a:t> 5)</a:t>
            </a:r>
          </a:p>
          <a:p>
            <a:pPr>
              <a:buNone/>
            </a:pPr>
            <a:r>
              <a:rPr lang="en-US" sz="3500" dirty="0" smtClean="0"/>
              <a:t>        a7 (nth </a:t>
            </a:r>
            <a:r>
              <a:rPr lang="en-US" sz="3500" dirty="0" err="1" smtClean="0"/>
              <a:t>args</a:t>
            </a:r>
            <a:r>
              <a:rPr lang="en-US" sz="3500" dirty="0" smtClean="0"/>
              <a:t> 6</a:t>
            </a:r>
            <a:r>
              <a:rPr lang="en-US" sz="3500" dirty="0" smtClean="0"/>
              <a:t>)     </a:t>
            </a:r>
            <a:r>
              <a:rPr lang="en-US" sz="3500" dirty="0" smtClean="0"/>
              <a:t>a8 (nth </a:t>
            </a:r>
            <a:r>
              <a:rPr lang="en-US" sz="3500" dirty="0" err="1" smtClean="0"/>
              <a:t>args</a:t>
            </a:r>
            <a:r>
              <a:rPr lang="en-US" sz="3500" dirty="0" smtClean="0"/>
              <a:t> 7)]</a:t>
            </a:r>
          </a:p>
          <a:p>
            <a:pPr>
              <a:buNone/>
            </a:pPr>
            <a:r>
              <a:rPr lang="en-US" sz="3500" dirty="0" smtClean="0"/>
              <a:t>    (</a:t>
            </a:r>
            <a:r>
              <a:rPr lang="en-US" sz="3500" dirty="0" err="1" smtClean="0"/>
              <a:t>cond</a:t>
            </a:r>
            <a:endParaRPr lang="en-US" sz="3500" dirty="0" smtClean="0"/>
          </a:p>
          <a:p>
            <a:pPr>
              <a:buNone/>
            </a:pPr>
            <a:r>
              <a:rPr lang="en-US" sz="3500" dirty="0" smtClean="0"/>
              <a:t>     (not (= a1 a4 a7)) (throw (Exception. "Use the same variable for the cycle"))</a:t>
            </a:r>
          </a:p>
          <a:p>
            <a:pPr>
              <a:buNone/>
            </a:pPr>
            <a:r>
              <a:rPr lang="en-US" sz="3500" dirty="0" smtClean="0"/>
              <a:t>     (not (= a2 '=)) (throw (Exception. "Use the '=' for the variable assignment"))</a:t>
            </a:r>
          </a:p>
          <a:p>
            <a:pPr>
              <a:buNone/>
            </a:pPr>
            <a:r>
              <a:rPr lang="en-US" sz="3500" dirty="0" smtClean="0"/>
              <a:t>     (not (contains? #{'&gt; '&lt; '&gt;= '&lt;= '=} a5)) (throw (Exception. "Use one of the operators: =, &lt;, &lt;=, &gt;, &gt;="))</a:t>
            </a:r>
          </a:p>
          <a:p>
            <a:pPr>
              <a:buNone/>
            </a:pPr>
            <a:r>
              <a:rPr lang="en-US" sz="3500" dirty="0" smtClean="0"/>
              <a:t>     (not (contains? #{'++ '--} a8)) (throw (Exception. "Use one of the operators: ++, --"))</a:t>
            </a:r>
          </a:p>
          <a:p>
            <a:pPr>
              <a:buNone/>
            </a:pPr>
            <a:r>
              <a:rPr lang="en-US" sz="3500" dirty="0" smtClean="0"/>
              <a:t>     :default (let [op (if (= a8 '++) 'inc '</a:t>
            </a:r>
            <a:r>
              <a:rPr lang="en-US" sz="3500" dirty="0" err="1" smtClean="0"/>
              <a:t>dec</a:t>
            </a:r>
            <a:r>
              <a:rPr lang="en-US" sz="3500" dirty="0" smtClean="0"/>
              <a:t>)]</a:t>
            </a:r>
          </a:p>
          <a:p>
            <a:pPr>
              <a:buNone/>
            </a:pPr>
            <a:r>
              <a:rPr lang="en-US" sz="3500" dirty="0" smtClean="0"/>
              <a:t>                `(loop [~a1 ~a3] (if (not (~a5 ~a1 ~a6))</a:t>
            </a:r>
          </a:p>
          <a:p>
            <a:pPr>
              <a:buNone/>
            </a:pPr>
            <a:r>
              <a:rPr lang="en-US" sz="3500" dirty="0" smtClean="0"/>
              <a:t>                                   ~a1</a:t>
            </a:r>
          </a:p>
          <a:p>
            <a:pPr>
              <a:buNone/>
            </a:pPr>
            <a:r>
              <a:rPr lang="en-US" sz="3500" dirty="0" smtClean="0"/>
              <a:t>                                   (do ~@body</a:t>
            </a:r>
          </a:p>
          <a:p>
            <a:pPr>
              <a:buNone/>
            </a:pPr>
            <a:r>
              <a:rPr lang="en-US" sz="3500" dirty="0" smtClean="0"/>
              <a:t>                                       (recur (~op ~a1)))))))))</a:t>
            </a:r>
            <a:endParaRPr lang="ru-RU" sz="35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027003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10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illbeba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234423"/>
            <a:ext cx="6357982" cy="6480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4546" y="5500702"/>
            <a:ext cx="542488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>
                <a:solidFill>
                  <a:schemeClr val="bg1"/>
                </a:solidFill>
              </a:rPr>
              <a:t>I’ll be back!</a:t>
            </a:r>
            <a:endParaRPr lang="ru-RU" sz="8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027003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09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1414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Анафорический макрос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550072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defmacro</a:t>
            </a:r>
            <a:r>
              <a:rPr lang="en-US" dirty="0" smtClean="0"/>
              <a:t> not-nil</a:t>
            </a:r>
          </a:p>
          <a:p>
            <a:pPr>
              <a:buNone/>
            </a:pPr>
            <a:r>
              <a:rPr lang="en-US" dirty="0" smtClean="0"/>
              <a:t>  ([</a:t>
            </a:r>
            <a:r>
              <a:rPr lang="en-US" b="1" dirty="0" err="1" smtClean="0"/>
              <a:t>expr</a:t>
            </a:r>
            <a:r>
              <a:rPr lang="en-US" dirty="0" smtClean="0"/>
              <a:t> </a:t>
            </a:r>
            <a:r>
              <a:rPr lang="en-US" b="1" dirty="0" smtClean="0"/>
              <a:t>then</a:t>
            </a:r>
            <a:r>
              <a:rPr lang="en-US" dirty="0" smtClean="0"/>
              <a:t> &amp; </a:t>
            </a:r>
            <a:r>
              <a:rPr lang="en-US" b="1" dirty="0" smtClean="0"/>
              <a:t>else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    (let [result (symbol "result")]</a:t>
            </a:r>
          </a:p>
          <a:p>
            <a:pPr>
              <a:buNone/>
            </a:pPr>
            <a:r>
              <a:rPr lang="en-US" dirty="0" smtClean="0"/>
              <a:t>      `(let [~</a:t>
            </a:r>
            <a:r>
              <a:rPr lang="en-US" b="1" dirty="0" smtClean="0"/>
              <a:t>result</a:t>
            </a:r>
            <a:r>
              <a:rPr lang="en-US" dirty="0" smtClean="0"/>
              <a:t> ~</a:t>
            </a:r>
            <a:r>
              <a:rPr lang="en-US" b="1" dirty="0" err="1" smtClean="0"/>
              <a:t>expr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         (if (not (nil? ~</a:t>
            </a:r>
            <a:r>
              <a:rPr lang="en-US" b="1" dirty="0" smtClean="0"/>
              <a:t>result</a:t>
            </a:r>
            <a:r>
              <a:rPr lang="en-US" dirty="0" smtClean="0"/>
              <a:t>)) ~</a:t>
            </a:r>
            <a:r>
              <a:rPr lang="en-US" b="1" dirty="0" smtClean="0"/>
              <a:t>then</a:t>
            </a:r>
            <a:r>
              <a:rPr lang="ru-RU" dirty="0" smtClean="0"/>
              <a:t> </a:t>
            </a:r>
            <a:r>
              <a:rPr lang="en-US" dirty="0" smtClean="0"/>
              <a:t>(do ~@</a:t>
            </a:r>
            <a:r>
              <a:rPr lang="en-US" b="1" dirty="0" smtClean="0"/>
              <a:t>else</a:t>
            </a:r>
            <a:r>
              <a:rPr lang="en-US" dirty="0" smtClean="0"/>
              <a:t>))))))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user&gt;</a:t>
            </a:r>
            <a:r>
              <a:rPr lang="en-US" dirty="0" smtClean="0"/>
              <a:t> (not-nil (+ 2 3) (</a:t>
            </a:r>
            <a:r>
              <a:rPr lang="en-US" dirty="0" err="1" smtClean="0"/>
              <a:t>println</a:t>
            </a:r>
            <a:r>
              <a:rPr lang="en-US" dirty="0" smtClean="0"/>
              <a:t> result))</a:t>
            </a:r>
          </a:p>
          <a:p>
            <a:pPr>
              <a:buNone/>
            </a:pPr>
            <a:r>
              <a:rPr lang="en-US" i="1" dirty="0" smtClean="0"/>
              <a:t>5</a:t>
            </a:r>
          </a:p>
          <a:p>
            <a:pPr>
              <a:buNone/>
            </a:pPr>
            <a:r>
              <a:rPr lang="en-US" b="1" dirty="0" smtClean="0"/>
              <a:t>user&gt;</a:t>
            </a:r>
            <a:r>
              <a:rPr lang="en-US" dirty="0" smtClean="0"/>
              <a:t> (not-nil nil (</a:t>
            </a:r>
            <a:r>
              <a:rPr lang="en-US" dirty="0" err="1" smtClean="0"/>
              <a:t>println</a:t>
            </a:r>
            <a:r>
              <a:rPr lang="en-US" dirty="0" smtClean="0"/>
              <a:t> result) (</a:t>
            </a:r>
            <a:r>
              <a:rPr lang="en-US" dirty="0" err="1" smtClean="0"/>
              <a:t>println</a:t>
            </a:r>
            <a:r>
              <a:rPr lang="en-US" dirty="0" smtClean="0"/>
              <a:t> "The result is nil!"))</a:t>
            </a:r>
          </a:p>
          <a:p>
            <a:pPr>
              <a:buNone/>
            </a:pPr>
            <a:r>
              <a:rPr lang="en-US" i="1" dirty="0" smtClean="0"/>
              <a:t>The result is nil!</a:t>
            </a:r>
          </a:p>
        </p:txBody>
      </p:sp>
      <p:sp>
        <p:nvSpPr>
          <p:cNvPr id="4" name="Половина рамки 3"/>
          <p:cNvSpPr/>
          <p:nvPr/>
        </p:nvSpPr>
        <p:spPr>
          <a:xfrm rot="10800000">
            <a:off x="428596" y="3429000"/>
            <a:ext cx="8143932" cy="214314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027003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08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gat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14290"/>
            <a:ext cx="4286281" cy="2468681"/>
          </a:xfrm>
          <a:prstGeom prst="rect">
            <a:avLst/>
          </a:prstGeom>
        </p:spPr>
      </p:pic>
      <p:pic>
        <p:nvPicPr>
          <p:cNvPr id="5" name="Рисунок 4" descr="1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823" y="3643314"/>
            <a:ext cx="6364209" cy="32146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29156" y="302951"/>
            <a:ext cx="47863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В </a:t>
            </a:r>
            <a:r>
              <a:rPr lang="en-US" sz="3600" dirty="0" smtClean="0"/>
              <a:t>C# </a:t>
            </a:r>
            <a:r>
              <a:rPr lang="ru-RU" sz="3600" dirty="0" smtClean="0"/>
              <a:t>4</a:t>
            </a:r>
            <a:r>
              <a:rPr lang="en-US" sz="3600" dirty="0" smtClean="0"/>
              <a:t>.0 </a:t>
            </a:r>
            <a:r>
              <a:rPr lang="ru-RU" sz="3600" dirty="0" smtClean="0"/>
              <a:t>мы </a:t>
            </a:r>
            <a:r>
              <a:rPr lang="ru-RU" sz="3600" dirty="0" smtClean="0"/>
              <a:t>добавили 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новую </a:t>
            </a:r>
            <a:r>
              <a:rPr lang="ru-RU" sz="3600" dirty="0" smtClean="0"/>
              <a:t>фантастическую </a:t>
            </a: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3600" dirty="0" smtClean="0"/>
              <a:t>возможность:</a:t>
            </a:r>
            <a:br>
              <a:rPr lang="ru-RU" sz="3600" dirty="0" smtClean="0"/>
            </a:br>
            <a:r>
              <a:rPr lang="ru-RU" sz="3600" dirty="0" err="1" smtClean="0"/>
              <a:t>бла-бла-бла</a:t>
            </a:r>
            <a:r>
              <a:rPr lang="ru-RU" sz="3600" dirty="0" smtClean="0"/>
              <a:t>!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3786182" y="3068421"/>
            <a:ext cx="3719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Программисты </a:t>
            </a:r>
            <a:r>
              <a:rPr lang="en-US" sz="3600" dirty="0" smtClean="0"/>
              <a:t>C#</a:t>
            </a:r>
            <a:endParaRPr lang="ru-RU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027003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07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ru-RU" dirty="0" err="1" smtClean="0"/>
              <a:t>М.Фаулера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SVCLFOWLER        </a:t>
            </a:r>
            <a:r>
              <a:rPr lang="ru-RU" sz="3600" dirty="0" smtClean="0"/>
              <a:t>  </a:t>
            </a:r>
            <a:r>
              <a:rPr lang="en-US" sz="3600" dirty="0" smtClean="0"/>
              <a:t>10101MS0120050313</a:t>
            </a:r>
          </a:p>
          <a:p>
            <a:pPr>
              <a:buNone/>
            </a:pPr>
            <a:r>
              <a:rPr lang="en-US" sz="3600" dirty="0" smtClean="0"/>
              <a:t>SVCLHOHPE         </a:t>
            </a:r>
            <a:r>
              <a:rPr lang="ru-RU" sz="3600" dirty="0" smtClean="0"/>
              <a:t>   </a:t>
            </a:r>
            <a:r>
              <a:rPr lang="en-US" sz="3600" dirty="0" smtClean="0"/>
              <a:t>10201DX0320050315</a:t>
            </a:r>
          </a:p>
          <a:p>
            <a:pPr>
              <a:buNone/>
            </a:pPr>
            <a:r>
              <a:rPr lang="en-US" sz="3600" dirty="0" smtClean="0"/>
              <a:t>SVCLTWO           </a:t>
            </a:r>
            <a:r>
              <a:rPr lang="ru-RU" sz="3600" dirty="0" smtClean="0"/>
              <a:t>     </a:t>
            </a:r>
            <a:r>
              <a:rPr lang="en-US" sz="3600" dirty="0" smtClean="0"/>
              <a:t>x10301MRP220050329</a:t>
            </a:r>
          </a:p>
          <a:p>
            <a:pPr>
              <a:buNone/>
            </a:pPr>
            <a:r>
              <a:rPr lang="en-US" sz="3600" dirty="0" smtClean="0"/>
              <a:t>USGE103</a:t>
            </a:r>
            <a:r>
              <a:rPr lang="ru-RU" sz="3600" dirty="0" smtClean="0"/>
              <a:t>              </a:t>
            </a:r>
            <a:r>
              <a:rPr lang="en-US" sz="3600" dirty="0" smtClean="0"/>
              <a:t>   x50214..7050329</a:t>
            </a:r>
            <a:endParaRPr lang="ru-RU" sz="3600" dirty="0" smtClean="0"/>
          </a:p>
          <a:p>
            <a:pPr>
              <a:buNone/>
            </a:pPr>
            <a:endParaRPr lang="ru-RU" sz="3600" dirty="0" smtClean="0"/>
          </a:p>
          <a:p>
            <a:pPr algn="ctr">
              <a:buNone/>
            </a:pPr>
            <a:r>
              <a:rPr lang="ru-RU" sz="3600" dirty="0" smtClean="0"/>
              <a:t>Как все это </a:t>
            </a:r>
            <a:r>
              <a:rPr lang="ru-RU" sz="3600" dirty="0" err="1" smtClean="0"/>
              <a:t>распарсить</a:t>
            </a:r>
            <a:r>
              <a:rPr lang="ru-RU" sz="3600" dirty="0" smtClean="0"/>
              <a:t>?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027003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06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Разные типы – разные поля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43018" y="1600200"/>
            <a:ext cx="5043494" cy="482919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SVCLFOWLER</a:t>
            </a:r>
          </a:p>
          <a:p>
            <a:pPr>
              <a:buNone/>
            </a:pPr>
            <a:r>
              <a:rPr lang="en-US" dirty="0" smtClean="0"/>
              <a:t>  4-18: </a:t>
            </a:r>
            <a:r>
              <a:rPr lang="en-US" dirty="0" err="1" smtClean="0"/>
              <a:t>CustomerName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19-23: </a:t>
            </a:r>
            <a:r>
              <a:rPr lang="en-US" dirty="0" err="1" smtClean="0"/>
              <a:t>CustomerID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24-27 : </a:t>
            </a:r>
            <a:r>
              <a:rPr lang="en-US" dirty="0" err="1" smtClean="0"/>
              <a:t>CallTypeCode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28-35 : </a:t>
            </a:r>
            <a:r>
              <a:rPr lang="en-US" dirty="0" err="1" smtClean="0"/>
              <a:t>DateOfCallString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USGE103</a:t>
            </a:r>
          </a:p>
          <a:p>
            <a:pPr>
              <a:buNone/>
            </a:pPr>
            <a:r>
              <a:rPr lang="en-US" dirty="0" smtClean="0"/>
              <a:t>  4-8 : </a:t>
            </a:r>
            <a:r>
              <a:rPr lang="en-US" dirty="0" err="1" smtClean="0"/>
              <a:t>CustomerID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9-22: </a:t>
            </a:r>
            <a:r>
              <a:rPr lang="en-US" dirty="0" err="1" smtClean="0"/>
              <a:t>CustomerName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30-30: Cycle</a:t>
            </a:r>
          </a:p>
          <a:p>
            <a:pPr>
              <a:buNone/>
            </a:pPr>
            <a:r>
              <a:rPr lang="en-US" dirty="0" smtClean="0"/>
              <a:t>  31-36: </a:t>
            </a:r>
            <a:r>
              <a:rPr lang="en-US" dirty="0" err="1" smtClean="0"/>
              <a:t>ReadDate</a:t>
            </a:r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027003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05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Расставим скобочки…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71580" y="1600200"/>
            <a:ext cx="6472254" cy="482919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(def-reader  SVCLFOWLER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[</a:t>
            </a:r>
            <a:r>
              <a:rPr lang="en-US" dirty="0" smtClean="0"/>
              <a:t>4 18 </a:t>
            </a:r>
            <a:r>
              <a:rPr lang="en-US" dirty="0" err="1" smtClean="0"/>
              <a:t>CustomerName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  [19 23 </a:t>
            </a:r>
            <a:r>
              <a:rPr lang="en-US" dirty="0" err="1" smtClean="0"/>
              <a:t>CustomerID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  [24 27 </a:t>
            </a:r>
            <a:r>
              <a:rPr lang="en-US" dirty="0" err="1" smtClean="0"/>
              <a:t>CallTypeCode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  [28 35 </a:t>
            </a:r>
            <a:r>
              <a:rPr lang="en-US" dirty="0" err="1" smtClean="0"/>
              <a:t>DateOfCallString</a:t>
            </a:r>
            <a:r>
              <a:rPr lang="en-US" dirty="0" smtClean="0"/>
              <a:t>])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(def-reader  USGE103</a:t>
            </a:r>
          </a:p>
          <a:p>
            <a:pPr>
              <a:buNone/>
            </a:pPr>
            <a:r>
              <a:rPr lang="en-US" dirty="0" smtClean="0"/>
              <a:t>  [4 8  </a:t>
            </a:r>
            <a:r>
              <a:rPr lang="en-US" dirty="0" err="1" smtClean="0"/>
              <a:t>CustomerID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  [9 22 </a:t>
            </a:r>
            <a:r>
              <a:rPr lang="en-US" dirty="0" err="1" smtClean="0"/>
              <a:t>CustomerName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/>
              <a:t>  [30 30 Cycle]</a:t>
            </a:r>
          </a:p>
          <a:p>
            <a:pPr>
              <a:buNone/>
            </a:pPr>
            <a:r>
              <a:rPr lang="en-US" dirty="0" smtClean="0"/>
              <a:t>  [31 36 </a:t>
            </a:r>
            <a:r>
              <a:rPr lang="en-US" dirty="0" err="1" smtClean="0"/>
              <a:t>ReadDate</a:t>
            </a:r>
            <a:r>
              <a:rPr lang="en-US" dirty="0" smtClean="0"/>
              <a:t>])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027003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04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07223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(</a:t>
            </a:r>
            <a:r>
              <a:rPr lang="en-US" sz="1800" dirty="0" err="1" smtClean="0"/>
              <a:t>defmacro</a:t>
            </a:r>
            <a:r>
              <a:rPr lang="en-US" sz="1800" dirty="0" smtClean="0"/>
              <a:t> def-reader [class-name &amp; fields]</a:t>
            </a:r>
          </a:p>
          <a:p>
            <a:pPr>
              <a:buNone/>
            </a:pPr>
            <a:r>
              <a:rPr lang="en-US" sz="1800" dirty="0" smtClean="0"/>
              <a:t>  (let [method-names (map #(vector (symbol (nth % 2)) '[] 'String) fields)</a:t>
            </a:r>
          </a:p>
          <a:p>
            <a:pPr>
              <a:buNone/>
            </a:pPr>
            <a:r>
              <a:rPr lang="en-US" sz="1800" dirty="0" smtClean="0"/>
              <a:t>        methods `( ~@(map #(list '</a:t>
            </a:r>
            <a:r>
              <a:rPr lang="en-US" sz="1800" dirty="0" err="1" smtClean="0"/>
              <a:t>defn</a:t>
            </a:r>
            <a:r>
              <a:rPr lang="en-US" sz="1800" dirty="0" smtClean="0"/>
              <a:t> (symbol (</a:t>
            </a:r>
            <a:r>
              <a:rPr lang="en-US" sz="1800" dirty="0" err="1" smtClean="0"/>
              <a:t>str</a:t>
            </a:r>
            <a:r>
              <a:rPr lang="en-US" sz="1800" dirty="0" smtClean="0"/>
              <a:t> class-name "-" (nth % 2)))</a:t>
            </a:r>
          </a:p>
          <a:p>
            <a:pPr>
              <a:buNone/>
            </a:pPr>
            <a:r>
              <a:rPr lang="ru-RU" sz="1800" dirty="0" smtClean="0"/>
              <a:t> </a:t>
            </a:r>
            <a:r>
              <a:rPr lang="en-US" sz="1800" dirty="0" smtClean="0"/>
              <a:t>                     [(symbol "this")]</a:t>
            </a:r>
          </a:p>
          <a:p>
            <a:pPr>
              <a:buNone/>
            </a:pPr>
            <a:r>
              <a:rPr lang="en-US" sz="1800" dirty="0" smtClean="0"/>
              <a:t>                     `(read-bytes ~(nth % 0) ~(nth % 1) (:data (</a:t>
            </a:r>
            <a:r>
              <a:rPr lang="en-US" sz="1800" dirty="0" err="1" smtClean="0"/>
              <a:t>deref</a:t>
            </a:r>
            <a:r>
              <a:rPr lang="en-US" sz="1800" dirty="0" smtClean="0"/>
              <a:t> (.state ~(symbol "this"))))))</a:t>
            </a:r>
          </a:p>
          <a:p>
            <a:pPr>
              <a:buNone/>
            </a:pPr>
            <a:r>
              <a:rPr lang="en-US" sz="1800" dirty="0" smtClean="0"/>
              <a:t>                          fields))</a:t>
            </a:r>
          </a:p>
          <a:p>
            <a:pPr>
              <a:buNone/>
            </a:pPr>
            <a:r>
              <a:rPr lang="en-US" sz="1800" dirty="0" smtClean="0"/>
              <a:t>        prefix (</a:t>
            </a:r>
            <a:r>
              <a:rPr lang="en-US" sz="1800" dirty="0" err="1" smtClean="0"/>
              <a:t>str</a:t>
            </a:r>
            <a:r>
              <a:rPr lang="en-US" sz="1800" dirty="0" smtClean="0"/>
              <a:t> class-name "-")]</a:t>
            </a:r>
          </a:p>
          <a:p>
            <a:pPr>
              <a:buNone/>
            </a:pPr>
            <a:r>
              <a:rPr lang="en-US" sz="1800" dirty="0" smtClean="0"/>
              <a:t>    `(do (gen-class</a:t>
            </a:r>
          </a:p>
          <a:p>
            <a:pPr>
              <a:buNone/>
            </a:pPr>
            <a:r>
              <a:rPr lang="en-US" sz="1800" dirty="0" smtClean="0"/>
              <a:t>          :name ~(</a:t>
            </a:r>
            <a:r>
              <a:rPr lang="en-US" sz="1800" dirty="0" err="1" smtClean="0"/>
              <a:t>str</a:t>
            </a:r>
            <a:r>
              <a:rPr lang="en-US" sz="1800" dirty="0" smtClean="0"/>
              <a:t> class-name)</a:t>
            </a:r>
          </a:p>
          <a:p>
            <a:pPr>
              <a:buNone/>
            </a:pPr>
            <a:r>
              <a:rPr lang="en-US" sz="1800" dirty="0" smtClean="0"/>
              <a:t>          :prefix ~prefix</a:t>
            </a:r>
          </a:p>
          <a:p>
            <a:pPr>
              <a:buNone/>
            </a:pPr>
            <a:r>
              <a:rPr lang="en-US" sz="1800" dirty="0" smtClean="0"/>
              <a:t>          :init "init"</a:t>
            </a:r>
          </a:p>
          <a:p>
            <a:pPr>
              <a:buNone/>
            </a:pPr>
            <a:r>
              <a:rPr lang="en-US" sz="1800" dirty="0" smtClean="0"/>
              <a:t>          :state "state"</a:t>
            </a:r>
          </a:p>
          <a:p>
            <a:pPr>
              <a:buNone/>
            </a:pPr>
            <a:r>
              <a:rPr lang="en-US" sz="1800" dirty="0" smtClean="0"/>
              <a:t>          :methods [~@method-names</a:t>
            </a:r>
          </a:p>
          <a:p>
            <a:pPr>
              <a:buNone/>
            </a:pPr>
            <a:r>
              <a:rPr lang="en-US" sz="1800" dirty="0" smtClean="0"/>
              <a:t>                    [~(symbol "</a:t>
            </a:r>
            <a:r>
              <a:rPr lang="en-US" sz="1800" dirty="0" err="1" smtClean="0"/>
              <a:t>setData</a:t>
            </a:r>
            <a:r>
              <a:rPr lang="en-US" sz="1800" dirty="0" smtClean="0"/>
              <a:t>") [String] String]])</a:t>
            </a:r>
          </a:p>
          <a:p>
            <a:pPr>
              <a:buNone/>
            </a:pPr>
            <a:r>
              <a:rPr lang="en-US" sz="1800" dirty="0" smtClean="0"/>
              <a:t>         ~@methods</a:t>
            </a:r>
          </a:p>
          <a:p>
            <a:pPr>
              <a:buNone/>
            </a:pPr>
            <a:r>
              <a:rPr lang="en-US" sz="1800" dirty="0" smtClean="0"/>
              <a:t>         (</a:t>
            </a:r>
            <a:r>
              <a:rPr lang="en-US" sz="1800" dirty="0" err="1" smtClean="0"/>
              <a:t>defn</a:t>
            </a:r>
            <a:r>
              <a:rPr lang="en-US" sz="1800" dirty="0" smtClean="0"/>
              <a:t> ~(symbol (</a:t>
            </a:r>
            <a:r>
              <a:rPr lang="en-US" sz="1800" dirty="0" err="1" smtClean="0"/>
              <a:t>str</a:t>
            </a:r>
            <a:r>
              <a:rPr lang="en-US" sz="1800" dirty="0" smtClean="0"/>
              <a:t> prefix "init")) [] [[] (ref {})])</a:t>
            </a:r>
          </a:p>
          <a:p>
            <a:pPr>
              <a:buNone/>
            </a:pPr>
            <a:r>
              <a:rPr lang="en-US" sz="1800" dirty="0" smtClean="0"/>
              <a:t>         (</a:t>
            </a:r>
            <a:r>
              <a:rPr lang="en-US" sz="1800" dirty="0" err="1" smtClean="0"/>
              <a:t>defn</a:t>
            </a:r>
            <a:r>
              <a:rPr lang="en-US" sz="1800" dirty="0" smtClean="0"/>
              <a:t> ~(symbol (</a:t>
            </a:r>
            <a:r>
              <a:rPr lang="en-US" sz="1800" dirty="0" err="1" smtClean="0"/>
              <a:t>str</a:t>
            </a:r>
            <a:r>
              <a:rPr lang="en-US" sz="1800" dirty="0" smtClean="0"/>
              <a:t> prefix "</a:t>
            </a:r>
            <a:r>
              <a:rPr lang="en-US" sz="1800" dirty="0" err="1" smtClean="0"/>
              <a:t>setData</a:t>
            </a:r>
            <a:r>
              <a:rPr lang="en-US" sz="1800" dirty="0" smtClean="0"/>
              <a:t>")) [this# data#] (</a:t>
            </a:r>
            <a:r>
              <a:rPr lang="en-US" sz="1800" dirty="0" err="1" smtClean="0"/>
              <a:t>dosync</a:t>
            </a:r>
            <a:r>
              <a:rPr lang="en-US" sz="1800" dirty="0" smtClean="0"/>
              <a:t> (alter (.state this#) assoc :data </a:t>
            </a:r>
            <a:r>
              <a:rPr lang="en-US" sz="1800" dirty="0" err="1" smtClean="0"/>
              <a:t>data</a:t>
            </a:r>
            <a:r>
              <a:rPr lang="en-US" sz="1800" dirty="0" smtClean="0"/>
              <a:t>#)) ""))))</a:t>
            </a:r>
          </a:p>
          <a:p>
            <a:pPr>
              <a:buNone/>
            </a:pPr>
            <a:endParaRPr lang="ru-RU" sz="1800" dirty="0"/>
          </a:p>
        </p:txBody>
      </p:sp>
      <p:pic>
        <p:nvPicPr>
          <p:cNvPr id="4" name="Рисунок 3" descr="ravsh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56" y="857232"/>
            <a:ext cx="5524500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027003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03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728" y="4357694"/>
            <a:ext cx="8229600" cy="235743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(def-reader </a:t>
            </a:r>
            <a:r>
              <a:rPr lang="en-US" dirty="0" err="1" smtClean="0"/>
              <a:t>fowler.core.ThirdClass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[2 7 field1]</a:t>
            </a:r>
          </a:p>
          <a:p>
            <a:pPr>
              <a:buNone/>
            </a:pPr>
            <a:r>
              <a:rPr lang="en-US" dirty="0" smtClean="0"/>
              <a:t>  [9 15 field2]</a:t>
            </a:r>
          </a:p>
          <a:p>
            <a:pPr>
              <a:buNone/>
            </a:pPr>
            <a:r>
              <a:rPr lang="en-US" dirty="0" smtClean="0"/>
              <a:t>  [17 20 field3])</a:t>
            </a:r>
          </a:p>
          <a:p>
            <a:pPr>
              <a:buNone/>
            </a:pPr>
            <a:endParaRPr lang="ru-RU" dirty="0"/>
          </a:p>
        </p:txBody>
      </p:sp>
      <p:pic>
        <p:nvPicPr>
          <p:cNvPr id="4" name="Рисунок 3" descr="fowlerte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4"/>
            <a:ext cx="9952585" cy="45005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32" y="6027003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02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программы на </a:t>
            </a:r>
            <a:r>
              <a:rPr lang="en-US" dirty="0" smtClean="0"/>
              <a:t>DSL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Set camera size: 400 by 300 pixels.</a:t>
            </a:r>
          </a:p>
          <a:p>
            <a:pPr>
              <a:buNone/>
            </a:pPr>
            <a:r>
              <a:rPr lang="en-US" dirty="0" smtClean="0"/>
              <a:t>Set camera position: 100, 100.</a:t>
            </a:r>
          </a:p>
          <a:p>
            <a:pPr>
              <a:buNone/>
            </a:pPr>
            <a:r>
              <a:rPr lang="en-US" dirty="0" smtClean="0"/>
              <a:t>Move 200 cm right.</a:t>
            </a:r>
          </a:p>
          <a:p>
            <a:pPr>
              <a:buNone/>
            </a:pPr>
            <a:r>
              <a:rPr lang="en-US" dirty="0" smtClean="0"/>
              <a:t>Move 100 inches up.</a:t>
            </a:r>
          </a:p>
          <a:p>
            <a:pPr>
              <a:buNone/>
            </a:pPr>
            <a:r>
              <a:rPr lang="en-US" dirty="0" smtClean="0"/>
              <a:t>Move 250 pixels left.</a:t>
            </a:r>
          </a:p>
          <a:p>
            <a:pPr>
              <a:buNone/>
            </a:pPr>
            <a:r>
              <a:rPr lang="en-US" dirty="0" smtClean="0"/>
              <a:t>Move 50 points down.</a:t>
            </a:r>
          </a:p>
          <a:p>
            <a:pPr>
              <a:buNone/>
            </a:pPr>
            <a:r>
              <a:rPr lang="en-US" dirty="0" smtClean="0"/>
              <a:t>Take a picture.</a:t>
            </a:r>
            <a:endParaRPr lang="ru-RU" dirty="0"/>
          </a:p>
        </p:txBody>
      </p:sp>
      <p:pic>
        <p:nvPicPr>
          <p:cNvPr id="4" name="Рисунок 3" descr="monke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500042"/>
            <a:ext cx="7000924" cy="56167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027003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28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yod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-24"/>
            <a:ext cx="8820653" cy="58579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6346" y="5572140"/>
            <a:ext cx="82048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0" dirty="0" smtClean="0"/>
              <a:t>Почувствуй силу!..</a:t>
            </a:r>
            <a:endParaRPr lang="ru-RU" sz="8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027003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01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285992"/>
            <a:ext cx="8229600" cy="1143000"/>
          </a:xfrm>
        </p:spPr>
        <p:txBody>
          <a:bodyPr>
            <a:noAutofit/>
          </a:bodyPr>
          <a:lstStyle/>
          <a:p>
            <a:r>
              <a:rPr lang="ru-RU" sz="7200" dirty="0" smtClean="0"/>
              <a:t>Вопросы</a:t>
            </a:r>
            <a:endParaRPr lang="ru-RU" sz="72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027003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00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программы на </a:t>
            </a:r>
            <a:r>
              <a:rPr lang="en-US" dirty="0" smtClean="0"/>
              <a:t>DSL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3614734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Computer:</a:t>
            </a:r>
          </a:p>
          <a:p>
            <a:pPr>
              <a:buNone/>
            </a:pPr>
            <a:r>
              <a:rPr lang="en-US" dirty="0" smtClean="0"/>
              <a:t>   processor:</a:t>
            </a:r>
          </a:p>
          <a:p>
            <a:pPr>
              <a:buNone/>
            </a:pPr>
            <a:r>
              <a:rPr lang="en-US" dirty="0" smtClean="0"/>
              <a:t>      cores -- 2</a:t>
            </a:r>
          </a:p>
          <a:p>
            <a:pPr>
              <a:buNone/>
            </a:pPr>
            <a:r>
              <a:rPr lang="en-US" dirty="0" smtClean="0"/>
              <a:t>      type -- i386</a:t>
            </a:r>
          </a:p>
          <a:p>
            <a:pPr>
              <a:buNone/>
            </a:pPr>
            <a:r>
              <a:rPr lang="en-US" dirty="0" smtClean="0"/>
              <a:t>   disk:</a:t>
            </a:r>
          </a:p>
          <a:p>
            <a:pPr>
              <a:buNone/>
            </a:pPr>
            <a:r>
              <a:rPr lang="en-US" dirty="0" smtClean="0"/>
              <a:t>      size -- 75</a:t>
            </a:r>
          </a:p>
          <a:p>
            <a:pPr>
              <a:buNone/>
            </a:pPr>
            <a:r>
              <a:rPr lang="en-US" dirty="0" smtClean="0"/>
              <a:t>      speed -- 7200</a:t>
            </a:r>
          </a:p>
          <a:p>
            <a:pPr>
              <a:buNone/>
            </a:pPr>
            <a:r>
              <a:rPr lang="en-US" dirty="0" smtClean="0"/>
              <a:t>      interface -- SATA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3929058" y="1571612"/>
            <a:ext cx="5214942" cy="5072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noProof="0" dirty="0" smtClean="0"/>
              <a:t>c = new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</a:t>
            </a:r>
            <a:r>
              <a:rPr lang="en-US" sz="3200" dirty="0" smtClean="0"/>
              <a:t>();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= new Processor();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p.setCores</a:t>
            </a:r>
            <a:r>
              <a:rPr lang="en-US" sz="3200" dirty="0" smtClean="0"/>
              <a:t>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p.setType</a:t>
            </a:r>
            <a:r>
              <a:rPr lang="en-US" sz="3200" dirty="0" smtClean="0"/>
              <a:t>(</a:t>
            </a:r>
            <a:r>
              <a:rPr lang="en-US" sz="3200" dirty="0" err="1" smtClean="0"/>
              <a:t>ProcTypes</a:t>
            </a:r>
            <a:r>
              <a:rPr lang="en-US" sz="3200" dirty="0" smtClean="0"/>
              <a:t>.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i386);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dirty="0" err="1" smtClean="0"/>
              <a:t>c.setProcessor</a:t>
            </a:r>
            <a:r>
              <a:rPr lang="en-US" sz="3200" dirty="0" smtClean="0"/>
              <a:t>(p);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 = new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Disk();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d.setSize</a:t>
            </a:r>
            <a:r>
              <a:rPr lang="en-US" sz="3200" dirty="0" smtClean="0"/>
              <a:t>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75);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d.setSpeed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(7200);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d.setInterface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DiskTypes.SATA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noProof="0" dirty="0" err="1" smtClean="0"/>
              <a:t>c.setDisk</a:t>
            </a:r>
            <a:r>
              <a:rPr lang="en-US" sz="3200" noProof="0" dirty="0" smtClean="0"/>
              <a:t>(d);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027003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27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2409" y="2428868"/>
            <a:ext cx="4722624" cy="2852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214810" y="1643050"/>
            <a:ext cx="473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Семантическая модель</a:t>
            </a:r>
            <a:endParaRPr lang="ru-RU" sz="3600" dirty="0"/>
          </a:p>
        </p:txBody>
      </p:sp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642910" y="857232"/>
          <a:ext cx="2928958" cy="3004060"/>
        </p:xfrm>
        <a:graphic>
          <a:graphicData uri="http://schemas.openxmlformats.org/presentationml/2006/ole">
            <p:oleObj spid="_x0000_s1028" name="Visio" r:id="rId4" imgW="1237512" imgH="1269797" progId="Visio.Drawing.11">
              <p:link updateAutomatic="1"/>
            </p:oleObj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3" y="4000504"/>
            <a:ext cx="3447425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14282" y="142852"/>
            <a:ext cx="4451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Представление языка</a:t>
            </a:r>
            <a:endParaRPr lang="ru-RU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6027003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26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DSL </a:t>
            </a:r>
            <a:r>
              <a:rPr lang="ru-RU" dirty="0" smtClean="0"/>
              <a:t>и  </a:t>
            </a:r>
            <a:r>
              <a:rPr lang="en-US" dirty="0" err="1" smtClean="0"/>
              <a:t>eDSL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357298"/>
            <a:ext cx="4286280" cy="53578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 smtClean="0"/>
              <a:t>Внешний </a:t>
            </a:r>
            <a:r>
              <a:rPr lang="en-US" b="1" dirty="0" smtClean="0"/>
              <a:t>DSL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Реализуется средствами создания ЯП.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Произвольный синтаксис.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Чужой по отношению к основному языку проекта.</a:t>
            </a:r>
            <a:endParaRPr lang="ru-RU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572000" y="1285860"/>
            <a:ext cx="4257676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b="1" dirty="0" smtClean="0"/>
              <a:t>Встроенный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DSL</a:t>
            </a:r>
            <a:endParaRPr kumimoji="0" lang="ru-RU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ru-RU" sz="3200" dirty="0" smtClean="0"/>
              <a:t>Реализуется на базе основного языка.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ru-RU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Синтаксис</a:t>
            </a:r>
            <a:r>
              <a:rPr kumimoji="0" lang="ru-RU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ограничен синтаксисом </a:t>
            </a:r>
            <a:r>
              <a:rPr kumimoji="0" lang="ru-RU" sz="32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хостового</a:t>
            </a:r>
            <a:r>
              <a:rPr kumimoji="0" lang="ru-RU" sz="32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языка.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ru-RU" sz="3200" dirty="0" smtClean="0"/>
              <a:t>Тот же язык, на базе которого реализован.</a:t>
            </a:r>
            <a:endParaRPr kumimoji="0" lang="ru-RU" sz="3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027003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25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eDSL</a:t>
            </a:r>
            <a:r>
              <a:rPr lang="en-US" dirty="0" smtClean="0"/>
              <a:t> </a:t>
            </a:r>
            <a:r>
              <a:rPr lang="ru-RU" dirty="0" smtClean="0"/>
              <a:t>средствами </a:t>
            </a:r>
            <a:r>
              <a:rPr lang="en-US" dirty="0" smtClean="0"/>
              <a:t>java </a:t>
            </a:r>
            <a:r>
              <a:rPr lang="ru-RU" dirty="0" smtClean="0"/>
              <a:t>и </a:t>
            </a:r>
            <a:r>
              <a:rPr lang="en-US" dirty="0" smtClean="0"/>
              <a:t>ruby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57266" y="1571612"/>
            <a:ext cx="2971792" cy="528638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computer()</a:t>
            </a:r>
          </a:p>
          <a:p>
            <a:pPr>
              <a:buNone/>
            </a:pPr>
            <a:r>
              <a:rPr lang="en-US" dirty="0" smtClean="0"/>
              <a:t> .processor()</a:t>
            </a:r>
          </a:p>
          <a:p>
            <a:pPr>
              <a:buNone/>
            </a:pPr>
            <a:r>
              <a:rPr lang="en-US" dirty="0" smtClean="0"/>
              <a:t>  .cores(2)</a:t>
            </a:r>
          </a:p>
          <a:p>
            <a:pPr>
              <a:buNone/>
            </a:pPr>
            <a:r>
              <a:rPr lang="en-US" dirty="0" smtClean="0"/>
              <a:t>  .speed(2500)</a:t>
            </a:r>
          </a:p>
          <a:p>
            <a:pPr>
              <a:buNone/>
            </a:pPr>
            <a:r>
              <a:rPr lang="en-US" dirty="0" smtClean="0"/>
              <a:t>  .i386()</a:t>
            </a:r>
          </a:p>
          <a:p>
            <a:pPr>
              <a:buNone/>
            </a:pPr>
            <a:r>
              <a:rPr lang="en-US" dirty="0" smtClean="0"/>
              <a:t> .disk()</a:t>
            </a:r>
          </a:p>
          <a:p>
            <a:pPr>
              <a:buNone/>
            </a:pPr>
            <a:r>
              <a:rPr lang="en-US" dirty="0" smtClean="0"/>
              <a:t>  .size(150)</a:t>
            </a:r>
          </a:p>
          <a:p>
            <a:pPr>
              <a:buNone/>
            </a:pPr>
            <a:r>
              <a:rPr lang="en-US" dirty="0" smtClean="0"/>
              <a:t> .disk()</a:t>
            </a:r>
          </a:p>
          <a:p>
            <a:pPr>
              <a:buNone/>
            </a:pPr>
            <a:r>
              <a:rPr lang="en-US" dirty="0" smtClean="0"/>
              <a:t>  .size(75)</a:t>
            </a:r>
          </a:p>
          <a:p>
            <a:pPr>
              <a:buNone/>
            </a:pPr>
            <a:r>
              <a:rPr lang="en-US" dirty="0" smtClean="0"/>
              <a:t>  .speed(7200)</a:t>
            </a:r>
          </a:p>
          <a:p>
            <a:pPr>
              <a:buNone/>
            </a:pPr>
            <a:r>
              <a:rPr lang="en-US" dirty="0" smtClean="0"/>
              <a:t>  .</a:t>
            </a:r>
            <a:r>
              <a:rPr lang="en-US" dirty="0" err="1" smtClean="0"/>
              <a:t>sata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.end();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500430" y="1643050"/>
            <a:ext cx="50720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computer(</a:t>
            </a:r>
          </a:p>
          <a:p>
            <a:r>
              <a:rPr lang="en-US" sz="3600" dirty="0" smtClean="0"/>
              <a:t> processor(:cores =&gt; 2, </a:t>
            </a:r>
          </a:p>
          <a:p>
            <a:r>
              <a:rPr lang="en-US" sz="3600" dirty="0" smtClean="0"/>
              <a:t>                    :type =&gt; :i386),</a:t>
            </a:r>
          </a:p>
          <a:p>
            <a:r>
              <a:rPr lang="en-US" sz="3600" dirty="0" smtClean="0"/>
              <a:t> disk(:size =&gt; 150),</a:t>
            </a:r>
          </a:p>
          <a:p>
            <a:r>
              <a:rPr lang="en-US" sz="3600" dirty="0" smtClean="0"/>
              <a:t> disk(:size =&gt; 75, </a:t>
            </a:r>
          </a:p>
          <a:p>
            <a:r>
              <a:rPr lang="en-US" sz="3600" dirty="0" smtClean="0"/>
              <a:t>         :speed =&gt; 7200, </a:t>
            </a:r>
          </a:p>
          <a:p>
            <a:r>
              <a:rPr lang="en-US" sz="3600" dirty="0" smtClean="0"/>
              <a:t>         :interface =&gt; :</a:t>
            </a:r>
            <a:r>
              <a:rPr lang="en-US" sz="3600" dirty="0" err="1" smtClean="0"/>
              <a:t>sata</a:t>
            </a:r>
            <a:r>
              <a:rPr lang="en-US" sz="3600" dirty="0" smtClean="0"/>
              <a:t>))</a:t>
            </a:r>
          </a:p>
          <a:p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027003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24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Другой пример </a:t>
            </a:r>
            <a:r>
              <a:rPr lang="en-US" dirty="0" smtClean="0"/>
              <a:t>DSL </a:t>
            </a:r>
            <a:r>
              <a:rPr lang="ru-RU" dirty="0" smtClean="0"/>
              <a:t>на </a:t>
            </a:r>
            <a:r>
              <a:rPr lang="en-US" dirty="0" smtClean="0"/>
              <a:t>ruby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29058" y="1428736"/>
            <a:ext cx="4400552" cy="49720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[:computer,</a:t>
            </a:r>
          </a:p>
          <a:p>
            <a:pPr>
              <a:buNone/>
            </a:pPr>
            <a:r>
              <a:rPr lang="en-US" dirty="0" smtClean="0"/>
              <a:t>   [:processor,</a:t>
            </a:r>
          </a:p>
          <a:p>
            <a:pPr>
              <a:buNone/>
            </a:pPr>
            <a:r>
              <a:rPr lang="en-US" dirty="0" smtClean="0"/>
              <a:t>       [:cores, 2],</a:t>
            </a:r>
          </a:p>
          <a:p>
            <a:pPr>
              <a:buNone/>
            </a:pPr>
            <a:r>
              <a:rPr lang="en-US" dirty="0" smtClean="0"/>
              <a:t>       [:type, :i386]],</a:t>
            </a:r>
          </a:p>
          <a:p>
            <a:pPr>
              <a:buNone/>
            </a:pPr>
            <a:r>
              <a:rPr lang="en-US" dirty="0" smtClean="0"/>
              <a:t>   [:disk,</a:t>
            </a:r>
          </a:p>
          <a:p>
            <a:pPr>
              <a:buNone/>
            </a:pPr>
            <a:r>
              <a:rPr lang="en-US" dirty="0" smtClean="0"/>
              <a:t>       [:size, 75],</a:t>
            </a:r>
          </a:p>
          <a:p>
            <a:pPr>
              <a:buNone/>
            </a:pPr>
            <a:r>
              <a:rPr lang="en-US" dirty="0" smtClean="0"/>
              <a:t>       [:speed, 7200],</a:t>
            </a:r>
          </a:p>
          <a:p>
            <a:pPr>
              <a:buNone/>
            </a:pPr>
            <a:r>
              <a:rPr lang="en-US" dirty="0" smtClean="0"/>
              <a:t>       [:interface, :</a:t>
            </a:r>
            <a:r>
              <a:rPr lang="en-US" dirty="0" err="1" smtClean="0"/>
              <a:t>sata</a:t>
            </a:r>
            <a:r>
              <a:rPr lang="en-US" dirty="0" smtClean="0"/>
              <a:t>]]]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57200" y="1600200"/>
            <a:ext cx="3614734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Computer: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processor: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cores -- 2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type -- i386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disk: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size -- 75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speed -- 7200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interface -- SATA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027003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23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добавить сюда управляющие конструкции?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00184" y="1571612"/>
            <a:ext cx="2971792" cy="5286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computer()</a:t>
            </a:r>
          </a:p>
          <a:p>
            <a:pPr>
              <a:buNone/>
            </a:pPr>
            <a:r>
              <a:rPr lang="en-US" dirty="0" smtClean="0"/>
              <a:t> . . .</a:t>
            </a:r>
          </a:p>
          <a:p>
            <a:pPr>
              <a:buNone/>
            </a:pPr>
            <a:r>
              <a:rPr lang="ru-RU" dirty="0" smtClean="0"/>
              <a:t> </a:t>
            </a:r>
            <a:r>
              <a:rPr lang="en-US" dirty="0" smtClean="0"/>
              <a:t>.disk()</a:t>
            </a:r>
          </a:p>
          <a:p>
            <a:pPr>
              <a:buNone/>
            </a:pPr>
            <a:r>
              <a:rPr lang="en-US" dirty="0" smtClean="0"/>
              <a:t>  .size(75)</a:t>
            </a:r>
          </a:p>
          <a:p>
            <a:pPr>
              <a:buNone/>
            </a:pPr>
            <a:r>
              <a:rPr lang="en-US" dirty="0" smtClean="0"/>
              <a:t>  .speed(7200)</a:t>
            </a:r>
          </a:p>
          <a:p>
            <a:pPr>
              <a:buNone/>
            </a:pPr>
            <a:r>
              <a:rPr lang="en-US" dirty="0" smtClean="0"/>
              <a:t>  .</a:t>
            </a:r>
            <a:r>
              <a:rPr lang="en-US" dirty="0" err="1" smtClean="0"/>
              <a:t>sata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.end();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4672042" y="1571612"/>
            <a:ext cx="4400552" cy="4972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[:computer,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. 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[:disk,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[:size, 75],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[:speed, 7200],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[:interface, :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sata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]]]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027003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22</a:t>
            </a:r>
            <a:endParaRPr lang="ru-RU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1126</TotalTime>
  <Words>1304</Words>
  <Application>Microsoft Office PowerPoint</Application>
  <PresentationFormat>Экран (4:3)</PresentationFormat>
  <Paragraphs>312</Paragraphs>
  <Slides>31</Slides>
  <Notes>9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Связи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3" baseType="lpstr">
      <vt:lpstr>Тема Office</vt:lpstr>
      <vt:lpstr>Документ1\Документ\~Страница-1\Процесс.7</vt:lpstr>
      <vt:lpstr>Предметно-ориентированные языки и Lisp как средство их построения</vt:lpstr>
      <vt:lpstr>Что это такое DSL?</vt:lpstr>
      <vt:lpstr>Пример программы на DSL</vt:lpstr>
      <vt:lpstr>Пример программы на DSL</vt:lpstr>
      <vt:lpstr>Слайд 5</vt:lpstr>
      <vt:lpstr>DSL и  eDSL</vt:lpstr>
      <vt:lpstr>eDSL средствами java и ruby</vt:lpstr>
      <vt:lpstr>Другой пример DSL на ruby</vt:lpstr>
      <vt:lpstr>Как добавить сюда управляющие конструкции?</vt:lpstr>
      <vt:lpstr>Как добавить сюда управляющие конструкции?</vt:lpstr>
      <vt:lpstr>Слайд 11</vt:lpstr>
      <vt:lpstr>Дерево разбора выражения</vt:lpstr>
      <vt:lpstr>Дерево разбора выражения</vt:lpstr>
      <vt:lpstr>Дерево разбора выражения</vt:lpstr>
      <vt:lpstr>Слайд 15</vt:lpstr>
      <vt:lpstr>Слайд 16</vt:lpstr>
      <vt:lpstr>Unless == not if</vt:lpstr>
      <vt:lpstr>Unless == not if</vt:lpstr>
      <vt:lpstr>Порядок выполнения  функций и макросов</vt:lpstr>
      <vt:lpstr>Инфиксная нотация</vt:lpstr>
      <vt:lpstr>(for (i = 0, i &lt; 3, i ++)  (println i))</vt:lpstr>
      <vt:lpstr>Слайд 22</vt:lpstr>
      <vt:lpstr>Анафорический макрос</vt:lpstr>
      <vt:lpstr>Слайд 24</vt:lpstr>
      <vt:lpstr>Пример М.Фаулера</vt:lpstr>
      <vt:lpstr>Разные типы – разные поля</vt:lpstr>
      <vt:lpstr>Расставим скобочки…</vt:lpstr>
      <vt:lpstr>Слайд 28</vt:lpstr>
      <vt:lpstr>Слайд 29</vt:lpstr>
      <vt:lpstr>Слайд 30</vt:lpstr>
      <vt:lpstr>Вопросы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Предметно-ориентированные языки и Lisp как средство их построения</dc:title>
  <dc:creator>D.Bushenko</dc:creator>
  <cp:lastModifiedBy>D.Bushenko</cp:lastModifiedBy>
  <cp:revision>133</cp:revision>
  <dcterms:created xsi:type="dcterms:W3CDTF">2011-08-29T20:05:16Z</dcterms:created>
  <dcterms:modified xsi:type="dcterms:W3CDTF">2011-09-10T05:48:47Z</dcterms:modified>
</cp:coreProperties>
</file>