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6e88387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e88387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4e502f7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4e502f7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unlabeled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024dfcd9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24dfcd9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Got working model -&gt; convert -&gt; tflite</a:t>
            </a:r>
            <a:endParaRPr/>
          </a:p>
          <a:p>
            <a:pPr indent="-298450" lvl="0" marL="457200" rtl="0" algn="l">
              <a:spcBef>
                <a:spcPts val="0"/>
              </a:spcBef>
              <a:spcAft>
                <a:spcPts val="0"/>
              </a:spcAft>
              <a:buSzPts val="1100"/>
              <a:buAutoNum type="arabicPeriod"/>
            </a:pPr>
            <a:r>
              <a:rPr lang="en"/>
              <a:t>Created a tflite interpreter</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024dfcd9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024dfcd9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6f7aee5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f7aee5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 Challenge in sign language words: Motion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24dfcd9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24dfcd9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6f7aee5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6f7aee5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6e8838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e8838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6f7aee5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6f7aee5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1500 64x64 Train 562 Test - target classes are equally distributed</a:t>
            </a:r>
            <a:endParaRPr/>
          </a:p>
          <a:p>
            <a:pPr indent="0" lvl="0" marL="0" rtl="0" algn="l">
              <a:spcBef>
                <a:spcPts val="0"/>
              </a:spcBef>
              <a:spcAft>
                <a:spcPts val="0"/>
              </a:spcAft>
              <a:buNone/>
            </a:pPr>
            <a:r>
              <a:rPr lang="en"/>
              <a:t>64x64 is very small for a handsign in a real world enviornment unlike digits or objects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6f7aee5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6f7aee5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 Many research teams in this domain utilize their own custom datasets</a:t>
            </a:r>
            <a:endParaRPr/>
          </a:p>
          <a:p>
            <a:pPr indent="457200" lvl="0" marL="0" rtl="0" algn="l">
              <a:spcBef>
                <a:spcPts val="0"/>
              </a:spcBef>
              <a:spcAft>
                <a:spcPts val="0"/>
              </a:spcAft>
              <a:buNone/>
            </a:pPr>
            <a:r>
              <a:rPr lang="en"/>
              <a:t>The field of research has been around since the ‘90s recently a </a:t>
            </a:r>
            <a:r>
              <a:rPr lang="en"/>
              <a:t>resurgence thanks to CNNs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24dfcd9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24dfcd9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 - software size requirement +190x190 , data augmentation good for live feed or left handed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24dfcd9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24dfcd9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 Default architecture from the Keras library, meaning it was fairly deeply </a:t>
            </a:r>
            <a:r>
              <a:rPr lang="en"/>
              <a:t>convoluted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024dfcd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024dfcd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 - tried elu activation - tried 6 layers and 2 layers (not good), color images required more filters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024dfcd9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024dfcd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 -  callbacls , Early stopping patience 3 - Reduce LR patience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6f7aee5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6f7aee5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bu.edu/asllrp/av/dai-asllvd.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ieeexplore.ieee.org/abstract/document/8227483" TargetMode="External"/><Relationship Id="rId4" Type="http://schemas.openxmlformats.org/officeDocument/2006/relationships/hyperlink" Target="https://ieeexplore.ieee.org/document/7926567/citations#citations" TargetMode="External"/><Relationship Id="rId5" Type="http://schemas.openxmlformats.org/officeDocument/2006/relationships/hyperlink" Target="https://ieeexplore.ieee.org/abstract/document/83163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16.jpg"/><Relationship Id="rId5" Type="http://schemas.openxmlformats.org/officeDocument/2006/relationships/image" Target="../media/image10.jp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2.jpg"/><Relationship Id="rId10" Type="http://schemas.openxmlformats.org/officeDocument/2006/relationships/image" Target="../media/image7.jpg"/><Relationship Id="rId13" Type="http://schemas.openxmlformats.org/officeDocument/2006/relationships/image" Target="../media/image5.jpg"/><Relationship Id="rId12" Type="http://schemas.openxmlformats.org/officeDocument/2006/relationships/image" Target="../media/image2.jp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9.jpg"/><Relationship Id="rId9" Type="http://schemas.openxmlformats.org/officeDocument/2006/relationships/image" Target="../media/image3.jpg"/><Relationship Id="rId15" Type="http://schemas.openxmlformats.org/officeDocument/2006/relationships/image" Target="../media/image13.jpg"/><Relationship Id="rId14" Type="http://schemas.openxmlformats.org/officeDocument/2006/relationships/image" Target="../media/image8.jpg"/><Relationship Id="rId17" Type="http://schemas.openxmlformats.org/officeDocument/2006/relationships/image" Target="../media/image6.jpg"/><Relationship Id="rId16" Type="http://schemas.openxmlformats.org/officeDocument/2006/relationships/image" Target="../media/image18.jpg"/><Relationship Id="rId5" Type="http://schemas.openxmlformats.org/officeDocument/2006/relationships/image" Target="../media/image14.jpg"/><Relationship Id="rId6" Type="http://schemas.openxmlformats.org/officeDocument/2006/relationships/image" Target="../media/image4.jpg"/><Relationship Id="rId18" Type="http://schemas.openxmlformats.org/officeDocument/2006/relationships/image" Target="../media/image1.jpg"/><Relationship Id="rId7" Type="http://schemas.openxmlformats.org/officeDocument/2006/relationships/image" Target="../media/image15.jpg"/><Relationship Id="rId8"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6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Utilizing Convolutional Neural Networks for Sign Language Classification</a:t>
            </a:r>
            <a:endParaRPr/>
          </a:p>
        </p:txBody>
      </p:sp>
      <p:sp>
        <p:nvSpPr>
          <p:cNvPr id="65" name="Google Shape;65;p13"/>
          <p:cNvSpPr txBox="1"/>
          <p:nvPr>
            <p:ph idx="1" type="subTitle"/>
          </p:nvPr>
        </p:nvSpPr>
        <p:spPr>
          <a:xfrm>
            <a:off x="311700" y="2202600"/>
            <a:ext cx="46332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2:</a:t>
            </a:r>
            <a:endParaRPr/>
          </a:p>
          <a:p>
            <a:pPr indent="0" lvl="0" marL="0" rtl="0" algn="l">
              <a:spcBef>
                <a:spcPts val="0"/>
              </a:spcBef>
              <a:spcAft>
                <a:spcPts val="0"/>
              </a:spcAft>
              <a:buNone/>
            </a:pPr>
            <a:r>
              <a:rPr lang="en"/>
              <a:t>Ali Saeidi Ashtiyani, Raymond Hong, Ryan Shu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Discussion</a:t>
            </a:r>
            <a:endParaRPr/>
          </a:p>
        </p:txBody>
      </p:sp>
      <p:sp>
        <p:nvSpPr>
          <p:cNvPr id="148" name="Google Shape;148;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 and Test models on mobile hardware</a:t>
            </a:r>
            <a:endParaRPr/>
          </a:p>
          <a:p>
            <a:pPr indent="0" lvl="0" marL="0" rtl="0" algn="l">
              <a:spcBef>
                <a:spcPts val="1600"/>
              </a:spcBef>
              <a:spcAft>
                <a:spcPts val="0"/>
              </a:spcAft>
              <a:buNone/>
            </a:pPr>
            <a:r>
              <a:rPr lang="en"/>
              <a:t>Steps:</a:t>
            </a:r>
            <a:endParaRPr/>
          </a:p>
          <a:p>
            <a:pPr indent="-311150" lvl="0" marL="457200" rtl="0" algn="l">
              <a:spcBef>
                <a:spcPts val="1600"/>
              </a:spcBef>
              <a:spcAft>
                <a:spcPts val="0"/>
              </a:spcAft>
              <a:buSzPts val="1300"/>
              <a:buAutoNum type="arabicPeriod"/>
            </a:pPr>
            <a:r>
              <a:rPr lang="en"/>
              <a:t>Export trained models as TFLite</a:t>
            </a:r>
            <a:endParaRPr/>
          </a:p>
          <a:p>
            <a:pPr indent="-311150" lvl="0" marL="457200" rtl="0" algn="l">
              <a:spcBef>
                <a:spcPts val="0"/>
              </a:spcBef>
              <a:spcAft>
                <a:spcPts val="0"/>
              </a:spcAft>
              <a:buSzPts val="1300"/>
              <a:buAutoNum type="arabicPeriod"/>
            </a:pPr>
            <a:r>
              <a:rPr lang="en"/>
              <a:t>Program interfaces between model and hardware</a:t>
            </a:r>
            <a:endParaRPr/>
          </a:p>
          <a:p>
            <a:pPr indent="-311150" lvl="0" marL="457200" rtl="0" algn="l">
              <a:spcBef>
                <a:spcPts val="0"/>
              </a:spcBef>
              <a:spcAft>
                <a:spcPts val="0"/>
              </a:spcAft>
              <a:buSzPts val="1300"/>
              <a:buAutoNum type="arabicPeriod"/>
            </a:pPr>
            <a:r>
              <a:rPr lang="en"/>
              <a:t>Test the effectiveness in real world </a:t>
            </a:r>
            <a:r>
              <a:rPr lang="en"/>
              <a:t>environments</a:t>
            </a:r>
            <a:endParaRPr/>
          </a:p>
          <a:p>
            <a:pPr indent="0" lvl="0" marL="0" rtl="0" algn="l">
              <a:spcBef>
                <a:spcPts val="1600"/>
              </a:spcBef>
              <a:spcAft>
                <a:spcPts val="0"/>
              </a:spcAft>
              <a:buNone/>
            </a:pPr>
            <a:r>
              <a:rPr lang="en"/>
              <a:t>Discussion: </a:t>
            </a:r>
            <a:endParaRPr/>
          </a:p>
          <a:p>
            <a:pPr indent="0" lvl="0" marL="0" rtl="0" algn="l">
              <a:spcBef>
                <a:spcPts val="1600"/>
              </a:spcBef>
              <a:spcAft>
                <a:spcPts val="1600"/>
              </a:spcAft>
              <a:buNone/>
            </a:pPr>
            <a:r>
              <a:rPr lang="en"/>
              <a:t>Able to produce a mobile application capable of utilizing our trained models. However, the dataset is only concerned with classification, not segmentation. Depending on end user requirements, deployment in real world may require entirely new methodology with models trained on a new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a:t>
            </a:r>
            <a:endParaRPr/>
          </a:p>
          <a:p>
            <a:pPr indent="0" lvl="0" marL="0" rtl="0" algn="l">
              <a:spcBef>
                <a:spcPts val="0"/>
              </a:spcBef>
              <a:spcAft>
                <a:spcPts val="0"/>
              </a:spcAft>
              <a:buNone/>
            </a:pPr>
            <a:r>
              <a:rPr lang="en"/>
              <a:t>Discussion</a:t>
            </a:r>
            <a:endParaRPr/>
          </a:p>
        </p:txBody>
      </p:sp>
      <p:sp>
        <p:nvSpPr>
          <p:cNvPr id="154" name="Google Shape;154;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3"/>
          <p:cNvPicPr preferRelativeResize="0"/>
          <p:nvPr/>
        </p:nvPicPr>
        <p:blipFill>
          <a:blip r:embed="rId3">
            <a:alphaModFix/>
          </a:blip>
          <a:stretch>
            <a:fillRect/>
          </a:stretch>
        </p:blipFill>
        <p:spPr>
          <a:xfrm>
            <a:off x="4434150" y="387700"/>
            <a:ext cx="4376914" cy="4253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Discussion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Application</a:t>
            </a:r>
            <a:endParaRPr/>
          </a:p>
        </p:txBody>
      </p:sp>
      <p:sp>
        <p:nvSpPr>
          <p:cNvPr id="161" name="Google Shape;161;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4"/>
          <p:cNvPicPr preferRelativeResize="0"/>
          <p:nvPr/>
        </p:nvPicPr>
        <p:blipFill>
          <a:blip r:embed="rId3">
            <a:alphaModFix/>
          </a:blip>
          <a:stretch>
            <a:fillRect/>
          </a:stretch>
        </p:blipFill>
        <p:spPr>
          <a:xfrm>
            <a:off x="4164984" y="0"/>
            <a:ext cx="2499306" cy="5143498"/>
          </a:xfrm>
          <a:prstGeom prst="rect">
            <a:avLst/>
          </a:prstGeom>
          <a:noFill/>
          <a:ln>
            <a:noFill/>
          </a:ln>
        </p:spPr>
      </p:pic>
      <p:pic>
        <p:nvPicPr>
          <p:cNvPr id="163" name="Google Shape;163;p24"/>
          <p:cNvPicPr preferRelativeResize="0"/>
          <p:nvPr/>
        </p:nvPicPr>
        <p:blipFill>
          <a:blip r:embed="rId4">
            <a:alphaModFix/>
          </a:blip>
          <a:stretch>
            <a:fillRect/>
          </a:stretch>
        </p:blipFill>
        <p:spPr>
          <a:xfrm>
            <a:off x="6664310" y="0"/>
            <a:ext cx="2494179" cy="5143498"/>
          </a:xfrm>
          <a:prstGeom prst="rect">
            <a:avLst/>
          </a:prstGeom>
          <a:noFill/>
          <a:ln>
            <a:noFill/>
          </a:ln>
        </p:spPr>
      </p:pic>
      <p:sp>
        <p:nvSpPr>
          <p:cNvPr id="164" name="Google Shape;164;p24"/>
          <p:cNvSpPr txBox="1"/>
          <p:nvPr/>
        </p:nvSpPr>
        <p:spPr>
          <a:xfrm>
            <a:off x="443775" y="2546275"/>
            <a:ext cx="2793600" cy="190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Create TFlite interpreter in Java App</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Despite high verification accuracy, classification was still poor.</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 Teachable Machine</a:t>
            </a:r>
            <a:endParaRPr/>
          </a:p>
        </p:txBody>
      </p:sp>
      <p:pic>
        <p:nvPicPr>
          <p:cNvPr id="170" name="Google Shape;170;p25"/>
          <p:cNvPicPr preferRelativeResize="0"/>
          <p:nvPr/>
        </p:nvPicPr>
        <p:blipFill>
          <a:blip r:embed="rId3">
            <a:alphaModFix/>
          </a:blip>
          <a:stretch>
            <a:fillRect/>
          </a:stretch>
        </p:blipFill>
        <p:spPr>
          <a:xfrm>
            <a:off x="152400" y="1277025"/>
            <a:ext cx="7734253" cy="3714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Development</a:t>
            </a:r>
            <a:endParaRPr/>
          </a:p>
        </p:txBody>
      </p:sp>
      <p:sp>
        <p:nvSpPr>
          <p:cNvPr id="176" name="Google Shape;176;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exploration that seems possible based on our results</a:t>
            </a:r>
            <a:endParaRPr/>
          </a:p>
          <a:p>
            <a:pPr indent="-311150" lvl="0" marL="457200" rtl="0" algn="l">
              <a:spcBef>
                <a:spcPts val="1600"/>
              </a:spcBef>
              <a:spcAft>
                <a:spcPts val="0"/>
              </a:spcAft>
              <a:buSzPts val="1300"/>
              <a:buAutoNum type="arabicPeriod"/>
            </a:pPr>
            <a:r>
              <a:rPr lang="en"/>
              <a:t>Signed Dictionary: Recognition of sign language words from video or image sequences</a:t>
            </a:r>
            <a:endParaRPr/>
          </a:p>
          <a:p>
            <a:pPr indent="-311150" lvl="0" marL="457200" rtl="0" algn="l">
              <a:spcBef>
                <a:spcPts val="0"/>
              </a:spcBef>
              <a:spcAft>
                <a:spcPts val="0"/>
              </a:spcAft>
              <a:buSzPts val="1300"/>
              <a:buAutoNum type="arabicPeriod"/>
            </a:pPr>
            <a:r>
              <a:rPr lang="en"/>
              <a:t>Sign Conversation: Identify and classify signed words, formed into </a:t>
            </a:r>
            <a:r>
              <a:rPr lang="en"/>
              <a:t>sentences</a:t>
            </a:r>
            <a:r>
              <a:rPr lang="en"/>
              <a:t> from video data</a:t>
            </a:r>
            <a:endParaRPr/>
          </a:p>
          <a:p>
            <a:pPr indent="0" lvl="0" marL="457200" rtl="0" algn="l">
              <a:spcBef>
                <a:spcPts val="1600"/>
              </a:spcBef>
              <a:spcAft>
                <a:spcPts val="0"/>
              </a:spcAft>
              <a:buNone/>
            </a:pPr>
            <a:r>
              <a:rPr lang="en" sz="1100" u="sng">
                <a:solidFill>
                  <a:schemeClr val="hlink"/>
                </a:solidFill>
                <a:hlinkClick r:id="rId3"/>
              </a:rPr>
              <a:t>http://www.bu.edu/asllrp/av/dai-asllvd.html</a:t>
            </a:r>
            <a:endParaRPr/>
          </a:p>
          <a:p>
            <a:pPr indent="-311150" lvl="0" marL="457200" rtl="0" algn="l">
              <a:spcBef>
                <a:spcPts val="1600"/>
              </a:spcBef>
              <a:spcAft>
                <a:spcPts val="0"/>
              </a:spcAft>
              <a:buSzPts val="1300"/>
              <a:buAutoNum type="arabicPeriod"/>
            </a:pPr>
            <a:r>
              <a:rPr lang="en"/>
              <a:t>Hybrid: Hand Pose Estimation with Sign Recognition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185475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 &amp; 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7" name="Google Shape;187;p28"/>
          <p:cNvSpPr txBox="1"/>
          <p:nvPr>
            <p:ph idx="4294967295" type="body"/>
          </p:nvPr>
        </p:nvSpPr>
        <p:spPr>
          <a:xfrm>
            <a:off x="311725" y="1350675"/>
            <a:ext cx="8499300" cy="3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 Zheng, B. Liang and A. Jiang, "Recent Advances of Deep Learning for Sign Language Recognition," </a:t>
            </a:r>
            <a:r>
              <a:rPr i="1" lang="en"/>
              <a:t>2017 International Conference on Digital Image Computing: Techniques and Applications (DICTA)</a:t>
            </a:r>
            <a:r>
              <a:rPr lang="en"/>
              <a:t>, Sydney, NSW, 2017, pp. 1-7.</a:t>
            </a:r>
            <a:endParaRPr/>
          </a:p>
          <a:p>
            <a:pPr indent="0" lvl="0" marL="0" rtl="0" algn="l">
              <a:spcBef>
                <a:spcPts val="1600"/>
              </a:spcBef>
              <a:spcAft>
                <a:spcPts val="0"/>
              </a:spcAft>
              <a:buNone/>
            </a:pPr>
            <a:r>
              <a:rPr lang="en" sz="1100" u="sng">
                <a:solidFill>
                  <a:schemeClr val="hlink"/>
                </a:solidFill>
                <a:hlinkClick r:id="rId3"/>
              </a:rPr>
              <a:t>https://ieeexplore.ieee.org/abstract/document/8227483</a:t>
            </a:r>
            <a:endParaRPr/>
          </a:p>
          <a:p>
            <a:pPr indent="0" lvl="0" marL="0" rtl="0" algn="l">
              <a:spcBef>
                <a:spcPts val="1600"/>
              </a:spcBef>
              <a:spcAft>
                <a:spcPts val="0"/>
              </a:spcAft>
              <a:buNone/>
            </a:pPr>
            <a:r>
              <a:rPr lang="en">
                <a:solidFill>
                  <a:srgbClr val="666666"/>
                </a:solidFill>
                <a:highlight>
                  <a:srgbClr val="FFFFFF"/>
                </a:highlight>
              </a:rPr>
              <a:t>Y. Ji, S. Kim and K. Lee, "Sign Language Learning System with Image Sampling and Convolutional Neural Network," </a:t>
            </a:r>
            <a:r>
              <a:rPr i="1" lang="en">
                <a:solidFill>
                  <a:srgbClr val="666666"/>
                </a:solidFill>
                <a:highlight>
                  <a:srgbClr val="FFFFFF"/>
                </a:highlight>
              </a:rPr>
              <a:t>2017 First IEEE International Conference on Robotic Computing (IRC)</a:t>
            </a:r>
            <a:r>
              <a:rPr lang="en">
                <a:solidFill>
                  <a:srgbClr val="666666"/>
                </a:solidFill>
                <a:highlight>
                  <a:srgbClr val="FFFFFF"/>
                </a:highlight>
              </a:rPr>
              <a:t>, Taichung, 2017, pp. 371-375.</a:t>
            </a:r>
            <a:endParaRPr>
              <a:solidFill>
                <a:srgbClr val="666666"/>
              </a:solidFill>
              <a:highlight>
                <a:srgbClr val="FFFFFF"/>
              </a:highlight>
            </a:endParaRPr>
          </a:p>
          <a:p>
            <a:pPr indent="0" lvl="0" marL="0" rtl="0" algn="l">
              <a:spcBef>
                <a:spcPts val="0"/>
              </a:spcBef>
              <a:spcAft>
                <a:spcPts val="0"/>
              </a:spcAft>
              <a:buNone/>
            </a:pPr>
            <a:r>
              <a:t/>
            </a:r>
            <a:endParaRPr sz="1100">
              <a:solidFill>
                <a:schemeClr val="accent5"/>
              </a:solidFill>
              <a:highlight>
                <a:srgbClr val="FFFFFF"/>
              </a:highlight>
              <a:latin typeface="Arial"/>
              <a:ea typeface="Arial"/>
              <a:cs typeface="Arial"/>
              <a:sym typeface="Arial"/>
            </a:endParaRPr>
          </a:p>
          <a:p>
            <a:pPr indent="0" lvl="0" marL="0" rtl="0" algn="l">
              <a:spcBef>
                <a:spcPts val="0"/>
              </a:spcBef>
              <a:spcAft>
                <a:spcPts val="0"/>
              </a:spcAft>
              <a:buNone/>
            </a:pPr>
            <a:r>
              <a:rPr lang="en" sz="1100" u="sng">
                <a:solidFill>
                  <a:schemeClr val="accent5"/>
                </a:solidFill>
                <a:highlight>
                  <a:srgbClr val="FFFFFF"/>
                </a:highlight>
                <a:hlinkClick r:id="rId4"/>
              </a:rPr>
              <a:t>https://ieeexplore.ieee.org/document/7926567/</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t>G. A. Rao, K. Syamala, P. V. V. Kishore and A. S. C. S. Sastry, "Deep convolutional neural networks for sign language recognition," 2018 </a:t>
            </a:r>
            <a:r>
              <a:rPr i="1" lang="en"/>
              <a:t>Conference on Signal Processing And Communication Engineering Systems (SPACES)</a:t>
            </a:r>
            <a:r>
              <a:rPr lang="en"/>
              <a:t>, Vijayawada, 2018, pp. 194-197.</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u="sng">
                <a:solidFill>
                  <a:schemeClr val="hlink"/>
                </a:solidFill>
                <a:hlinkClick r:id="rId5"/>
              </a:rPr>
              <a:t>https://ieeexplore.ieee.org/abstract/document/8316344</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Dataset</a:t>
            </a:r>
            <a:endParaRPr sz="2400"/>
          </a:p>
          <a:p>
            <a:pPr indent="0" lvl="0" marL="0" rtl="0" algn="l">
              <a:spcBef>
                <a:spcPts val="1600"/>
              </a:spcBef>
              <a:spcAft>
                <a:spcPts val="0"/>
              </a:spcAft>
              <a:buNone/>
            </a:pPr>
            <a:r>
              <a:rPr lang="en" sz="2400"/>
              <a:t>Goals</a:t>
            </a:r>
            <a:endParaRPr sz="2400"/>
          </a:p>
          <a:p>
            <a:pPr indent="0" lvl="0" marL="0" rtl="0" algn="l">
              <a:spcBef>
                <a:spcPts val="1600"/>
              </a:spcBef>
              <a:spcAft>
                <a:spcPts val="0"/>
              </a:spcAft>
              <a:buNone/>
            </a:pPr>
            <a:r>
              <a:rPr lang="en" sz="2400"/>
              <a:t>Methods</a:t>
            </a:r>
            <a:endParaRPr sz="2400"/>
          </a:p>
          <a:p>
            <a:pPr indent="0" lvl="0" marL="0" rtl="0" algn="l">
              <a:spcBef>
                <a:spcPts val="1600"/>
              </a:spcBef>
              <a:spcAft>
                <a:spcPts val="0"/>
              </a:spcAft>
              <a:buNone/>
            </a:pPr>
            <a:r>
              <a:rPr lang="en" sz="2400"/>
              <a:t>Algorithms</a:t>
            </a:r>
            <a:endParaRPr sz="2400"/>
          </a:p>
          <a:p>
            <a:pPr indent="0" lvl="0" marL="0" rtl="0" algn="l">
              <a:spcBef>
                <a:spcPts val="1600"/>
              </a:spcBef>
              <a:spcAft>
                <a:spcPts val="0"/>
              </a:spcAft>
              <a:buNone/>
            </a:pPr>
            <a:r>
              <a:rPr lang="en" sz="2400"/>
              <a:t>Conclusions</a:t>
            </a:r>
            <a:endParaRPr sz="2400"/>
          </a:p>
          <a:p>
            <a:pPr indent="0" lvl="0" marL="0" rtl="0" algn="l">
              <a:spcBef>
                <a:spcPts val="1600"/>
              </a:spcBef>
              <a:spcAft>
                <a:spcPts val="0"/>
              </a:spcAft>
              <a:buNone/>
            </a:pPr>
            <a:r>
              <a:rPr lang="en" sz="2400"/>
              <a:t>Future Development</a:t>
            </a:r>
            <a:endParaRPr sz="2400"/>
          </a:p>
          <a:p>
            <a:pPr indent="0" lvl="0" marL="0" rtl="0" algn="l">
              <a:spcBef>
                <a:spcPts val="1600"/>
              </a:spcBef>
              <a:spcAft>
                <a:spcPts val="1600"/>
              </a:spcAft>
              <a:buNone/>
            </a:pPr>
            <a:r>
              <a:rPr lang="en" sz="2400"/>
              <a:t>References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Signed MNIST</a:t>
            </a:r>
            <a:endParaRPr/>
          </a:p>
        </p:txBody>
      </p:sp>
      <p:sp>
        <p:nvSpPr>
          <p:cNvPr id="77" name="Google Shape;77;p15"/>
          <p:cNvSpPr txBox="1"/>
          <p:nvPr>
            <p:ph idx="4294967295" type="body"/>
          </p:nvPr>
        </p:nvSpPr>
        <p:spPr>
          <a:xfrm>
            <a:off x="311725" y="3280100"/>
            <a:ext cx="8520600" cy="15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Dataset: No </a:t>
            </a:r>
            <a:r>
              <a:rPr lang="en"/>
              <a:t>previous work utilizing this dataset</a:t>
            </a:r>
            <a:endParaRPr/>
          </a:p>
          <a:p>
            <a:pPr indent="0" lvl="0" marL="0" rtl="0" algn="l">
              <a:spcBef>
                <a:spcPts val="1600"/>
              </a:spcBef>
              <a:spcAft>
                <a:spcPts val="0"/>
              </a:spcAft>
              <a:buNone/>
            </a:pPr>
            <a:r>
              <a:rPr lang="en"/>
              <a:t>Size of dataset: 1500 labeled images and 562 unlabeled images (2nd dataset: 2100 images)</a:t>
            </a:r>
            <a:endParaRPr/>
          </a:p>
          <a:p>
            <a:pPr indent="0" lvl="0" marL="0" rtl="0" algn="l">
              <a:spcBef>
                <a:spcPts val="1600"/>
              </a:spcBef>
              <a:spcAft>
                <a:spcPts val="0"/>
              </a:spcAft>
              <a:buNone/>
            </a:pPr>
            <a:r>
              <a:rPr lang="en"/>
              <a:t>Important: Breakthroughs in this field could facilitate new methods of communication</a:t>
            </a:r>
            <a:endParaRPr/>
          </a:p>
          <a:p>
            <a:pPr indent="0" lvl="0" marL="0" rtl="0" algn="l">
              <a:spcBef>
                <a:spcPts val="1600"/>
              </a:spcBef>
              <a:spcAft>
                <a:spcPts val="1600"/>
              </a:spcAft>
              <a:buNone/>
            </a:pPr>
            <a:r>
              <a:rPr lang="en"/>
              <a:t>Accessible: Publically </a:t>
            </a:r>
            <a:r>
              <a:rPr lang="en"/>
              <a:t>available</a:t>
            </a:r>
            <a:r>
              <a:rPr lang="en"/>
              <a:t> and utilizes well </a:t>
            </a:r>
            <a:r>
              <a:rPr lang="en"/>
              <a:t>formatted, uniform, labeled data</a:t>
            </a:r>
            <a:r>
              <a:rPr lang="en"/>
              <a:t> </a:t>
            </a:r>
            <a:endParaRPr/>
          </a:p>
        </p:txBody>
      </p:sp>
      <p:pic>
        <p:nvPicPr>
          <p:cNvPr id="78" name="Google Shape;78;p15"/>
          <p:cNvPicPr preferRelativeResize="0"/>
          <p:nvPr/>
        </p:nvPicPr>
        <p:blipFill>
          <a:blip r:embed="rId3">
            <a:alphaModFix/>
          </a:blip>
          <a:stretch>
            <a:fillRect/>
          </a:stretch>
        </p:blipFill>
        <p:spPr>
          <a:xfrm>
            <a:off x="2726850" y="1364171"/>
            <a:ext cx="1207575" cy="1207575"/>
          </a:xfrm>
          <a:prstGeom prst="rect">
            <a:avLst/>
          </a:prstGeom>
          <a:noFill/>
          <a:ln>
            <a:noFill/>
          </a:ln>
        </p:spPr>
      </p:pic>
      <p:pic>
        <p:nvPicPr>
          <p:cNvPr id="79" name="Google Shape;79;p15"/>
          <p:cNvPicPr preferRelativeResize="0"/>
          <p:nvPr/>
        </p:nvPicPr>
        <p:blipFill>
          <a:blip r:embed="rId4">
            <a:alphaModFix/>
          </a:blip>
          <a:stretch>
            <a:fillRect/>
          </a:stretch>
        </p:blipFill>
        <p:spPr>
          <a:xfrm>
            <a:off x="1519275" y="1364171"/>
            <a:ext cx="1207575" cy="1207575"/>
          </a:xfrm>
          <a:prstGeom prst="rect">
            <a:avLst/>
          </a:prstGeom>
          <a:noFill/>
          <a:ln>
            <a:noFill/>
          </a:ln>
        </p:spPr>
      </p:pic>
      <p:pic>
        <p:nvPicPr>
          <p:cNvPr id="80" name="Google Shape;80;p15"/>
          <p:cNvPicPr preferRelativeResize="0"/>
          <p:nvPr/>
        </p:nvPicPr>
        <p:blipFill>
          <a:blip r:embed="rId5">
            <a:alphaModFix/>
          </a:blip>
          <a:stretch>
            <a:fillRect/>
          </a:stretch>
        </p:blipFill>
        <p:spPr>
          <a:xfrm>
            <a:off x="311700" y="1364171"/>
            <a:ext cx="1207575" cy="1207575"/>
          </a:xfrm>
          <a:prstGeom prst="rect">
            <a:avLst/>
          </a:prstGeom>
          <a:noFill/>
          <a:ln>
            <a:noFill/>
          </a:ln>
        </p:spPr>
      </p:pic>
      <p:pic>
        <p:nvPicPr>
          <p:cNvPr id="81" name="Google Shape;81;p15"/>
          <p:cNvPicPr preferRelativeResize="0"/>
          <p:nvPr/>
        </p:nvPicPr>
        <p:blipFill>
          <a:blip r:embed="rId6">
            <a:alphaModFix/>
          </a:blip>
          <a:stretch>
            <a:fillRect/>
          </a:stretch>
        </p:blipFill>
        <p:spPr>
          <a:xfrm>
            <a:off x="5141991" y="1328747"/>
            <a:ext cx="2908334" cy="195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87" name="Google Shape;87;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being a research topic for over 20 years, there are few mature technologies in this domain</a:t>
            </a:r>
            <a:endParaRPr/>
          </a:p>
          <a:p>
            <a:pPr indent="-311150" lvl="0" marL="457200" rtl="0" algn="l">
              <a:spcBef>
                <a:spcPts val="1600"/>
              </a:spcBef>
              <a:spcAft>
                <a:spcPts val="0"/>
              </a:spcAft>
              <a:buSzPts val="1300"/>
              <a:buChar char="-"/>
            </a:pPr>
            <a:r>
              <a:rPr lang="en"/>
              <a:t>There are few publically </a:t>
            </a:r>
            <a:r>
              <a:rPr lang="en"/>
              <a:t>available</a:t>
            </a:r>
            <a:r>
              <a:rPr lang="en"/>
              <a:t> datasets</a:t>
            </a:r>
            <a:endParaRPr/>
          </a:p>
          <a:p>
            <a:pPr indent="-311150" lvl="0" marL="457200" rtl="0" algn="l">
              <a:spcBef>
                <a:spcPts val="0"/>
              </a:spcBef>
              <a:spcAft>
                <a:spcPts val="0"/>
              </a:spcAft>
              <a:buSzPts val="1300"/>
              <a:buChar char="-"/>
            </a:pPr>
            <a:r>
              <a:rPr lang="en"/>
              <a:t>Available</a:t>
            </a:r>
            <a:r>
              <a:rPr lang="en"/>
              <a:t> datasets are usually highly </a:t>
            </a:r>
            <a:r>
              <a:rPr lang="en"/>
              <a:t>specialized</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Develop various models for recognition of image data</a:t>
            </a:r>
            <a:endParaRPr/>
          </a:p>
          <a:p>
            <a:pPr indent="0" lvl="0" marL="0" rtl="0" algn="l">
              <a:spcBef>
                <a:spcPts val="1600"/>
              </a:spcBef>
              <a:spcAft>
                <a:spcPts val="1600"/>
              </a:spcAft>
              <a:buNone/>
            </a:pPr>
            <a:r>
              <a:rPr lang="en"/>
              <a:t>Produce small and </a:t>
            </a:r>
            <a:r>
              <a:rPr lang="en"/>
              <a:t>efficient</a:t>
            </a:r>
            <a:r>
              <a:rPr lang="en"/>
              <a:t> versions of the model for use on mobile platforms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3" name="Google Shape;93;p17"/>
          <p:cNvSpPr txBox="1"/>
          <p:nvPr>
            <p:ph idx="1" type="body"/>
          </p:nvPr>
        </p:nvSpPr>
        <p:spPr>
          <a:xfrm>
            <a:off x="4680050" y="522450"/>
            <a:ext cx="4166400" cy="40986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rgbClr val="000000"/>
                </a:solidFill>
                <a:latin typeface="Arial"/>
                <a:ea typeface="Arial"/>
                <a:cs typeface="Arial"/>
                <a:sym typeface="Arial"/>
              </a:rPr>
              <a:t>Training 64x64 single channel imgs</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1400">
                <a:solidFill>
                  <a:srgbClr val="000000"/>
                </a:solidFill>
                <a:latin typeface="Arial"/>
                <a:ea typeface="Arial"/>
                <a:cs typeface="Arial"/>
                <a:sym typeface="Arial"/>
              </a:rPr>
              <a:t>Training 64x64 three channels imgs</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1400">
                <a:solidFill>
                  <a:srgbClr val="000000"/>
                </a:solidFill>
                <a:latin typeface="Arial"/>
                <a:ea typeface="Arial"/>
                <a:cs typeface="Arial"/>
                <a:sym typeface="Arial"/>
              </a:rPr>
              <a:t>Training resized 224x224 three channels imgs</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1400">
                <a:solidFill>
                  <a:srgbClr val="000000"/>
                </a:solidFill>
                <a:latin typeface="Arial"/>
                <a:ea typeface="Arial"/>
                <a:cs typeface="Arial"/>
                <a:sym typeface="Arial"/>
              </a:rPr>
              <a:t>Using Data Augmentation</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1400">
                <a:solidFill>
                  <a:srgbClr val="000000"/>
                </a:solidFill>
                <a:latin typeface="Arial"/>
                <a:ea typeface="Arial"/>
                <a:cs typeface="Arial"/>
                <a:sym typeface="Arial"/>
              </a:rPr>
              <a:t>Training similar datasets for cross-evaluation</a:t>
            </a:r>
            <a:endParaRPr sz="14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400">
              <a:solidFill>
                <a:srgbClr val="000000"/>
              </a:solidFill>
              <a:latin typeface="Arial"/>
              <a:ea typeface="Arial"/>
              <a:cs typeface="Arial"/>
              <a:sym typeface="Arial"/>
            </a:endParaRPr>
          </a:p>
        </p:txBody>
      </p:sp>
      <p:pic>
        <p:nvPicPr>
          <p:cNvPr id="94" name="Google Shape;94;p17"/>
          <p:cNvPicPr preferRelativeResize="0"/>
          <p:nvPr/>
        </p:nvPicPr>
        <p:blipFill>
          <a:blip r:embed="rId3">
            <a:alphaModFix/>
          </a:blip>
          <a:stretch>
            <a:fillRect/>
          </a:stretch>
        </p:blipFill>
        <p:spPr>
          <a:xfrm>
            <a:off x="6203450" y="2033625"/>
            <a:ext cx="647925" cy="647925"/>
          </a:xfrm>
          <a:prstGeom prst="rect">
            <a:avLst/>
          </a:prstGeom>
          <a:noFill/>
          <a:ln>
            <a:noFill/>
          </a:ln>
        </p:spPr>
      </p:pic>
      <p:pic>
        <p:nvPicPr>
          <p:cNvPr id="95" name="Google Shape;95;p17"/>
          <p:cNvPicPr preferRelativeResize="0"/>
          <p:nvPr/>
        </p:nvPicPr>
        <p:blipFill>
          <a:blip r:embed="rId4">
            <a:alphaModFix/>
          </a:blip>
          <a:stretch>
            <a:fillRect/>
          </a:stretch>
        </p:blipFill>
        <p:spPr>
          <a:xfrm>
            <a:off x="5524688" y="2033625"/>
            <a:ext cx="647925" cy="647925"/>
          </a:xfrm>
          <a:prstGeom prst="rect">
            <a:avLst/>
          </a:prstGeom>
          <a:noFill/>
          <a:ln>
            <a:noFill/>
          </a:ln>
        </p:spPr>
      </p:pic>
      <p:pic>
        <p:nvPicPr>
          <p:cNvPr id="96" name="Google Shape;96;p17"/>
          <p:cNvPicPr preferRelativeResize="0"/>
          <p:nvPr/>
        </p:nvPicPr>
        <p:blipFill>
          <a:blip r:embed="rId5">
            <a:alphaModFix/>
          </a:blip>
          <a:stretch>
            <a:fillRect/>
          </a:stretch>
        </p:blipFill>
        <p:spPr>
          <a:xfrm>
            <a:off x="4845950" y="2033625"/>
            <a:ext cx="647925" cy="647925"/>
          </a:xfrm>
          <a:prstGeom prst="rect">
            <a:avLst/>
          </a:prstGeom>
          <a:noFill/>
          <a:ln>
            <a:noFill/>
          </a:ln>
        </p:spPr>
      </p:pic>
      <p:pic>
        <p:nvPicPr>
          <p:cNvPr id="97" name="Google Shape;97;p17"/>
          <p:cNvPicPr preferRelativeResize="0"/>
          <p:nvPr/>
        </p:nvPicPr>
        <p:blipFill>
          <a:blip r:embed="rId6">
            <a:alphaModFix/>
          </a:blip>
          <a:stretch>
            <a:fillRect/>
          </a:stretch>
        </p:blipFill>
        <p:spPr>
          <a:xfrm>
            <a:off x="5543850" y="2740150"/>
            <a:ext cx="647925" cy="647925"/>
          </a:xfrm>
          <a:prstGeom prst="rect">
            <a:avLst/>
          </a:prstGeom>
          <a:noFill/>
          <a:ln>
            <a:noFill/>
          </a:ln>
        </p:spPr>
      </p:pic>
      <p:pic>
        <p:nvPicPr>
          <p:cNvPr id="98" name="Google Shape;98;p17"/>
          <p:cNvPicPr preferRelativeResize="0"/>
          <p:nvPr/>
        </p:nvPicPr>
        <p:blipFill>
          <a:blip r:embed="rId7">
            <a:alphaModFix/>
          </a:blip>
          <a:stretch>
            <a:fillRect/>
          </a:stretch>
        </p:blipFill>
        <p:spPr>
          <a:xfrm>
            <a:off x="4845950" y="2738925"/>
            <a:ext cx="647925" cy="647925"/>
          </a:xfrm>
          <a:prstGeom prst="rect">
            <a:avLst/>
          </a:prstGeom>
          <a:noFill/>
          <a:ln>
            <a:noFill/>
          </a:ln>
        </p:spPr>
      </p:pic>
      <p:pic>
        <p:nvPicPr>
          <p:cNvPr id="99" name="Google Shape;99;p17"/>
          <p:cNvPicPr preferRelativeResize="0"/>
          <p:nvPr/>
        </p:nvPicPr>
        <p:blipFill>
          <a:blip r:embed="rId8">
            <a:alphaModFix/>
          </a:blip>
          <a:stretch>
            <a:fillRect/>
          </a:stretch>
        </p:blipFill>
        <p:spPr>
          <a:xfrm>
            <a:off x="6915450" y="2033625"/>
            <a:ext cx="647925" cy="647925"/>
          </a:xfrm>
          <a:prstGeom prst="rect">
            <a:avLst/>
          </a:prstGeom>
          <a:noFill/>
          <a:ln>
            <a:noFill/>
          </a:ln>
        </p:spPr>
      </p:pic>
      <p:pic>
        <p:nvPicPr>
          <p:cNvPr id="100" name="Google Shape;100;p17"/>
          <p:cNvPicPr preferRelativeResize="0"/>
          <p:nvPr/>
        </p:nvPicPr>
        <p:blipFill>
          <a:blip r:embed="rId9">
            <a:alphaModFix/>
          </a:blip>
          <a:stretch>
            <a:fillRect/>
          </a:stretch>
        </p:blipFill>
        <p:spPr>
          <a:xfrm>
            <a:off x="6234250" y="2738925"/>
            <a:ext cx="609600" cy="647925"/>
          </a:xfrm>
          <a:prstGeom prst="rect">
            <a:avLst/>
          </a:prstGeom>
          <a:noFill/>
          <a:ln>
            <a:noFill/>
          </a:ln>
        </p:spPr>
      </p:pic>
      <p:pic>
        <p:nvPicPr>
          <p:cNvPr id="101" name="Google Shape;101;p17"/>
          <p:cNvPicPr preferRelativeResize="0"/>
          <p:nvPr/>
        </p:nvPicPr>
        <p:blipFill>
          <a:blip r:embed="rId10">
            <a:alphaModFix/>
          </a:blip>
          <a:stretch>
            <a:fillRect/>
          </a:stretch>
        </p:blipFill>
        <p:spPr>
          <a:xfrm>
            <a:off x="6886325" y="2740150"/>
            <a:ext cx="670876" cy="647925"/>
          </a:xfrm>
          <a:prstGeom prst="rect">
            <a:avLst/>
          </a:prstGeom>
          <a:noFill/>
          <a:ln>
            <a:noFill/>
          </a:ln>
        </p:spPr>
      </p:pic>
      <p:pic>
        <p:nvPicPr>
          <p:cNvPr id="102" name="Google Shape;102;p17"/>
          <p:cNvPicPr preferRelativeResize="0"/>
          <p:nvPr/>
        </p:nvPicPr>
        <p:blipFill>
          <a:blip r:embed="rId11">
            <a:alphaModFix/>
          </a:blip>
          <a:stretch>
            <a:fillRect/>
          </a:stretch>
        </p:blipFill>
        <p:spPr>
          <a:xfrm>
            <a:off x="4845950" y="3444225"/>
            <a:ext cx="670875" cy="647925"/>
          </a:xfrm>
          <a:prstGeom prst="rect">
            <a:avLst/>
          </a:prstGeom>
          <a:noFill/>
          <a:ln>
            <a:noFill/>
          </a:ln>
        </p:spPr>
      </p:pic>
      <p:pic>
        <p:nvPicPr>
          <p:cNvPr id="103" name="Google Shape;103;p17"/>
          <p:cNvPicPr preferRelativeResize="0"/>
          <p:nvPr/>
        </p:nvPicPr>
        <p:blipFill>
          <a:blip r:embed="rId12">
            <a:alphaModFix/>
          </a:blip>
          <a:stretch>
            <a:fillRect/>
          </a:stretch>
        </p:blipFill>
        <p:spPr>
          <a:xfrm>
            <a:off x="5563026" y="3446675"/>
            <a:ext cx="647925" cy="647925"/>
          </a:xfrm>
          <a:prstGeom prst="rect">
            <a:avLst/>
          </a:prstGeom>
          <a:noFill/>
          <a:ln>
            <a:noFill/>
          </a:ln>
        </p:spPr>
      </p:pic>
      <p:pic>
        <p:nvPicPr>
          <p:cNvPr id="104" name="Google Shape;104;p17"/>
          <p:cNvPicPr preferRelativeResize="0"/>
          <p:nvPr/>
        </p:nvPicPr>
        <p:blipFill>
          <a:blip r:embed="rId13">
            <a:alphaModFix/>
          </a:blip>
          <a:stretch>
            <a:fillRect/>
          </a:stretch>
        </p:blipFill>
        <p:spPr>
          <a:xfrm>
            <a:off x="6248825" y="3444226"/>
            <a:ext cx="647925" cy="647925"/>
          </a:xfrm>
          <a:prstGeom prst="rect">
            <a:avLst/>
          </a:prstGeom>
          <a:noFill/>
          <a:ln>
            <a:noFill/>
          </a:ln>
        </p:spPr>
      </p:pic>
      <p:pic>
        <p:nvPicPr>
          <p:cNvPr id="105" name="Google Shape;105;p17"/>
          <p:cNvPicPr preferRelativeResize="0"/>
          <p:nvPr/>
        </p:nvPicPr>
        <p:blipFill>
          <a:blip r:embed="rId14">
            <a:alphaModFix/>
          </a:blip>
          <a:stretch>
            <a:fillRect/>
          </a:stretch>
        </p:blipFill>
        <p:spPr>
          <a:xfrm>
            <a:off x="4858550" y="4149525"/>
            <a:ext cx="647925" cy="647925"/>
          </a:xfrm>
          <a:prstGeom prst="rect">
            <a:avLst/>
          </a:prstGeom>
          <a:noFill/>
          <a:ln>
            <a:noFill/>
          </a:ln>
        </p:spPr>
      </p:pic>
      <p:pic>
        <p:nvPicPr>
          <p:cNvPr id="106" name="Google Shape;106;p17"/>
          <p:cNvPicPr preferRelativeResize="0"/>
          <p:nvPr/>
        </p:nvPicPr>
        <p:blipFill>
          <a:blip r:embed="rId15">
            <a:alphaModFix/>
          </a:blip>
          <a:stretch>
            <a:fillRect/>
          </a:stretch>
        </p:blipFill>
        <p:spPr>
          <a:xfrm>
            <a:off x="5582201" y="4153200"/>
            <a:ext cx="670875" cy="670875"/>
          </a:xfrm>
          <a:prstGeom prst="rect">
            <a:avLst/>
          </a:prstGeom>
          <a:noFill/>
          <a:ln>
            <a:noFill/>
          </a:ln>
        </p:spPr>
      </p:pic>
      <p:pic>
        <p:nvPicPr>
          <p:cNvPr id="107" name="Google Shape;107;p17"/>
          <p:cNvPicPr preferRelativeResize="0"/>
          <p:nvPr/>
        </p:nvPicPr>
        <p:blipFill>
          <a:blip r:embed="rId16">
            <a:alphaModFix/>
          </a:blip>
          <a:stretch>
            <a:fillRect/>
          </a:stretch>
        </p:blipFill>
        <p:spPr>
          <a:xfrm>
            <a:off x="6934625" y="3446675"/>
            <a:ext cx="609600" cy="647925"/>
          </a:xfrm>
          <a:prstGeom prst="rect">
            <a:avLst/>
          </a:prstGeom>
          <a:noFill/>
          <a:ln>
            <a:noFill/>
          </a:ln>
        </p:spPr>
      </p:pic>
      <p:pic>
        <p:nvPicPr>
          <p:cNvPr id="108" name="Google Shape;108;p17"/>
          <p:cNvPicPr preferRelativeResize="0"/>
          <p:nvPr/>
        </p:nvPicPr>
        <p:blipFill>
          <a:blip r:embed="rId17">
            <a:alphaModFix/>
          </a:blip>
          <a:stretch>
            <a:fillRect/>
          </a:stretch>
        </p:blipFill>
        <p:spPr>
          <a:xfrm>
            <a:off x="6305850" y="4148300"/>
            <a:ext cx="647925" cy="647925"/>
          </a:xfrm>
          <a:prstGeom prst="rect">
            <a:avLst/>
          </a:prstGeom>
          <a:noFill/>
          <a:ln>
            <a:noFill/>
          </a:ln>
        </p:spPr>
      </p:pic>
      <p:pic>
        <p:nvPicPr>
          <p:cNvPr id="109" name="Google Shape;109;p17"/>
          <p:cNvPicPr preferRelativeResize="0"/>
          <p:nvPr/>
        </p:nvPicPr>
        <p:blipFill>
          <a:blip r:embed="rId18">
            <a:alphaModFix/>
          </a:blip>
          <a:stretch>
            <a:fillRect/>
          </a:stretch>
        </p:blipFill>
        <p:spPr>
          <a:xfrm>
            <a:off x="6934626" y="4153200"/>
            <a:ext cx="647925" cy="647925"/>
          </a:xfrm>
          <a:prstGeom prst="rect">
            <a:avLst/>
          </a:prstGeom>
          <a:noFill/>
          <a:ln>
            <a:noFill/>
          </a:ln>
        </p:spPr>
      </p:pic>
      <p:sp>
        <p:nvSpPr>
          <p:cNvPr id="110" name="Google Shape;110;p17"/>
          <p:cNvSpPr txBox="1"/>
          <p:nvPr/>
        </p:nvSpPr>
        <p:spPr>
          <a:xfrm>
            <a:off x="7717400" y="2167500"/>
            <a:ext cx="11289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New Dataset</a:t>
            </a:r>
            <a:endParaRPr>
              <a:latin typeface="Roboto"/>
              <a:ea typeface="Roboto"/>
              <a:cs typeface="Roboto"/>
              <a:sym typeface="Roboto"/>
            </a:endParaRPr>
          </a:p>
        </p:txBody>
      </p:sp>
      <p:sp>
        <p:nvSpPr>
          <p:cNvPr id="111" name="Google Shape;111;p17"/>
          <p:cNvSpPr txBox="1"/>
          <p:nvPr/>
        </p:nvSpPr>
        <p:spPr>
          <a:xfrm>
            <a:off x="7753150" y="3446675"/>
            <a:ext cx="11289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Original </a:t>
            </a:r>
            <a:r>
              <a:rPr lang="en">
                <a:latin typeface="Roboto"/>
                <a:ea typeface="Roboto"/>
                <a:cs typeface="Roboto"/>
                <a:sym typeface="Roboto"/>
              </a:rPr>
              <a:t>Dataset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Mobilenet v2 Discussion</a:t>
            </a:r>
            <a:endParaRPr/>
          </a:p>
        </p:txBody>
      </p:sp>
      <p:sp>
        <p:nvSpPr>
          <p:cNvPr id="117" name="Google Shape;117;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 developed emphasizing efficiency for mobile platforms</a:t>
            </a:r>
            <a:endParaRPr/>
          </a:p>
          <a:p>
            <a:pPr indent="-311150" lvl="0" marL="457200" rtl="0" algn="l">
              <a:spcBef>
                <a:spcPts val="0"/>
              </a:spcBef>
              <a:spcAft>
                <a:spcPts val="0"/>
              </a:spcAft>
              <a:buSzPts val="1300"/>
              <a:buChar char="●"/>
            </a:pPr>
            <a:r>
              <a:rPr lang="en"/>
              <a:t>Utilizes a series of bottleneck convolution layers with residuals</a:t>
            </a:r>
            <a:endParaRPr/>
          </a:p>
          <a:p>
            <a:pPr indent="-311150" lvl="0" marL="457200" rtl="0" algn="l">
              <a:spcBef>
                <a:spcPts val="0"/>
              </a:spcBef>
              <a:spcAft>
                <a:spcPts val="0"/>
              </a:spcAft>
              <a:buSzPts val="1300"/>
              <a:buChar char="●"/>
            </a:pPr>
            <a:r>
              <a:rPr lang="en"/>
              <a:t>Effective for both Classification and Segmentation tasks</a:t>
            </a:r>
            <a:endParaRPr/>
          </a:p>
          <a:p>
            <a:pPr indent="-311150" lvl="0" marL="457200" rtl="0" algn="l">
              <a:spcBef>
                <a:spcPts val="0"/>
              </a:spcBef>
              <a:spcAft>
                <a:spcPts val="0"/>
              </a:spcAft>
              <a:buSzPts val="1300"/>
              <a:buChar char="●"/>
            </a:pPr>
            <a:r>
              <a:rPr lang="en"/>
              <a:t>Can utilize transfer learning from pretrained weights</a:t>
            </a:r>
            <a:endParaRPr/>
          </a:p>
          <a:p>
            <a:pPr indent="-311150" lvl="0" marL="457200" rtl="0" algn="l">
              <a:spcBef>
                <a:spcPts val="0"/>
              </a:spcBef>
              <a:spcAft>
                <a:spcPts val="0"/>
              </a:spcAft>
              <a:buSzPts val="1300"/>
              <a:buChar char="●"/>
            </a:pPr>
            <a:r>
              <a:rPr lang="en"/>
              <a:t>Filesize of model: hdf5 = 5MB | tflite = 483KB</a:t>
            </a:r>
            <a:endParaRPr/>
          </a:p>
          <a:p>
            <a:pPr indent="0" lvl="0" marL="0" rtl="0" algn="l">
              <a:spcBef>
                <a:spcPts val="160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5386600" y="2640750"/>
            <a:ext cx="2682550" cy="235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Model Discussion</a:t>
            </a:r>
            <a:endParaRPr/>
          </a:p>
        </p:txBody>
      </p:sp>
      <p:sp>
        <p:nvSpPr>
          <p:cNvPr id="124" name="Google Shape;124;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4 layer Conv2d layers</a:t>
            </a:r>
            <a:endParaRPr/>
          </a:p>
          <a:p>
            <a:pPr indent="-311150" lvl="0" marL="457200" rtl="0" algn="l">
              <a:spcBef>
                <a:spcPts val="0"/>
              </a:spcBef>
              <a:spcAft>
                <a:spcPts val="0"/>
              </a:spcAft>
              <a:buSzPts val="1300"/>
              <a:buChar char="●"/>
            </a:pPr>
            <a:r>
              <a:rPr lang="en"/>
              <a:t>Maxpooling + Dropout + Flatten Layers</a:t>
            </a:r>
            <a:endParaRPr/>
          </a:p>
          <a:p>
            <a:pPr indent="-311150" lvl="0" marL="457200" rtl="0" algn="l">
              <a:spcBef>
                <a:spcPts val="0"/>
              </a:spcBef>
              <a:spcAft>
                <a:spcPts val="0"/>
              </a:spcAft>
              <a:buSzPts val="1300"/>
              <a:buChar char="●"/>
            </a:pPr>
            <a:r>
              <a:rPr lang="en"/>
              <a:t>2 layer Neural Network (Dense Layers)</a:t>
            </a:r>
            <a:endParaRPr/>
          </a:p>
          <a:p>
            <a:pPr indent="-311150" lvl="0" marL="457200" rtl="0" algn="l">
              <a:spcBef>
                <a:spcPts val="0"/>
              </a:spcBef>
              <a:spcAft>
                <a:spcPts val="0"/>
              </a:spcAft>
              <a:buSzPts val="1300"/>
              <a:buChar char="●"/>
            </a:pPr>
            <a:r>
              <a:rPr lang="en"/>
              <a:t>Relu Activation</a:t>
            </a:r>
            <a:endParaRPr/>
          </a:p>
          <a:p>
            <a:pPr indent="-311150" lvl="0" marL="457200" rtl="0" algn="l">
              <a:spcBef>
                <a:spcPts val="0"/>
              </a:spcBef>
              <a:spcAft>
                <a:spcPts val="0"/>
              </a:spcAft>
              <a:buSzPts val="1300"/>
              <a:buChar char="●"/>
            </a:pPr>
            <a:r>
              <a:rPr lang="en"/>
              <a:t>Learning Rate of 0.0001</a:t>
            </a:r>
            <a:endParaRPr/>
          </a:p>
          <a:p>
            <a:pPr indent="-311150" lvl="0" marL="457200" rtl="0" algn="l">
              <a:spcBef>
                <a:spcPts val="0"/>
              </a:spcBef>
              <a:spcAft>
                <a:spcPts val="0"/>
              </a:spcAft>
              <a:buSzPts val="1300"/>
              <a:buChar char="●"/>
            </a:pPr>
            <a:r>
              <a:rPr lang="en"/>
              <a:t>Filter sizes of 16, 32, 64, 128 in order</a:t>
            </a:r>
            <a:endParaRPr/>
          </a:p>
          <a:p>
            <a:pPr indent="-311150" lvl="0" marL="457200" rtl="0" algn="l">
              <a:spcBef>
                <a:spcPts val="0"/>
              </a:spcBef>
              <a:spcAft>
                <a:spcPts val="0"/>
              </a:spcAft>
              <a:buSzPts val="1300"/>
              <a:buChar char="●"/>
            </a:pPr>
            <a:r>
              <a:rPr lang="en"/>
              <a:t>Kernel sizes of 15x15, 9x9, 7x7 and 5x5 in order</a:t>
            </a:r>
            <a:endParaRPr/>
          </a:p>
        </p:txBody>
      </p:sp>
      <p:pic>
        <p:nvPicPr>
          <p:cNvPr id="125" name="Google Shape;125;p19"/>
          <p:cNvPicPr preferRelativeResize="0"/>
          <p:nvPr/>
        </p:nvPicPr>
        <p:blipFill>
          <a:blip r:embed="rId3">
            <a:alphaModFix/>
          </a:blip>
          <a:stretch>
            <a:fillRect/>
          </a:stretch>
        </p:blipFill>
        <p:spPr>
          <a:xfrm>
            <a:off x="5229375" y="2254325"/>
            <a:ext cx="2624174" cy="2889175"/>
          </a:xfrm>
          <a:prstGeom prst="rect">
            <a:avLst/>
          </a:prstGeom>
          <a:noFill/>
          <a:ln>
            <a:noFill/>
          </a:ln>
        </p:spPr>
      </p:pic>
      <p:pic>
        <p:nvPicPr>
          <p:cNvPr id="126" name="Google Shape;126;p19"/>
          <p:cNvPicPr preferRelativeResize="0"/>
          <p:nvPr/>
        </p:nvPicPr>
        <p:blipFill>
          <a:blip r:embed="rId4">
            <a:alphaModFix/>
          </a:blip>
          <a:stretch>
            <a:fillRect/>
          </a:stretch>
        </p:blipFill>
        <p:spPr>
          <a:xfrm>
            <a:off x="246263" y="3192475"/>
            <a:ext cx="3676132" cy="1828876"/>
          </a:xfrm>
          <a:prstGeom prst="rect">
            <a:avLst/>
          </a:prstGeom>
          <a:noFill/>
          <a:ln>
            <a:noFill/>
          </a:ln>
        </p:spPr>
      </p:pic>
      <p:sp>
        <p:nvSpPr>
          <p:cNvPr id="127" name="Google Shape;127;p19"/>
          <p:cNvSpPr/>
          <p:nvPr/>
        </p:nvSpPr>
        <p:spPr>
          <a:xfrm>
            <a:off x="3374750" y="4846350"/>
            <a:ext cx="282900" cy="10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Tuning</a:t>
            </a:r>
            <a:endParaRPr/>
          </a:p>
        </p:txBody>
      </p:sp>
      <p:sp>
        <p:nvSpPr>
          <p:cNvPr id="133" name="Google Shape;133;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Adjusting kernel sizes based on img size</a:t>
            </a:r>
            <a:endParaRPr/>
          </a:p>
          <a:p>
            <a:pPr indent="-311150" lvl="0" marL="457200" rtl="0" algn="l">
              <a:spcBef>
                <a:spcPts val="0"/>
              </a:spcBef>
              <a:spcAft>
                <a:spcPts val="0"/>
              </a:spcAft>
              <a:buSzPts val="1300"/>
              <a:buChar char="●"/>
            </a:pPr>
            <a:r>
              <a:rPr lang="en"/>
              <a:t>Adjusting #filters based on model complexity</a:t>
            </a:r>
            <a:endParaRPr/>
          </a:p>
          <a:p>
            <a:pPr indent="-311150" lvl="0" marL="457200" rtl="0" algn="l">
              <a:spcBef>
                <a:spcPts val="0"/>
              </a:spcBef>
              <a:spcAft>
                <a:spcPts val="0"/>
              </a:spcAft>
              <a:buSzPts val="1300"/>
              <a:buChar char="●"/>
            </a:pPr>
            <a:r>
              <a:rPr lang="en"/>
              <a:t>Changing number of layers</a:t>
            </a:r>
            <a:endParaRPr/>
          </a:p>
          <a:p>
            <a:pPr indent="-311150" lvl="0" marL="457200" rtl="0" algn="l">
              <a:spcBef>
                <a:spcPts val="0"/>
              </a:spcBef>
              <a:spcAft>
                <a:spcPts val="0"/>
              </a:spcAft>
              <a:buSzPts val="1300"/>
              <a:buChar char="●"/>
            </a:pPr>
            <a:r>
              <a:rPr lang="en"/>
              <a:t>Changing learning rate</a:t>
            </a:r>
            <a:endParaRPr/>
          </a:p>
          <a:p>
            <a:pPr indent="-311150" lvl="0" marL="457200" rtl="0" algn="l">
              <a:spcBef>
                <a:spcPts val="0"/>
              </a:spcBef>
              <a:spcAft>
                <a:spcPts val="0"/>
              </a:spcAft>
              <a:buSzPts val="1300"/>
              <a:buChar char="●"/>
            </a:pPr>
            <a:r>
              <a:rPr lang="en"/>
              <a:t>Early stopping method (from keras)</a:t>
            </a:r>
            <a:endParaRPr/>
          </a:p>
          <a:p>
            <a:pPr indent="-311150" lvl="0" marL="457200" rtl="0" algn="l">
              <a:spcBef>
                <a:spcPts val="0"/>
              </a:spcBef>
              <a:spcAft>
                <a:spcPts val="0"/>
              </a:spcAft>
              <a:buSzPts val="1300"/>
              <a:buChar char="●"/>
            </a:pPr>
            <a:r>
              <a:rPr lang="en"/>
              <a:t>Reducing learning rate method (from keras)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4" name="Google Shape;134;p20"/>
          <p:cNvPicPr preferRelativeResize="0"/>
          <p:nvPr/>
        </p:nvPicPr>
        <p:blipFill>
          <a:blip r:embed="rId3">
            <a:alphaModFix/>
          </a:blip>
          <a:stretch>
            <a:fillRect/>
          </a:stretch>
        </p:blipFill>
        <p:spPr>
          <a:xfrm>
            <a:off x="4322388" y="2542675"/>
            <a:ext cx="4810976" cy="987725"/>
          </a:xfrm>
          <a:prstGeom prst="rect">
            <a:avLst/>
          </a:prstGeom>
          <a:noFill/>
          <a:ln>
            <a:noFill/>
          </a:ln>
        </p:spPr>
      </p:pic>
      <p:cxnSp>
        <p:nvCxnSpPr>
          <p:cNvPr id="135" name="Google Shape;135;p20"/>
          <p:cNvCxnSpPr/>
          <p:nvPr/>
        </p:nvCxnSpPr>
        <p:spPr>
          <a:xfrm rot="10800000">
            <a:off x="4839325" y="3466725"/>
            <a:ext cx="523500" cy="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0"/>
          <p:cNvCxnSpPr/>
          <p:nvPr/>
        </p:nvCxnSpPr>
        <p:spPr>
          <a:xfrm flipH="1">
            <a:off x="4839350" y="2844125"/>
            <a:ext cx="2440800" cy="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a:t>
            </a:r>
            <a:endParaRPr/>
          </a:p>
        </p:txBody>
      </p:sp>
      <p:sp>
        <p:nvSpPr>
          <p:cNvPr id="142" name="Google Shape;142;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Mobilenet V2 Transfer Learning Baseline</a:t>
            </a:r>
            <a:endParaRPr/>
          </a:p>
          <a:p>
            <a:pPr indent="-311150" lvl="0" marL="457200" rtl="0" algn="l">
              <a:spcBef>
                <a:spcPts val="1600"/>
              </a:spcBef>
              <a:spcAft>
                <a:spcPts val="0"/>
              </a:spcAft>
              <a:buSzPts val="1300"/>
              <a:buChar char="-"/>
            </a:pPr>
            <a:r>
              <a:rPr lang="en"/>
              <a:t>Performance: ~0.91 Validation Accuracy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Best Performing Custom Model</a:t>
            </a:r>
            <a:endParaRPr/>
          </a:p>
          <a:p>
            <a:pPr indent="-311150" lvl="0" marL="457200" rtl="0" algn="l">
              <a:spcBef>
                <a:spcPts val="1600"/>
              </a:spcBef>
              <a:spcAft>
                <a:spcPts val="0"/>
              </a:spcAft>
              <a:buSzPts val="1300"/>
              <a:buChar char="-"/>
            </a:pPr>
            <a:r>
              <a:rPr lang="en"/>
              <a:t>Performance: ~0.95 Validation Accuracy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