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4" r:id="rId3"/>
    <p:sldId id="275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6" r:id="rId15"/>
    <p:sldId id="287" r:id="rId16"/>
    <p:sldId id="28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37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7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6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97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5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0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5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2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06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5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05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460e47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460e47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zillow.com/research/dat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391349"/>
            <a:ext cx="8520600" cy="1256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990"/>
            </a:pPr>
            <a:r>
              <a:rPr lang="en-U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Housing Market Prediction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400" dirty="0">
                <a:solidFill>
                  <a:srgbClr val="31313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400" dirty="0">
                <a:solidFill>
                  <a:srgbClr val="31313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current Real-Estate Market in United States. The Economic growth, House Pricing by states and Buyers and Sellers information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500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en-US" sz="1500" dirty="0">
              <a:solidFill>
                <a:srgbClr val="595959"/>
              </a:solidFill>
              <a:latin typeface="Arial" panose="020B0604020202020204" pitchFamily="34" charset="0"/>
              <a:sym typeface="Playfair Display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2830284" y="2082709"/>
            <a:ext cx="3291841" cy="7824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47500" lnSpcReduction="20000"/>
          </a:bodyPr>
          <a:lstStyle/>
          <a:p>
            <a:pPr marL="0" indent="0" algn="ctr">
              <a:lnSpc>
                <a:spcPct val="90000"/>
              </a:lnSpc>
              <a:buSzPct val="48163"/>
              <a:buNone/>
            </a:pPr>
            <a:r>
              <a:rPr lang="en" sz="2200" dirty="0">
                <a:solidFill>
                  <a:srgbClr val="595959"/>
                </a:solidFill>
                <a:latin typeface="Arial" panose="020B0604020202020204" pitchFamily="34" charset="0"/>
              </a:rPr>
              <a:t>Analysis Conducted by:</a:t>
            </a:r>
          </a:p>
          <a:p>
            <a:pPr marL="0" indent="0" algn="ctr">
              <a:lnSpc>
                <a:spcPct val="90000"/>
              </a:lnSpc>
              <a:buSzPct val="48163"/>
            </a:pPr>
            <a:endParaRPr lang="en" sz="22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0000"/>
              </a:lnSpc>
              <a:buSzPct val="48163"/>
              <a:buNone/>
            </a:pPr>
            <a:r>
              <a:rPr lang="en-US" sz="2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Fenny Patel, Luis Hernandez, Justin Ho, Dennis Chen &amp;</a:t>
            </a:r>
          </a:p>
          <a:p>
            <a:pPr marL="0" indent="0" algn="ctr">
              <a:lnSpc>
                <a:spcPct val="90000"/>
              </a:lnSpc>
              <a:buSzPct val="48163"/>
              <a:buNone/>
            </a:pPr>
            <a:r>
              <a:rPr lang="en-US" sz="2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Ali </a:t>
            </a:r>
            <a:r>
              <a:rPr lang="en-US" sz="2200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Saghafi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8163"/>
              <a:buNone/>
            </a:pPr>
            <a:endParaRPr sz="17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ANOVA TEST RESULT : TOP 5 STATE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92467-41A3-4249-B198-70B0A1E4F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450"/>
            <a:ext cx="9144000" cy="41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1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ANOVA TEST RESULT : BOX PLOT TOP 5 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5AB56-EB1E-4100-9966-432D59A5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2" y="985299"/>
            <a:ext cx="8426858" cy="48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ANOVA TEST RESULT : TOP 2 STATE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D7B7A-7437-442C-BF7F-C79150BA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475"/>
            <a:ext cx="9144000" cy="39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ANOVA TEST RESULT : BOX PLOT TOP 2 STATE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136A9-D080-48DB-9C11-F34E86AE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45" y="1017450"/>
            <a:ext cx="7938655" cy="44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3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ANOVA TEST RESULT FOR TOP 5 CITY IN CALIFORNIA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B729E-2047-45A0-9CF1-488D670B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32654"/>
            <a:ext cx="5838934" cy="356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63294-16CC-4591-94D9-B3D12D6B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1017450"/>
            <a:ext cx="6849374" cy="37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9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ANOVA TEST RESULT FOR TOP 5 CITY IN CALIFORNIA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38728" y="1017450"/>
            <a:ext cx="8606864" cy="3468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#p-value greater than 0.05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If the p-value is large (&gt; 0.05), it indicates weak evidence against the null hypothesis.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#As a result, the null hypothesis is not rejected.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#Thus for a hypothesis with a p-value greater than 0.05, the null hypothesis is not rejected, and the alternative hypothesis is not accepted.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#This means that the results of the research/ study are not statistically significant.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#p-value less than 0.05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#If the p-value is small (&lt; 0.05), it indicates a piece of strong evidence against the null hypothesis.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#As a result, the null hypothesis is rejected.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#Thus for a hypothesis with a p-value less than 0.05, the null hypothesis is rejected, and the alternative hypothesis is accepted.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#This means that the results of the research/ study are statistically significant.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sz="100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E370E2-3CEB-4524-9FCE-A7F67317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46" y="362392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9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ANOVA TEST RESULT FOR TOP 5 CITY IN CALIFORNIA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Based on the  TOP 5 STATE VALUE FROM JAN 2000 TO MARCH 2022, does not have any significant  IN PRICE</a:t>
            </a:r>
            <a:r>
              <a:rPr lang="en" sz="1400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Based on the  TOP 2 STATE VALUE FROM JAN 2000 TO MARCH 2022, have significant  IN PRICE.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sz="12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Based on the  TOP 5 CITY IN CALIFORNIA  VALUE FROM JAN 2000 TO MARCH 2022, does not have any significant  IN PRICE</a:t>
            </a:r>
            <a:r>
              <a:rPr lang="en" sz="1400" dirty="0"/>
              <a:t>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47D140-CD44-401A-8EA0-408933C2B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95" y="1902818"/>
            <a:ext cx="759124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F_onewayResult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(statistic=122.0636293024792,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=8.814967969996069e-89)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FDCA33-C6D5-412E-A460-F816B7E4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95" y="3009851"/>
            <a:ext cx="737558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F_onewayResult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(statistic=13.028463629177644,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=0.00033578407607901705)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E370E2-3CEB-4524-9FCE-A7F67317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95" y="39910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F_onewayResult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(statistic=206.69941708214913,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=6.112212677528717e-138)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3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6396-FB8A-4BA9-911A-6DC97A30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8EA6-0162-4B57-B7B8-961608076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the pandemic just happened, the real estate market is booming, and it is facing different challenges. We will choose the finance side of the real-estate market. We will work on the Data set and API from Zillow.com.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6396-FB8A-4BA9-911A-6DC97A30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8EA6-0162-4B57-B7B8-961608076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Are there significant differences between 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Top 5 </a:t>
            </a:r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states  in </a:t>
            </a:r>
            <a:r>
              <a:rPr lang="en-US" dirty="0">
                <a:solidFill>
                  <a:srgbClr val="000000"/>
                </a:solidFill>
                <a:latin typeface="Noto Sans Symbols"/>
              </a:rPr>
              <a:t>prices</a:t>
            </a:r>
            <a:r>
              <a:rPr lang="en-US" sz="18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>
                <a:solidFill>
                  <a:srgbClr val="000000"/>
                </a:solidFill>
                <a:latin typeface="Noto Sans Symbols"/>
              </a:rPr>
              <a:t>from</a:t>
            </a:r>
            <a:r>
              <a:rPr lang="en-US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>
                <a:solidFill>
                  <a:srgbClr val="000000"/>
                </a:solidFill>
                <a:latin typeface="Noto Sans Symbols"/>
              </a:rPr>
              <a:t>year 2000 to march 2022  and Top 2 State?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  <a:latin typeface="Noto Sans Symbols"/>
              </a:rPr>
              <a:t>Are there significant differences between cities of California in prices from</a:t>
            </a:r>
            <a:r>
              <a:rPr lang="en-US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>
                <a:solidFill>
                  <a:srgbClr val="000000"/>
                </a:solidFill>
                <a:latin typeface="Noto Sans Symbols"/>
              </a:rPr>
              <a:t>year 2000 to march 2022?</a:t>
            </a:r>
            <a:r>
              <a:rPr lang="en-US" sz="18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4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" sz="2900" dirty="0">
                <a:latin typeface="Calibri" panose="020F0502020204030204" pitchFamily="34" charset="0"/>
              </a:rPr>
              <a:t>Data CSV Files Used For The Analysis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Following is the link of the CSV files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https://www.zillow.com/research/data/</a:t>
            </a:r>
            <a:endParaRPr lang="en-US" sz="24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city , state , rent and zip code csv file.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https://github.com/alisaghaffi/project-1/tree/main/Resources</a:t>
            </a:r>
            <a:endParaRPr lang="en-US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" sz="2900" dirty="0">
                <a:latin typeface="Calibri" panose="020F0502020204030204" pitchFamily="34" charset="0"/>
              </a:rPr>
              <a:t>Data RAW CSV Files Used For The Analysis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A5FA2-CBFE-462B-96D0-9649DFA7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0" y="1152474"/>
            <a:ext cx="8375200" cy="35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4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M</a:t>
            </a:r>
            <a:r>
              <a:rPr lang="en" sz="2900" dirty="0">
                <a:latin typeface="Calibri" panose="020F0502020204030204" pitchFamily="34" charset="0"/>
              </a:rPr>
              <a:t>elt Raw CSV Files : Date and Price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E7BC-90A7-4C07-853F-8B88F4D2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4" y="981867"/>
            <a:ext cx="6702725" cy="3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3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Group by state and </a:t>
            </a:r>
            <a:r>
              <a:rPr lang="en-US" sz="2900" dirty="0" err="1">
                <a:latin typeface="Calibri" panose="020F0502020204030204" pitchFamily="34" charset="0"/>
              </a:rPr>
              <a:t>regionalID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A0DC9-8ECC-47C5-AB4F-1616056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73" y="1025003"/>
            <a:ext cx="6300216" cy="35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Top 5 state and Top 2 from year :JAN 2000 to MARCH 2022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8DF25-D3CF-4E5D-9D8C-16380B23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28" y="1152475"/>
            <a:ext cx="3891588" cy="3217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31C9F-23E1-45F5-ABE0-2E81FE52E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4" y="1152475"/>
            <a:ext cx="3122762" cy="32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/>
            <a:r>
              <a:rPr lang="en-US" sz="2900" dirty="0">
                <a:latin typeface="Calibri" panose="020F0502020204030204" pitchFamily="34" charset="0"/>
              </a:rPr>
              <a:t>BOX PLOT FOR : SATE NAME AND PRICE</a:t>
            </a:r>
            <a:endParaRPr sz="2900" dirty="0">
              <a:latin typeface="Calibri" panose="020F0502020204030204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DED0B-C558-47F3-91FB-CEAE326B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474"/>
            <a:ext cx="9144000" cy="35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2842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ral">
    <a:dk1>
      <a:srgbClr val="F55E61"/>
    </a:dk1>
    <a:lt1>
      <a:srgbClr val="FFFFFF"/>
    </a:lt1>
    <a:dk2>
      <a:srgbClr val="5E696C"/>
    </a:dk2>
    <a:lt2>
      <a:srgbClr val="BFC7CA"/>
    </a:lt2>
    <a:accent1>
      <a:srgbClr val="1E2D31"/>
    </a:accent1>
    <a:accent2>
      <a:srgbClr val="273C42"/>
    </a:accent2>
    <a:accent3>
      <a:srgbClr val="83D061"/>
    </a:accent3>
    <a:accent4>
      <a:srgbClr val="F6CD4C"/>
    </a:accent4>
    <a:accent5>
      <a:srgbClr val="AF4345"/>
    </a:accent5>
    <a:accent6>
      <a:srgbClr val="F58F8F"/>
    </a:accent6>
    <a:hlink>
      <a:srgbClr val="AF4345"/>
    </a:hlink>
    <a:folHlink>
      <a:srgbClr val="AF434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544</Words>
  <Application>Microsoft Office PowerPoint</Application>
  <PresentationFormat>On-screen Show (16:9)</PresentationFormat>
  <Paragraphs>46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Roboto</vt:lpstr>
      <vt:lpstr>Lato</vt:lpstr>
      <vt:lpstr>Noto Sans Symbols</vt:lpstr>
      <vt:lpstr>Calibri</vt:lpstr>
      <vt:lpstr>Playfair Display</vt:lpstr>
      <vt:lpstr>var(--jp-code-font-family)</vt:lpstr>
      <vt:lpstr>Coral</vt:lpstr>
      <vt:lpstr>Housing Market Prediction  current Real-Estate Market in United States. The Economic growth, House Pricing by states and Buyers and Sellers information  </vt:lpstr>
      <vt:lpstr>Abstract</vt:lpstr>
      <vt:lpstr>Project questions</vt:lpstr>
      <vt:lpstr>Data CSV Files Used For The Analysis</vt:lpstr>
      <vt:lpstr>Data RAW CSV Files Used For The Analysis</vt:lpstr>
      <vt:lpstr>Melt Raw CSV Files : Date and Price</vt:lpstr>
      <vt:lpstr>Group by state and regionalID</vt:lpstr>
      <vt:lpstr>Top 5 state and Top 2 from year :JAN 2000 to MARCH 2022</vt:lpstr>
      <vt:lpstr>BOX PLOT FOR : SATE NAME AND PRICE</vt:lpstr>
      <vt:lpstr>ANOVA TEST RESULT : TOP 5 STATE</vt:lpstr>
      <vt:lpstr>ANOVA TEST RESULT : BOX PLOT TOP 5 </vt:lpstr>
      <vt:lpstr>ANOVA TEST RESULT : TOP 2 STATE</vt:lpstr>
      <vt:lpstr>ANOVA TEST RESULT : BOX PLOT TOP 2 STATE</vt:lpstr>
      <vt:lpstr>ANOVA TEST RESULT FOR TOP 5 CITY IN CALIFORNIA</vt:lpstr>
      <vt:lpstr>ANOVA TEST RESULT FOR TOP 5 CITY IN CALIFORNIA</vt:lpstr>
      <vt:lpstr>ANOVA TEST RESULT FOR TOP 5 CITY IN CALIFORNIA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Prediction  current Real-Estate Market in United States. The Economic growth, House Pricing by states and Buyers and Sellers information</dc:title>
  <dc:creator>Ali Sa</dc:creator>
  <cp:lastModifiedBy>Ali Sa</cp:lastModifiedBy>
  <cp:revision>6</cp:revision>
  <dcterms:modified xsi:type="dcterms:W3CDTF">2022-05-06T22:04:58Z</dcterms:modified>
</cp:coreProperties>
</file>