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4"/>
  </p:notesMasterIdLst>
  <p:sldIdLst>
    <p:sldId id="256" r:id="rId2"/>
    <p:sldId id="270" r:id="rId3"/>
    <p:sldId id="308" r:id="rId4"/>
    <p:sldId id="318" r:id="rId5"/>
    <p:sldId id="423" r:id="rId6"/>
    <p:sldId id="468" r:id="rId7"/>
    <p:sldId id="528" r:id="rId8"/>
    <p:sldId id="469" r:id="rId9"/>
    <p:sldId id="470" r:id="rId10"/>
    <p:sldId id="511" r:id="rId11"/>
    <p:sldId id="512" r:id="rId12"/>
    <p:sldId id="513" r:id="rId13"/>
    <p:sldId id="472" r:id="rId14"/>
    <p:sldId id="514" r:id="rId15"/>
    <p:sldId id="515" r:id="rId16"/>
    <p:sldId id="517" r:id="rId17"/>
    <p:sldId id="516" r:id="rId18"/>
    <p:sldId id="518" r:id="rId19"/>
    <p:sldId id="520" r:id="rId20"/>
    <p:sldId id="519" r:id="rId21"/>
    <p:sldId id="480" r:id="rId22"/>
    <p:sldId id="522" r:id="rId23"/>
    <p:sldId id="477" r:id="rId24"/>
    <p:sldId id="433" r:id="rId25"/>
    <p:sldId id="521" r:id="rId26"/>
    <p:sldId id="484" r:id="rId27"/>
    <p:sldId id="485" r:id="rId28"/>
    <p:sldId id="486" r:id="rId29"/>
    <p:sldId id="487" r:id="rId30"/>
    <p:sldId id="488" r:id="rId31"/>
    <p:sldId id="489" r:id="rId32"/>
    <p:sldId id="492" r:id="rId33"/>
    <p:sldId id="524" r:id="rId34"/>
    <p:sldId id="493" r:id="rId35"/>
    <p:sldId id="494" r:id="rId36"/>
    <p:sldId id="495" r:id="rId37"/>
    <p:sldId id="532" r:id="rId38"/>
    <p:sldId id="531" r:id="rId39"/>
    <p:sldId id="533" r:id="rId40"/>
    <p:sldId id="534" r:id="rId41"/>
    <p:sldId id="535" r:id="rId42"/>
    <p:sldId id="441" r:id="rId43"/>
    <p:sldId id="497" r:id="rId44"/>
    <p:sldId id="498" r:id="rId45"/>
    <p:sldId id="499" r:id="rId46"/>
    <p:sldId id="500" r:id="rId47"/>
    <p:sldId id="509" r:id="rId48"/>
    <p:sldId id="525" r:id="rId49"/>
    <p:sldId id="501" r:id="rId50"/>
    <p:sldId id="502" r:id="rId51"/>
    <p:sldId id="530" r:id="rId52"/>
    <p:sldId id="526"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06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7803" autoAdjust="0"/>
  </p:normalViewPr>
  <p:slideViewPr>
    <p:cSldViewPr snapToGrid="0">
      <p:cViewPr>
        <p:scale>
          <a:sx n="79" d="100"/>
          <a:sy n="79" d="100"/>
        </p:scale>
        <p:origin x="207"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5E10A-EA3A-4B6C-B78C-A8343598BDBA}" type="datetimeFigureOut">
              <a:rPr lang="en-US" smtClean="0"/>
              <a:t>3/12/2023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BCE06-ECFC-4308-8DAF-98A7C166DC7D}" type="slidenum">
              <a:rPr lang="en-US" smtClean="0"/>
              <a:t>‹#›</a:t>
            </a:fld>
            <a:endParaRPr lang="en-US"/>
          </a:p>
        </p:txBody>
      </p:sp>
    </p:spTree>
    <p:extLst>
      <p:ext uri="{BB962C8B-B14F-4D97-AF65-F5344CB8AC3E}">
        <p14:creationId xmlns:p14="http://schemas.microsoft.com/office/powerpoint/2010/main" val="1893762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1</a:t>
            </a:fld>
            <a:endParaRPr lang="en-US"/>
          </a:p>
        </p:txBody>
      </p:sp>
    </p:spTree>
    <p:extLst>
      <p:ext uri="{BB962C8B-B14F-4D97-AF65-F5344CB8AC3E}">
        <p14:creationId xmlns:p14="http://schemas.microsoft.com/office/powerpoint/2010/main" val="2381255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46</a:t>
            </a:fld>
            <a:endParaRPr lang="en-US"/>
          </a:p>
        </p:txBody>
      </p:sp>
    </p:spTree>
    <p:extLst>
      <p:ext uri="{BB962C8B-B14F-4D97-AF65-F5344CB8AC3E}">
        <p14:creationId xmlns:p14="http://schemas.microsoft.com/office/powerpoint/2010/main" val="307885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Source Sans Pro" panose="020B0503030403020204" pitchFamily="34" charset="0"/>
              </a:rPr>
              <a:t> </a:t>
            </a:r>
            <a:r>
              <a:rPr lang="en-US" b="0" i="1" dirty="0">
                <a:solidFill>
                  <a:srgbClr val="555555"/>
                </a:solidFill>
                <a:effectLst/>
                <a:latin typeface="Source Sans Pro" panose="020B0503030403020204" pitchFamily="34" charset="0"/>
              </a:rPr>
              <a:t>Large! The bottom of the output gives us the sample mean of 174 milligrams. This value is greater than 150 so we would not have evidence to conclude that the population mean caffeine amount has decreased - meaning we would get a large p-value.</a:t>
            </a:r>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50</a:t>
            </a:fld>
            <a:endParaRPr lang="en-US"/>
          </a:p>
        </p:txBody>
      </p:sp>
    </p:spTree>
    <p:extLst>
      <p:ext uri="{BB962C8B-B14F-4D97-AF65-F5344CB8AC3E}">
        <p14:creationId xmlns:p14="http://schemas.microsoft.com/office/powerpoint/2010/main" val="781995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555555"/>
                </a:solidFill>
                <a:effectLst/>
                <a:latin typeface="Source Sans Pro" panose="020B0503030403020204" pitchFamily="34" charset="0"/>
              </a:rPr>
              <a:t>We do not write the conclusion in terms of the null hypothesis. We are not providing evidence in support of the null - rather we are trying to provide evidence in support of the alternative. The conclusion should be written with respect to the alternative hypothesis.</a:t>
            </a:r>
          </a:p>
          <a:p>
            <a:r>
              <a:rPr lang="en-US" b="0" i="0" dirty="0">
                <a:solidFill>
                  <a:srgbClr val="555555"/>
                </a:solidFill>
                <a:effectLst/>
                <a:latin typeface="Source Sans Pro" panose="020B0503030403020204" pitchFamily="34" charset="0"/>
              </a:rPr>
              <a:t> </a:t>
            </a:r>
            <a:r>
              <a:rPr lang="en-US" b="0" i="1" dirty="0">
                <a:solidFill>
                  <a:srgbClr val="555555"/>
                </a:solidFill>
                <a:effectLst/>
                <a:latin typeface="Source Sans Pro" panose="020B0503030403020204" pitchFamily="34" charset="0"/>
              </a:rPr>
              <a:t>Based on the data, we do NOT have enough evidence to suggest that the population mean caffeine amount has changed (from 150 milligrams) for all NHANES participants</a:t>
            </a:r>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51</a:t>
            </a:fld>
            <a:endParaRPr lang="en-US"/>
          </a:p>
        </p:txBody>
      </p:sp>
    </p:spTree>
    <p:extLst>
      <p:ext uri="{BB962C8B-B14F-4D97-AF65-F5344CB8AC3E}">
        <p14:creationId xmlns:p14="http://schemas.microsoft.com/office/powerpoint/2010/main" val="4259545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GSIs – time permitting! </a:t>
            </a:r>
          </a:p>
        </p:txBody>
      </p:sp>
      <p:sp>
        <p:nvSpPr>
          <p:cNvPr id="4" name="Slide Number Placeholder 3"/>
          <p:cNvSpPr>
            <a:spLocks noGrp="1"/>
          </p:cNvSpPr>
          <p:nvPr>
            <p:ph type="sldNum" sz="quarter" idx="5"/>
          </p:nvPr>
        </p:nvSpPr>
        <p:spPr/>
        <p:txBody>
          <a:bodyPr/>
          <a:lstStyle/>
          <a:p>
            <a:fld id="{9ADBCE06-ECFC-4308-8DAF-98A7C166DC7D}" type="slidenum">
              <a:rPr lang="en-US" smtClean="0"/>
              <a:t>52</a:t>
            </a:fld>
            <a:endParaRPr lang="en-US"/>
          </a:p>
        </p:txBody>
      </p:sp>
    </p:spTree>
    <p:extLst>
      <p:ext uri="{BB962C8B-B14F-4D97-AF65-F5344CB8AC3E}">
        <p14:creationId xmlns:p14="http://schemas.microsoft.com/office/powerpoint/2010/main" val="2259147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Source Sans Pro" panose="020B0503030403020204" pitchFamily="34" charset="0"/>
              </a:rPr>
              <a:t>Another popular plot used to check for normality is a </a:t>
            </a:r>
            <a:r>
              <a:rPr lang="en-US" b="1" i="0" dirty="0">
                <a:solidFill>
                  <a:srgbClr val="555555"/>
                </a:solidFill>
                <a:effectLst/>
                <a:latin typeface="Source Sans Pro" panose="020B0503030403020204" pitchFamily="34" charset="0"/>
              </a:rPr>
              <a:t>QQ plot</a:t>
            </a:r>
          </a:p>
          <a:p>
            <a:pPr algn="l"/>
            <a:r>
              <a:rPr lang="en-US" b="0" i="0" dirty="0">
                <a:solidFill>
                  <a:srgbClr val="555555"/>
                </a:solidFill>
                <a:effectLst/>
                <a:latin typeface="Source Sans Pro" panose="020B0503030403020204" pitchFamily="34" charset="0"/>
              </a:rPr>
              <a:t>There are no </a:t>
            </a:r>
            <a:r>
              <a:rPr lang="en-US" b="0" i="1" dirty="0">
                <a:solidFill>
                  <a:srgbClr val="555555"/>
                </a:solidFill>
                <a:effectLst/>
                <a:latin typeface="Source Sans Pro" panose="020B0503030403020204" pitchFamily="34" charset="0"/>
              </a:rPr>
              <a:t>major</a:t>
            </a:r>
            <a:r>
              <a:rPr lang="en-US" b="0" i="0" dirty="0">
                <a:solidFill>
                  <a:srgbClr val="555555"/>
                </a:solidFill>
                <a:effectLst/>
                <a:latin typeface="Source Sans Pro" panose="020B0503030403020204" pitchFamily="34" charset="0"/>
              </a:rPr>
              <a:t> deviations or </a:t>
            </a:r>
            <a:r>
              <a:rPr lang="en-US" b="0" i="1" dirty="0">
                <a:solidFill>
                  <a:srgbClr val="555555"/>
                </a:solidFill>
                <a:effectLst/>
                <a:latin typeface="Source Sans Pro" panose="020B0503030403020204" pitchFamily="34" charset="0"/>
              </a:rPr>
              <a:t>obvious</a:t>
            </a:r>
            <a:r>
              <a:rPr lang="en-US" b="0" i="0" dirty="0">
                <a:solidFill>
                  <a:srgbClr val="555555"/>
                </a:solidFill>
                <a:effectLst/>
                <a:latin typeface="Source Sans Pro" panose="020B0503030403020204" pitchFamily="34" charset="0"/>
              </a:rPr>
              <a:t> patterns.</a:t>
            </a:r>
          </a:p>
          <a:p>
            <a:pPr algn="l"/>
            <a:r>
              <a:rPr lang="en-US" b="0" i="0" dirty="0">
                <a:solidFill>
                  <a:srgbClr val="555555"/>
                </a:solidFill>
                <a:effectLst/>
                <a:latin typeface="Source Sans Pro" panose="020B0503030403020204" pitchFamily="34" charset="0"/>
              </a:rPr>
              <a:t>Do the points line up </a:t>
            </a:r>
            <a:r>
              <a:rPr lang="en-US" b="0" i="1" dirty="0">
                <a:solidFill>
                  <a:srgbClr val="555555"/>
                </a:solidFill>
                <a:effectLst/>
                <a:latin typeface="Source Sans Pro" panose="020B0503030403020204" pitchFamily="34" charset="0"/>
              </a:rPr>
              <a:t>perfectly</a:t>
            </a:r>
            <a:r>
              <a:rPr lang="en-US" b="0" i="0" dirty="0">
                <a:solidFill>
                  <a:srgbClr val="555555"/>
                </a:solidFill>
                <a:effectLst/>
                <a:latin typeface="Source Sans Pro" panose="020B0503030403020204" pitchFamily="34" charset="0"/>
              </a:rPr>
              <a:t> on the line? No, and that’s okay! We should not expect the data to line up perfectly. Instead, we want to make sure there aren’t any major deviations or obvious patterns straying from the line. These are </a:t>
            </a:r>
            <a:r>
              <a:rPr lang="en-US" b="0" i="1" dirty="0">
                <a:solidFill>
                  <a:srgbClr val="555555"/>
                </a:solidFill>
                <a:effectLst/>
                <a:latin typeface="Source Sans Pro" panose="020B0503030403020204" pitchFamily="34" charset="0"/>
              </a:rPr>
              <a:t>random</a:t>
            </a:r>
            <a:r>
              <a:rPr lang="en-US" b="0" i="0" dirty="0">
                <a:solidFill>
                  <a:srgbClr val="555555"/>
                </a:solidFill>
                <a:effectLst/>
                <a:latin typeface="Source Sans Pro" panose="020B0503030403020204" pitchFamily="34" charset="0"/>
              </a:rPr>
              <a:t> samples, so we should always expect to see some deviations or imperfections.</a:t>
            </a:r>
          </a:p>
          <a:p>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13</a:t>
            </a:fld>
            <a:endParaRPr lang="en-US"/>
          </a:p>
        </p:txBody>
      </p:sp>
    </p:spTree>
    <p:extLst>
      <p:ext uri="{BB962C8B-B14F-4D97-AF65-F5344CB8AC3E}">
        <p14:creationId xmlns:p14="http://schemas.microsoft.com/office/powerpoint/2010/main" val="3391541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Source Sans Pro" panose="020B0503030403020204" pitchFamily="34" charset="0"/>
              </a:rPr>
              <a:t>you will not need to know which QQ plot patterns correspond to a left or right skewed histogram. Just know that we want the points to roughly follow along and around the line.</a:t>
            </a:r>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20</a:t>
            </a:fld>
            <a:endParaRPr lang="en-US"/>
          </a:p>
        </p:txBody>
      </p:sp>
    </p:spTree>
    <p:extLst>
      <p:ext uri="{BB962C8B-B14F-4D97-AF65-F5344CB8AC3E}">
        <p14:creationId xmlns:p14="http://schemas.microsoft.com/office/powerpoint/2010/main" val="3864890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555555"/>
                </a:solidFill>
                <a:effectLst/>
                <a:latin typeface="Source Sans Pro" panose="020B0503030403020204" pitchFamily="34" charset="0"/>
              </a:rPr>
              <a:t> because the points roughly follow along and around the line. We CAN assume that this sample was drawn from a normally distributed population!</a:t>
            </a:r>
          </a:p>
        </p:txBody>
      </p:sp>
      <p:sp>
        <p:nvSpPr>
          <p:cNvPr id="4" name="Slide Number Placeholder 3"/>
          <p:cNvSpPr>
            <a:spLocks noGrp="1"/>
          </p:cNvSpPr>
          <p:nvPr>
            <p:ph type="sldNum" sz="quarter" idx="5"/>
          </p:nvPr>
        </p:nvSpPr>
        <p:spPr/>
        <p:txBody>
          <a:bodyPr/>
          <a:lstStyle/>
          <a:p>
            <a:fld id="{9ADBCE06-ECFC-4308-8DAF-98A7C166DC7D}" type="slidenum">
              <a:rPr lang="en-US" smtClean="0"/>
              <a:t>22</a:t>
            </a:fld>
            <a:endParaRPr lang="en-US"/>
          </a:p>
        </p:txBody>
      </p:sp>
    </p:spTree>
    <p:extLst>
      <p:ext uri="{BB962C8B-B14F-4D97-AF65-F5344CB8AC3E}">
        <p14:creationId xmlns:p14="http://schemas.microsoft.com/office/powerpoint/2010/main" val="2305388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555555"/>
                </a:solidFill>
                <a:effectLst/>
                <a:latin typeface="Source Sans Pro" panose="020B0503030403020204" pitchFamily="34" charset="0"/>
              </a:rPr>
              <a:t>We are observing a SAMPLE of 82 caffeine amounts.</a:t>
            </a:r>
          </a:p>
          <a:p>
            <a:r>
              <a:rPr lang="en-US" b="0" i="1" dirty="0">
                <a:solidFill>
                  <a:srgbClr val="555555"/>
                </a:solidFill>
                <a:effectLst/>
                <a:latin typeface="Source Sans Pro" panose="020B0503030403020204" pitchFamily="34" charset="0"/>
              </a:rPr>
              <a:t>We can make assumptions for the population of all caffeine amounts and the distribution of all possible sample mean caffeine amounts.</a:t>
            </a:r>
          </a:p>
          <a:p>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24</a:t>
            </a:fld>
            <a:endParaRPr lang="en-US"/>
          </a:p>
        </p:txBody>
      </p:sp>
    </p:spTree>
    <p:extLst>
      <p:ext uri="{BB962C8B-B14F-4D97-AF65-F5344CB8AC3E}">
        <p14:creationId xmlns:p14="http://schemas.microsoft.com/office/powerpoint/2010/main" val="529323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555555"/>
                </a:solidFill>
                <a:effectLst/>
                <a:latin typeface="Source Sans Pro" panose="020B0503030403020204" pitchFamily="34" charset="0"/>
              </a:rPr>
              <a:t> Because the sample does not appear to follow a normal model, we CANNOT assume that this sample was drawn from a normally distributed population of caffeine amounts.</a:t>
            </a:r>
            <a:endParaRPr lang="en-US" b="1" i="0" dirty="0">
              <a:solidFill>
                <a:srgbClr val="555555"/>
              </a:solidFill>
              <a:effectLst/>
              <a:latin typeface="Source Sans Pro" panose="020B0503030403020204" pitchFamily="34" charset="0"/>
            </a:endParaRPr>
          </a:p>
          <a:p>
            <a:r>
              <a:rPr lang="en-US" b="1" i="0" dirty="0">
                <a:solidFill>
                  <a:srgbClr val="555555"/>
                </a:solidFill>
                <a:effectLst/>
                <a:latin typeface="Source Sans Pro" panose="020B0503030403020204" pitchFamily="34" charset="0"/>
              </a:rPr>
              <a:t>Important Disclaimer</a:t>
            </a:r>
            <a:r>
              <a:rPr lang="en-US" b="0" i="0" dirty="0">
                <a:solidFill>
                  <a:srgbClr val="555555"/>
                </a:solidFill>
                <a:effectLst/>
                <a:latin typeface="Source Sans Pro" panose="020B0503030403020204" pitchFamily="34" charset="0"/>
              </a:rPr>
              <a:t>: Sometimes these plots will be difficult to interpret - they can be subjective and there can be quite a bit of gray area. Always be sure to justify your answer by describing what you see.</a:t>
            </a:r>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25</a:t>
            </a:fld>
            <a:endParaRPr lang="en-US"/>
          </a:p>
        </p:txBody>
      </p:sp>
    </p:spTree>
    <p:extLst>
      <p:ext uri="{BB962C8B-B14F-4D97-AF65-F5344CB8AC3E}">
        <p14:creationId xmlns:p14="http://schemas.microsoft.com/office/powerpoint/2010/main" val="2378953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1" i="1" smtClean="0">
                        <a:solidFill>
                          <a:schemeClr val="tx1">
                            <a:lumMod val="65000"/>
                            <a:lumOff val="35000"/>
                          </a:schemeClr>
                        </a:solidFill>
                        <a:latin typeface="Cambria Math" panose="02040503050406030204" pitchFamily="18" charset="0"/>
                        <a:ea typeface="Cambria Math" panose="02040503050406030204" pitchFamily="18" charset="0"/>
                        <a:cs typeface="Georgia"/>
                        <a:sym typeface="Georgia"/>
                      </a:rPr>
                      <m:t>𝝈</m:t>
                    </m:r>
                  </m:oMath>
                </a14:m>
                <a:r>
                  <a:rPr lang="en-US" sz="1200" b="1" dirty="0">
                    <a:solidFill>
                      <a:schemeClr val="tx1">
                        <a:lumMod val="65000"/>
                        <a:lumOff val="35000"/>
                      </a:schemeClr>
                    </a:solidFill>
                    <a:ea typeface="Georgia"/>
                    <a:cs typeface="Georgia"/>
                    <a:sym typeface="Wingdings" panose="05000000000000000000" pitchFamily="2" charset="2"/>
                  </a:rPr>
                  <a:t>  z</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1" i="1" smtClean="0">
                        <a:solidFill>
                          <a:schemeClr val="tx1">
                            <a:lumMod val="65000"/>
                            <a:lumOff val="35000"/>
                          </a:schemeClr>
                        </a:solidFill>
                        <a:latin typeface="Cambria Math" panose="02040503050406030204" pitchFamily="18" charset="0"/>
                        <a:ea typeface="Georgia"/>
                        <a:cs typeface="Georgia"/>
                        <a:sym typeface="Wingdings" panose="05000000000000000000" pitchFamily="2" charset="2"/>
                      </a:rPr>
                      <m:t>𝒔</m:t>
                    </m:r>
                  </m:oMath>
                </a14:m>
                <a:r>
                  <a:rPr lang="en-US" sz="1200" b="1" dirty="0">
                    <a:solidFill>
                      <a:schemeClr val="tx1">
                        <a:lumMod val="65000"/>
                        <a:lumOff val="35000"/>
                      </a:schemeClr>
                    </a:solidFill>
                    <a:ea typeface="Georgia"/>
                    <a:cs typeface="Georgia"/>
                    <a:sym typeface="Wingdings" panose="05000000000000000000" pitchFamily="2" charset="2"/>
                  </a:rPr>
                  <a:t>  t</a:t>
                </a:r>
                <a:endParaRPr lang="en" sz="1200" b="1" dirty="0">
                  <a:solidFill>
                    <a:schemeClr val="tx1">
                      <a:lumMod val="65000"/>
                      <a:lumOff val="35000"/>
                    </a:schemeClr>
                  </a:solidFill>
                  <a:ea typeface="Georgia"/>
                  <a:cs typeface="Georgia"/>
                  <a:sym typeface="Georgia"/>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smtClean="0">
                    <a:solidFill>
                      <a:schemeClr val="tx1">
                        <a:lumMod val="65000"/>
                        <a:lumOff val="35000"/>
                      </a:schemeClr>
                    </a:solidFill>
                    <a:latin typeface="Cambria Math" panose="02040503050406030204" pitchFamily="18" charset="0"/>
                    <a:ea typeface="Cambria Math" panose="02040503050406030204" pitchFamily="18" charset="0"/>
                    <a:cs typeface="Georgia"/>
                    <a:sym typeface="Georgia"/>
                  </a:rPr>
                  <a:t>𝝈</a:t>
                </a:r>
                <a:r>
                  <a:rPr lang="en-US" sz="1200" b="1" dirty="0" smtClean="0">
                    <a:solidFill>
                      <a:schemeClr val="tx1">
                        <a:lumMod val="65000"/>
                        <a:lumOff val="35000"/>
                      </a:schemeClr>
                    </a:solidFill>
                    <a:ea typeface="Georgia"/>
                    <a:cs typeface="Georgia"/>
                    <a:sym typeface="Wingdings" panose="05000000000000000000" pitchFamily="2" charset="2"/>
                  </a:rPr>
                  <a:t>  </a:t>
                </a:r>
                <a:r>
                  <a:rPr lang="en-US" sz="1200" b="1" dirty="0">
                    <a:solidFill>
                      <a:schemeClr val="tx1">
                        <a:lumMod val="65000"/>
                        <a:lumOff val="35000"/>
                      </a:schemeClr>
                    </a:solidFill>
                    <a:ea typeface="Georgia"/>
                    <a:cs typeface="Georgia"/>
                    <a:sym typeface="Wingdings" panose="05000000000000000000" pitchFamily="2" charset="2"/>
                  </a:rPr>
                  <a:t>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smtClean="0">
                    <a:solidFill>
                      <a:schemeClr val="tx1">
                        <a:lumMod val="65000"/>
                        <a:lumOff val="35000"/>
                      </a:schemeClr>
                    </a:solidFill>
                    <a:latin typeface="Cambria Math" panose="02040503050406030204" pitchFamily="18" charset="0"/>
                    <a:ea typeface="Georgia"/>
                    <a:cs typeface="Georgia"/>
                    <a:sym typeface="Wingdings" panose="05000000000000000000" pitchFamily="2" charset="2"/>
                  </a:rPr>
                  <a:t>𝒔</a:t>
                </a:r>
                <a:r>
                  <a:rPr lang="en-US" sz="1200" b="1" dirty="0" smtClean="0">
                    <a:solidFill>
                      <a:schemeClr val="tx1">
                        <a:lumMod val="65000"/>
                        <a:lumOff val="35000"/>
                      </a:schemeClr>
                    </a:solidFill>
                    <a:ea typeface="Georgia"/>
                    <a:cs typeface="Georgia"/>
                    <a:sym typeface="Wingdings" panose="05000000000000000000" pitchFamily="2" charset="2"/>
                  </a:rPr>
                  <a:t>  </a:t>
                </a:r>
                <a:r>
                  <a:rPr lang="en-US" sz="1200" b="1" dirty="0">
                    <a:solidFill>
                      <a:schemeClr val="tx1">
                        <a:lumMod val="65000"/>
                        <a:lumOff val="35000"/>
                      </a:schemeClr>
                    </a:solidFill>
                    <a:ea typeface="Georgia"/>
                    <a:cs typeface="Georgia"/>
                    <a:sym typeface="Wingdings" panose="05000000000000000000" pitchFamily="2" charset="2"/>
                  </a:rPr>
                  <a:t>t</a:t>
                </a:r>
                <a:endParaRPr lang="en" sz="1200" b="1" dirty="0">
                  <a:solidFill>
                    <a:schemeClr val="tx1">
                      <a:lumMod val="65000"/>
                      <a:lumOff val="35000"/>
                    </a:schemeClr>
                  </a:solidFill>
                  <a:ea typeface="Georgia"/>
                  <a:cs typeface="Georgia"/>
                  <a:sym typeface="Georgia"/>
                </a:endParaRPr>
              </a:p>
              <a:p>
                <a:endParaRPr lang="en-US" dirty="0"/>
              </a:p>
            </p:txBody>
          </p:sp>
        </mc:Fallback>
      </mc:AlternateContent>
      <p:sp>
        <p:nvSpPr>
          <p:cNvPr id="4" name="Slide Number Placeholder 3"/>
          <p:cNvSpPr>
            <a:spLocks noGrp="1"/>
          </p:cNvSpPr>
          <p:nvPr>
            <p:ph type="sldNum" sz="quarter" idx="10"/>
          </p:nvPr>
        </p:nvSpPr>
        <p:spPr/>
        <p:txBody>
          <a:bodyPr/>
          <a:lstStyle/>
          <a:p>
            <a:fld id="{9ADBCE06-ECFC-4308-8DAF-98A7C166DC7D}" type="slidenum">
              <a:rPr lang="en-US" smtClean="0"/>
              <a:t>28</a:t>
            </a:fld>
            <a:endParaRPr lang="en-US"/>
          </a:p>
        </p:txBody>
      </p:sp>
    </p:spTree>
    <p:extLst>
      <p:ext uri="{BB962C8B-B14F-4D97-AF65-F5344CB8AC3E}">
        <p14:creationId xmlns:p14="http://schemas.microsoft.com/office/powerpoint/2010/main" val="1206493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555555"/>
                </a:solidFill>
                <a:effectLst/>
                <a:latin typeface="Source Sans Pro" panose="020B0503030403020204" pitchFamily="34" charset="0"/>
              </a:rPr>
              <a:t>False! We ignore the top portion of the output when creating a confidence interval. We will see how to calculate the multiplier next.</a:t>
            </a:r>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35</a:t>
            </a:fld>
            <a:endParaRPr lang="en-US"/>
          </a:p>
        </p:txBody>
      </p:sp>
    </p:spTree>
    <p:extLst>
      <p:ext uri="{BB962C8B-B14F-4D97-AF65-F5344CB8AC3E}">
        <p14:creationId xmlns:p14="http://schemas.microsoft.com/office/powerpoint/2010/main" val="3304798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out the</a:t>
            </a:r>
            <a:r>
              <a:rPr lang="en-US" baseline="0" dirty="0"/>
              <a:t> null and alternative hypothesis</a:t>
            </a:r>
            <a:endParaRPr lang="en-US" dirty="0"/>
          </a:p>
        </p:txBody>
      </p:sp>
      <p:sp>
        <p:nvSpPr>
          <p:cNvPr id="4" name="Slide Number Placeholder 3"/>
          <p:cNvSpPr>
            <a:spLocks noGrp="1"/>
          </p:cNvSpPr>
          <p:nvPr>
            <p:ph type="sldNum" sz="quarter" idx="10"/>
          </p:nvPr>
        </p:nvSpPr>
        <p:spPr/>
        <p:txBody>
          <a:bodyPr/>
          <a:lstStyle/>
          <a:p>
            <a:fld id="{9ADBCE06-ECFC-4308-8DAF-98A7C166DC7D}" type="slidenum">
              <a:rPr lang="en-US" smtClean="0"/>
              <a:t>45</a:t>
            </a:fld>
            <a:endParaRPr lang="en-US"/>
          </a:p>
        </p:txBody>
      </p:sp>
    </p:spTree>
    <p:extLst>
      <p:ext uri="{BB962C8B-B14F-4D97-AF65-F5344CB8AC3E}">
        <p14:creationId xmlns:p14="http://schemas.microsoft.com/office/powerpoint/2010/main" val="662472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sz="2000" baseline="0">
                <a:solidFill>
                  <a:schemeClr val="tx2"/>
                </a:solidFill>
              </a:defRPr>
            </a:lvl1pPr>
          </a:lstStyle>
          <a:p>
            <a:fld id="{503E9CBF-030E-4106-A40F-2958B3DAEE47}" type="datetime1">
              <a:rPr lang="en-US" smtClean="0"/>
              <a:t>3/12/2023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sz="2000"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0595708" y="6453386"/>
            <a:ext cx="1596292" cy="404614"/>
          </a:xfrm>
        </p:spPr>
        <p:txBody>
          <a:bodyPr/>
          <a:lstStyle>
            <a:lvl1pPr>
              <a:defRPr sz="2000"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B6547-779D-4825-98C9-63BE0DB13AAD}" type="datetime1">
              <a:rPr lang="en-US" smtClean="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B433B1-65D9-4208-9A3E-735D01BF79FA}" type="datetime1">
              <a:rPr lang="en-US" smtClean="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6676" y="386134"/>
            <a:ext cx="10111048" cy="74295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1116676" y="1142939"/>
            <a:ext cx="10111048" cy="5224610"/>
          </a:xfrm>
        </p:spPr>
        <p:txBody>
          <a:bodyPr/>
          <a:lstStyle>
            <a:lvl1pPr marL="384048" indent="-384048">
              <a:buFont typeface="Arial" panose="020B0604020202020204" pitchFamily="34" charset="0"/>
              <a:buChar char="•"/>
              <a:defRPr sz="2800"/>
            </a:lvl1pPr>
            <a:lvl2pPr>
              <a:defRPr sz="2400" i="0"/>
            </a:lvl2pPr>
            <a:lvl3pPr marL="1371600" indent="-384048">
              <a:buFont typeface="Arial" panose="020B0604020202020204" pitchFamily="34" charset="0"/>
              <a:buChar char="•"/>
              <a:defRPr sz="2000"/>
            </a:lvl3pPr>
            <a:lvl4pPr>
              <a:defRPr i="0"/>
            </a:lvl4pPr>
            <a:lvl5pPr marL="2286000" indent="-384048">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2000"/>
            </a:lvl1pPr>
          </a:lstStyle>
          <a:p>
            <a:fld id="{FACD7629-F1CF-4F56-8CC6-539D3A30BE9A}" type="datetime1">
              <a:rPr lang="en-US" smtClean="0"/>
              <a:t>3/12/2023</a:t>
            </a:fld>
            <a:endParaRPr lang="en-US" dirty="0"/>
          </a:p>
        </p:txBody>
      </p:sp>
      <p:sp>
        <p:nvSpPr>
          <p:cNvPr id="5" name="Footer Placeholder 4"/>
          <p:cNvSpPr>
            <a:spLocks noGrp="1"/>
          </p:cNvSpPr>
          <p:nvPr>
            <p:ph type="ftr" sz="quarter" idx="11"/>
          </p:nvPr>
        </p:nvSpPr>
        <p:spPr/>
        <p:txBody>
          <a:bodyPr/>
          <a:lstStyle>
            <a:lvl1pPr>
              <a:defRPr sz="2000"/>
            </a:lvl1pPr>
          </a:lstStyle>
          <a:p>
            <a:endParaRPr lang="en-US" dirty="0"/>
          </a:p>
        </p:txBody>
      </p:sp>
      <p:sp>
        <p:nvSpPr>
          <p:cNvPr id="6" name="Slide Number Placeholder 5"/>
          <p:cNvSpPr>
            <a:spLocks noGrp="1"/>
          </p:cNvSpPr>
          <p:nvPr>
            <p:ph type="sldNum" sz="quarter" idx="12"/>
          </p:nvPr>
        </p:nvSpPr>
        <p:spPr>
          <a:xfrm>
            <a:off x="10595708" y="6453386"/>
            <a:ext cx="1596292" cy="404614"/>
          </a:xfrm>
        </p:spPr>
        <p:txBody>
          <a:bodyPr/>
          <a:lstStyle>
            <a:lvl1pPr>
              <a:defRPr sz="2000"/>
            </a:lvl1pPr>
          </a:lstStyle>
          <a:p>
            <a:fld id="{69E57DC2-970A-4B3E-BB1C-7A09969E49DF}" type="slidenum">
              <a:rPr lang="en-US" smtClean="0"/>
              <a:pPr/>
              <a:t>‹#›</a:t>
            </a:fld>
            <a:endParaRPr lang="en-US" dirty="0"/>
          </a:p>
        </p:txBody>
      </p:sp>
      <p:pic>
        <p:nvPicPr>
          <p:cNvPr id="7"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953EE1D-13C4-415C-A27B-F910E5AF7591}" type="datetime1">
              <a:rPr lang="en-US" smtClean="0"/>
              <a:t>3/12/2023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z="2000"/>
            </a:lvl1pPr>
          </a:lstStyle>
          <a:p>
            <a:fld id="{27FDF827-F1AD-499A-9C25-0C5C67726931}" type="datetime1">
              <a:rPr lang="en-US" smtClean="0"/>
              <a:t>3/12/2023</a:t>
            </a:fld>
            <a:endParaRPr lang="en-US" dirty="0"/>
          </a:p>
        </p:txBody>
      </p:sp>
      <p:sp>
        <p:nvSpPr>
          <p:cNvPr id="6" name="Footer Placeholder 5"/>
          <p:cNvSpPr>
            <a:spLocks noGrp="1"/>
          </p:cNvSpPr>
          <p:nvPr>
            <p:ph type="ftr" sz="quarter" idx="11"/>
          </p:nvPr>
        </p:nvSpPr>
        <p:spPr/>
        <p:txBody>
          <a:bodyPr/>
          <a:lstStyle>
            <a:lvl1pPr>
              <a:defRPr sz="2000"/>
            </a:lvl1pPr>
          </a:lstStyle>
          <a:p>
            <a:endParaRPr lang="en-US" dirty="0"/>
          </a:p>
        </p:txBody>
      </p:sp>
      <p:sp>
        <p:nvSpPr>
          <p:cNvPr id="7" name="Slide Number Placeholder 6"/>
          <p:cNvSpPr>
            <a:spLocks noGrp="1"/>
          </p:cNvSpPr>
          <p:nvPr>
            <p:ph type="sldNum" sz="quarter" idx="12"/>
          </p:nvPr>
        </p:nvSpPr>
        <p:spPr>
          <a:xfrm>
            <a:off x="10595708" y="6453386"/>
            <a:ext cx="1596292" cy="404614"/>
          </a:xfrm>
        </p:spPr>
        <p:txBody>
          <a:bodyPr/>
          <a:lstStyle>
            <a:lvl1pPr>
              <a:defRPr sz="2000"/>
            </a:lvl1pPr>
          </a:lstStyle>
          <a:p>
            <a:fld id="{69E57DC2-970A-4B3E-BB1C-7A09969E49DF}" type="slidenum">
              <a:rPr lang="en-US" smtClean="0"/>
              <a:pPr/>
              <a:t>‹#›</a:t>
            </a:fld>
            <a:endParaRPr lang="en-US" dirty="0"/>
          </a:p>
        </p:txBody>
      </p:sp>
      <p:pic>
        <p:nvPicPr>
          <p:cNvPr id="8"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1116676" y="386134"/>
            <a:ext cx="10111048" cy="742950"/>
          </a:xfrm>
        </p:spPr>
        <p:txBody>
          <a:bodyPr>
            <a:normAutofit/>
          </a:bodyPr>
          <a:lstStyle>
            <a:lvl1pPr>
              <a:defRPr sz="4000"/>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sz="2000"/>
            </a:lvl1pPr>
          </a:lstStyle>
          <a:p>
            <a:fld id="{18772693-4BFD-4C17-B089-4F8934138B63}" type="datetime1">
              <a:rPr lang="en-US" smtClean="0"/>
              <a:t>3/12/2023</a:t>
            </a:fld>
            <a:endParaRPr lang="en-US" dirty="0"/>
          </a:p>
        </p:txBody>
      </p:sp>
      <p:sp>
        <p:nvSpPr>
          <p:cNvPr id="8" name="Footer Placeholder 7"/>
          <p:cNvSpPr>
            <a:spLocks noGrp="1"/>
          </p:cNvSpPr>
          <p:nvPr>
            <p:ph type="ftr" sz="quarter" idx="11"/>
          </p:nvPr>
        </p:nvSpPr>
        <p:spPr/>
        <p:txBody>
          <a:bodyPr/>
          <a:lstStyle>
            <a:lvl1pPr>
              <a:defRPr sz="2000"/>
            </a:lvl1pPr>
          </a:lstStyle>
          <a:p>
            <a:endParaRPr lang="en-US" dirty="0"/>
          </a:p>
        </p:txBody>
      </p:sp>
      <p:sp>
        <p:nvSpPr>
          <p:cNvPr id="9" name="Slide Number Placeholder 8"/>
          <p:cNvSpPr>
            <a:spLocks noGrp="1"/>
          </p:cNvSpPr>
          <p:nvPr>
            <p:ph type="sldNum" sz="quarter" idx="12"/>
          </p:nvPr>
        </p:nvSpPr>
        <p:spPr>
          <a:xfrm>
            <a:off x="10595708" y="6450554"/>
            <a:ext cx="1596292" cy="404614"/>
          </a:xfrm>
        </p:spPr>
        <p:txBody>
          <a:bodyPr/>
          <a:lstStyle>
            <a:lvl1pPr>
              <a:defRPr sz="2000"/>
            </a:lvl1pPr>
          </a:lstStyle>
          <a:p>
            <a:fld id="{69E57DC2-970A-4B3E-BB1C-7A09969E49DF}" type="slidenum">
              <a:rPr lang="en-US" smtClean="0"/>
              <a:pPr/>
              <a:t>‹#›</a:t>
            </a:fld>
            <a:endParaRPr lang="en-US" dirty="0"/>
          </a:p>
        </p:txBody>
      </p:sp>
      <p:pic>
        <p:nvPicPr>
          <p:cNvPr id="10"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1116676" y="386134"/>
            <a:ext cx="10111048" cy="742950"/>
          </a:xfrm>
        </p:spPr>
        <p:txBody>
          <a:bodyPr>
            <a:normAutofit/>
          </a:bodyPr>
          <a:lstStyle>
            <a:lvl1pPr>
              <a:defRPr sz="4000"/>
            </a:lvl1pPr>
          </a:lstStyle>
          <a:p>
            <a:r>
              <a:rPr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sz="2000"/>
            </a:lvl1pPr>
          </a:lstStyle>
          <a:p>
            <a:fld id="{68BEF147-D392-4C09-851B-8AD90ABFF98D}" type="datetime1">
              <a:rPr lang="en-US" smtClean="0"/>
              <a:t>3/12/2023</a:t>
            </a:fld>
            <a:endParaRPr lang="en-US" dirty="0"/>
          </a:p>
        </p:txBody>
      </p:sp>
      <p:sp>
        <p:nvSpPr>
          <p:cNvPr id="4" name="Footer Placeholder 3"/>
          <p:cNvSpPr>
            <a:spLocks noGrp="1"/>
          </p:cNvSpPr>
          <p:nvPr>
            <p:ph type="ftr" sz="quarter" idx="11"/>
          </p:nvPr>
        </p:nvSpPr>
        <p:spPr/>
        <p:txBody>
          <a:bodyPr/>
          <a:lstStyle>
            <a:lvl1pPr>
              <a:defRPr sz="2000"/>
            </a:lvl1pPr>
          </a:lstStyle>
          <a:p>
            <a:endParaRPr lang="en-US" dirty="0"/>
          </a:p>
        </p:txBody>
      </p:sp>
      <p:sp>
        <p:nvSpPr>
          <p:cNvPr id="5" name="Slide Number Placeholder 4"/>
          <p:cNvSpPr>
            <a:spLocks noGrp="1"/>
          </p:cNvSpPr>
          <p:nvPr>
            <p:ph type="sldNum" sz="quarter" idx="12"/>
          </p:nvPr>
        </p:nvSpPr>
        <p:spPr>
          <a:xfrm>
            <a:off x="10595708" y="6453386"/>
            <a:ext cx="1596292" cy="404614"/>
          </a:xfrm>
        </p:spPr>
        <p:txBody>
          <a:bodyPr/>
          <a:lstStyle>
            <a:lvl1pPr>
              <a:defRPr sz="2000"/>
            </a:lvl1pPr>
          </a:lstStyle>
          <a:p>
            <a:fld id="{69E57DC2-970A-4B3E-BB1C-7A09969E49DF}" type="slidenum">
              <a:rPr lang="en-US" smtClean="0"/>
              <a:pPr/>
              <a:t>‹#›</a:t>
            </a:fld>
            <a:endParaRPr lang="en-US" dirty="0"/>
          </a:p>
        </p:txBody>
      </p:sp>
      <p:pic>
        <p:nvPicPr>
          <p:cNvPr id="6"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1116676" y="386134"/>
            <a:ext cx="10111048" cy="742950"/>
          </a:xfrm>
        </p:spPr>
        <p:txBody>
          <a:bodyPr>
            <a:normAutofit/>
          </a:bodyPr>
          <a:lstStyle>
            <a:lvl1pPr>
              <a:defRPr sz="4000"/>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2000"/>
            </a:lvl1pPr>
          </a:lstStyle>
          <a:p>
            <a:fld id="{131FA27F-9A75-4543-AB6F-83F8A66D6118}" type="datetime1">
              <a:rPr lang="en-US" smtClean="0"/>
              <a:t>3/12/2023</a:t>
            </a:fld>
            <a:endParaRPr lang="en-US" dirty="0"/>
          </a:p>
        </p:txBody>
      </p:sp>
      <p:sp>
        <p:nvSpPr>
          <p:cNvPr id="3" name="Footer Placeholder 2"/>
          <p:cNvSpPr>
            <a:spLocks noGrp="1"/>
          </p:cNvSpPr>
          <p:nvPr>
            <p:ph type="ftr" sz="quarter" idx="11"/>
          </p:nvPr>
        </p:nvSpPr>
        <p:spPr/>
        <p:txBody>
          <a:bodyPr/>
          <a:lstStyle>
            <a:lvl1pPr>
              <a:defRPr sz="2000"/>
            </a:lvl1pPr>
          </a:lstStyle>
          <a:p>
            <a:endParaRPr lang="en-US" dirty="0"/>
          </a:p>
        </p:txBody>
      </p:sp>
      <p:sp>
        <p:nvSpPr>
          <p:cNvPr id="4" name="Slide Number Placeholder 3"/>
          <p:cNvSpPr>
            <a:spLocks noGrp="1"/>
          </p:cNvSpPr>
          <p:nvPr>
            <p:ph type="sldNum" sz="quarter" idx="12"/>
          </p:nvPr>
        </p:nvSpPr>
        <p:spPr>
          <a:xfrm>
            <a:off x="10595708" y="6453386"/>
            <a:ext cx="1596292" cy="404614"/>
          </a:xfrm>
        </p:spPr>
        <p:txBody>
          <a:bodyPr/>
          <a:lstStyle>
            <a:lvl1pPr>
              <a:defRPr sz="2000"/>
            </a:lvl1pPr>
          </a:lstStyle>
          <a:p>
            <a:fld id="{69E57DC2-970A-4B3E-BB1C-7A09969E49DF}" type="slidenum">
              <a:rPr lang="en-US" smtClean="0"/>
              <a:pPr/>
              <a:t>‹#›</a:t>
            </a:fld>
            <a:endParaRPr lang="en-US" dirty="0"/>
          </a:p>
        </p:txBody>
      </p:sp>
      <p:pic>
        <p:nvPicPr>
          <p:cNvPr id="5"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AD72B4B-07F5-425E-BBA3-8EA6D6CDA28A}" type="datetime1">
              <a:rPr lang="en-US" smtClean="0"/>
              <a:t>3/12/2023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8B6AC7A-7283-4DC6-A45B-503A87409718}" type="datetime1">
              <a:rPr lang="en-US" smtClean="0"/>
              <a:t>3/12/2023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E1A7372-F348-4B7A-BCA4-301D4B8B65C0}" type="datetime1">
              <a:rPr lang="en-US" smtClean="0"/>
              <a:t>3/12/2023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20.png"/></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71.png"/><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image" Target="../media/image160.png"/></Relationships>
</file>

<file path=ppt/slides/_rels/slide3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studio.clou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png"/><Relationship Id="rId7" Type="http://schemas.openxmlformats.org/officeDocument/2006/relationships/image" Target="../media/image6.png"/><Relationship Id="rId2" Type="http://schemas.openxmlformats.org/officeDocument/2006/relationships/image" Target="../media/image311.png"/><Relationship Id="rId16" Type="http://schemas.openxmlformats.org/officeDocument/2006/relationships/image" Target="../media/image15.png"/><Relationship Id="rId29" Type="http://schemas.openxmlformats.org/officeDocument/2006/relationships/image" Target="../media/image28.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4" Type="http://schemas.openxmlformats.org/officeDocument/2006/relationships/image" Target="../media/image43.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8" Type="http://schemas.openxmlformats.org/officeDocument/2006/relationships/image" Target="../media/image7.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20" Type="http://schemas.openxmlformats.org/officeDocument/2006/relationships/image" Target="../media/image19.png"/><Relationship Id="rId41"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typingtest.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STATS </a:t>
            </a:r>
            <a:r>
              <a:rPr lang="en-US" dirty="0"/>
              <a:t>250</a:t>
            </a:r>
            <a:br>
              <a:rPr lang="en-US" dirty="0"/>
            </a:br>
            <a:r>
              <a:rPr lang="en-US" sz="4000" cap="none" dirty="0">
                <a:latin typeface="+mn-lt"/>
              </a:rPr>
              <a:t>Lab 5</a:t>
            </a:r>
            <a:endParaRPr lang="en-US" sz="4400" dirty="0"/>
          </a:p>
        </p:txBody>
      </p:sp>
      <p:sp>
        <p:nvSpPr>
          <p:cNvPr id="3" name="Subtitle 2"/>
          <p:cNvSpPr>
            <a:spLocks noGrp="1"/>
          </p:cNvSpPr>
          <p:nvPr>
            <p:ph type="subTitle" idx="1"/>
          </p:nvPr>
        </p:nvSpPr>
        <p:spPr/>
        <p:txBody>
          <a:bodyPr>
            <a:normAutofit/>
          </a:bodyPr>
          <a:lstStyle/>
          <a:p>
            <a:r>
              <a:rPr lang="en-US" sz="2800" dirty="0"/>
              <a:t>Jiangyue</a:t>
            </a:r>
          </a:p>
        </p:txBody>
      </p:sp>
      <p:pic>
        <p:nvPicPr>
          <p:cNvPr id="5" name="Picture 2" descr="Image result for michigan statistics logo"/>
          <p:cNvPicPr>
            <a:picLocks noChangeAspect="1" noChangeArrowheads="1"/>
          </p:cNvPicPr>
          <p:nvPr/>
        </p:nvPicPr>
        <p:blipFill rotWithShape="1">
          <a:blip r:embed="rId3">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79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422F-5FED-4BB2-B4CA-2E6036B50085}"/>
              </a:ext>
            </a:extLst>
          </p:cNvPr>
          <p:cNvSpPr>
            <a:spLocks noGrp="1"/>
          </p:cNvSpPr>
          <p:nvPr>
            <p:ph type="title"/>
          </p:nvPr>
        </p:nvSpPr>
        <p:spPr/>
        <p:txBody>
          <a:bodyPr/>
          <a:lstStyle/>
          <a:p>
            <a:r>
              <a:rPr lang="en-US" dirty="0"/>
              <a:t>NHANES Data</a:t>
            </a:r>
          </a:p>
        </p:txBody>
      </p:sp>
      <p:sp>
        <p:nvSpPr>
          <p:cNvPr id="3" name="Content Placeholder 2">
            <a:extLst>
              <a:ext uri="{FF2B5EF4-FFF2-40B4-BE49-F238E27FC236}">
                <a16:creationId xmlns:a16="http://schemas.microsoft.com/office/drawing/2014/main" id="{F7263921-1437-44F6-9549-1E614810D926}"/>
              </a:ext>
            </a:extLst>
          </p:cNvPr>
          <p:cNvSpPr>
            <a:spLocks noGrp="1"/>
          </p:cNvSpPr>
          <p:nvPr>
            <p:ph idx="1"/>
          </p:nvPr>
        </p:nvSpPr>
        <p:spPr/>
        <p:txBody>
          <a:bodyPr>
            <a:normAutofit/>
          </a:bodyPr>
          <a:lstStyle/>
          <a:p>
            <a:pPr marL="0" indent="0">
              <a:buNone/>
            </a:pPr>
            <a:r>
              <a:rPr lang="en-US" dirty="0"/>
              <a:t>National Health and Nutrition Examination Survey</a:t>
            </a:r>
          </a:p>
          <a:p>
            <a:pPr marL="530352" lvl="1" indent="0">
              <a:buNone/>
            </a:pPr>
            <a:r>
              <a:rPr lang="en-US" dirty="0"/>
              <a:t>- height: height (in cm)</a:t>
            </a:r>
          </a:p>
          <a:p>
            <a:pPr marL="530352" lvl="1" indent="0">
              <a:buNone/>
            </a:pPr>
            <a:r>
              <a:rPr lang="en-US" dirty="0"/>
              <a:t>- weight: weight (in kg)</a:t>
            </a:r>
          </a:p>
          <a:p>
            <a:pPr marL="530352" lvl="1" indent="0">
              <a:buNone/>
            </a:pPr>
            <a:r>
              <a:rPr lang="en-US" dirty="0"/>
              <a:t>- BMI: body mass index (in kg/m^2)</a:t>
            </a:r>
          </a:p>
          <a:p>
            <a:pPr marL="530352" lvl="1" indent="0">
              <a:buNone/>
            </a:pPr>
            <a:r>
              <a:rPr lang="en-US" dirty="0"/>
              <a:t>- arm: arm circumference (in cm)</a:t>
            </a:r>
          </a:p>
          <a:p>
            <a:pPr marL="530352" lvl="1" indent="0">
              <a:buNone/>
            </a:pPr>
            <a:r>
              <a:rPr lang="en-US" dirty="0"/>
              <a:t>- </a:t>
            </a:r>
            <a:r>
              <a:rPr lang="en-US" dirty="0" err="1"/>
              <a:t>chol</a:t>
            </a:r>
            <a:r>
              <a:rPr lang="en-US" dirty="0"/>
              <a:t>: cholesterol level (in mg)</a:t>
            </a:r>
          </a:p>
          <a:p>
            <a:pPr marL="530352" lvl="1" indent="0">
              <a:buNone/>
            </a:pPr>
            <a:r>
              <a:rPr lang="en-US" dirty="0"/>
              <a:t>- iron: iron level (in mg)</a:t>
            </a:r>
          </a:p>
          <a:p>
            <a:pPr marL="530352" lvl="1" indent="0">
              <a:buNone/>
            </a:pPr>
            <a:r>
              <a:rPr lang="en-US" dirty="0"/>
              <a:t>- </a:t>
            </a:r>
            <a:r>
              <a:rPr lang="en-US" dirty="0" err="1"/>
              <a:t>hgb</a:t>
            </a:r>
            <a:r>
              <a:rPr lang="en-US" dirty="0"/>
              <a:t>: hemoglobin (in g/dL)</a:t>
            </a:r>
          </a:p>
          <a:p>
            <a:pPr marL="530352" lvl="1" indent="0">
              <a:buNone/>
            </a:pPr>
            <a:r>
              <a:rPr lang="en-US" dirty="0"/>
              <a:t>- caffeine: caffeine amounts (in mg)</a:t>
            </a:r>
          </a:p>
          <a:p>
            <a:pPr marL="530352" lvl="1" indent="0">
              <a:buNone/>
            </a:pPr>
            <a:r>
              <a:rPr lang="en-US" dirty="0"/>
              <a:t>- </a:t>
            </a:r>
            <a:r>
              <a:rPr lang="en-US" dirty="0" err="1"/>
              <a:t>rbcc</a:t>
            </a:r>
            <a:r>
              <a:rPr lang="en-US" dirty="0"/>
              <a:t>: red blood cell count (in millions of cells/</a:t>
            </a:r>
            <a:r>
              <a:rPr lang="en-US" dirty="0" err="1"/>
              <a:t>uL</a:t>
            </a:r>
            <a:r>
              <a:rPr lang="en-US" dirty="0"/>
              <a:t>)</a:t>
            </a:r>
          </a:p>
          <a:p>
            <a:pPr marL="530352" lvl="1" indent="0">
              <a:buNone/>
            </a:pPr>
            <a:r>
              <a:rPr lang="en-US" dirty="0"/>
              <a:t>- </a:t>
            </a:r>
            <a:r>
              <a:rPr lang="en-US" dirty="0" err="1"/>
              <a:t>wbcc</a:t>
            </a:r>
            <a:r>
              <a:rPr lang="en-US" dirty="0"/>
              <a:t>: white blood cell count (in millions of cells/</a:t>
            </a:r>
            <a:r>
              <a:rPr lang="en-US" dirty="0" err="1"/>
              <a:t>uL</a:t>
            </a:r>
            <a:r>
              <a:rPr lang="en-US" dirty="0"/>
              <a:t>)</a:t>
            </a:r>
          </a:p>
        </p:txBody>
      </p:sp>
      <p:sp>
        <p:nvSpPr>
          <p:cNvPr id="4" name="Slide Number Placeholder 3">
            <a:extLst>
              <a:ext uri="{FF2B5EF4-FFF2-40B4-BE49-F238E27FC236}">
                <a16:creationId xmlns:a16="http://schemas.microsoft.com/office/drawing/2014/main" id="{F69572A4-8995-4B20-BB9B-6778BE13C688}"/>
              </a:ext>
            </a:extLst>
          </p:cNvPr>
          <p:cNvSpPr>
            <a:spLocks noGrp="1"/>
          </p:cNvSpPr>
          <p:nvPr>
            <p:ph type="sldNum" sz="quarter" idx="12"/>
          </p:nvPr>
        </p:nvSpPr>
        <p:spPr/>
        <p:txBody>
          <a:bodyPr/>
          <a:lstStyle/>
          <a:p>
            <a:fld id="{69E57DC2-970A-4B3E-BB1C-7A09969E49DF}" type="slidenum">
              <a:rPr lang="en-US" smtClean="0"/>
              <a:pPr/>
              <a:t>10</a:t>
            </a:fld>
            <a:endParaRPr lang="en-US" dirty="0"/>
          </a:p>
        </p:txBody>
      </p:sp>
    </p:spTree>
    <p:extLst>
      <p:ext uri="{BB962C8B-B14F-4D97-AF65-F5344CB8AC3E}">
        <p14:creationId xmlns:p14="http://schemas.microsoft.com/office/powerpoint/2010/main" val="241499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5A3D-2756-494B-946D-3E32A0C8E1D7}"/>
              </a:ext>
            </a:extLst>
          </p:cNvPr>
          <p:cNvSpPr>
            <a:spLocks noGrp="1"/>
          </p:cNvSpPr>
          <p:nvPr>
            <p:ph type="title"/>
          </p:nvPr>
        </p:nvSpPr>
        <p:spPr/>
        <p:txBody>
          <a:bodyPr/>
          <a:lstStyle/>
          <a:p>
            <a:r>
              <a:rPr lang="en-US" dirty="0"/>
              <a:t>Histograms</a:t>
            </a:r>
          </a:p>
        </p:txBody>
      </p:sp>
      <p:sp>
        <p:nvSpPr>
          <p:cNvPr id="3" name="Content Placeholder 2">
            <a:extLst>
              <a:ext uri="{FF2B5EF4-FFF2-40B4-BE49-F238E27FC236}">
                <a16:creationId xmlns:a16="http://schemas.microsoft.com/office/drawing/2014/main" id="{B83A0777-CA33-40CA-A8CC-5C789A0D29F3}"/>
              </a:ext>
            </a:extLst>
          </p:cNvPr>
          <p:cNvSpPr>
            <a:spLocks noGrp="1"/>
          </p:cNvSpPr>
          <p:nvPr>
            <p:ph idx="1"/>
          </p:nvPr>
        </p:nvSpPr>
        <p:spPr>
          <a:xfrm>
            <a:off x="1116676" y="1142938"/>
            <a:ext cx="10111048" cy="5491325"/>
          </a:xfrm>
        </p:spPr>
        <p:txBody>
          <a:bodyPr/>
          <a:lstStyle/>
          <a:p>
            <a:pPr marL="0" indent="0">
              <a:buNone/>
            </a:pPr>
            <a:r>
              <a:rPr lang="en-US" dirty="0"/>
              <a:t>We can use histograms to help check for normality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000" dirty="0"/>
          </a:p>
          <a:p>
            <a:pPr marL="0" indent="0" algn="ctr">
              <a:buNone/>
            </a:pPr>
            <a:r>
              <a:rPr lang="en-US" dirty="0"/>
              <a:t>The sample of heights looks approximately bell-shaped!</a:t>
            </a:r>
          </a:p>
        </p:txBody>
      </p:sp>
      <p:sp>
        <p:nvSpPr>
          <p:cNvPr id="4" name="Slide Number Placeholder 3">
            <a:extLst>
              <a:ext uri="{FF2B5EF4-FFF2-40B4-BE49-F238E27FC236}">
                <a16:creationId xmlns:a16="http://schemas.microsoft.com/office/drawing/2014/main" id="{3D69C0F2-A129-412C-901F-9CF6955CA7D1}"/>
              </a:ext>
            </a:extLst>
          </p:cNvPr>
          <p:cNvSpPr>
            <a:spLocks noGrp="1"/>
          </p:cNvSpPr>
          <p:nvPr>
            <p:ph type="sldNum" sz="quarter" idx="12"/>
          </p:nvPr>
        </p:nvSpPr>
        <p:spPr/>
        <p:txBody>
          <a:bodyPr/>
          <a:lstStyle/>
          <a:p>
            <a:fld id="{69E57DC2-970A-4B3E-BB1C-7A09969E49DF}" type="slidenum">
              <a:rPr lang="en-US" smtClean="0"/>
              <a:pPr/>
              <a:t>11</a:t>
            </a:fld>
            <a:endParaRPr lang="en-US" dirty="0"/>
          </a:p>
        </p:txBody>
      </p:sp>
      <p:pic>
        <p:nvPicPr>
          <p:cNvPr id="6" name="Picture 5">
            <a:extLst>
              <a:ext uri="{FF2B5EF4-FFF2-40B4-BE49-F238E27FC236}">
                <a16:creationId xmlns:a16="http://schemas.microsoft.com/office/drawing/2014/main" id="{74E968CA-C8E0-4940-9654-01BF697C7DC6}"/>
              </a:ext>
            </a:extLst>
          </p:cNvPr>
          <p:cNvPicPr>
            <a:picLocks noChangeAspect="1"/>
          </p:cNvPicPr>
          <p:nvPr/>
        </p:nvPicPr>
        <p:blipFill>
          <a:blip r:embed="rId2"/>
          <a:stretch>
            <a:fillRect/>
          </a:stretch>
        </p:blipFill>
        <p:spPr>
          <a:xfrm>
            <a:off x="3193633" y="2046197"/>
            <a:ext cx="5804733" cy="3594013"/>
          </a:xfrm>
          <a:prstGeom prst="rect">
            <a:avLst/>
          </a:prstGeom>
        </p:spPr>
      </p:pic>
    </p:spTree>
    <p:extLst>
      <p:ext uri="{BB962C8B-B14F-4D97-AF65-F5344CB8AC3E}">
        <p14:creationId xmlns:p14="http://schemas.microsoft.com/office/powerpoint/2010/main" val="107678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4906-8FF1-4DA3-938A-175C9152540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B69DF15-CEC7-423B-B415-C55DA1964362}"/>
              </a:ext>
            </a:extLst>
          </p:cNvPr>
          <p:cNvSpPr>
            <a:spLocks noGrp="1"/>
          </p:cNvSpPr>
          <p:nvPr>
            <p:ph idx="1"/>
          </p:nvPr>
        </p:nvSpPr>
        <p:spPr>
          <a:xfrm>
            <a:off x="1116676" y="1142939"/>
            <a:ext cx="10111048" cy="5224610"/>
          </a:xfrm>
        </p:spPr>
        <p:txBody>
          <a:bodyPr>
            <a:normAutofit fontScale="92500"/>
          </a:bodyPr>
          <a:lstStyle/>
          <a:p>
            <a:pPr marL="0" indent="0">
              <a:spcAft>
                <a:spcPts val="1200"/>
              </a:spcAft>
              <a:buNone/>
            </a:pPr>
            <a:r>
              <a:rPr lang="en-US" dirty="0"/>
              <a:t>What does this mean?</a:t>
            </a:r>
          </a:p>
          <a:p>
            <a:pPr marL="987552" lvl="1" indent="-457200">
              <a:spcAft>
                <a:spcPts val="1200"/>
              </a:spcAft>
              <a:buFont typeface="+mj-lt"/>
              <a:buAutoNum type="arabicPeriod"/>
            </a:pPr>
            <a:r>
              <a:rPr lang="en-US" dirty="0"/>
              <a:t>Conclusion about the </a:t>
            </a:r>
            <a:r>
              <a:rPr lang="en-US" b="1" dirty="0"/>
              <a:t>sample</a:t>
            </a:r>
            <a:r>
              <a:rPr lang="en-US" dirty="0"/>
              <a:t>: Our sample of heights appears to follow a normal model because the histogram is approximately bell-shaped</a:t>
            </a:r>
          </a:p>
          <a:p>
            <a:pPr marL="987552" lvl="1" indent="-457200">
              <a:spcAft>
                <a:spcPts val="1200"/>
              </a:spcAft>
              <a:buFont typeface="+mj-lt"/>
              <a:buAutoNum type="arabicPeriod"/>
            </a:pPr>
            <a:r>
              <a:rPr lang="en-US" dirty="0"/>
              <a:t>Conclusion about the </a:t>
            </a:r>
            <a:r>
              <a:rPr lang="en-US" b="1" dirty="0"/>
              <a:t>population</a:t>
            </a:r>
            <a:r>
              <a:rPr lang="en-US" dirty="0"/>
              <a:t> (that the sample was drawn from): Because the sample appears to follow a normal model, we can </a:t>
            </a:r>
            <a:r>
              <a:rPr lang="en-US" i="1" dirty="0"/>
              <a:t>assume</a:t>
            </a:r>
            <a:r>
              <a:rPr lang="en-US" dirty="0"/>
              <a:t> that this sample was drawn from a normally distributed population of heights</a:t>
            </a:r>
          </a:p>
          <a:p>
            <a:pPr marL="987552" lvl="1" indent="-457200">
              <a:spcAft>
                <a:spcPts val="1200"/>
              </a:spcAft>
              <a:buFont typeface="+mj-lt"/>
              <a:buAutoNum type="arabicPeriod"/>
            </a:pPr>
            <a:r>
              <a:rPr lang="en-US" dirty="0"/>
              <a:t>Conclusion about the </a:t>
            </a:r>
            <a:r>
              <a:rPr lang="en-US" b="1" dirty="0"/>
              <a:t>sampling distribution of the sample mean</a:t>
            </a:r>
            <a:r>
              <a:rPr lang="en-US" dirty="0"/>
              <a:t>: Because we can assume the population of heights is normally distributed, we can assume that the sampling distribution of the sample mean is normal </a:t>
            </a:r>
          </a:p>
          <a:p>
            <a:pPr marL="987552" lvl="1" indent="-457200">
              <a:spcAft>
                <a:spcPts val="1200"/>
              </a:spcAft>
              <a:buFont typeface="+mj-lt"/>
              <a:buAutoNum type="arabicPeriod"/>
            </a:pPr>
            <a:r>
              <a:rPr lang="en-US" dirty="0"/>
              <a:t>What do these conclusions imply about the </a:t>
            </a:r>
            <a:r>
              <a:rPr lang="en-US" b="1" dirty="0"/>
              <a:t>inference procedure</a:t>
            </a:r>
            <a:r>
              <a:rPr lang="en-US" dirty="0"/>
              <a:t>? Because we can assume that the sampling distribution of the sample mean is normal, we can proceed with creating a confidence interval or running a hypothesis test for the population mean height</a:t>
            </a:r>
          </a:p>
        </p:txBody>
      </p:sp>
      <p:sp>
        <p:nvSpPr>
          <p:cNvPr id="4" name="Slide Number Placeholder 3">
            <a:extLst>
              <a:ext uri="{FF2B5EF4-FFF2-40B4-BE49-F238E27FC236}">
                <a16:creationId xmlns:a16="http://schemas.microsoft.com/office/drawing/2014/main" id="{8A8732CE-8B99-402F-A197-AF197BCA4EF6}"/>
              </a:ext>
            </a:extLst>
          </p:cNvPr>
          <p:cNvSpPr>
            <a:spLocks noGrp="1"/>
          </p:cNvSpPr>
          <p:nvPr>
            <p:ph type="sldNum" sz="quarter" idx="12"/>
          </p:nvPr>
        </p:nvSpPr>
        <p:spPr/>
        <p:txBody>
          <a:bodyPr/>
          <a:lstStyle/>
          <a:p>
            <a:fld id="{69E57DC2-970A-4B3E-BB1C-7A09969E49DF}" type="slidenum">
              <a:rPr lang="en-US" smtClean="0"/>
              <a:pPr/>
              <a:t>12</a:t>
            </a:fld>
            <a:endParaRPr lang="en-US" dirty="0"/>
          </a:p>
        </p:txBody>
      </p:sp>
    </p:spTree>
    <p:extLst>
      <p:ext uri="{BB962C8B-B14F-4D97-AF65-F5344CB8AC3E}">
        <p14:creationId xmlns:p14="http://schemas.microsoft.com/office/powerpoint/2010/main" val="477680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QQ Plots </a:t>
            </a:r>
            <a:r>
              <a:rPr lang="en-US" sz="3200" dirty="0"/>
              <a:t>(Quantile-Quantile Plots)</a:t>
            </a:r>
            <a:endParaRPr lang="en-US" dirty="0"/>
          </a:p>
        </p:txBody>
      </p:sp>
      <p:sp>
        <p:nvSpPr>
          <p:cNvPr id="3" name="Content Placeholder 2"/>
          <p:cNvSpPr>
            <a:spLocks noGrp="1"/>
          </p:cNvSpPr>
          <p:nvPr>
            <p:ph idx="1"/>
          </p:nvPr>
        </p:nvSpPr>
        <p:spPr>
          <a:xfrm>
            <a:off x="1116675" y="1142939"/>
            <a:ext cx="10387903" cy="5224610"/>
          </a:xfrm>
        </p:spPr>
        <p:txBody>
          <a:bodyPr/>
          <a:lstStyle/>
          <a:p>
            <a:pPr marL="0" indent="0">
              <a:buNone/>
            </a:pPr>
            <a:r>
              <a:rPr lang="en-US" dirty="0"/>
              <a:t>Used to assess the normality of data</a:t>
            </a:r>
          </a:p>
          <a:p>
            <a:pPr lvl="1"/>
            <a:r>
              <a:rPr lang="en-US" dirty="0"/>
              <a:t>Compares our sample data to a theoretical normal distribution</a:t>
            </a:r>
          </a:p>
          <a:p>
            <a:pPr lvl="1"/>
            <a:r>
              <a:rPr lang="en-US" dirty="0"/>
              <a:t>Observations should </a:t>
            </a:r>
            <a:r>
              <a:rPr lang="en-US" i="1" dirty="0"/>
              <a:t>approximately</a:t>
            </a:r>
            <a:r>
              <a:rPr lang="en-US" dirty="0"/>
              <a:t> follow around and along the line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13</a:t>
            </a:fld>
            <a:endParaRPr lang="en-US" dirty="0"/>
          </a:p>
        </p:txBody>
      </p:sp>
      <p:pic>
        <p:nvPicPr>
          <p:cNvPr id="7" name="Picture 6">
            <a:extLst>
              <a:ext uri="{FF2B5EF4-FFF2-40B4-BE49-F238E27FC236}">
                <a16:creationId xmlns:a16="http://schemas.microsoft.com/office/drawing/2014/main" id="{0969E8A3-1EEB-4A32-A209-CA417F8EF987}"/>
              </a:ext>
            </a:extLst>
          </p:cNvPr>
          <p:cNvPicPr>
            <a:picLocks noChangeAspect="1"/>
          </p:cNvPicPr>
          <p:nvPr/>
        </p:nvPicPr>
        <p:blipFill>
          <a:blip r:embed="rId3"/>
          <a:stretch>
            <a:fillRect/>
          </a:stretch>
        </p:blipFill>
        <p:spPr>
          <a:xfrm>
            <a:off x="3062748" y="3067861"/>
            <a:ext cx="6218903" cy="3790139"/>
          </a:xfrm>
          <a:prstGeom prst="rect">
            <a:avLst/>
          </a:prstGeom>
        </p:spPr>
      </p:pic>
      <p:pic>
        <p:nvPicPr>
          <p:cNvPr id="6" name="Picture 5">
            <a:extLst>
              <a:ext uri="{FF2B5EF4-FFF2-40B4-BE49-F238E27FC236}">
                <a16:creationId xmlns:a16="http://schemas.microsoft.com/office/drawing/2014/main" id="{84CE1986-3CBF-4C48-F0C4-8CD39092D6C6}"/>
              </a:ext>
            </a:extLst>
          </p:cNvPr>
          <p:cNvPicPr>
            <a:picLocks noChangeAspect="1"/>
          </p:cNvPicPr>
          <p:nvPr/>
        </p:nvPicPr>
        <p:blipFill>
          <a:blip r:embed="rId4"/>
          <a:stretch>
            <a:fillRect/>
          </a:stretch>
        </p:blipFill>
        <p:spPr>
          <a:xfrm>
            <a:off x="2047844" y="2444611"/>
            <a:ext cx="8248710" cy="733430"/>
          </a:xfrm>
          <a:prstGeom prst="rect">
            <a:avLst/>
          </a:prstGeom>
        </p:spPr>
      </p:pic>
    </p:spTree>
    <p:extLst>
      <p:ext uri="{BB962C8B-B14F-4D97-AF65-F5344CB8AC3E}">
        <p14:creationId xmlns:p14="http://schemas.microsoft.com/office/powerpoint/2010/main" val="69553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EB92-C98F-4E95-A5FB-3F7978394BB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99F5AB5-C160-4BED-B911-B5698C3D0060}"/>
              </a:ext>
            </a:extLst>
          </p:cNvPr>
          <p:cNvSpPr>
            <a:spLocks noGrp="1"/>
          </p:cNvSpPr>
          <p:nvPr>
            <p:ph idx="1"/>
          </p:nvPr>
        </p:nvSpPr>
        <p:spPr>
          <a:xfrm>
            <a:off x="1116675" y="1142939"/>
            <a:ext cx="10272983" cy="5224610"/>
          </a:xfrm>
        </p:spPr>
        <p:txBody>
          <a:bodyPr>
            <a:normAutofit fontScale="92500"/>
          </a:bodyPr>
          <a:lstStyle/>
          <a:p>
            <a:pPr marL="0" indent="0">
              <a:spcAft>
                <a:spcPts val="1200"/>
              </a:spcAft>
              <a:buNone/>
            </a:pPr>
            <a:r>
              <a:rPr lang="en-US" dirty="0"/>
              <a:t>What does this mean?</a:t>
            </a:r>
          </a:p>
          <a:p>
            <a:pPr marL="987552" lvl="1" indent="-457200">
              <a:spcAft>
                <a:spcPts val="1200"/>
              </a:spcAft>
              <a:buFont typeface="+mj-lt"/>
              <a:buAutoNum type="arabicPeriod"/>
            </a:pPr>
            <a:r>
              <a:rPr lang="en-US" dirty="0"/>
              <a:t>Conclusion about the </a:t>
            </a:r>
            <a:r>
              <a:rPr lang="en-US" b="1" dirty="0"/>
              <a:t>sample</a:t>
            </a:r>
            <a:r>
              <a:rPr lang="en-US" dirty="0"/>
              <a:t>: Our sample of heights appears to follow a normal model because the points approximately follow around and along the line</a:t>
            </a:r>
          </a:p>
          <a:p>
            <a:pPr marL="987552" lvl="1" indent="-457200">
              <a:spcAft>
                <a:spcPts val="1200"/>
              </a:spcAft>
              <a:buFont typeface="+mj-lt"/>
              <a:buAutoNum type="arabicPeriod"/>
            </a:pPr>
            <a:r>
              <a:rPr lang="en-US" dirty="0"/>
              <a:t>Conclusion about the </a:t>
            </a:r>
            <a:r>
              <a:rPr lang="en-US" b="1" dirty="0"/>
              <a:t>population</a:t>
            </a:r>
            <a:r>
              <a:rPr lang="en-US" dirty="0"/>
              <a:t> (that the sample was drawn from): Because the sample appears to follow a normal model, we can </a:t>
            </a:r>
            <a:r>
              <a:rPr lang="en-US" i="1" dirty="0"/>
              <a:t>assume</a:t>
            </a:r>
            <a:r>
              <a:rPr lang="en-US" dirty="0"/>
              <a:t> that this sample was drawn from a normally distributed population of heights</a:t>
            </a:r>
          </a:p>
          <a:p>
            <a:pPr marL="987552" lvl="1" indent="-457200">
              <a:spcAft>
                <a:spcPts val="1200"/>
              </a:spcAft>
              <a:buFont typeface="+mj-lt"/>
              <a:buAutoNum type="arabicPeriod"/>
            </a:pPr>
            <a:r>
              <a:rPr lang="en-US" dirty="0"/>
              <a:t>Conclusion about the </a:t>
            </a:r>
            <a:r>
              <a:rPr lang="en-US" b="1" dirty="0"/>
              <a:t>sampling distribution of the sample mean</a:t>
            </a:r>
            <a:r>
              <a:rPr lang="en-US" dirty="0"/>
              <a:t>: Because we can assume the population of heights is normally distributed, we can assume that the sampling distribution of the sample mean is normal </a:t>
            </a:r>
          </a:p>
          <a:p>
            <a:pPr marL="987552" lvl="1" indent="-457200">
              <a:spcAft>
                <a:spcPts val="1200"/>
              </a:spcAft>
              <a:buFont typeface="+mj-lt"/>
              <a:buAutoNum type="arabicPeriod"/>
            </a:pPr>
            <a:r>
              <a:rPr lang="en-US" dirty="0"/>
              <a:t>What do these conclusions imply about the </a:t>
            </a:r>
            <a:r>
              <a:rPr lang="en-US" b="1" dirty="0"/>
              <a:t>inference procedure</a:t>
            </a:r>
            <a:r>
              <a:rPr lang="en-US" dirty="0"/>
              <a:t>? Because we can assume that the sampling distribution of the sample mean is normal, we can proceed with creating a confidence interval or running a hypothesis test for the population mean height</a:t>
            </a:r>
          </a:p>
        </p:txBody>
      </p:sp>
      <p:sp>
        <p:nvSpPr>
          <p:cNvPr id="4" name="Slide Number Placeholder 3">
            <a:extLst>
              <a:ext uri="{FF2B5EF4-FFF2-40B4-BE49-F238E27FC236}">
                <a16:creationId xmlns:a16="http://schemas.microsoft.com/office/drawing/2014/main" id="{6FA2C1F2-8F08-4EA2-8F1D-068B318A2DC2}"/>
              </a:ext>
            </a:extLst>
          </p:cNvPr>
          <p:cNvSpPr>
            <a:spLocks noGrp="1"/>
          </p:cNvSpPr>
          <p:nvPr>
            <p:ph type="sldNum" sz="quarter" idx="12"/>
          </p:nvPr>
        </p:nvSpPr>
        <p:spPr/>
        <p:txBody>
          <a:bodyPr/>
          <a:lstStyle/>
          <a:p>
            <a:fld id="{69E57DC2-970A-4B3E-BB1C-7A09969E49DF}" type="slidenum">
              <a:rPr lang="en-US" smtClean="0"/>
              <a:pPr/>
              <a:t>14</a:t>
            </a:fld>
            <a:endParaRPr lang="en-US" dirty="0"/>
          </a:p>
        </p:txBody>
      </p:sp>
    </p:spTree>
    <p:extLst>
      <p:ext uri="{BB962C8B-B14F-4D97-AF65-F5344CB8AC3E}">
        <p14:creationId xmlns:p14="http://schemas.microsoft.com/office/powerpoint/2010/main" val="2254951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CEB6-F311-4422-BD76-429405FC0A81}"/>
              </a:ext>
            </a:extLst>
          </p:cNvPr>
          <p:cNvSpPr>
            <a:spLocks noGrp="1"/>
          </p:cNvSpPr>
          <p:nvPr>
            <p:ph type="title"/>
          </p:nvPr>
        </p:nvSpPr>
        <p:spPr/>
        <p:txBody>
          <a:bodyPr/>
          <a:lstStyle/>
          <a:p>
            <a:r>
              <a:rPr lang="en-US" dirty="0"/>
              <a:t>QQ Plots</a:t>
            </a:r>
          </a:p>
        </p:txBody>
      </p:sp>
      <p:sp>
        <p:nvSpPr>
          <p:cNvPr id="3" name="Content Placeholder 2">
            <a:extLst>
              <a:ext uri="{FF2B5EF4-FFF2-40B4-BE49-F238E27FC236}">
                <a16:creationId xmlns:a16="http://schemas.microsoft.com/office/drawing/2014/main" id="{424EB72A-3412-422F-AF26-769237D9F69F}"/>
              </a:ext>
            </a:extLst>
          </p:cNvPr>
          <p:cNvSpPr>
            <a:spLocks noGrp="1"/>
          </p:cNvSpPr>
          <p:nvPr>
            <p:ph idx="1"/>
          </p:nvPr>
        </p:nvSpPr>
        <p:spPr/>
        <p:txBody>
          <a:bodyPr/>
          <a:lstStyle/>
          <a:p>
            <a:pPr marL="0" indent="0">
              <a:buNone/>
            </a:pPr>
            <a:r>
              <a:rPr lang="en-US" dirty="0"/>
              <a:t>What does a “bad” QQ plot look like?</a:t>
            </a:r>
          </a:p>
          <a:p>
            <a:pPr lvl="1"/>
            <a:r>
              <a:rPr lang="en-US" dirty="0"/>
              <a:t>A plot with </a:t>
            </a:r>
            <a:r>
              <a:rPr lang="en-US" b="1" dirty="0"/>
              <a:t>severe</a:t>
            </a:r>
            <a:r>
              <a:rPr lang="en-US" dirty="0"/>
              <a:t> deviations or </a:t>
            </a:r>
            <a:r>
              <a:rPr lang="en-US" b="1" dirty="0"/>
              <a:t>clear</a:t>
            </a:r>
            <a:r>
              <a:rPr lang="en-US" dirty="0"/>
              <a:t> patterns from the line</a:t>
            </a:r>
          </a:p>
        </p:txBody>
      </p:sp>
      <p:sp>
        <p:nvSpPr>
          <p:cNvPr id="4" name="Slide Number Placeholder 3">
            <a:extLst>
              <a:ext uri="{FF2B5EF4-FFF2-40B4-BE49-F238E27FC236}">
                <a16:creationId xmlns:a16="http://schemas.microsoft.com/office/drawing/2014/main" id="{38B38E93-4C22-4ACD-874E-E33282CA1F23}"/>
              </a:ext>
            </a:extLst>
          </p:cNvPr>
          <p:cNvSpPr>
            <a:spLocks noGrp="1"/>
          </p:cNvSpPr>
          <p:nvPr>
            <p:ph type="sldNum" sz="quarter" idx="12"/>
          </p:nvPr>
        </p:nvSpPr>
        <p:spPr/>
        <p:txBody>
          <a:bodyPr/>
          <a:lstStyle/>
          <a:p>
            <a:fld id="{69E57DC2-970A-4B3E-BB1C-7A09969E49DF}" type="slidenum">
              <a:rPr lang="en-US" smtClean="0"/>
              <a:pPr/>
              <a:t>15</a:t>
            </a:fld>
            <a:endParaRPr lang="en-US" dirty="0"/>
          </a:p>
        </p:txBody>
      </p:sp>
      <p:pic>
        <p:nvPicPr>
          <p:cNvPr id="6" name="Picture 5">
            <a:extLst>
              <a:ext uri="{FF2B5EF4-FFF2-40B4-BE49-F238E27FC236}">
                <a16:creationId xmlns:a16="http://schemas.microsoft.com/office/drawing/2014/main" id="{A6F03DA9-9CA1-45BB-A09B-D037EE027E04}"/>
              </a:ext>
            </a:extLst>
          </p:cNvPr>
          <p:cNvPicPr>
            <a:picLocks noChangeAspect="1"/>
          </p:cNvPicPr>
          <p:nvPr/>
        </p:nvPicPr>
        <p:blipFill>
          <a:blip r:embed="rId2"/>
          <a:stretch>
            <a:fillRect/>
          </a:stretch>
        </p:blipFill>
        <p:spPr>
          <a:xfrm>
            <a:off x="2930987" y="2232611"/>
            <a:ext cx="6330025" cy="4007165"/>
          </a:xfrm>
          <a:prstGeom prst="rect">
            <a:avLst/>
          </a:prstGeom>
        </p:spPr>
      </p:pic>
    </p:spTree>
    <p:extLst>
      <p:ext uri="{BB962C8B-B14F-4D97-AF65-F5344CB8AC3E}">
        <p14:creationId xmlns:p14="http://schemas.microsoft.com/office/powerpoint/2010/main" val="174850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B7A3-3FAB-4AA5-A3D5-452C468039D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DD36C1-619F-4CBA-9EFC-CBFC670F9591}"/>
              </a:ext>
            </a:extLst>
          </p:cNvPr>
          <p:cNvSpPr>
            <a:spLocks noGrp="1"/>
          </p:cNvSpPr>
          <p:nvPr>
            <p:ph idx="1"/>
          </p:nvPr>
        </p:nvSpPr>
        <p:spPr/>
        <p:txBody>
          <a:bodyPr>
            <a:normAutofit/>
          </a:bodyPr>
          <a:lstStyle/>
          <a:p>
            <a:pPr marL="0" indent="0">
              <a:spcAft>
                <a:spcPts val="1200"/>
              </a:spcAft>
              <a:buNone/>
            </a:pPr>
            <a:r>
              <a:rPr lang="en-US" sz="2600" dirty="0"/>
              <a:t>What does this mean?</a:t>
            </a:r>
          </a:p>
          <a:p>
            <a:pPr marL="987552" lvl="1" indent="-457200">
              <a:spcAft>
                <a:spcPts val="1200"/>
              </a:spcAft>
              <a:buFont typeface="+mj-lt"/>
              <a:buAutoNum type="arabicPeriod"/>
            </a:pPr>
            <a:r>
              <a:rPr lang="en-US" sz="2200" dirty="0"/>
              <a:t>Conclusion about the </a:t>
            </a:r>
            <a:r>
              <a:rPr lang="en-US" sz="2200" b="1" dirty="0"/>
              <a:t>sample</a:t>
            </a:r>
            <a:r>
              <a:rPr lang="en-US" sz="2200" dirty="0"/>
              <a:t>: Our sample of cholesterol levels does </a:t>
            </a:r>
            <a:r>
              <a:rPr lang="en-US" sz="2200" i="1" dirty="0"/>
              <a:t>not</a:t>
            </a:r>
            <a:r>
              <a:rPr lang="en-US" sz="2200" dirty="0"/>
              <a:t> appear to follow a normal model because the points pull away from the line in a severe manner</a:t>
            </a:r>
          </a:p>
          <a:p>
            <a:pPr marL="987552" lvl="1" indent="-457200">
              <a:spcAft>
                <a:spcPts val="1200"/>
              </a:spcAft>
              <a:buFont typeface="+mj-lt"/>
              <a:buAutoNum type="arabicPeriod"/>
            </a:pPr>
            <a:r>
              <a:rPr lang="en-US" sz="2200" dirty="0"/>
              <a:t>Conclusion about the </a:t>
            </a:r>
            <a:r>
              <a:rPr lang="en-US" sz="2200" b="1" dirty="0"/>
              <a:t>population</a:t>
            </a:r>
            <a:r>
              <a:rPr lang="en-US" sz="2200" dirty="0"/>
              <a:t> (that the sample was drawn from): Because the sample does not appear to follow a normal model, we </a:t>
            </a:r>
            <a:r>
              <a:rPr lang="en-US" sz="2200" i="1" dirty="0"/>
              <a:t>cannot assume </a:t>
            </a:r>
            <a:r>
              <a:rPr lang="en-US" sz="2200" dirty="0"/>
              <a:t>that this sample was drawn from a normally distributed population of cholesterol levels</a:t>
            </a:r>
          </a:p>
          <a:p>
            <a:pPr marL="987552" lvl="1" indent="-457200">
              <a:spcAft>
                <a:spcPts val="1200"/>
              </a:spcAft>
              <a:buFont typeface="+mj-lt"/>
              <a:buAutoNum type="arabicPeriod"/>
            </a:pPr>
            <a:r>
              <a:rPr lang="en-US" sz="2200" dirty="0"/>
              <a:t>What does this mean for the sampling distribution of the sample mean? We will discuss this in the next section. For now, let's get more practice with QQ plots. </a:t>
            </a:r>
          </a:p>
        </p:txBody>
      </p:sp>
      <p:sp>
        <p:nvSpPr>
          <p:cNvPr id="4" name="Slide Number Placeholder 3">
            <a:extLst>
              <a:ext uri="{FF2B5EF4-FFF2-40B4-BE49-F238E27FC236}">
                <a16:creationId xmlns:a16="http://schemas.microsoft.com/office/drawing/2014/main" id="{5725B1E8-CE0F-4FB2-970C-A1DD3273D148}"/>
              </a:ext>
            </a:extLst>
          </p:cNvPr>
          <p:cNvSpPr>
            <a:spLocks noGrp="1"/>
          </p:cNvSpPr>
          <p:nvPr>
            <p:ph type="sldNum" sz="quarter" idx="12"/>
          </p:nvPr>
        </p:nvSpPr>
        <p:spPr/>
        <p:txBody>
          <a:bodyPr/>
          <a:lstStyle/>
          <a:p>
            <a:fld id="{69E57DC2-970A-4B3E-BB1C-7A09969E49DF}" type="slidenum">
              <a:rPr lang="en-US" smtClean="0"/>
              <a:pPr/>
              <a:t>16</a:t>
            </a:fld>
            <a:endParaRPr lang="en-US" dirty="0"/>
          </a:p>
        </p:txBody>
      </p:sp>
    </p:spTree>
    <p:extLst>
      <p:ext uri="{BB962C8B-B14F-4D97-AF65-F5344CB8AC3E}">
        <p14:creationId xmlns:p14="http://schemas.microsoft.com/office/powerpoint/2010/main" val="982756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B5B4-6949-44F2-B32C-B27A9B5CF5FC}"/>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40360665-A9E6-4D3B-AF1F-DA3EA88438E1}"/>
              </a:ext>
            </a:extLst>
          </p:cNvPr>
          <p:cNvSpPr>
            <a:spLocks noGrp="1"/>
          </p:cNvSpPr>
          <p:nvPr>
            <p:ph idx="1"/>
          </p:nvPr>
        </p:nvSpPr>
        <p:spPr/>
        <p:txBody>
          <a:bodyPr/>
          <a:lstStyle/>
          <a:p>
            <a:pPr marL="0" indent="0">
              <a:buNone/>
            </a:pPr>
            <a:r>
              <a:rPr lang="en-US" dirty="0"/>
              <a:t>What does the histogram look like for this data?</a:t>
            </a:r>
          </a:p>
        </p:txBody>
      </p:sp>
      <p:sp>
        <p:nvSpPr>
          <p:cNvPr id="4" name="Slide Number Placeholder 3">
            <a:extLst>
              <a:ext uri="{FF2B5EF4-FFF2-40B4-BE49-F238E27FC236}">
                <a16:creationId xmlns:a16="http://schemas.microsoft.com/office/drawing/2014/main" id="{E09BD289-888F-4697-84C1-B89C1130F6AE}"/>
              </a:ext>
            </a:extLst>
          </p:cNvPr>
          <p:cNvSpPr>
            <a:spLocks noGrp="1"/>
          </p:cNvSpPr>
          <p:nvPr>
            <p:ph type="sldNum" sz="quarter" idx="12"/>
          </p:nvPr>
        </p:nvSpPr>
        <p:spPr/>
        <p:txBody>
          <a:bodyPr/>
          <a:lstStyle/>
          <a:p>
            <a:fld id="{69E57DC2-970A-4B3E-BB1C-7A09969E49DF}" type="slidenum">
              <a:rPr lang="en-US" smtClean="0"/>
              <a:pPr/>
              <a:t>17</a:t>
            </a:fld>
            <a:endParaRPr lang="en-US" dirty="0"/>
          </a:p>
        </p:txBody>
      </p:sp>
      <p:pic>
        <p:nvPicPr>
          <p:cNvPr id="6" name="Picture 5">
            <a:extLst>
              <a:ext uri="{FF2B5EF4-FFF2-40B4-BE49-F238E27FC236}">
                <a16:creationId xmlns:a16="http://schemas.microsoft.com/office/drawing/2014/main" id="{2D4BADC1-6F79-4EA5-8313-379DE44830DC}"/>
              </a:ext>
            </a:extLst>
          </p:cNvPr>
          <p:cNvPicPr>
            <a:picLocks noChangeAspect="1"/>
          </p:cNvPicPr>
          <p:nvPr/>
        </p:nvPicPr>
        <p:blipFill>
          <a:blip r:embed="rId2"/>
          <a:stretch>
            <a:fillRect/>
          </a:stretch>
        </p:blipFill>
        <p:spPr>
          <a:xfrm>
            <a:off x="2933408" y="2114143"/>
            <a:ext cx="6325184" cy="3899463"/>
          </a:xfrm>
          <a:prstGeom prst="rect">
            <a:avLst/>
          </a:prstGeom>
        </p:spPr>
      </p:pic>
    </p:spTree>
    <p:extLst>
      <p:ext uri="{BB962C8B-B14F-4D97-AF65-F5344CB8AC3E}">
        <p14:creationId xmlns:p14="http://schemas.microsoft.com/office/powerpoint/2010/main" val="1693530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364A-A541-493B-9EB8-F02069D29030}"/>
              </a:ext>
            </a:extLst>
          </p:cNvPr>
          <p:cNvSpPr>
            <a:spLocks noGrp="1"/>
          </p:cNvSpPr>
          <p:nvPr>
            <p:ph type="title"/>
          </p:nvPr>
        </p:nvSpPr>
        <p:spPr/>
        <p:txBody>
          <a:bodyPr/>
          <a:lstStyle/>
          <a:p>
            <a:r>
              <a:rPr lang="en-US" dirty="0"/>
              <a:t>“Bad” QQ Plot Examples</a:t>
            </a:r>
          </a:p>
        </p:txBody>
      </p:sp>
      <p:sp>
        <p:nvSpPr>
          <p:cNvPr id="3" name="Content Placeholder 2">
            <a:extLst>
              <a:ext uri="{FF2B5EF4-FFF2-40B4-BE49-F238E27FC236}">
                <a16:creationId xmlns:a16="http://schemas.microsoft.com/office/drawing/2014/main" id="{03939B46-3642-4671-9100-8AE00C8084D9}"/>
              </a:ext>
            </a:extLst>
          </p:cNvPr>
          <p:cNvSpPr>
            <a:spLocks noGrp="1"/>
          </p:cNvSpPr>
          <p:nvPr>
            <p:ph idx="1"/>
          </p:nvPr>
        </p:nvSpPr>
        <p:spPr/>
        <p:txBody>
          <a:bodyPr/>
          <a:lstStyle/>
          <a:p>
            <a:pPr marL="0" indent="0">
              <a:buNone/>
            </a:pPr>
            <a:r>
              <a:rPr lang="en-US" dirty="0"/>
              <a:t>The sample does not appear to follow a normal model</a:t>
            </a:r>
          </a:p>
        </p:txBody>
      </p:sp>
      <p:sp>
        <p:nvSpPr>
          <p:cNvPr id="4" name="Slide Number Placeholder 3">
            <a:extLst>
              <a:ext uri="{FF2B5EF4-FFF2-40B4-BE49-F238E27FC236}">
                <a16:creationId xmlns:a16="http://schemas.microsoft.com/office/drawing/2014/main" id="{B52A0C3A-CFBB-4F23-8016-204F998787AC}"/>
              </a:ext>
            </a:extLst>
          </p:cNvPr>
          <p:cNvSpPr>
            <a:spLocks noGrp="1"/>
          </p:cNvSpPr>
          <p:nvPr>
            <p:ph type="sldNum" sz="quarter" idx="12"/>
          </p:nvPr>
        </p:nvSpPr>
        <p:spPr/>
        <p:txBody>
          <a:bodyPr/>
          <a:lstStyle/>
          <a:p>
            <a:fld id="{69E57DC2-970A-4B3E-BB1C-7A09969E49DF}" type="slidenum">
              <a:rPr lang="en-US" smtClean="0"/>
              <a:pPr/>
              <a:t>18</a:t>
            </a:fld>
            <a:endParaRPr lang="en-US" dirty="0"/>
          </a:p>
        </p:txBody>
      </p:sp>
      <p:grpSp>
        <p:nvGrpSpPr>
          <p:cNvPr id="9" name="Group 8">
            <a:extLst>
              <a:ext uri="{FF2B5EF4-FFF2-40B4-BE49-F238E27FC236}">
                <a16:creationId xmlns:a16="http://schemas.microsoft.com/office/drawing/2014/main" id="{205B409D-4445-77F6-EB9E-C5816EFDB653}"/>
              </a:ext>
            </a:extLst>
          </p:cNvPr>
          <p:cNvGrpSpPr/>
          <p:nvPr/>
        </p:nvGrpSpPr>
        <p:grpSpPr>
          <a:xfrm>
            <a:off x="1532599" y="1964987"/>
            <a:ext cx="9126801" cy="3996627"/>
            <a:chOff x="1532599" y="1964987"/>
            <a:chExt cx="9126801" cy="3996627"/>
          </a:xfrm>
        </p:grpSpPr>
        <p:pic>
          <p:nvPicPr>
            <p:cNvPr id="6" name="Picture 5">
              <a:extLst>
                <a:ext uri="{FF2B5EF4-FFF2-40B4-BE49-F238E27FC236}">
                  <a16:creationId xmlns:a16="http://schemas.microsoft.com/office/drawing/2014/main" id="{841D6444-0D5C-42E4-A741-B60D43BADB38}"/>
                </a:ext>
              </a:extLst>
            </p:cNvPr>
            <p:cNvPicPr>
              <a:picLocks noChangeAspect="1"/>
            </p:cNvPicPr>
            <p:nvPr/>
          </p:nvPicPr>
          <p:blipFill>
            <a:blip r:embed="rId2"/>
            <a:stretch>
              <a:fillRect/>
            </a:stretch>
          </p:blipFill>
          <p:spPr>
            <a:xfrm>
              <a:off x="1532599" y="1964987"/>
              <a:ext cx="9126801" cy="3996627"/>
            </a:xfrm>
            <a:prstGeom prst="rect">
              <a:avLst/>
            </a:prstGeom>
          </p:spPr>
        </p:pic>
        <p:cxnSp>
          <p:nvCxnSpPr>
            <p:cNvPr id="7" name="Straight Connector 6">
              <a:extLst>
                <a:ext uri="{FF2B5EF4-FFF2-40B4-BE49-F238E27FC236}">
                  <a16:creationId xmlns:a16="http://schemas.microsoft.com/office/drawing/2014/main" id="{628356FC-58CA-F66B-AB84-76EE093A3D6A}"/>
                </a:ext>
              </a:extLst>
            </p:cNvPr>
            <p:cNvCxnSpPr>
              <a:cxnSpLocks/>
            </p:cNvCxnSpPr>
            <p:nvPr/>
          </p:nvCxnSpPr>
          <p:spPr>
            <a:xfrm flipH="1">
              <a:off x="1929653" y="3671047"/>
              <a:ext cx="3671047" cy="1687606"/>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4178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364A-A541-493B-9EB8-F02069D29030}"/>
              </a:ext>
            </a:extLst>
          </p:cNvPr>
          <p:cNvSpPr>
            <a:spLocks noGrp="1"/>
          </p:cNvSpPr>
          <p:nvPr>
            <p:ph type="title"/>
          </p:nvPr>
        </p:nvSpPr>
        <p:spPr/>
        <p:txBody>
          <a:bodyPr/>
          <a:lstStyle/>
          <a:p>
            <a:r>
              <a:rPr lang="en-US" dirty="0"/>
              <a:t>“Bad” QQ Plot Examples</a:t>
            </a:r>
          </a:p>
        </p:txBody>
      </p:sp>
      <p:sp>
        <p:nvSpPr>
          <p:cNvPr id="3" name="Content Placeholder 2">
            <a:extLst>
              <a:ext uri="{FF2B5EF4-FFF2-40B4-BE49-F238E27FC236}">
                <a16:creationId xmlns:a16="http://schemas.microsoft.com/office/drawing/2014/main" id="{03939B46-3642-4671-9100-8AE00C8084D9}"/>
              </a:ext>
            </a:extLst>
          </p:cNvPr>
          <p:cNvSpPr>
            <a:spLocks noGrp="1"/>
          </p:cNvSpPr>
          <p:nvPr>
            <p:ph idx="1"/>
          </p:nvPr>
        </p:nvSpPr>
        <p:spPr/>
        <p:txBody>
          <a:bodyPr/>
          <a:lstStyle/>
          <a:p>
            <a:pPr marL="0" indent="0">
              <a:buNone/>
            </a:pPr>
            <a:r>
              <a:rPr lang="en-US" dirty="0"/>
              <a:t>The sample does not appear to follow a normal model</a:t>
            </a:r>
          </a:p>
        </p:txBody>
      </p:sp>
      <p:sp>
        <p:nvSpPr>
          <p:cNvPr id="4" name="Slide Number Placeholder 3">
            <a:extLst>
              <a:ext uri="{FF2B5EF4-FFF2-40B4-BE49-F238E27FC236}">
                <a16:creationId xmlns:a16="http://schemas.microsoft.com/office/drawing/2014/main" id="{B52A0C3A-CFBB-4F23-8016-204F998787AC}"/>
              </a:ext>
            </a:extLst>
          </p:cNvPr>
          <p:cNvSpPr>
            <a:spLocks noGrp="1"/>
          </p:cNvSpPr>
          <p:nvPr>
            <p:ph type="sldNum" sz="quarter" idx="12"/>
          </p:nvPr>
        </p:nvSpPr>
        <p:spPr/>
        <p:txBody>
          <a:bodyPr/>
          <a:lstStyle/>
          <a:p>
            <a:fld id="{69E57DC2-970A-4B3E-BB1C-7A09969E49DF}" type="slidenum">
              <a:rPr lang="en-US" smtClean="0"/>
              <a:pPr/>
              <a:t>19</a:t>
            </a:fld>
            <a:endParaRPr lang="en-US" dirty="0"/>
          </a:p>
        </p:txBody>
      </p:sp>
      <p:grpSp>
        <p:nvGrpSpPr>
          <p:cNvPr id="9" name="Group 8">
            <a:extLst>
              <a:ext uri="{FF2B5EF4-FFF2-40B4-BE49-F238E27FC236}">
                <a16:creationId xmlns:a16="http://schemas.microsoft.com/office/drawing/2014/main" id="{10F2EC07-65C0-E57E-4574-2DBE2141C030}"/>
              </a:ext>
            </a:extLst>
          </p:cNvPr>
          <p:cNvGrpSpPr/>
          <p:nvPr/>
        </p:nvGrpSpPr>
        <p:grpSpPr>
          <a:xfrm>
            <a:off x="1532599" y="1964987"/>
            <a:ext cx="9126801" cy="3996627"/>
            <a:chOff x="1532599" y="1964987"/>
            <a:chExt cx="9126801" cy="3996627"/>
          </a:xfrm>
        </p:grpSpPr>
        <p:pic>
          <p:nvPicPr>
            <p:cNvPr id="5" name="Picture 4">
              <a:extLst>
                <a:ext uri="{FF2B5EF4-FFF2-40B4-BE49-F238E27FC236}">
                  <a16:creationId xmlns:a16="http://schemas.microsoft.com/office/drawing/2014/main" id="{6FAE10C8-77B2-4CED-B062-BC5470FAFA0F}"/>
                </a:ext>
              </a:extLst>
            </p:cNvPr>
            <p:cNvPicPr>
              <a:picLocks noChangeAspect="1"/>
            </p:cNvPicPr>
            <p:nvPr/>
          </p:nvPicPr>
          <p:blipFill>
            <a:blip r:embed="rId2"/>
            <a:stretch>
              <a:fillRect/>
            </a:stretch>
          </p:blipFill>
          <p:spPr>
            <a:xfrm>
              <a:off x="1532599" y="1964987"/>
              <a:ext cx="9126801" cy="3996627"/>
            </a:xfrm>
            <a:prstGeom prst="rect">
              <a:avLst/>
            </a:prstGeom>
          </p:spPr>
        </p:pic>
        <p:cxnSp>
          <p:nvCxnSpPr>
            <p:cNvPr id="7" name="Straight Connector 6">
              <a:extLst>
                <a:ext uri="{FF2B5EF4-FFF2-40B4-BE49-F238E27FC236}">
                  <a16:creationId xmlns:a16="http://schemas.microsoft.com/office/drawing/2014/main" id="{FB5A6E7B-FE08-31E0-0FE6-64345DB31FB5}"/>
                </a:ext>
              </a:extLst>
            </p:cNvPr>
            <p:cNvCxnSpPr>
              <a:cxnSpLocks/>
            </p:cNvCxnSpPr>
            <p:nvPr/>
          </p:nvCxnSpPr>
          <p:spPr>
            <a:xfrm flipV="1">
              <a:off x="2743200" y="2299447"/>
              <a:ext cx="2575112" cy="3287806"/>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3712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Reminders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66090182"/>
              </p:ext>
            </p:extLst>
          </p:nvPr>
        </p:nvGraphicFramePr>
        <p:xfrm>
          <a:off x="1116676" y="1271988"/>
          <a:ext cx="10111048" cy="1586691"/>
        </p:xfrm>
        <a:graphic>
          <a:graphicData uri="http://schemas.openxmlformats.org/drawingml/2006/table">
            <a:tbl>
              <a:tblPr firstRow="1" bandRow="1">
                <a:tableStyleId>{5940675A-B579-460E-94D1-54222C63F5DA}</a:tableStyleId>
              </a:tblPr>
              <a:tblGrid>
                <a:gridCol w="3556177">
                  <a:extLst>
                    <a:ext uri="{9D8B030D-6E8A-4147-A177-3AD203B41FA5}">
                      <a16:colId xmlns:a16="http://schemas.microsoft.com/office/drawing/2014/main" val="2271224618"/>
                    </a:ext>
                  </a:extLst>
                </a:gridCol>
                <a:gridCol w="6554871">
                  <a:extLst>
                    <a:ext uri="{9D8B030D-6E8A-4147-A177-3AD203B41FA5}">
                      <a16:colId xmlns:a16="http://schemas.microsoft.com/office/drawing/2014/main" val="2373684437"/>
                    </a:ext>
                  </a:extLst>
                </a:gridCol>
              </a:tblGrid>
              <a:tr h="528897">
                <a:tc>
                  <a:txBody>
                    <a:bodyPr/>
                    <a:lstStyle/>
                    <a:p>
                      <a:pPr algn="ctr"/>
                      <a:r>
                        <a:rPr lang="en-US" sz="2800" b="1" dirty="0"/>
                        <a:t>Assignment</a:t>
                      </a:r>
                    </a:p>
                  </a:txBody>
                  <a:tcPr anchor="ctr"/>
                </a:tc>
                <a:tc>
                  <a:txBody>
                    <a:bodyPr/>
                    <a:lstStyle/>
                    <a:p>
                      <a:pPr algn="ctr"/>
                      <a:r>
                        <a:rPr lang="en-US" sz="2800" b="1" dirty="0"/>
                        <a:t>Due Date</a:t>
                      </a:r>
                    </a:p>
                  </a:txBody>
                  <a:tcPr anchor="ctr"/>
                </a:tc>
                <a:extLst>
                  <a:ext uri="{0D108BD9-81ED-4DB2-BD59-A6C34878D82A}">
                    <a16:rowId xmlns:a16="http://schemas.microsoft.com/office/drawing/2014/main" val="195057752"/>
                  </a:ext>
                </a:extLst>
              </a:tr>
              <a:tr h="528897">
                <a:tc>
                  <a:txBody>
                    <a:bodyPr/>
                    <a:lstStyle/>
                    <a:p>
                      <a:pPr algn="ctr"/>
                      <a:r>
                        <a:rPr lang="en-US" sz="2800" dirty="0"/>
                        <a:t>Lab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Thursday, March 16</a:t>
                      </a:r>
                      <a:r>
                        <a:rPr lang="en-US" sz="2800" baseline="30000" dirty="0"/>
                        <a:t>th</a:t>
                      </a:r>
                      <a:r>
                        <a:rPr lang="en-US" sz="2800" dirty="0"/>
                        <a:t> </a:t>
                      </a:r>
                      <a:r>
                        <a:rPr lang="en-US" sz="2800" baseline="0" dirty="0"/>
                        <a:t>by 11:59pm</a:t>
                      </a:r>
                      <a:endParaRPr lang="en-US" sz="2800" dirty="0"/>
                    </a:p>
                  </a:txBody>
                  <a:tcPr anchor="ctr"/>
                </a:tc>
                <a:extLst>
                  <a:ext uri="{0D108BD9-81ED-4DB2-BD59-A6C34878D82A}">
                    <a16:rowId xmlns:a16="http://schemas.microsoft.com/office/drawing/2014/main" val="2397907976"/>
                  </a:ext>
                </a:extLst>
              </a:tr>
              <a:tr h="528897">
                <a:tc>
                  <a:txBody>
                    <a:bodyPr/>
                    <a:lstStyle/>
                    <a:p>
                      <a:pPr algn="ctr"/>
                      <a:r>
                        <a:rPr lang="en-US" sz="2800" dirty="0"/>
                        <a:t>Homework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Thursday, March 16</a:t>
                      </a:r>
                      <a:r>
                        <a:rPr lang="en-US" sz="2800" baseline="30000" dirty="0"/>
                        <a:t>th</a:t>
                      </a:r>
                      <a:r>
                        <a:rPr lang="en-US" sz="2800" dirty="0"/>
                        <a:t> </a:t>
                      </a:r>
                      <a:r>
                        <a:rPr lang="en-US" sz="2800" baseline="0" dirty="0"/>
                        <a:t>by 11:59pm</a:t>
                      </a:r>
                      <a:endParaRPr lang="en-US" sz="2800" dirty="0"/>
                    </a:p>
                  </a:txBody>
                  <a:tcPr anchor="ctr"/>
                </a:tc>
                <a:extLst>
                  <a:ext uri="{0D108BD9-81ED-4DB2-BD59-A6C34878D82A}">
                    <a16:rowId xmlns:a16="http://schemas.microsoft.com/office/drawing/2014/main" val="1955153954"/>
                  </a:ext>
                </a:extLst>
              </a:tr>
            </a:tbl>
          </a:graphicData>
        </a:graphic>
      </p:graphicFrame>
      <p:sp>
        <p:nvSpPr>
          <p:cNvPr id="10" name="Content Placeholder 2">
            <a:extLst>
              <a:ext uri="{FF2B5EF4-FFF2-40B4-BE49-F238E27FC236}">
                <a16:creationId xmlns:a16="http://schemas.microsoft.com/office/drawing/2014/main" id="{63A37904-A9D6-45D8-BED8-751AE2ABFD03}"/>
              </a:ext>
            </a:extLst>
          </p:cNvPr>
          <p:cNvSpPr>
            <a:spLocks noGrp="1"/>
          </p:cNvSpPr>
          <p:nvPr>
            <p:ph idx="1"/>
          </p:nvPr>
        </p:nvSpPr>
        <p:spPr>
          <a:xfrm>
            <a:off x="1116676" y="3429001"/>
            <a:ext cx="10407358" cy="2938548"/>
          </a:xfrm>
        </p:spPr>
        <p:txBody>
          <a:bodyPr>
            <a:normAutofit/>
          </a:bodyPr>
          <a:lstStyle/>
          <a:p>
            <a:pPr marL="0" indent="0">
              <a:buNone/>
            </a:pPr>
            <a:r>
              <a:rPr lang="en-US" dirty="0"/>
              <a:t>In Lab 6, you will create all the output needed for M-Write #2</a:t>
            </a:r>
          </a:p>
          <a:p>
            <a:pPr lvl="1"/>
            <a:r>
              <a:rPr lang="en-US" dirty="0"/>
              <a:t>So be sure to attend!</a:t>
            </a:r>
          </a:p>
          <a:p>
            <a:pPr marL="0" indent="0">
              <a:buNone/>
            </a:pPr>
            <a:endParaRPr lang="en-US" dirty="0"/>
          </a:p>
        </p:txBody>
      </p:sp>
    </p:spTree>
    <p:extLst>
      <p:ext uri="{BB962C8B-B14F-4D97-AF65-F5344CB8AC3E}">
        <p14:creationId xmlns:p14="http://schemas.microsoft.com/office/powerpoint/2010/main" val="1289386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364A-A541-493B-9EB8-F02069D29030}"/>
              </a:ext>
            </a:extLst>
          </p:cNvPr>
          <p:cNvSpPr>
            <a:spLocks noGrp="1"/>
          </p:cNvSpPr>
          <p:nvPr>
            <p:ph type="title"/>
          </p:nvPr>
        </p:nvSpPr>
        <p:spPr/>
        <p:txBody>
          <a:bodyPr/>
          <a:lstStyle/>
          <a:p>
            <a:r>
              <a:rPr lang="en-US" dirty="0"/>
              <a:t>“Bad” QQ Plot Examples</a:t>
            </a:r>
          </a:p>
        </p:txBody>
      </p:sp>
      <p:sp>
        <p:nvSpPr>
          <p:cNvPr id="3" name="Content Placeholder 2">
            <a:extLst>
              <a:ext uri="{FF2B5EF4-FFF2-40B4-BE49-F238E27FC236}">
                <a16:creationId xmlns:a16="http://schemas.microsoft.com/office/drawing/2014/main" id="{03939B46-3642-4671-9100-8AE00C8084D9}"/>
              </a:ext>
            </a:extLst>
          </p:cNvPr>
          <p:cNvSpPr>
            <a:spLocks noGrp="1"/>
          </p:cNvSpPr>
          <p:nvPr>
            <p:ph idx="1"/>
          </p:nvPr>
        </p:nvSpPr>
        <p:spPr/>
        <p:txBody>
          <a:bodyPr/>
          <a:lstStyle/>
          <a:p>
            <a:pPr marL="0" indent="0">
              <a:buNone/>
            </a:pPr>
            <a:r>
              <a:rPr lang="en-US" dirty="0"/>
              <a:t>The sample does not appear to follow a normal model</a:t>
            </a:r>
          </a:p>
        </p:txBody>
      </p:sp>
      <p:sp>
        <p:nvSpPr>
          <p:cNvPr id="4" name="Slide Number Placeholder 3">
            <a:extLst>
              <a:ext uri="{FF2B5EF4-FFF2-40B4-BE49-F238E27FC236}">
                <a16:creationId xmlns:a16="http://schemas.microsoft.com/office/drawing/2014/main" id="{B52A0C3A-CFBB-4F23-8016-204F998787AC}"/>
              </a:ext>
            </a:extLst>
          </p:cNvPr>
          <p:cNvSpPr>
            <a:spLocks noGrp="1"/>
          </p:cNvSpPr>
          <p:nvPr>
            <p:ph type="sldNum" sz="quarter" idx="12"/>
          </p:nvPr>
        </p:nvSpPr>
        <p:spPr/>
        <p:txBody>
          <a:bodyPr/>
          <a:lstStyle/>
          <a:p>
            <a:fld id="{69E57DC2-970A-4B3E-BB1C-7A09969E49DF}" type="slidenum">
              <a:rPr lang="en-US" smtClean="0"/>
              <a:pPr/>
              <a:t>20</a:t>
            </a:fld>
            <a:endParaRPr lang="en-US" dirty="0"/>
          </a:p>
        </p:txBody>
      </p:sp>
      <p:grpSp>
        <p:nvGrpSpPr>
          <p:cNvPr id="9" name="Group 8">
            <a:extLst>
              <a:ext uri="{FF2B5EF4-FFF2-40B4-BE49-F238E27FC236}">
                <a16:creationId xmlns:a16="http://schemas.microsoft.com/office/drawing/2014/main" id="{C1BAD883-6E60-8C4E-5C9F-7E02168C030D}"/>
              </a:ext>
            </a:extLst>
          </p:cNvPr>
          <p:cNvGrpSpPr/>
          <p:nvPr/>
        </p:nvGrpSpPr>
        <p:grpSpPr>
          <a:xfrm>
            <a:off x="1532597" y="1964987"/>
            <a:ext cx="9126801" cy="3996627"/>
            <a:chOff x="1532597" y="1964987"/>
            <a:chExt cx="9126801" cy="3996627"/>
          </a:xfrm>
        </p:grpSpPr>
        <p:pic>
          <p:nvPicPr>
            <p:cNvPr id="6" name="Picture 5">
              <a:extLst>
                <a:ext uri="{FF2B5EF4-FFF2-40B4-BE49-F238E27FC236}">
                  <a16:creationId xmlns:a16="http://schemas.microsoft.com/office/drawing/2014/main" id="{5F49F665-E7DF-4CE3-921F-4D1A9BFD749F}"/>
                </a:ext>
              </a:extLst>
            </p:cNvPr>
            <p:cNvPicPr>
              <a:picLocks noChangeAspect="1"/>
            </p:cNvPicPr>
            <p:nvPr/>
          </p:nvPicPr>
          <p:blipFill>
            <a:blip r:embed="rId3"/>
            <a:stretch>
              <a:fillRect/>
            </a:stretch>
          </p:blipFill>
          <p:spPr>
            <a:xfrm>
              <a:off x="1532597" y="1964987"/>
              <a:ext cx="9126801" cy="3996627"/>
            </a:xfrm>
            <a:prstGeom prst="rect">
              <a:avLst/>
            </a:prstGeom>
          </p:spPr>
        </p:pic>
        <p:cxnSp>
          <p:nvCxnSpPr>
            <p:cNvPr id="7" name="Straight Connector 6">
              <a:extLst>
                <a:ext uri="{FF2B5EF4-FFF2-40B4-BE49-F238E27FC236}">
                  <a16:creationId xmlns:a16="http://schemas.microsoft.com/office/drawing/2014/main" id="{B09714B8-981A-FB79-1F64-0C5EFB9194B9}"/>
                </a:ext>
              </a:extLst>
            </p:cNvPr>
            <p:cNvCxnSpPr>
              <a:cxnSpLocks/>
            </p:cNvCxnSpPr>
            <p:nvPr/>
          </p:nvCxnSpPr>
          <p:spPr>
            <a:xfrm flipV="1">
              <a:off x="2474261" y="2427194"/>
              <a:ext cx="3402106" cy="160692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1782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#1 </a:t>
            </a:r>
          </a:p>
        </p:txBody>
      </p:sp>
      <p:sp>
        <p:nvSpPr>
          <p:cNvPr id="3" name="Content Placeholder 2"/>
          <p:cNvSpPr>
            <a:spLocks noGrp="1"/>
          </p:cNvSpPr>
          <p:nvPr>
            <p:ph idx="1"/>
          </p:nvPr>
        </p:nvSpPr>
        <p:spPr>
          <a:xfrm>
            <a:off x="1116676" y="1142939"/>
            <a:ext cx="10490962" cy="5224610"/>
          </a:xfrm>
        </p:spPr>
        <p:txBody>
          <a:bodyPr>
            <a:normAutofit/>
          </a:bodyPr>
          <a:lstStyle/>
          <a:p>
            <a:pPr marL="0" indent="0">
              <a:buNone/>
            </a:pPr>
            <a:r>
              <a:rPr lang="en-US" dirty="0"/>
              <a:t>Create a QQ plot of red blood cell counts (</a:t>
            </a:r>
            <a:r>
              <a:rPr lang="en-US" dirty="0" err="1"/>
              <a:t>rbcc</a:t>
            </a:r>
            <a:r>
              <a:rPr lang="en-US" dirty="0"/>
              <a:t>) for the sample. </a:t>
            </a:r>
          </a:p>
          <a:p>
            <a:pPr marL="0" indent="0">
              <a:buNone/>
            </a:pPr>
            <a:endParaRPr lang="en-US" dirty="0"/>
          </a:p>
          <a:p>
            <a:pPr marL="0" indent="0">
              <a:buNone/>
            </a:pPr>
            <a:r>
              <a:rPr lang="en-US" dirty="0"/>
              <a:t>Think About It: </a:t>
            </a:r>
          </a:p>
          <a:p>
            <a:pPr lvl="1"/>
            <a:r>
              <a:rPr lang="en-US" dirty="0"/>
              <a:t>Does the sample of red blood cell counts appear to follow a normal model? </a:t>
            </a:r>
          </a:p>
          <a:p>
            <a:pPr lvl="1"/>
            <a:r>
              <a:rPr lang="en-US" dirty="0"/>
              <a:t>Could you </a:t>
            </a:r>
            <a:r>
              <a:rPr lang="en-US" i="1" dirty="0"/>
              <a:t>assume</a:t>
            </a:r>
            <a:r>
              <a:rPr lang="en-US" dirty="0"/>
              <a:t> that the sample was drawn from a normally distributed population of red blood cell counts?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21</a:t>
            </a:fld>
            <a:endParaRPr lang="en-US" dirty="0"/>
          </a:p>
        </p:txBody>
      </p:sp>
    </p:spTree>
    <p:extLst>
      <p:ext uri="{BB962C8B-B14F-4D97-AF65-F5344CB8AC3E}">
        <p14:creationId xmlns:p14="http://schemas.microsoft.com/office/powerpoint/2010/main" val="3218473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42D947-E129-491E-B4BB-13C5C0AA0894}"/>
              </a:ext>
            </a:extLst>
          </p:cNvPr>
          <p:cNvPicPr>
            <a:picLocks noChangeAspect="1"/>
          </p:cNvPicPr>
          <p:nvPr/>
        </p:nvPicPr>
        <p:blipFill>
          <a:blip r:embed="rId3"/>
          <a:stretch>
            <a:fillRect/>
          </a:stretch>
        </p:blipFill>
        <p:spPr>
          <a:xfrm>
            <a:off x="2939177" y="2866211"/>
            <a:ext cx="6313645" cy="3937344"/>
          </a:xfrm>
          <a:prstGeom prst="rect">
            <a:avLst/>
          </a:prstGeom>
        </p:spPr>
      </p:pic>
      <p:sp>
        <p:nvSpPr>
          <p:cNvPr id="2" name="Title 1"/>
          <p:cNvSpPr>
            <a:spLocks noGrp="1"/>
          </p:cNvSpPr>
          <p:nvPr>
            <p:ph type="title"/>
          </p:nvPr>
        </p:nvSpPr>
        <p:spPr/>
        <p:txBody>
          <a:bodyPr/>
          <a:lstStyle/>
          <a:p>
            <a:r>
              <a:rPr lang="en-US" dirty="0"/>
              <a:t>Demo #1</a:t>
            </a:r>
          </a:p>
        </p:txBody>
      </p:sp>
      <p:sp>
        <p:nvSpPr>
          <p:cNvPr id="3" name="Content Placeholder 2"/>
          <p:cNvSpPr>
            <a:spLocks noGrp="1"/>
          </p:cNvSpPr>
          <p:nvPr>
            <p:ph idx="1"/>
          </p:nvPr>
        </p:nvSpPr>
        <p:spPr>
          <a:xfrm>
            <a:off x="1116675" y="1142939"/>
            <a:ext cx="10588941" cy="5224610"/>
          </a:xfrm>
        </p:spPr>
        <p:txBody>
          <a:bodyPr>
            <a:normAutofit/>
          </a:bodyPr>
          <a:lstStyle/>
          <a:p>
            <a:pPr marL="0" indent="0">
              <a:buNone/>
            </a:pPr>
            <a:r>
              <a:rPr lang="en-US" dirty="0"/>
              <a:t>There are some small deviations from the line, but they aren’t severe! The sample of red blood cell counts appears to follow a normal model.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22</a:t>
            </a:fld>
            <a:endParaRPr lang="en-US" dirty="0"/>
          </a:p>
        </p:txBody>
      </p:sp>
      <p:pic>
        <p:nvPicPr>
          <p:cNvPr id="6" name="Picture 5">
            <a:extLst>
              <a:ext uri="{FF2B5EF4-FFF2-40B4-BE49-F238E27FC236}">
                <a16:creationId xmlns:a16="http://schemas.microsoft.com/office/drawing/2014/main" id="{42B655CF-255B-E672-3425-3961BBC70CC6}"/>
              </a:ext>
            </a:extLst>
          </p:cNvPr>
          <p:cNvPicPr>
            <a:picLocks noChangeAspect="1"/>
          </p:cNvPicPr>
          <p:nvPr/>
        </p:nvPicPr>
        <p:blipFill>
          <a:blip r:embed="rId4"/>
          <a:stretch>
            <a:fillRect/>
          </a:stretch>
        </p:blipFill>
        <p:spPr>
          <a:xfrm>
            <a:off x="1827540" y="2008843"/>
            <a:ext cx="8391586" cy="771531"/>
          </a:xfrm>
          <a:prstGeom prst="rect">
            <a:avLst/>
          </a:prstGeom>
        </p:spPr>
      </p:pic>
    </p:spTree>
    <p:extLst>
      <p:ext uri="{BB962C8B-B14F-4D97-AF65-F5344CB8AC3E}">
        <p14:creationId xmlns:p14="http://schemas.microsoft.com/office/powerpoint/2010/main" val="172322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Note</a:t>
            </a:r>
          </a:p>
        </p:txBody>
      </p:sp>
      <p:sp>
        <p:nvSpPr>
          <p:cNvPr id="3" name="Content Placeholder 2"/>
          <p:cNvSpPr>
            <a:spLocks noGrp="1"/>
          </p:cNvSpPr>
          <p:nvPr>
            <p:ph idx="1"/>
          </p:nvPr>
        </p:nvSpPr>
        <p:spPr/>
        <p:txBody>
          <a:bodyPr/>
          <a:lstStyle/>
          <a:p>
            <a:pPr marL="0" indent="0">
              <a:buNone/>
            </a:pPr>
            <a:r>
              <a:rPr lang="en-US" dirty="0"/>
              <a:t>There can be some gray-area when checking for normality</a:t>
            </a:r>
          </a:p>
          <a:p>
            <a:r>
              <a:rPr lang="en-US" dirty="0"/>
              <a:t>If our sample was </a:t>
            </a:r>
            <a:r>
              <a:rPr lang="en-US" b="1" i="1" dirty="0"/>
              <a:t>perfectly</a:t>
            </a:r>
            <a:r>
              <a:rPr lang="en-US" dirty="0"/>
              <a:t> normal, the points would fall </a:t>
            </a:r>
            <a:r>
              <a:rPr lang="en-US" b="1" i="1" dirty="0"/>
              <a:t>exactly</a:t>
            </a:r>
            <a:r>
              <a:rPr lang="en-US" dirty="0"/>
              <a:t> on the straight line (this will never happen in reality)</a:t>
            </a:r>
          </a:p>
          <a:p>
            <a:r>
              <a:rPr lang="en-US" dirty="0"/>
              <a:t>Our data is a </a:t>
            </a:r>
            <a:r>
              <a:rPr lang="en-US" b="1" i="1" dirty="0"/>
              <a:t>random</a:t>
            </a:r>
            <a:r>
              <a:rPr lang="en-US" dirty="0"/>
              <a:t> sample</a:t>
            </a:r>
          </a:p>
          <a:p>
            <a:r>
              <a:rPr lang="en-US" dirty="0"/>
              <a:t>We should not expect the data to line up perfectly! Instead, we  want to make sure there aren't any </a:t>
            </a:r>
            <a:r>
              <a:rPr lang="en-US" b="1" i="1" dirty="0"/>
              <a:t>major</a:t>
            </a:r>
            <a:r>
              <a:rPr lang="en-US" dirty="0"/>
              <a:t> deviations or </a:t>
            </a:r>
            <a:r>
              <a:rPr lang="en-US" b="1" i="1" dirty="0"/>
              <a:t>clear</a:t>
            </a:r>
            <a:r>
              <a:rPr lang="en-US" dirty="0"/>
              <a:t> patterns straying from the line</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23</a:t>
            </a:fld>
            <a:endParaRPr lang="en-US" dirty="0"/>
          </a:p>
        </p:txBody>
      </p:sp>
    </p:spTree>
    <p:extLst>
      <p:ext uri="{BB962C8B-B14F-4D97-AF65-F5344CB8AC3E}">
        <p14:creationId xmlns:p14="http://schemas.microsoft.com/office/powerpoint/2010/main" val="1995117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BB8B-13C5-BB1F-E4CE-42FB62233301}"/>
              </a:ext>
            </a:extLst>
          </p:cNvPr>
          <p:cNvSpPr>
            <a:spLocks noGrp="1"/>
          </p:cNvSpPr>
          <p:nvPr>
            <p:ph type="title"/>
          </p:nvPr>
        </p:nvSpPr>
        <p:spPr/>
        <p:txBody>
          <a:bodyPr/>
          <a:lstStyle/>
          <a:p>
            <a:r>
              <a:rPr lang="en-US" dirty="0"/>
              <a:t>Think-Pair-Share #1</a:t>
            </a:r>
          </a:p>
        </p:txBody>
      </p:sp>
      <p:sp>
        <p:nvSpPr>
          <p:cNvPr id="3" name="Content Placeholder 2">
            <a:extLst>
              <a:ext uri="{FF2B5EF4-FFF2-40B4-BE49-F238E27FC236}">
                <a16:creationId xmlns:a16="http://schemas.microsoft.com/office/drawing/2014/main" id="{B090A4C7-A8AB-D158-A2EC-60ABA1D45C46}"/>
              </a:ext>
            </a:extLst>
          </p:cNvPr>
          <p:cNvSpPr>
            <a:spLocks noGrp="1"/>
          </p:cNvSpPr>
          <p:nvPr>
            <p:ph idx="1"/>
          </p:nvPr>
        </p:nvSpPr>
        <p:spPr>
          <a:xfrm>
            <a:off x="1116676" y="1142939"/>
            <a:ext cx="10245230" cy="5484840"/>
          </a:xfrm>
        </p:spPr>
        <p:txBody>
          <a:bodyPr>
            <a:normAutofit/>
          </a:bodyPr>
          <a:lstStyle/>
          <a:p>
            <a:pPr marL="0" indent="0">
              <a:buNone/>
            </a:pPr>
            <a:r>
              <a:rPr lang="en-US" b="1" dirty="0"/>
              <a:t>Think: </a:t>
            </a:r>
            <a:r>
              <a:rPr lang="en-US" dirty="0"/>
              <a:t>individually reflect on the question </a:t>
            </a:r>
          </a:p>
          <a:p>
            <a:pPr marL="0" indent="0">
              <a:buNone/>
            </a:pPr>
            <a:r>
              <a:rPr lang="en-US" b="1" dirty="0"/>
              <a:t>Pair: </a:t>
            </a:r>
            <a:r>
              <a:rPr lang="en-US" dirty="0"/>
              <a:t>discuss with a small group</a:t>
            </a:r>
          </a:p>
          <a:p>
            <a:pPr marL="0" indent="0">
              <a:spcAft>
                <a:spcPts val="1200"/>
              </a:spcAft>
              <a:buNone/>
            </a:pPr>
            <a:r>
              <a:rPr lang="en-US" b="1" dirty="0"/>
              <a:t>Share: </a:t>
            </a:r>
            <a:r>
              <a:rPr lang="en-US" dirty="0"/>
              <a:t>discuss with the entire lab section</a:t>
            </a:r>
          </a:p>
          <a:p>
            <a:r>
              <a:rPr lang="en-US" sz="2400" dirty="0"/>
              <a:t>Which of the following is </a:t>
            </a:r>
            <a:r>
              <a:rPr lang="en-US" sz="2400" b="1" i="1" dirty="0"/>
              <a:t>observed</a:t>
            </a:r>
            <a:r>
              <a:rPr lang="en-US" sz="2400" dirty="0"/>
              <a:t> in the QQ plot above: the population of caffeine amounts for all NHANES participants, a sample of 82 caffeine amounts for 82 NHANES participants, or the distribution of all possible sample mean caffeine amounts?</a:t>
            </a:r>
          </a:p>
          <a:p>
            <a:r>
              <a:rPr lang="en-US" sz="2400" dirty="0"/>
              <a:t>Which of the following can we make </a:t>
            </a:r>
            <a:r>
              <a:rPr lang="en-US" sz="2400" b="1" i="1" dirty="0"/>
              <a:t>assumptions</a:t>
            </a:r>
            <a:r>
              <a:rPr lang="en-US" sz="2400" dirty="0"/>
              <a:t> for (based on the QQ plot above): the population of caffeine amounts for all NHANES participants, a sample of 82 caffeine amounts for 82 NHANES participants, or the distribution of all possible sample mean caffeine amounts?</a:t>
            </a:r>
          </a:p>
          <a:p>
            <a:r>
              <a:rPr lang="en-US" sz="2400" dirty="0"/>
              <a:t>What conclusions can be made from the plot?</a:t>
            </a:r>
            <a:endParaRPr lang="en-US" sz="2000" dirty="0"/>
          </a:p>
        </p:txBody>
      </p:sp>
      <p:sp>
        <p:nvSpPr>
          <p:cNvPr id="4" name="Slide Number Placeholder 3">
            <a:extLst>
              <a:ext uri="{FF2B5EF4-FFF2-40B4-BE49-F238E27FC236}">
                <a16:creationId xmlns:a16="http://schemas.microsoft.com/office/drawing/2014/main" id="{D37AE7AF-D203-16F5-8440-FA3B4D9A07C7}"/>
              </a:ext>
            </a:extLst>
          </p:cNvPr>
          <p:cNvSpPr>
            <a:spLocks noGrp="1"/>
          </p:cNvSpPr>
          <p:nvPr>
            <p:ph type="sldNum" sz="quarter" idx="12"/>
          </p:nvPr>
        </p:nvSpPr>
        <p:spPr/>
        <p:txBody>
          <a:bodyPr/>
          <a:lstStyle/>
          <a:p>
            <a:fld id="{69E57DC2-970A-4B3E-BB1C-7A09969E49DF}" type="slidenum">
              <a:rPr lang="en-US" smtClean="0"/>
              <a:pPr/>
              <a:t>24</a:t>
            </a:fld>
            <a:endParaRPr lang="en-US" dirty="0"/>
          </a:p>
        </p:txBody>
      </p:sp>
    </p:spTree>
    <p:extLst>
      <p:ext uri="{BB962C8B-B14F-4D97-AF65-F5344CB8AC3E}">
        <p14:creationId xmlns:p14="http://schemas.microsoft.com/office/powerpoint/2010/main" val="2799306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Think-Pair-Share #1</a:t>
            </a:r>
          </a:p>
        </p:txBody>
      </p:sp>
      <p:sp>
        <p:nvSpPr>
          <p:cNvPr id="3" name="Content Placeholder 2"/>
          <p:cNvSpPr>
            <a:spLocks noGrp="1"/>
          </p:cNvSpPr>
          <p:nvPr>
            <p:ph idx="1"/>
          </p:nvPr>
        </p:nvSpPr>
        <p:spPr>
          <a:xfrm>
            <a:off x="1116676" y="1142939"/>
            <a:ext cx="10490962" cy="5224610"/>
          </a:xfrm>
        </p:spPr>
        <p:txBody>
          <a:bodyPr>
            <a:normAutofit/>
          </a:bodyPr>
          <a:lstStyle/>
          <a:p>
            <a:pPr marL="0" indent="0">
              <a:buNone/>
            </a:pPr>
            <a:r>
              <a:rPr lang="en-US" dirty="0"/>
              <a:t>The sample does </a:t>
            </a:r>
            <a:r>
              <a:rPr lang="en-US" b="1" i="1" dirty="0"/>
              <a:t>not</a:t>
            </a:r>
            <a:r>
              <a:rPr lang="en-US" dirty="0"/>
              <a:t> appear to follow a normal model because the points pull away from the line severely in the lower tail</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25</a:t>
            </a:fld>
            <a:endParaRPr lang="en-US" dirty="0"/>
          </a:p>
        </p:txBody>
      </p:sp>
      <p:grpSp>
        <p:nvGrpSpPr>
          <p:cNvPr id="11" name="Group 10">
            <a:extLst>
              <a:ext uri="{FF2B5EF4-FFF2-40B4-BE49-F238E27FC236}">
                <a16:creationId xmlns:a16="http://schemas.microsoft.com/office/drawing/2014/main" id="{0E414BE7-C35F-F8D5-8F28-D433CF3D82FC}"/>
              </a:ext>
            </a:extLst>
          </p:cNvPr>
          <p:cNvGrpSpPr/>
          <p:nvPr/>
        </p:nvGrpSpPr>
        <p:grpSpPr>
          <a:xfrm>
            <a:off x="3004631" y="2153058"/>
            <a:ext cx="6182738" cy="3949430"/>
            <a:chOff x="3004631" y="2153058"/>
            <a:chExt cx="6182738" cy="3949430"/>
          </a:xfrm>
        </p:grpSpPr>
        <p:pic>
          <p:nvPicPr>
            <p:cNvPr id="6" name="Picture 5">
              <a:extLst>
                <a:ext uri="{FF2B5EF4-FFF2-40B4-BE49-F238E27FC236}">
                  <a16:creationId xmlns:a16="http://schemas.microsoft.com/office/drawing/2014/main" id="{04C77CF6-3D51-45A5-99A7-3AD016AE7B27}"/>
                </a:ext>
              </a:extLst>
            </p:cNvPr>
            <p:cNvPicPr>
              <a:picLocks noChangeAspect="1"/>
            </p:cNvPicPr>
            <p:nvPr/>
          </p:nvPicPr>
          <p:blipFill>
            <a:blip r:embed="rId3"/>
            <a:stretch>
              <a:fillRect/>
            </a:stretch>
          </p:blipFill>
          <p:spPr>
            <a:xfrm>
              <a:off x="3004631" y="2153058"/>
              <a:ext cx="6182738" cy="3829573"/>
            </a:xfrm>
            <a:prstGeom prst="rect">
              <a:avLst/>
            </a:prstGeom>
          </p:spPr>
        </p:pic>
        <p:cxnSp>
          <p:nvCxnSpPr>
            <p:cNvPr id="9" name="Straight Connector 8">
              <a:extLst>
                <a:ext uri="{FF2B5EF4-FFF2-40B4-BE49-F238E27FC236}">
                  <a16:creationId xmlns:a16="http://schemas.microsoft.com/office/drawing/2014/main" id="{A61ACDE6-3F10-F245-42B0-D8D5A15AC380}"/>
                </a:ext>
              </a:extLst>
            </p:cNvPr>
            <p:cNvCxnSpPr/>
            <p:nvPr/>
          </p:nvCxnSpPr>
          <p:spPr>
            <a:xfrm flipH="1">
              <a:off x="3832698" y="3787305"/>
              <a:ext cx="3767847" cy="2315183"/>
            </a:xfrm>
            <a:prstGeom prst="line">
              <a:avLst/>
            </a:prstGeom>
            <a:ln w="9525">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4727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6676" y="1142939"/>
                <a:ext cx="10111048" cy="5553696"/>
              </a:xfrm>
            </p:spPr>
            <p:txBody>
              <a:bodyPr>
                <a:normAutofit/>
              </a:bodyPr>
              <a:lstStyle/>
              <a:p>
                <a:pPr marL="0" indent="0">
                  <a:buNone/>
                </a:pPr>
                <a:r>
                  <a:rPr lang="en-US" dirty="0"/>
                  <a:t>What if it isn’t reasonable to assume our sample was drawn from a normally distributed population?</a:t>
                </a:r>
              </a:p>
              <a:p>
                <a:pPr marL="0" indent="0">
                  <a:buNone/>
                </a:pPr>
                <a:endParaRPr lang="en-US" sz="1000" dirty="0"/>
              </a:p>
              <a:p>
                <a:pPr marL="0" indent="0" algn="ctr">
                  <a:buNone/>
                </a:pPr>
                <a:r>
                  <a:rPr lang="en-US" sz="2600" dirty="0"/>
                  <a:t>If </a:t>
                </a:r>
                <a14:m>
                  <m:oMath xmlns:m="http://schemas.openxmlformats.org/officeDocument/2006/math">
                    <m:r>
                      <a:rPr lang="en-US" sz="2600" b="0" i="1" smtClean="0">
                        <a:latin typeface="Cambria Math" panose="02040503050406030204" pitchFamily="18" charset="0"/>
                      </a:rPr>
                      <m:t>𝑋</m:t>
                    </m:r>
                  </m:oMath>
                </a14:m>
                <a:r>
                  <a:rPr lang="en-US" sz="2600" dirty="0"/>
                  <a:t> follows </a:t>
                </a:r>
                <a:r>
                  <a:rPr lang="en-US" sz="2600" i="1" dirty="0"/>
                  <a:t>any</a:t>
                </a:r>
                <a:r>
                  <a:rPr lang="en-US" sz="2600" dirty="0"/>
                  <a:t> distribution, </a:t>
                </a:r>
              </a:p>
              <a:p>
                <a:pPr marL="0" indent="0" algn="ctr">
                  <a:buNone/>
                </a:pPr>
                <a:r>
                  <a:rPr lang="en-US" sz="2600" dirty="0"/>
                  <a:t>with mean </a:t>
                </a:r>
                <a14:m>
                  <m:oMath xmlns:m="http://schemas.openxmlformats.org/officeDocument/2006/math">
                    <m:r>
                      <a:rPr lang="en-US" sz="2600" b="0" i="1" smtClean="0">
                        <a:latin typeface="Cambria Math" panose="02040503050406030204" pitchFamily="18" charset="0"/>
                        <a:ea typeface="Cambria Math" panose="02040503050406030204" pitchFamily="18" charset="0"/>
                      </a:rPr>
                      <m:t>𝜇</m:t>
                    </m:r>
                  </m:oMath>
                </a14:m>
                <a:r>
                  <a:rPr lang="en-US" sz="2600" dirty="0"/>
                  <a:t> and standard deviation </a:t>
                </a:r>
                <a14:m>
                  <m:oMath xmlns:m="http://schemas.openxmlformats.org/officeDocument/2006/math">
                    <m:r>
                      <a:rPr lang="en-US" sz="2600" b="0" i="1" smtClean="0">
                        <a:latin typeface="Cambria Math" panose="02040503050406030204" pitchFamily="18" charset="0"/>
                        <a:ea typeface="Cambria Math" panose="02040503050406030204" pitchFamily="18" charset="0"/>
                      </a:rPr>
                      <m:t>𝜎</m:t>
                    </m:r>
                  </m:oMath>
                </a14:m>
                <a:r>
                  <a:rPr lang="en-US" sz="2600" dirty="0"/>
                  <a:t>, </a:t>
                </a:r>
              </a:p>
              <a:p>
                <a:pPr marL="0" indent="0" algn="ctr">
                  <a:buNone/>
                </a:pPr>
                <a:r>
                  <a:rPr lang="en-US" sz="2600" b="1" dirty="0"/>
                  <a:t>and the sample size </a:t>
                </a:r>
                <a14:m>
                  <m:oMath xmlns:m="http://schemas.openxmlformats.org/officeDocument/2006/math">
                    <m:r>
                      <a:rPr lang="en-US" sz="2600" b="1" i="1" smtClean="0">
                        <a:latin typeface="Cambria Math" panose="02040503050406030204" pitchFamily="18" charset="0"/>
                      </a:rPr>
                      <m:t>𝒏</m:t>
                    </m:r>
                  </m:oMath>
                </a14:m>
                <a:r>
                  <a:rPr lang="en-US" sz="2600" b="1" dirty="0"/>
                  <a:t> is large enough</a:t>
                </a:r>
                <a:r>
                  <a:rPr lang="en-US" sz="2600" dirty="0"/>
                  <a:t>, </a:t>
                </a:r>
              </a:p>
              <a:p>
                <a:pPr marL="0" indent="0" algn="ctr">
                  <a:spcAft>
                    <a:spcPts val="1800"/>
                  </a:spcAft>
                  <a:buNone/>
                </a:pPr>
                <a:r>
                  <a:rPr lang="en-US" sz="2600" dirty="0"/>
                  <a:t>then the distribution of all possible sample means values is </a:t>
                </a:r>
                <a:r>
                  <a:rPr lang="en-US" sz="2600" i="1" dirty="0"/>
                  <a:t>approximately</a:t>
                </a:r>
                <a:r>
                  <a:rPr lang="en-US" sz="2600" dirty="0"/>
                  <a:t> </a:t>
                </a:r>
              </a:p>
              <a:p>
                <a:pPr marL="0" indent="0" algn="ctr">
                  <a:buNone/>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𝑁</m:t>
                      </m:r>
                      <m:r>
                        <a:rPr lang="en-US" b="0" i="1" smtClean="0">
                          <a:latin typeface="Cambria Math" panose="02040503050406030204" pitchFamily="18" charset="0"/>
                        </a:rPr>
                        <m:t>𝑜𝑟𝑚𝑎𝑙</m:t>
                      </m:r>
                      <m:d>
                        <m:dPr>
                          <m:ctrlPr>
                            <a:rPr lang="en-US" i="1">
                              <a:latin typeface="Cambria Math" panose="02040503050406030204" pitchFamily="18" charset="0"/>
                            </a:rPr>
                          </m:ctrlPr>
                        </m:dPr>
                        <m:e>
                          <m:r>
                            <a:rPr lang="en-US" b="0" i="1">
                              <a:latin typeface="Cambria Math" panose="02040503050406030204" pitchFamily="18" charset="0"/>
                              <a:ea typeface="Cambria Math" panose="02040503050406030204" pitchFamily="18" charset="0"/>
                            </a:rPr>
                            <m:t>𝜇</m:t>
                          </m:r>
                          <m:r>
                            <a:rPr lang="en-US" b="0"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ea typeface="Cambria Math" panose="02040503050406030204" pitchFamily="18" charset="0"/>
                                    </a:rPr>
                                  </m:ctrlPr>
                                </m:radPr>
                                <m:deg/>
                                <m:e>
                                  <m:r>
                                    <a:rPr lang="en-US" b="0" i="1">
                                      <a:latin typeface="Cambria Math" panose="02040503050406030204" pitchFamily="18" charset="0"/>
                                      <a:ea typeface="Cambria Math" panose="02040503050406030204" pitchFamily="18" charset="0"/>
                                    </a:rPr>
                                    <m:t>𝑛</m:t>
                                  </m:r>
                                </m:e>
                              </m:rad>
                            </m:den>
                          </m:f>
                        </m:e>
                      </m:d>
                    </m:oMath>
                  </m:oMathPara>
                </a14:m>
                <a:endParaRPr lang="en-US" dirty="0"/>
              </a:p>
              <a:p>
                <a:pPr marL="0" indent="0">
                  <a:buNone/>
                </a:pPr>
                <a:endParaRPr lang="en-US" sz="2000" dirty="0"/>
              </a:p>
              <a:p>
                <a:pPr marL="0" indent="0" algn="ctr">
                  <a:buNone/>
                </a:pPr>
                <a:r>
                  <a:rPr lang="en-US" dirty="0"/>
                  <a:t>What’s large enough? Our general rule of thumb is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≥25</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6676" y="1142939"/>
                <a:ext cx="10111048" cy="5553696"/>
              </a:xfrm>
              <a:blipFill>
                <a:blip r:embed="rId2"/>
                <a:stretch>
                  <a:fillRect l="-1206" t="-1535" r="-784" b="-43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26</a:t>
            </a:fld>
            <a:endParaRPr lang="en-US" dirty="0"/>
          </a:p>
        </p:txBody>
      </p:sp>
    </p:spTree>
    <p:extLst>
      <p:ext uri="{BB962C8B-B14F-4D97-AF65-F5344CB8AC3E}">
        <p14:creationId xmlns:p14="http://schemas.microsoft.com/office/powerpoint/2010/main" val="804556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Normality Road Map</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27</a:t>
            </a:fld>
            <a:endParaRPr lang="en-US" dirty="0"/>
          </a:p>
        </p:txBody>
      </p:sp>
      <p:pic>
        <p:nvPicPr>
          <p:cNvPr id="5" name="Picture 4">
            <a:extLst>
              <a:ext uri="{FF2B5EF4-FFF2-40B4-BE49-F238E27FC236}">
                <a16:creationId xmlns:a16="http://schemas.microsoft.com/office/drawing/2014/main" id="{ABC018B7-A0EB-EBEE-CB6C-6B78A96A3E1D}"/>
              </a:ext>
            </a:extLst>
          </p:cNvPr>
          <p:cNvPicPr>
            <a:picLocks noChangeAspect="1"/>
          </p:cNvPicPr>
          <p:nvPr/>
        </p:nvPicPr>
        <p:blipFill>
          <a:blip r:embed="rId2"/>
          <a:stretch>
            <a:fillRect/>
          </a:stretch>
        </p:blipFill>
        <p:spPr>
          <a:xfrm>
            <a:off x="1116676" y="1205810"/>
            <a:ext cx="10608406" cy="5170850"/>
          </a:xfrm>
          <a:prstGeom prst="rect">
            <a:avLst/>
          </a:prstGeom>
        </p:spPr>
      </p:pic>
    </p:spTree>
    <p:extLst>
      <p:ext uri="{BB962C8B-B14F-4D97-AF65-F5344CB8AC3E}">
        <p14:creationId xmlns:p14="http://schemas.microsoft.com/office/powerpoint/2010/main" val="2359496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𝑡</m:t>
                    </m:r>
                  </m:oMath>
                </a14:m>
                <a:r>
                  <a:rPr lang="en-US" dirty="0"/>
                  <a:t>-Distribution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t="-23770" b="-204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If we have determined that the sampling distribution of the sample mean is either normal or approximately normal, we can proceed with our statistical analysis using the </a:t>
                </a:r>
                <a:r>
                  <a:rPr lang="en-US" i="1" dirty="0"/>
                  <a:t>t</a:t>
                </a:r>
                <a:r>
                  <a:rPr lang="en-US" dirty="0"/>
                  <a:t>-distribution</a:t>
                </a:r>
              </a:p>
              <a:p>
                <a:pPr marL="0" indent="0">
                  <a:buNone/>
                </a:pPr>
                <a:endParaRPr lang="en-US" dirty="0"/>
              </a:p>
              <a:p>
                <a:pPr marL="0" indent="0">
                  <a:buNone/>
                </a:pPr>
                <a:r>
                  <a:rPr lang="en-US" dirty="0"/>
                  <a:t>The </a:t>
                </a:r>
                <a:r>
                  <a:rPr lang="en-US" i="1" dirty="0"/>
                  <a:t>t</a:t>
                </a:r>
                <a:r>
                  <a:rPr lang="en-US" dirty="0"/>
                  <a:t>-distribution:</a:t>
                </a:r>
              </a:p>
              <a:p>
                <a:pPr lvl="1"/>
                <a:r>
                  <a:rPr lang="en-US" dirty="0"/>
                  <a:t>Is a symmetric, unimodal distribution centered at 0</a:t>
                </a:r>
              </a:p>
              <a:p>
                <a:pPr lvl="1"/>
                <a:r>
                  <a:rPr lang="en-US" dirty="0"/>
                  <a:t>Is very similar to the standard normal distribution, but has heavier (or wider) tails depending on the degrees of freedom</a:t>
                </a:r>
              </a:p>
              <a:p>
                <a:pPr lvl="1"/>
                <a:r>
                  <a:rPr lang="en-US" dirty="0"/>
                  <a:t>Is </a:t>
                </a:r>
                <a:r>
                  <a:rPr lang="en-US" u="sng" dirty="0"/>
                  <a:t>used when the true spread is unknown</a:t>
                </a:r>
                <a:r>
                  <a:rPr lang="en-US" dirty="0"/>
                  <a:t> (i.e., when we have the sample standard deviation (</a:t>
                </a:r>
                <a14:m>
                  <m:oMath xmlns:m="http://schemas.openxmlformats.org/officeDocument/2006/math">
                    <m:r>
                      <a:rPr lang="en-US" b="0" i="1" smtClean="0">
                        <a:latin typeface="Cambria Math" panose="02040503050406030204" pitchFamily="18" charset="0"/>
                      </a:rPr>
                      <m:t>𝑠</m:t>
                    </m:r>
                  </m:oMath>
                </a14:m>
                <a:r>
                  <a:rPr lang="en-US" dirty="0"/>
                  <a:t>) instead of the population standard deviation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a:t>))</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206" t="-1632" r="-126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28</a:t>
            </a:fld>
            <a:endParaRPr lang="en-US" dirty="0"/>
          </a:p>
        </p:txBody>
      </p:sp>
    </p:spTree>
    <p:extLst>
      <p:ext uri="{BB962C8B-B14F-4D97-AF65-F5344CB8AC3E}">
        <p14:creationId xmlns:p14="http://schemas.microsoft.com/office/powerpoint/2010/main" val="4083408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14:m>
                  <m:oMath xmlns:m="http://schemas.openxmlformats.org/officeDocument/2006/math">
                    <m:r>
                      <a:rPr lang="en-US" i="1" smtClean="0">
                        <a:latin typeface="Cambria Math" panose="02040503050406030204" pitchFamily="18" charset="0"/>
                      </a:rPr>
                      <m:t>𝑡</m:t>
                    </m:r>
                  </m:oMath>
                </a14:m>
                <a:r>
                  <a:rPr lang="en-US" dirty="0"/>
                  <a:t>-Distribution vs Standard Normal (</a:t>
                </a:r>
                <a14:m>
                  <m:oMath xmlns:m="http://schemas.openxmlformats.org/officeDocument/2006/math">
                    <m:r>
                      <a:rPr lang="en-US" b="0" i="1" smtClean="0">
                        <a:latin typeface="Cambria Math" panose="02040503050406030204" pitchFamily="18" charset="0"/>
                      </a:rPr>
                      <m:t>𝑍</m:t>
                    </m:r>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t="-23770" b="-2049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29</a:t>
            </a:fld>
            <a:endParaRPr lang="en-US"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2507116" y="1182281"/>
            <a:ext cx="7330167" cy="5145926"/>
          </a:xfrm>
          <a:prstGeom prst="rect">
            <a:avLst/>
          </a:prstGeom>
        </p:spPr>
      </p:pic>
    </p:spTree>
    <p:extLst>
      <p:ext uri="{BB962C8B-B14F-4D97-AF65-F5344CB8AC3E}">
        <p14:creationId xmlns:p14="http://schemas.microsoft.com/office/powerpoint/2010/main" val="76432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a:t>
            </a:r>
          </a:p>
        </p:txBody>
      </p:sp>
      <p:sp>
        <p:nvSpPr>
          <p:cNvPr id="3" name="Content Placeholder 2"/>
          <p:cNvSpPr>
            <a:spLocks noGrp="1"/>
          </p:cNvSpPr>
          <p:nvPr>
            <p:ph idx="1"/>
          </p:nvPr>
        </p:nvSpPr>
        <p:spPr>
          <a:xfrm>
            <a:off x="1116675" y="1142939"/>
            <a:ext cx="11020966" cy="5514126"/>
          </a:xfrm>
        </p:spPr>
        <p:txBody>
          <a:bodyPr>
            <a:normAutofit/>
          </a:bodyPr>
          <a:lstStyle/>
          <a:p>
            <a:pPr marL="0" indent="0">
              <a:buNone/>
            </a:pPr>
            <a:r>
              <a:rPr lang="en-US" dirty="0"/>
              <a:t>Learning Objectives</a:t>
            </a:r>
          </a:p>
          <a:p>
            <a:pPr lvl="1"/>
            <a:r>
              <a:rPr lang="en-US" dirty="0"/>
              <a:t>Review of the sampling distribution of the sample mean</a:t>
            </a:r>
          </a:p>
          <a:p>
            <a:pPr lvl="1"/>
            <a:r>
              <a:rPr lang="en-US" dirty="0"/>
              <a:t>Check for normality using QQ plots</a:t>
            </a:r>
          </a:p>
          <a:p>
            <a:pPr lvl="1"/>
            <a:r>
              <a:rPr lang="en-US" dirty="0"/>
              <a:t>Understand when to apply the Central Limit Theorem (CLT) </a:t>
            </a:r>
          </a:p>
          <a:p>
            <a:pPr lvl="1"/>
            <a:r>
              <a:rPr lang="en-US" dirty="0"/>
              <a:t>Estimate one population mean with a confidence interval </a:t>
            </a:r>
          </a:p>
          <a:p>
            <a:pPr lvl="1"/>
            <a:r>
              <a:rPr lang="en-US" dirty="0"/>
              <a:t>Carry out a hypothesis test for one population mean</a:t>
            </a:r>
          </a:p>
        </p:txBody>
      </p:sp>
      <p:sp>
        <p:nvSpPr>
          <p:cNvPr id="4" name="Slide Number Placeholder 3"/>
          <p:cNvSpPr>
            <a:spLocks noGrp="1"/>
          </p:cNvSpPr>
          <p:nvPr>
            <p:ph type="sldNum" sz="quarter" idx="12"/>
          </p:nvPr>
        </p:nvSpPr>
        <p:spPr/>
        <p:txBody>
          <a:bodyPr/>
          <a:lstStyle/>
          <a:p>
            <a:fld id="{69E57DC2-970A-4B3E-BB1C-7A09969E49DF}" type="slidenum">
              <a:rPr lang="en-US" smtClean="0"/>
              <a:pPr/>
              <a:t>3</a:t>
            </a:fld>
            <a:endParaRPr lang="en-US" dirty="0"/>
          </a:p>
        </p:txBody>
      </p:sp>
    </p:spTree>
    <p:extLst>
      <p:ext uri="{BB962C8B-B14F-4D97-AF65-F5344CB8AC3E}">
        <p14:creationId xmlns:p14="http://schemas.microsoft.com/office/powerpoint/2010/main" val="1388951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6676" y="1142939"/>
                <a:ext cx="10357006" cy="5224610"/>
              </a:xfrm>
            </p:spPr>
            <p:txBody>
              <a:bodyPr>
                <a:normAutofit/>
              </a:bodyPr>
              <a:lstStyle/>
              <a:p>
                <a:pPr marL="0" indent="0">
                  <a:buNone/>
                </a:pPr>
                <a:r>
                  <a:rPr lang="en-US" dirty="0"/>
                  <a:t>Our parameter of interest is the population mean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and we estimate this with the sample mean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and some “wiggle room”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formula to create the confidence interval is:</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𝑡</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e>
                      </m:d>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6676" y="1142939"/>
                <a:ext cx="10357006" cy="5224610"/>
              </a:xfrm>
              <a:blipFill>
                <a:blip r:embed="rId2"/>
                <a:stretch>
                  <a:fillRect l="-1177" t="-1515" r="-129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30</a:t>
            </a:fld>
            <a:endParaRPr lang="en-US" dirty="0"/>
          </a:p>
        </p:txBody>
      </p:sp>
      <p:cxnSp>
        <p:nvCxnSpPr>
          <p:cNvPr id="5" name="Straight Connector 4"/>
          <p:cNvCxnSpPr/>
          <p:nvPr/>
        </p:nvCxnSpPr>
        <p:spPr>
          <a:xfrm>
            <a:off x="2783680" y="3074300"/>
            <a:ext cx="6576865"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5468701" y="3393638"/>
                <a:ext cx="1228033"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5468701" y="3393638"/>
                <a:ext cx="1228033" cy="523220"/>
              </a:xfrm>
              <a:prstGeom prst="rect">
                <a:avLst/>
              </a:prstGeom>
              <a:blipFill>
                <a:blip r:embed="rId3"/>
                <a:stretch>
                  <a:fillRect/>
                </a:stretch>
              </a:blipFill>
              <a:ln>
                <a:noFill/>
              </a:ln>
            </p:spPr>
            <p:txBody>
              <a:bodyPr/>
              <a:lstStyle/>
              <a:p>
                <a:r>
                  <a:rPr lang="en-US">
                    <a:noFill/>
                  </a:rPr>
                  <a:t> </a:t>
                </a:r>
              </a:p>
            </p:txBody>
          </p:sp>
        </mc:Fallback>
      </mc:AlternateContent>
      <p:cxnSp>
        <p:nvCxnSpPr>
          <p:cNvPr id="7" name="Straight Connector 6"/>
          <p:cNvCxnSpPr/>
          <p:nvPr/>
        </p:nvCxnSpPr>
        <p:spPr>
          <a:xfrm>
            <a:off x="6100190" y="2824413"/>
            <a:ext cx="0" cy="49979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59538" y="2824413"/>
            <a:ext cx="1664094"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311468" y="2824413"/>
            <a:ext cx="1664094"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Double Bracket 9"/>
          <p:cNvSpPr/>
          <p:nvPr/>
        </p:nvSpPr>
        <p:spPr>
          <a:xfrm>
            <a:off x="4106996" y="2608576"/>
            <a:ext cx="3992692" cy="993913"/>
          </a:xfrm>
          <a:prstGeom prst="bracketPair">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4740270" y="2316053"/>
                <a:ext cx="80649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740270" y="2316053"/>
                <a:ext cx="806490" cy="461665"/>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688340" y="2316053"/>
                <a:ext cx="80649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6688340" y="2316053"/>
                <a:ext cx="806490" cy="461665"/>
              </a:xfrm>
              <a:prstGeom prst="rect">
                <a:avLst/>
              </a:prstGeom>
              <a:blipFill>
                <a:blip r:embed="rId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34713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t* Multiplier</a:t>
            </a:r>
          </a:p>
        </p:txBody>
      </p:sp>
      <p:sp>
        <p:nvSpPr>
          <p:cNvPr id="4" name="Slide Number Placeholder 3"/>
          <p:cNvSpPr>
            <a:spLocks noGrp="1"/>
          </p:cNvSpPr>
          <p:nvPr>
            <p:ph type="sldNum" sz="quarter" idx="12"/>
          </p:nvPr>
        </p:nvSpPr>
        <p:spPr/>
        <p:txBody>
          <a:bodyPr/>
          <a:lstStyle/>
          <a:p>
            <a:fld id="{69E57DC2-970A-4B3E-BB1C-7A09969E49DF}" type="slidenum">
              <a:rPr lang="en-US" smtClean="0"/>
              <a:pPr/>
              <a:t>31</a:t>
            </a:fld>
            <a:endParaRPr lang="en-US" dirty="0"/>
          </a:p>
        </p:txBody>
      </p:sp>
      <p:pic>
        <p:nvPicPr>
          <p:cNvPr id="12" name="Picture 11"/>
          <p:cNvPicPr>
            <a:picLocks noChangeAspect="1"/>
          </p:cNvPicPr>
          <p:nvPr/>
        </p:nvPicPr>
        <p:blipFill rotWithShape="1">
          <a:blip r:embed="rId2"/>
          <a:srcRect b="22215"/>
          <a:stretch/>
        </p:blipFill>
        <p:spPr>
          <a:xfrm>
            <a:off x="1432684" y="1821287"/>
            <a:ext cx="9479032" cy="4292187"/>
          </a:xfrm>
          <a:prstGeom prst="rect">
            <a:avLst/>
          </a:prstGeom>
        </p:spPr>
      </p:pic>
      <mc:AlternateContent xmlns:mc="http://schemas.openxmlformats.org/markup-compatibility/2006" xmlns:a14="http://schemas.microsoft.com/office/drawing/2010/main">
        <mc:Choice Requires="a14">
          <p:sp>
            <p:nvSpPr>
              <p:cNvPr id="13" name="Content Placeholder 2"/>
              <p:cNvSpPr>
                <a:spLocks noGrp="1"/>
              </p:cNvSpPr>
              <p:nvPr>
                <p:ph idx="1"/>
              </p:nvPr>
            </p:nvSpPr>
            <p:spPr>
              <a:xfrm>
                <a:off x="1116676" y="1142939"/>
                <a:ext cx="10111048" cy="5224610"/>
              </a:xfrm>
            </p:spPr>
            <p:txBody>
              <a:bodyPr/>
              <a:lstStyle/>
              <a:p>
                <a:pPr marL="0" indent="0">
                  <a:buNone/>
                </a:pPr>
                <a:r>
                  <a:rPr lang="en-US" dirty="0"/>
                  <a:t>Degrees of freedom: </a:t>
                </a:r>
                <a14:m>
                  <m:oMath xmlns:m="http://schemas.openxmlformats.org/officeDocument/2006/math">
                    <m:r>
                      <a:rPr lang="en-US" b="0" i="1" smtClean="0">
                        <a:latin typeface="Cambria Math" panose="02040503050406030204" pitchFamily="18" charset="0"/>
                      </a:rPr>
                      <m:t>𝑑𝑓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dirty="0"/>
              </a:p>
            </p:txBody>
          </p:sp>
        </mc:Choice>
        <mc:Fallback xmlns="">
          <p:sp>
            <p:nvSpPr>
              <p:cNvPr id="13" name="Content Placeholder 2"/>
              <p:cNvSpPr>
                <a:spLocks noGrp="1" noRot="1" noChangeAspect="1" noMove="1" noResize="1" noEditPoints="1" noAdjustHandles="1" noChangeArrowheads="1" noChangeShapeType="1" noTextEdit="1"/>
              </p:cNvSpPr>
              <p:nvPr>
                <p:ph idx="1"/>
              </p:nvPr>
            </p:nvSpPr>
            <p:spPr>
              <a:xfrm>
                <a:off x="1116676" y="1142939"/>
                <a:ext cx="10111048" cy="5224610"/>
              </a:xfrm>
              <a:blipFill>
                <a:blip r:embed="rId3"/>
                <a:stretch>
                  <a:fillRect l="-1206" t="-1515"/>
                </a:stretch>
              </a:blipFill>
            </p:spPr>
            <p:txBody>
              <a:bodyPr/>
              <a:lstStyle/>
              <a:p>
                <a:r>
                  <a:rPr lang="en-US">
                    <a:noFill/>
                  </a:rPr>
                  <a:t> </a:t>
                </a:r>
              </a:p>
            </p:txBody>
          </p:sp>
        </mc:Fallback>
      </mc:AlternateContent>
    </p:spTree>
    <p:extLst>
      <p:ext uri="{BB962C8B-B14F-4D97-AF65-F5344CB8AC3E}">
        <p14:creationId xmlns:p14="http://schemas.microsoft.com/office/powerpoint/2010/main" val="562421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t.test</a:t>
            </a:r>
            <a:r>
              <a:rPr lang="en-US" dirty="0"/>
              <a:t>()</a:t>
            </a:r>
          </a:p>
        </p:txBody>
      </p:sp>
      <p:sp>
        <p:nvSpPr>
          <p:cNvPr id="3" name="Content Placeholder 2"/>
          <p:cNvSpPr>
            <a:spLocks noGrp="1"/>
          </p:cNvSpPr>
          <p:nvPr>
            <p:ph idx="1"/>
          </p:nvPr>
        </p:nvSpPr>
        <p:spPr/>
        <p:txBody>
          <a:bodyPr>
            <a:normAutofit/>
          </a:bodyPr>
          <a:lstStyle/>
          <a:p>
            <a:pPr marL="0" indent="0">
              <a:buNone/>
            </a:pPr>
            <a:r>
              <a:rPr lang="en-US" dirty="0"/>
              <a:t>To create a confidence interval for one population mean, we need:</a:t>
            </a:r>
          </a:p>
          <a:p>
            <a:pPr marL="987552" lvl="1" indent="-457200">
              <a:buFont typeface="+mj-lt"/>
              <a:buAutoNum type="arabicPeriod"/>
            </a:pPr>
            <a:r>
              <a:rPr lang="en-US" dirty="0"/>
              <a:t>The variable of interest (</a:t>
            </a:r>
            <a:r>
              <a:rPr lang="en-US" sz="2000" dirty="0" err="1">
                <a:latin typeface="Lucida Console" panose="020B0609040504020204" pitchFamily="49" charset="0"/>
              </a:rPr>
              <a:t>dataset$variable</a:t>
            </a:r>
            <a:r>
              <a:rPr lang="en-US" dirty="0"/>
              <a:t>)</a:t>
            </a:r>
          </a:p>
          <a:p>
            <a:pPr marL="987552" lvl="1" indent="-457200">
              <a:buFont typeface="+mj-lt"/>
              <a:buAutoNum type="arabicPeriod"/>
            </a:pPr>
            <a:r>
              <a:rPr lang="en-US" dirty="0"/>
              <a:t>The desired confidence level (</a:t>
            </a:r>
            <a:r>
              <a:rPr lang="en-US" sz="2000" dirty="0" err="1">
                <a:latin typeface="Lucida Console" panose="020B0609040504020204" pitchFamily="49" charset="0"/>
              </a:rPr>
              <a:t>conf.level</a:t>
            </a:r>
            <a:r>
              <a:rPr lang="en-US" dirty="0"/>
              <a:t>)</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32</a:t>
            </a:fld>
            <a:endParaRPr lang="en-US" dirty="0"/>
          </a:p>
        </p:txBody>
      </p:sp>
      <p:pic>
        <p:nvPicPr>
          <p:cNvPr id="9" name="Picture 8">
            <a:extLst>
              <a:ext uri="{FF2B5EF4-FFF2-40B4-BE49-F238E27FC236}">
                <a16:creationId xmlns:a16="http://schemas.microsoft.com/office/drawing/2014/main" id="{0D249D05-6851-4526-BDD5-15A255A737C6}"/>
              </a:ext>
            </a:extLst>
          </p:cNvPr>
          <p:cNvPicPr>
            <a:picLocks noChangeAspect="1"/>
          </p:cNvPicPr>
          <p:nvPr/>
        </p:nvPicPr>
        <p:blipFill rotWithShape="1">
          <a:blip r:embed="rId2"/>
          <a:srcRect b="80233"/>
          <a:stretch/>
        </p:blipFill>
        <p:spPr>
          <a:xfrm>
            <a:off x="1116676" y="3014485"/>
            <a:ext cx="9337743" cy="829029"/>
          </a:xfrm>
          <a:prstGeom prst="rect">
            <a:avLst/>
          </a:prstGeom>
        </p:spPr>
      </p:pic>
    </p:spTree>
    <p:extLst>
      <p:ext uri="{BB962C8B-B14F-4D97-AF65-F5344CB8AC3E}">
        <p14:creationId xmlns:p14="http://schemas.microsoft.com/office/powerpoint/2010/main" val="3717321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31FF-10D3-404B-8A5E-0B8008F9DAC8}"/>
              </a:ext>
            </a:extLst>
          </p:cNvPr>
          <p:cNvSpPr>
            <a:spLocks noGrp="1"/>
          </p:cNvSpPr>
          <p:nvPr>
            <p:ph type="title"/>
          </p:nvPr>
        </p:nvSpPr>
        <p:spPr/>
        <p:txBody>
          <a:bodyPr/>
          <a:lstStyle/>
          <a:p>
            <a:r>
              <a:rPr lang="en-US" dirty="0" err="1"/>
              <a:t>t.test</a:t>
            </a:r>
            <a:r>
              <a:rPr lang="en-US" dirty="0"/>
              <a:t>()</a:t>
            </a:r>
          </a:p>
        </p:txBody>
      </p:sp>
      <p:sp>
        <p:nvSpPr>
          <p:cNvPr id="3" name="Content Placeholder 2">
            <a:extLst>
              <a:ext uri="{FF2B5EF4-FFF2-40B4-BE49-F238E27FC236}">
                <a16:creationId xmlns:a16="http://schemas.microsoft.com/office/drawing/2014/main" id="{8035F16B-39CA-4F57-8252-0AA81FE08BBE}"/>
              </a:ext>
            </a:extLst>
          </p:cNvPr>
          <p:cNvSpPr>
            <a:spLocks noGrp="1"/>
          </p:cNvSpPr>
          <p:nvPr>
            <p:ph idx="1"/>
          </p:nvPr>
        </p:nvSpPr>
        <p:spPr/>
        <p:txBody>
          <a:bodyPr/>
          <a:lstStyle/>
          <a:p>
            <a:pPr marL="0" indent="0">
              <a:buNone/>
            </a:pPr>
            <a:r>
              <a:rPr lang="en-US" dirty="0"/>
              <a:t>The function gives us more information than we need</a:t>
            </a:r>
          </a:p>
        </p:txBody>
      </p:sp>
      <p:sp>
        <p:nvSpPr>
          <p:cNvPr id="4" name="Slide Number Placeholder 3">
            <a:extLst>
              <a:ext uri="{FF2B5EF4-FFF2-40B4-BE49-F238E27FC236}">
                <a16:creationId xmlns:a16="http://schemas.microsoft.com/office/drawing/2014/main" id="{C7B39093-2CCF-47EA-BBAB-5F2826149F48}"/>
              </a:ext>
            </a:extLst>
          </p:cNvPr>
          <p:cNvSpPr>
            <a:spLocks noGrp="1"/>
          </p:cNvSpPr>
          <p:nvPr>
            <p:ph type="sldNum" sz="quarter" idx="12"/>
          </p:nvPr>
        </p:nvSpPr>
        <p:spPr/>
        <p:txBody>
          <a:bodyPr/>
          <a:lstStyle/>
          <a:p>
            <a:fld id="{69E57DC2-970A-4B3E-BB1C-7A09969E49DF}" type="slidenum">
              <a:rPr lang="en-US" smtClean="0"/>
              <a:pPr/>
              <a:t>33</a:t>
            </a:fld>
            <a:endParaRPr lang="en-US" dirty="0"/>
          </a:p>
        </p:txBody>
      </p:sp>
      <p:pic>
        <p:nvPicPr>
          <p:cNvPr id="5" name="Picture 4">
            <a:extLst>
              <a:ext uri="{FF2B5EF4-FFF2-40B4-BE49-F238E27FC236}">
                <a16:creationId xmlns:a16="http://schemas.microsoft.com/office/drawing/2014/main" id="{449AFF69-9149-4C6C-A10B-E49C6D2958F3}"/>
              </a:ext>
            </a:extLst>
          </p:cNvPr>
          <p:cNvPicPr>
            <a:picLocks noChangeAspect="1"/>
          </p:cNvPicPr>
          <p:nvPr/>
        </p:nvPicPr>
        <p:blipFill>
          <a:blip r:embed="rId2"/>
          <a:stretch>
            <a:fillRect/>
          </a:stretch>
        </p:blipFill>
        <p:spPr>
          <a:xfrm>
            <a:off x="1116676" y="2063328"/>
            <a:ext cx="9337743" cy="4193975"/>
          </a:xfrm>
          <a:prstGeom prst="rect">
            <a:avLst/>
          </a:prstGeom>
        </p:spPr>
      </p:pic>
      <p:sp>
        <p:nvSpPr>
          <p:cNvPr id="6" name="Rectangle 5">
            <a:extLst>
              <a:ext uri="{FF2B5EF4-FFF2-40B4-BE49-F238E27FC236}">
                <a16:creationId xmlns:a16="http://schemas.microsoft.com/office/drawing/2014/main" id="{03577603-7403-49AD-9FE0-293AC0596614}"/>
              </a:ext>
            </a:extLst>
          </p:cNvPr>
          <p:cNvSpPr/>
          <p:nvPr/>
        </p:nvSpPr>
        <p:spPr>
          <a:xfrm>
            <a:off x="1611848" y="4511819"/>
            <a:ext cx="4560352" cy="62901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270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#2</a:t>
            </a:r>
          </a:p>
        </p:txBody>
      </p:sp>
      <p:sp>
        <p:nvSpPr>
          <p:cNvPr id="3" name="Content Placeholder 2"/>
          <p:cNvSpPr>
            <a:spLocks noGrp="1"/>
          </p:cNvSpPr>
          <p:nvPr>
            <p:ph idx="1"/>
          </p:nvPr>
        </p:nvSpPr>
        <p:spPr>
          <a:xfrm>
            <a:off x="1116676" y="1142938"/>
            <a:ext cx="10111048" cy="5426763"/>
          </a:xfrm>
        </p:spPr>
        <p:txBody>
          <a:bodyPr>
            <a:normAutofit/>
          </a:bodyPr>
          <a:lstStyle/>
          <a:p>
            <a:pPr marL="0" indent="0">
              <a:buNone/>
            </a:pPr>
            <a:r>
              <a:rPr lang="en-US" dirty="0"/>
              <a:t>Create the 99% confidence interval for the population mean cholesterol level for the NHANES participants.</a:t>
            </a:r>
          </a:p>
          <a:p>
            <a:pPr marL="0" indent="0">
              <a:buNone/>
            </a:pPr>
            <a:endParaRPr lang="en-US" dirty="0"/>
          </a:p>
          <a:p>
            <a:pPr marL="0" indent="0">
              <a:buNone/>
            </a:pPr>
            <a:r>
              <a:rPr lang="en-US" dirty="0"/>
              <a:t>Think About It: </a:t>
            </a:r>
          </a:p>
          <a:p>
            <a:pPr marL="0" indent="0">
              <a:buNone/>
            </a:pPr>
            <a:r>
              <a:rPr lang="en-US" dirty="0"/>
              <a:t>True or False? To create this confidence interval, a t* multiplier of 9.6766 was used (as shown in the output).</a:t>
            </a:r>
          </a:p>
          <a:p>
            <a:pPr marL="0" indent="0">
              <a:buNone/>
            </a:pPr>
            <a:endParaRPr lang="en-US" sz="1000"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34</a:t>
            </a:fld>
            <a:endParaRPr lang="en-US" dirty="0"/>
          </a:p>
        </p:txBody>
      </p:sp>
    </p:spTree>
    <p:extLst>
      <p:ext uri="{BB962C8B-B14F-4D97-AF65-F5344CB8AC3E}">
        <p14:creationId xmlns:p14="http://schemas.microsoft.com/office/powerpoint/2010/main" val="915419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#2</a:t>
            </a:r>
          </a:p>
        </p:txBody>
      </p:sp>
      <p:sp>
        <p:nvSpPr>
          <p:cNvPr id="4" name="Slide Number Placeholder 3"/>
          <p:cNvSpPr>
            <a:spLocks noGrp="1"/>
          </p:cNvSpPr>
          <p:nvPr>
            <p:ph type="sldNum" sz="quarter" idx="12"/>
          </p:nvPr>
        </p:nvSpPr>
        <p:spPr/>
        <p:txBody>
          <a:bodyPr/>
          <a:lstStyle/>
          <a:p>
            <a:fld id="{69E57DC2-970A-4B3E-BB1C-7A09969E49DF}" type="slidenum">
              <a:rPr lang="en-US" smtClean="0"/>
              <a:pPr/>
              <a:t>35</a:t>
            </a:fld>
            <a:endParaRPr lang="en-US" dirty="0"/>
          </a:p>
        </p:txBody>
      </p:sp>
      <p:pic>
        <p:nvPicPr>
          <p:cNvPr id="7" name="Picture 6">
            <a:extLst>
              <a:ext uri="{FF2B5EF4-FFF2-40B4-BE49-F238E27FC236}">
                <a16:creationId xmlns:a16="http://schemas.microsoft.com/office/drawing/2014/main" id="{07BD3F7B-7A9D-45C5-9D0B-D657B5F1AD75}"/>
              </a:ext>
            </a:extLst>
          </p:cNvPr>
          <p:cNvPicPr>
            <a:picLocks noChangeAspect="1"/>
          </p:cNvPicPr>
          <p:nvPr/>
        </p:nvPicPr>
        <p:blipFill>
          <a:blip r:embed="rId3"/>
          <a:stretch>
            <a:fillRect/>
          </a:stretch>
        </p:blipFill>
        <p:spPr>
          <a:xfrm>
            <a:off x="1116676" y="1610207"/>
            <a:ext cx="10111048" cy="3877870"/>
          </a:xfrm>
          <a:prstGeom prst="rect">
            <a:avLst/>
          </a:prstGeom>
        </p:spPr>
      </p:pic>
      <p:sp>
        <p:nvSpPr>
          <p:cNvPr id="6" name="Rectangle 5"/>
          <p:cNvSpPr/>
          <p:nvPr/>
        </p:nvSpPr>
        <p:spPr>
          <a:xfrm>
            <a:off x="1482146" y="4299626"/>
            <a:ext cx="4977020" cy="7177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6752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Interpretations</a:t>
            </a:r>
          </a:p>
        </p:txBody>
      </p:sp>
      <p:sp>
        <p:nvSpPr>
          <p:cNvPr id="3" name="Content Placeholder 2"/>
          <p:cNvSpPr>
            <a:spLocks noGrp="1"/>
          </p:cNvSpPr>
          <p:nvPr>
            <p:ph idx="1"/>
          </p:nvPr>
        </p:nvSpPr>
        <p:spPr>
          <a:xfrm>
            <a:off x="1116676" y="1142939"/>
            <a:ext cx="10111048" cy="5467532"/>
          </a:xfrm>
        </p:spPr>
        <p:txBody>
          <a:bodyPr>
            <a:normAutofit/>
          </a:bodyPr>
          <a:lstStyle/>
          <a:p>
            <a:pPr marL="0" indent="0">
              <a:buNone/>
            </a:pPr>
            <a:r>
              <a:rPr lang="en-US" sz="2400" dirty="0"/>
              <a:t>The 99% confidence interval is: (247.474 mg, 432.965 mg).</a:t>
            </a:r>
          </a:p>
          <a:p>
            <a:pPr marL="0" indent="0">
              <a:buNone/>
            </a:pPr>
            <a:endParaRPr lang="en-US" sz="1000" dirty="0"/>
          </a:p>
          <a:p>
            <a:pPr marL="0" indent="0">
              <a:buNone/>
            </a:pPr>
            <a:r>
              <a:rPr lang="en-US" sz="2400" dirty="0"/>
              <a:t>Confidence </a:t>
            </a:r>
            <a:r>
              <a:rPr lang="en-US" sz="2400" b="1" dirty="0"/>
              <a:t>Interval</a:t>
            </a:r>
          </a:p>
          <a:p>
            <a:pPr marL="0" indent="0">
              <a:buNone/>
            </a:pPr>
            <a:r>
              <a:rPr lang="en-US" sz="2400" dirty="0"/>
              <a:t>With 99% </a:t>
            </a:r>
            <a:r>
              <a:rPr lang="en-US" sz="2400" u="sng" dirty="0"/>
              <a:t>confidence</a:t>
            </a:r>
            <a:r>
              <a:rPr lang="en-US" sz="2400" dirty="0"/>
              <a:t>, we estimate that the </a:t>
            </a:r>
            <a:r>
              <a:rPr lang="en-US" sz="2400" b="1" dirty="0"/>
              <a:t>population mean </a:t>
            </a:r>
            <a:r>
              <a:rPr lang="en-US" sz="2400" dirty="0"/>
              <a:t>cholesterol level for NHANES participants is between 247.474 and 432.965 milligrams</a:t>
            </a:r>
          </a:p>
          <a:p>
            <a:pPr marL="0" indent="0">
              <a:buNone/>
            </a:pPr>
            <a:endParaRPr lang="en-US" sz="1000" dirty="0"/>
          </a:p>
          <a:p>
            <a:pPr marL="0" indent="0">
              <a:buNone/>
            </a:pPr>
            <a:r>
              <a:rPr lang="en-US" sz="2400" dirty="0"/>
              <a:t>Confidence </a:t>
            </a:r>
            <a:r>
              <a:rPr lang="en-US" sz="2400" b="1" dirty="0"/>
              <a:t>Level</a:t>
            </a:r>
          </a:p>
          <a:p>
            <a:pPr marL="0" indent="0">
              <a:buNone/>
            </a:pPr>
            <a:r>
              <a:rPr lang="en-US" sz="2400" dirty="0"/>
              <a:t>If we repeated this procedure many times, we would </a:t>
            </a:r>
            <a:r>
              <a:rPr lang="en-US" sz="2400" u="sng" dirty="0"/>
              <a:t>expect</a:t>
            </a:r>
            <a:r>
              <a:rPr lang="en-US" sz="2400" dirty="0"/>
              <a:t> 99% of these resulting confidence intervals to contain the </a:t>
            </a:r>
            <a:r>
              <a:rPr lang="en-US" sz="2400" b="1" dirty="0"/>
              <a:t>population mean </a:t>
            </a:r>
            <a:r>
              <a:rPr lang="en-US" sz="2400" dirty="0"/>
              <a:t>cholesterol level for NHANES participants.</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36</a:t>
            </a:fld>
            <a:endParaRPr lang="en-US" dirty="0"/>
          </a:p>
        </p:txBody>
      </p:sp>
    </p:spTree>
    <p:extLst>
      <p:ext uri="{BB962C8B-B14F-4D97-AF65-F5344CB8AC3E}">
        <p14:creationId xmlns:p14="http://schemas.microsoft.com/office/powerpoint/2010/main" val="812072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3086-EE38-66A1-418B-9804B8008E0E}"/>
              </a:ext>
            </a:extLst>
          </p:cNvPr>
          <p:cNvSpPr>
            <a:spLocks noGrp="1"/>
          </p:cNvSpPr>
          <p:nvPr>
            <p:ph type="title"/>
          </p:nvPr>
        </p:nvSpPr>
        <p:spPr/>
        <p:txBody>
          <a:bodyPr/>
          <a:lstStyle/>
          <a:p>
            <a:r>
              <a:rPr lang="en-US" dirty="0"/>
              <a:t>qt()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467744-50FA-46D2-49FF-F8162049D85A}"/>
                  </a:ext>
                </a:extLst>
              </p:cNvPr>
              <p:cNvSpPr>
                <a:spLocks noGrp="1"/>
              </p:cNvSpPr>
              <p:nvPr>
                <p:ph idx="1"/>
              </p:nvPr>
            </p:nvSpPr>
            <p:spPr/>
            <p:txBody>
              <a:bodyPr/>
              <a:lstStyle/>
              <a:p>
                <a:pPr marL="0" indent="0">
                  <a:buNone/>
                </a:pPr>
                <a:r>
                  <a:rPr lang="en-US" dirty="0"/>
                  <a:t>Used to find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oMath>
                </a14:m>
                <a:r>
                  <a:rPr lang="en-US" dirty="0"/>
                  <a:t> multiplier</a:t>
                </a:r>
              </a:p>
              <a:p>
                <a:pPr lvl="1"/>
                <a:r>
                  <a:rPr lang="en-US" dirty="0"/>
                  <a:t>p: this value should be half of the "leftover" area (more info below)</a:t>
                </a:r>
              </a:p>
              <a:p>
                <a:pPr lvl="1"/>
                <a:r>
                  <a:rPr lang="en-US" dirty="0" err="1"/>
                  <a:t>df</a:t>
                </a:r>
                <a:r>
                  <a:rPr lang="en-US" dirty="0"/>
                  <a:t>: the degrees of freedom</a:t>
                </a:r>
              </a:p>
              <a:p>
                <a:pPr lvl="1"/>
                <a:r>
                  <a:rPr lang="en-US" dirty="0" err="1"/>
                  <a:t>lower.tail</a:t>
                </a:r>
                <a:r>
                  <a:rPr lang="en-US" dirty="0"/>
                  <a:t>: we will always set this argument to FALSE</a:t>
                </a:r>
              </a:p>
              <a:p>
                <a:pPr lvl="1"/>
                <a:endParaRPr lang="en-US" dirty="0"/>
              </a:p>
              <a:p>
                <a:pPr marL="0" indent="0">
                  <a:buNone/>
                </a:pPr>
                <a:r>
                  <a:rPr lang="en-US" sz="2400" dirty="0"/>
                  <a:t>So what do we mean by half of the "leftover" area? If we want to create a 90% confidence interval, then our "leftover" area is 10% and half of this is 5% (0.05)</a:t>
                </a:r>
              </a:p>
            </p:txBody>
          </p:sp>
        </mc:Choice>
        <mc:Fallback xmlns="">
          <p:sp>
            <p:nvSpPr>
              <p:cNvPr id="3" name="Content Placeholder 2">
                <a:extLst>
                  <a:ext uri="{FF2B5EF4-FFF2-40B4-BE49-F238E27FC236}">
                    <a16:creationId xmlns:a16="http://schemas.microsoft.com/office/drawing/2014/main" id="{8B467744-50FA-46D2-49FF-F8162049D85A}"/>
                  </a:ext>
                </a:extLst>
              </p:cNvPr>
              <p:cNvSpPr>
                <a:spLocks noGrp="1" noRot="1" noChangeAspect="1" noMove="1" noResize="1" noEditPoints="1" noAdjustHandles="1" noChangeArrowheads="1" noChangeShapeType="1" noTextEdit="1"/>
              </p:cNvSpPr>
              <p:nvPr>
                <p:ph idx="1"/>
              </p:nvPr>
            </p:nvSpPr>
            <p:spPr>
              <a:blipFill>
                <a:blip r:embed="rId2"/>
                <a:stretch>
                  <a:fillRect l="-1206" t="-151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09D7893-2355-9FA2-F6A1-6D29F318BB4D}"/>
              </a:ext>
            </a:extLst>
          </p:cNvPr>
          <p:cNvSpPr>
            <a:spLocks noGrp="1"/>
          </p:cNvSpPr>
          <p:nvPr>
            <p:ph type="sldNum" sz="quarter" idx="12"/>
          </p:nvPr>
        </p:nvSpPr>
        <p:spPr/>
        <p:txBody>
          <a:bodyPr/>
          <a:lstStyle/>
          <a:p>
            <a:fld id="{69E57DC2-970A-4B3E-BB1C-7A09969E49DF}" type="slidenum">
              <a:rPr lang="en-US" smtClean="0"/>
              <a:pPr/>
              <a:t>37</a:t>
            </a:fld>
            <a:endParaRPr lang="en-US" dirty="0"/>
          </a:p>
        </p:txBody>
      </p:sp>
      <p:pic>
        <p:nvPicPr>
          <p:cNvPr id="6" name="Picture 5">
            <a:extLst>
              <a:ext uri="{FF2B5EF4-FFF2-40B4-BE49-F238E27FC236}">
                <a16:creationId xmlns:a16="http://schemas.microsoft.com/office/drawing/2014/main" id="{D405D118-929F-9C39-9B1C-62C6C932757F}"/>
              </a:ext>
            </a:extLst>
          </p:cNvPr>
          <p:cNvPicPr>
            <a:picLocks noChangeAspect="1"/>
          </p:cNvPicPr>
          <p:nvPr/>
        </p:nvPicPr>
        <p:blipFill>
          <a:blip r:embed="rId3"/>
          <a:stretch>
            <a:fillRect/>
          </a:stretch>
        </p:blipFill>
        <p:spPr>
          <a:xfrm>
            <a:off x="1116676" y="4607259"/>
            <a:ext cx="10111048" cy="964563"/>
          </a:xfrm>
          <a:prstGeom prst="rect">
            <a:avLst/>
          </a:prstGeom>
        </p:spPr>
      </p:pic>
    </p:spTree>
    <p:extLst>
      <p:ext uri="{BB962C8B-B14F-4D97-AF65-F5344CB8AC3E}">
        <p14:creationId xmlns:p14="http://schemas.microsoft.com/office/powerpoint/2010/main" val="1392996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3086-EE38-66A1-418B-9804B8008E0E}"/>
              </a:ext>
            </a:extLst>
          </p:cNvPr>
          <p:cNvSpPr>
            <a:spLocks noGrp="1"/>
          </p:cNvSpPr>
          <p:nvPr>
            <p:ph type="title"/>
          </p:nvPr>
        </p:nvSpPr>
        <p:spPr/>
        <p:txBody>
          <a:bodyPr/>
          <a:lstStyle/>
          <a:p>
            <a:r>
              <a:rPr lang="en-US" dirty="0"/>
              <a:t>qt()</a:t>
            </a:r>
          </a:p>
        </p:txBody>
      </p:sp>
      <p:sp>
        <p:nvSpPr>
          <p:cNvPr id="3" name="Content Placeholder 2">
            <a:extLst>
              <a:ext uri="{FF2B5EF4-FFF2-40B4-BE49-F238E27FC236}">
                <a16:creationId xmlns:a16="http://schemas.microsoft.com/office/drawing/2014/main" id="{8B467744-50FA-46D2-49FF-F8162049D85A}"/>
              </a:ext>
            </a:extLst>
          </p:cNvPr>
          <p:cNvSpPr>
            <a:spLocks noGrp="1"/>
          </p:cNvSpPr>
          <p:nvPr>
            <p:ph idx="1"/>
          </p:nvPr>
        </p:nvSpPr>
        <p:spPr/>
        <p:txBody>
          <a:bodyPr/>
          <a:lstStyle/>
          <a:p>
            <a:pPr marL="0" indent="0">
              <a:buNone/>
            </a:pPr>
            <a:r>
              <a:rPr lang="en-US" dirty="0"/>
              <a:t>The following code was used to find the t* multiplier for creating the </a:t>
            </a:r>
            <a:r>
              <a:rPr lang="en-US" b="1" dirty="0"/>
              <a:t>90%</a:t>
            </a:r>
            <a:r>
              <a:rPr lang="en-US" dirty="0"/>
              <a:t> confidence interval for population mean height. </a:t>
            </a:r>
            <a:endParaRPr lang="en-US" sz="2400" dirty="0"/>
          </a:p>
        </p:txBody>
      </p:sp>
      <p:sp>
        <p:nvSpPr>
          <p:cNvPr id="4" name="Slide Number Placeholder 3">
            <a:extLst>
              <a:ext uri="{FF2B5EF4-FFF2-40B4-BE49-F238E27FC236}">
                <a16:creationId xmlns:a16="http://schemas.microsoft.com/office/drawing/2014/main" id="{209D7893-2355-9FA2-F6A1-6D29F318BB4D}"/>
              </a:ext>
            </a:extLst>
          </p:cNvPr>
          <p:cNvSpPr>
            <a:spLocks noGrp="1"/>
          </p:cNvSpPr>
          <p:nvPr>
            <p:ph type="sldNum" sz="quarter" idx="12"/>
          </p:nvPr>
        </p:nvSpPr>
        <p:spPr/>
        <p:txBody>
          <a:bodyPr/>
          <a:lstStyle/>
          <a:p>
            <a:fld id="{69E57DC2-970A-4B3E-BB1C-7A09969E49DF}" type="slidenum">
              <a:rPr lang="en-US" smtClean="0"/>
              <a:pPr/>
              <a:t>38</a:t>
            </a:fld>
            <a:endParaRPr lang="en-US" dirty="0"/>
          </a:p>
        </p:txBody>
      </p:sp>
      <p:pic>
        <p:nvPicPr>
          <p:cNvPr id="8" name="Picture 7">
            <a:extLst>
              <a:ext uri="{FF2B5EF4-FFF2-40B4-BE49-F238E27FC236}">
                <a16:creationId xmlns:a16="http://schemas.microsoft.com/office/drawing/2014/main" id="{12A025D1-92C8-5111-F570-551481FAC231}"/>
              </a:ext>
            </a:extLst>
          </p:cNvPr>
          <p:cNvPicPr>
            <a:picLocks noChangeAspect="1"/>
          </p:cNvPicPr>
          <p:nvPr/>
        </p:nvPicPr>
        <p:blipFill>
          <a:blip r:embed="rId2"/>
          <a:stretch>
            <a:fillRect/>
          </a:stretch>
        </p:blipFill>
        <p:spPr>
          <a:xfrm>
            <a:off x="1116676" y="2378487"/>
            <a:ext cx="10111048" cy="1572083"/>
          </a:xfrm>
          <a:prstGeom prst="rect">
            <a:avLst/>
          </a:prstGeom>
        </p:spPr>
      </p:pic>
    </p:spTree>
    <p:extLst>
      <p:ext uri="{BB962C8B-B14F-4D97-AF65-F5344CB8AC3E}">
        <p14:creationId xmlns:p14="http://schemas.microsoft.com/office/powerpoint/2010/main" val="2106150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3086-EE38-66A1-418B-9804B8008E0E}"/>
              </a:ext>
            </a:extLst>
          </p:cNvPr>
          <p:cNvSpPr>
            <a:spLocks noGrp="1"/>
          </p:cNvSpPr>
          <p:nvPr>
            <p:ph type="title"/>
          </p:nvPr>
        </p:nvSpPr>
        <p:spPr/>
        <p:txBody>
          <a:bodyPr/>
          <a:lstStyle/>
          <a:p>
            <a:r>
              <a:rPr lang="en-US" dirty="0"/>
              <a:t>qt()</a:t>
            </a:r>
          </a:p>
        </p:txBody>
      </p:sp>
      <p:sp>
        <p:nvSpPr>
          <p:cNvPr id="3" name="Content Placeholder 2">
            <a:extLst>
              <a:ext uri="{FF2B5EF4-FFF2-40B4-BE49-F238E27FC236}">
                <a16:creationId xmlns:a16="http://schemas.microsoft.com/office/drawing/2014/main" id="{8B467744-50FA-46D2-49FF-F8162049D85A}"/>
              </a:ext>
            </a:extLst>
          </p:cNvPr>
          <p:cNvSpPr>
            <a:spLocks noGrp="1"/>
          </p:cNvSpPr>
          <p:nvPr>
            <p:ph idx="1"/>
          </p:nvPr>
        </p:nvSpPr>
        <p:spPr/>
        <p:txBody>
          <a:bodyPr/>
          <a:lstStyle/>
          <a:p>
            <a:pPr marL="0" indent="0">
              <a:buNone/>
            </a:pPr>
            <a:r>
              <a:rPr lang="en-US" dirty="0"/>
              <a:t>The following code was used to find the t* multiplier for creating the </a:t>
            </a:r>
            <a:r>
              <a:rPr lang="en-US" b="1" dirty="0"/>
              <a:t>99%</a:t>
            </a:r>
            <a:r>
              <a:rPr lang="en-US" dirty="0"/>
              <a:t> confidence interval for population mean height. </a:t>
            </a:r>
            <a:endParaRPr lang="en-US" sz="2400" dirty="0"/>
          </a:p>
        </p:txBody>
      </p:sp>
      <p:sp>
        <p:nvSpPr>
          <p:cNvPr id="4" name="Slide Number Placeholder 3">
            <a:extLst>
              <a:ext uri="{FF2B5EF4-FFF2-40B4-BE49-F238E27FC236}">
                <a16:creationId xmlns:a16="http://schemas.microsoft.com/office/drawing/2014/main" id="{209D7893-2355-9FA2-F6A1-6D29F318BB4D}"/>
              </a:ext>
            </a:extLst>
          </p:cNvPr>
          <p:cNvSpPr>
            <a:spLocks noGrp="1"/>
          </p:cNvSpPr>
          <p:nvPr>
            <p:ph type="sldNum" sz="quarter" idx="12"/>
          </p:nvPr>
        </p:nvSpPr>
        <p:spPr/>
        <p:txBody>
          <a:bodyPr/>
          <a:lstStyle/>
          <a:p>
            <a:fld id="{69E57DC2-970A-4B3E-BB1C-7A09969E49DF}" type="slidenum">
              <a:rPr lang="en-US" smtClean="0"/>
              <a:pPr/>
              <a:t>39</a:t>
            </a:fld>
            <a:endParaRPr lang="en-US" dirty="0"/>
          </a:p>
        </p:txBody>
      </p:sp>
      <p:pic>
        <p:nvPicPr>
          <p:cNvPr id="6" name="Picture 5">
            <a:extLst>
              <a:ext uri="{FF2B5EF4-FFF2-40B4-BE49-F238E27FC236}">
                <a16:creationId xmlns:a16="http://schemas.microsoft.com/office/drawing/2014/main" id="{E81BA8D2-6D1F-DAA2-50D0-F676EE8AC3F8}"/>
              </a:ext>
            </a:extLst>
          </p:cNvPr>
          <p:cNvPicPr>
            <a:picLocks noChangeAspect="1"/>
          </p:cNvPicPr>
          <p:nvPr/>
        </p:nvPicPr>
        <p:blipFill>
          <a:blip r:embed="rId2"/>
          <a:stretch>
            <a:fillRect/>
          </a:stretch>
        </p:blipFill>
        <p:spPr>
          <a:xfrm>
            <a:off x="1116676" y="2371947"/>
            <a:ext cx="10111048" cy="1629300"/>
          </a:xfrm>
          <a:prstGeom prst="rect">
            <a:avLst/>
          </a:prstGeom>
        </p:spPr>
      </p:pic>
    </p:spTree>
    <p:extLst>
      <p:ext uri="{BB962C8B-B14F-4D97-AF65-F5344CB8AC3E}">
        <p14:creationId xmlns:p14="http://schemas.microsoft.com/office/powerpoint/2010/main" val="60165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 </a:t>
            </a:r>
          </a:p>
        </p:txBody>
      </p:sp>
      <p:sp>
        <p:nvSpPr>
          <p:cNvPr id="3" name="Content Placeholder 2"/>
          <p:cNvSpPr>
            <a:spLocks noGrp="1"/>
          </p:cNvSpPr>
          <p:nvPr>
            <p:ph idx="1"/>
          </p:nvPr>
        </p:nvSpPr>
        <p:spPr/>
        <p:txBody>
          <a:bodyPr/>
          <a:lstStyle/>
          <a:p>
            <a:pPr marL="0" indent="0">
              <a:buNone/>
            </a:pPr>
            <a:r>
              <a:rPr lang="en-US" dirty="0"/>
              <a:t>Head to </a:t>
            </a:r>
            <a:r>
              <a:rPr lang="en-US" dirty="0">
                <a:hlinkClick r:id="rId2"/>
              </a:rPr>
              <a:t>https://rstudio.cloud/</a:t>
            </a:r>
            <a:endParaRPr lang="en-US" dirty="0"/>
          </a:p>
          <a:p>
            <a:pPr marL="0" indent="0">
              <a:buNone/>
            </a:pPr>
            <a:endParaRPr lang="en-US" dirty="0"/>
          </a:p>
          <a:p>
            <a:pPr marL="0" indent="0">
              <a:buNone/>
            </a:pPr>
            <a:r>
              <a:rPr lang="en-US" dirty="0"/>
              <a:t>If you are not signed in…</a:t>
            </a:r>
          </a:p>
          <a:p>
            <a:pPr lvl="1"/>
            <a:r>
              <a:rPr lang="en-US" dirty="0"/>
              <a:t>Click on “Log In”</a:t>
            </a:r>
          </a:p>
          <a:p>
            <a:pPr lvl="1"/>
            <a:r>
              <a:rPr lang="en-US" dirty="0"/>
              <a:t>Click “Log In with Google”</a:t>
            </a:r>
          </a:p>
          <a:p>
            <a:pPr lvl="1"/>
            <a:r>
              <a:rPr lang="en-US" dirty="0"/>
              <a:t>Log In with your UM credentials</a:t>
            </a:r>
          </a:p>
          <a:p>
            <a:pPr marL="0" indent="0">
              <a:buNone/>
            </a:pPr>
            <a:endParaRPr lang="en-US" dirty="0"/>
          </a:p>
          <a:p>
            <a:pPr marL="0" indent="0">
              <a:buNone/>
            </a:pPr>
            <a:r>
              <a:rPr lang="en-US" dirty="0"/>
              <a:t>Click the “Start” button next to the “lab05” assignment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4</a:t>
            </a:fld>
            <a:endParaRPr lang="en-US" dirty="0"/>
          </a:p>
        </p:txBody>
      </p:sp>
    </p:spTree>
    <p:extLst>
      <p:ext uri="{BB962C8B-B14F-4D97-AF65-F5344CB8AC3E}">
        <p14:creationId xmlns:p14="http://schemas.microsoft.com/office/powerpoint/2010/main" val="510327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3086-EE38-66A1-418B-9804B8008E0E}"/>
              </a:ext>
            </a:extLst>
          </p:cNvPr>
          <p:cNvSpPr>
            <a:spLocks noGrp="1"/>
          </p:cNvSpPr>
          <p:nvPr>
            <p:ph type="title"/>
          </p:nvPr>
        </p:nvSpPr>
        <p:spPr/>
        <p:txBody>
          <a:bodyPr/>
          <a:lstStyle/>
          <a:p>
            <a:r>
              <a:rPr lang="en-US" dirty="0"/>
              <a:t>Demo #3</a:t>
            </a:r>
          </a:p>
        </p:txBody>
      </p:sp>
      <p:sp>
        <p:nvSpPr>
          <p:cNvPr id="3" name="Content Placeholder 2">
            <a:extLst>
              <a:ext uri="{FF2B5EF4-FFF2-40B4-BE49-F238E27FC236}">
                <a16:creationId xmlns:a16="http://schemas.microsoft.com/office/drawing/2014/main" id="{8B467744-50FA-46D2-49FF-F8162049D85A}"/>
              </a:ext>
            </a:extLst>
          </p:cNvPr>
          <p:cNvSpPr>
            <a:spLocks noGrp="1"/>
          </p:cNvSpPr>
          <p:nvPr>
            <p:ph idx="1"/>
          </p:nvPr>
        </p:nvSpPr>
        <p:spPr/>
        <p:txBody>
          <a:bodyPr/>
          <a:lstStyle/>
          <a:p>
            <a:pPr marL="0" indent="0">
              <a:buNone/>
            </a:pPr>
            <a:r>
              <a:rPr lang="en-US" dirty="0"/>
              <a:t>Find the t* multiplier used to create the </a:t>
            </a:r>
            <a:r>
              <a:rPr lang="en-US" b="1" dirty="0"/>
              <a:t>95% </a:t>
            </a:r>
            <a:r>
              <a:rPr lang="en-US" dirty="0"/>
              <a:t>confidence interval for the population mean cholesterol level for the NHANES participants.</a:t>
            </a:r>
            <a:endParaRPr lang="en-US" sz="2400" dirty="0"/>
          </a:p>
        </p:txBody>
      </p:sp>
      <p:sp>
        <p:nvSpPr>
          <p:cNvPr id="4" name="Slide Number Placeholder 3">
            <a:extLst>
              <a:ext uri="{FF2B5EF4-FFF2-40B4-BE49-F238E27FC236}">
                <a16:creationId xmlns:a16="http://schemas.microsoft.com/office/drawing/2014/main" id="{209D7893-2355-9FA2-F6A1-6D29F318BB4D}"/>
              </a:ext>
            </a:extLst>
          </p:cNvPr>
          <p:cNvSpPr>
            <a:spLocks noGrp="1"/>
          </p:cNvSpPr>
          <p:nvPr>
            <p:ph type="sldNum" sz="quarter" idx="12"/>
          </p:nvPr>
        </p:nvSpPr>
        <p:spPr/>
        <p:txBody>
          <a:bodyPr/>
          <a:lstStyle/>
          <a:p>
            <a:fld id="{69E57DC2-970A-4B3E-BB1C-7A09969E49DF}" type="slidenum">
              <a:rPr lang="en-US" smtClean="0"/>
              <a:pPr/>
              <a:t>40</a:t>
            </a:fld>
            <a:endParaRPr lang="en-US" dirty="0"/>
          </a:p>
        </p:txBody>
      </p:sp>
    </p:spTree>
    <p:extLst>
      <p:ext uri="{BB962C8B-B14F-4D97-AF65-F5344CB8AC3E}">
        <p14:creationId xmlns:p14="http://schemas.microsoft.com/office/powerpoint/2010/main" val="2258367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3086-EE38-66A1-418B-9804B8008E0E}"/>
              </a:ext>
            </a:extLst>
          </p:cNvPr>
          <p:cNvSpPr>
            <a:spLocks noGrp="1"/>
          </p:cNvSpPr>
          <p:nvPr>
            <p:ph type="title"/>
          </p:nvPr>
        </p:nvSpPr>
        <p:spPr/>
        <p:txBody>
          <a:bodyPr/>
          <a:lstStyle/>
          <a:p>
            <a:r>
              <a:rPr lang="en-US" dirty="0"/>
              <a:t>Demo #3</a:t>
            </a:r>
          </a:p>
        </p:txBody>
      </p:sp>
      <p:sp>
        <p:nvSpPr>
          <p:cNvPr id="3" name="Content Placeholder 2">
            <a:extLst>
              <a:ext uri="{FF2B5EF4-FFF2-40B4-BE49-F238E27FC236}">
                <a16:creationId xmlns:a16="http://schemas.microsoft.com/office/drawing/2014/main" id="{8B467744-50FA-46D2-49FF-F8162049D85A}"/>
              </a:ext>
            </a:extLst>
          </p:cNvPr>
          <p:cNvSpPr>
            <a:spLocks noGrp="1"/>
          </p:cNvSpPr>
          <p:nvPr>
            <p:ph idx="1"/>
          </p:nvPr>
        </p:nvSpPr>
        <p:spPr/>
        <p:txBody>
          <a:bodyPr/>
          <a:lstStyle/>
          <a:p>
            <a:pPr marL="0" indent="0">
              <a:buNone/>
            </a:pPr>
            <a:r>
              <a:rPr lang="en-US" dirty="0"/>
              <a:t>Find the t* multiplier used to create the </a:t>
            </a:r>
            <a:r>
              <a:rPr lang="en-US" b="1" dirty="0"/>
              <a:t>95% </a:t>
            </a:r>
            <a:r>
              <a:rPr lang="en-US" dirty="0"/>
              <a:t>confidence interval for the population mean cholesterol level for the NHANES participants.</a:t>
            </a:r>
            <a:endParaRPr lang="en-US" sz="2400" dirty="0"/>
          </a:p>
        </p:txBody>
      </p:sp>
      <p:sp>
        <p:nvSpPr>
          <p:cNvPr id="4" name="Slide Number Placeholder 3">
            <a:extLst>
              <a:ext uri="{FF2B5EF4-FFF2-40B4-BE49-F238E27FC236}">
                <a16:creationId xmlns:a16="http://schemas.microsoft.com/office/drawing/2014/main" id="{209D7893-2355-9FA2-F6A1-6D29F318BB4D}"/>
              </a:ext>
            </a:extLst>
          </p:cNvPr>
          <p:cNvSpPr>
            <a:spLocks noGrp="1"/>
          </p:cNvSpPr>
          <p:nvPr>
            <p:ph type="sldNum" sz="quarter" idx="12"/>
          </p:nvPr>
        </p:nvSpPr>
        <p:spPr/>
        <p:txBody>
          <a:bodyPr/>
          <a:lstStyle/>
          <a:p>
            <a:fld id="{69E57DC2-970A-4B3E-BB1C-7A09969E49DF}" type="slidenum">
              <a:rPr lang="en-US" smtClean="0"/>
              <a:pPr/>
              <a:t>41</a:t>
            </a:fld>
            <a:endParaRPr lang="en-US" dirty="0"/>
          </a:p>
        </p:txBody>
      </p:sp>
      <p:pic>
        <p:nvPicPr>
          <p:cNvPr id="6" name="Picture 5">
            <a:extLst>
              <a:ext uri="{FF2B5EF4-FFF2-40B4-BE49-F238E27FC236}">
                <a16:creationId xmlns:a16="http://schemas.microsoft.com/office/drawing/2014/main" id="{DAB2EC59-90D0-56C8-69F7-7296224B072D}"/>
              </a:ext>
            </a:extLst>
          </p:cNvPr>
          <p:cNvPicPr>
            <a:picLocks noChangeAspect="1"/>
          </p:cNvPicPr>
          <p:nvPr/>
        </p:nvPicPr>
        <p:blipFill>
          <a:blip r:embed="rId2"/>
          <a:stretch>
            <a:fillRect/>
          </a:stretch>
        </p:blipFill>
        <p:spPr>
          <a:xfrm>
            <a:off x="1116676" y="2503993"/>
            <a:ext cx="10111047" cy="1625592"/>
          </a:xfrm>
          <a:prstGeom prst="rect">
            <a:avLst/>
          </a:prstGeom>
        </p:spPr>
      </p:pic>
    </p:spTree>
    <p:extLst>
      <p:ext uri="{BB962C8B-B14F-4D97-AF65-F5344CB8AC3E}">
        <p14:creationId xmlns:p14="http://schemas.microsoft.com/office/powerpoint/2010/main" val="1074701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Tests</a:t>
            </a:r>
          </a:p>
        </p:txBody>
      </p:sp>
      <p:sp>
        <p:nvSpPr>
          <p:cNvPr id="3" name="Content Placeholder 2"/>
          <p:cNvSpPr>
            <a:spLocks noGrp="1"/>
          </p:cNvSpPr>
          <p:nvPr>
            <p:ph idx="1"/>
          </p:nvPr>
        </p:nvSpPr>
        <p:spPr/>
        <p:txBody>
          <a:bodyPr/>
          <a:lstStyle/>
          <a:p>
            <a:pPr marL="0" indent="0">
              <a:buNone/>
            </a:pPr>
            <a:r>
              <a:rPr lang="en-US" dirty="0"/>
              <a:t>A hypothesis test helps us judge whether or not a statement about a population is reasonable or not. The procedure for running any hypothesis test involves four steps:</a:t>
            </a:r>
          </a:p>
          <a:p>
            <a:pPr marL="0" indent="0">
              <a:buNone/>
            </a:pPr>
            <a:endParaRPr lang="en-US" dirty="0"/>
          </a:p>
          <a:p>
            <a:pPr marL="514350" indent="-514350">
              <a:buFont typeface="+mj-lt"/>
              <a:buAutoNum type="arabicPeriod"/>
            </a:pPr>
            <a:r>
              <a:rPr lang="en-US" sz="2400" dirty="0"/>
              <a:t>Determine appropriate null and alternative hypotheses</a:t>
            </a:r>
          </a:p>
          <a:p>
            <a:pPr marL="514350" indent="-514350">
              <a:buFont typeface="+mj-lt"/>
              <a:buAutoNum type="arabicPeriod"/>
            </a:pPr>
            <a:r>
              <a:rPr lang="en-US" sz="2400" dirty="0"/>
              <a:t>Check the assumptions for performing the test </a:t>
            </a:r>
          </a:p>
          <a:p>
            <a:pPr marL="514350" indent="-514350">
              <a:buFont typeface="+mj-lt"/>
              <a:buAutoNum type="arabicPeriod"/>
            </a:pPr>
            <a:r>
              <a:rPr lang="en-US" sz="2400" dirty="0"/>
              <a:t>Calculate the observed sample proportion and the test statistic. Then, determine the p-value.</a:t>
            </a:r>
          </a:p>
          <a:p>
            <a:pPr marL="514350" indent="-514350">
              <a:buFont typeface="+mj-lt"/>
              <a:buAutoNum type="arabicPeriod"/>
            </a:pPr>
            <a:r>
              <a:rPr lang="en-US" sz="2400" dirty="0"/>
              <a:t>First, evaluate the p-value and determine the amount of evidence against the null hypothesis. Then, make a conclusion in the context of the problem.</a:t>
            </a:r>
          </a:p>
        </p:txBody>
      </p:sp>
      <p:sp>
        <p:nvSpPr>
          <p:cNvPr id="4" name="Slide Number Placeholder 3"/>
          <p:cNvSpPr>
            <a:spLocks noGrp="1"/>
          </p:cNvSpPr>
          <p:nvPr>
            <p:ph type="sldNum" sz="quarter" idx="12"/>
          </p:nvPr>
        </p:nvSpPr>
        <p:spPr/>
        <p:txBody>
          <a:bodyPr/>
          <a:lstStyle/>
          <a:p>
            <a:fld id="{69E57DC2-970A-4B3E-BB1C-7A09969E49DF}" type="slidenum">
              <a:rPr lang="en-US" smtClean="0"/>
              <a:pPr/>
              <a:t>42</a:t>
            </a:fld>
            <a:endParaRPr lang="en-US" dirty="0"/>
          </a:p>
        </p:txBody>
      </p:sp>
    </p:spTree>
    <p:extLst>
      <p:ext uri="{BB962C8B-B14F-4D97-AF65-F5344CB8AC3E}">
        <p14:creationId xmlns:p14="http://schemas.microsoft.com/office/powerpoint/2010/main" val="24328662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Our hypotheses for testing one population mean would be:</a:t>
                </a:r>
              </a:p>
              <a:p>
                <a:pPr marL="0" indent="0">
                  <a:buNone/>
                </a:pPr>
                <a:endParaRPr lang="en-US" dirty="0"/>
              </a:p>
              <a:p>
                <a:pPr marL="514350" indent="-514350">
                  <a:spcAft>
                    <a:spcPts val="1800"/>
                  </a:spcAft>
                  <a:buFont typeface="+mj-lt"/>
                  <a:buAutoNum type="arabicPeriod"/>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𝑣𝑠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smtClean="0">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0</m:t>
                        </m:r>
                      </m:sub>
                    </m:sSub>
                  </m:oMath>
                </a14:m>
                <a:endParaRPr lang="en-US" dirty="0"/>
              </a:p>
              <a:p>
                <a:pPr marL="514350" indent="-514350">
                  <a:spcAft>
                    <a:spcPts val="1800"/>
                  </a:spcAft>
                  <a:buFont typeface="+mj-lt"/>
                  <a:buAutoNum type="arabicPeriod"/>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0</m:t>
                        </m:r>
                      </m:sub>
                    </m:sSub>
                    <m:r>
                      <a:rPr lang="en-US" b="0" i="1" smtClean="0">
                        <a:latin typeface="Cambria Math" panose="02040503050406030204" pitchFamily="18" charset="0"/>
                      </a:rPr>
                      <m:t>    </m:t>
                    </m:r>
                    <m:r>
                      <a:rPr lang="en-US" i="1">
                        <a:latin typeface="Cambria Math" panose="02040503050406030204" pitchFamily="18" charset="0"/>
                      </a:rPr>
                      <m:t>𝑣𝑠</m:t>
                    </m:r>
                    <m:r>
                      <a:rPr lang="en-US" b="0" i="1" smtClean="0">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0</m:t>
                        </m:r>
                      </m:sub>
                    </m:sSub>
                  </m:oMath>
                </a14:m>
                <a:endParaRPr lang="en-US" dirty="0"/>
              </a:p>
              <a:p>
                <a:pPr marL="514350" indent="-514350">
                  <a:spcAft>
                    <a:spcPts val="1800"/>
                  </a:spcAft>
                  <a:buFont typeface="+mj-lt"/>
                  <a:buAutoNum type="arabicPeriod"/>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0</m:t>
                        </m:r>
                      </m:sub>
                    </m:sSub>
                    <m:r>
                      <a:rPr lang="en-US" b="0" i="1" smtClean="0">
                        <a:latin typeface="Cambria Math" panose="02040503050406030204" pitchFamily="18" charset="0"/>
                      </a:rPr>
                      <m:t>    </m:t>
                    </m:r>
                    <m:r>
                      <a:rPr lang="en-US" i="1">
                        <a:latin typeface="Cambria Math" panose="02040503050406030204" pitchFamily="18" charset="0"/>
                      </a:rPr>
                      <m:t>𝑣𝑠</m:t>
                    </m:r>
                    <m:r>
                      <a:rPr lang="en-US" b="0" i="1" smtClean="0">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0</m:t>
                        </m:r>
                      </m:sub>
                    </m:sSub>
                  </m:oMath>
                </a14:m>
                <a:endParaRPr lang="en-US" dirty="0"/>
              </a:p>
              <a:p>
                <a:pPr marL="514350" indent="-514350">
                  <a:buFont typeface="+mj-lt"/>
                  <a:buAutoNum type="arabi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6" t="-163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43</a:t>
            </a:fld>
            <a:endParaRPr lang="en-US" dirty="0"/>
          </a:p>
        </p:txBody>
      </p:sp>
    </p:spTree>
    <p:extLst>
      <p:ext uri="{BB962C8B-B14F-4D97-AF65-F5344CB8AC3E}">
        <p14:creationId xmlns:p14="http://schemas.microsoft.com/office/powerpoint/2010/main" val="2986411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The test statistic would be computed as: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num>
                        <m:den>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den>
                      </m:f>
                      <m:r>
                        <a:rPr lang="en-US" b="0" i="1" smtClean="0">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0</m:t>
                              </m:r>
                            </m:sub>
                          </m:sSub>
                        </m:num>
                        <m:den>
                          <m:f>
                            <m:fPr>
                              <m:type m:val="skw"/>
                              <m:ctrlPr>
                                <a:rPr lang="en-US"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den>
                          </m:f>
                        </m:den>
                      </m:f>
                    </m:oMath>
                  </m:oMathPara>
                </a14:m>
                <a:endParaRPr lang="en-US" dirty="0"/>
              </a:p>
              <a:p>
                <a:pPr marL="0" indent="0">
                  <a:buNone/>
                </a:pPr>
                <a:endParaRPr lang="en-US" sz="4000" dirty="0"/>
              </a:p>
              <a:p>
                <a:pPr marL="0" indent="0">
                  <a:buNone/>
                </a:pPr>
                <a:r>
                  <a:rPr lang="en-US" dirty="0"/>
                  <a:t>The distribution of the test statistic under the null hypothesis is: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d>
                        <m:dPr>
                          <m:ctrlPr>
                            <a:rPr lang="en-US" b="0" i="1" smtClean="0">
                              <a:latin typeface="Cambria Math" panose="02040503050406030204" pitchFamily="18" charset="0"/>
                            </a:rPr>
                          </m:ctrlPr>
                        </m:dPr>
                        <m:e>
                          <m:r>
                            <a:rPr lang="en-US" b="0" i="1" smtClean="0">
                              <a:latin typeface="Cambria Math" panose="02040503050406030204" pitchFamily="18" charset="0"/>
                            </a:rPr>
                            <m:t>𝑑𝑓</m:t>
                          </m:r>
                        </m:e>
                      </m:d>
                      <m:r>
                        <a:rPr lang="en-US" b="0" i="1" smtClean="0">
                          <a:latin typeface="Cambria Math" panose="02040503050406030204" pitchFamily="18" charset="0"/>
                        </a:rPr>
                        <m:t>=</m:t>
                      </m:r>
                      <m:r>
                        <a:rPr lang="en-US" b="0" i="1" smtClean="0">
                          <a:latin typeface="Cambria Math" panose="02040503050406030204" pitchFamily="18" charset="0"/>
                        </a:rPr>
                        <m:t>𝑡</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06" t="-163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44</a:t>
            </a:fld>
            <a:endParaRPr lang="en-US" dirty="0"/>
          </a:p>
        </p:txBody>
      </p:sp>
    </p:spTree>
    <p:extLst>
      <p:ext uri="{BB962C8B-B14F-4D97-AF65-F5344CB8AC3E}">
        <p14:creationId xmlns:p14="http://schemas.microsoft.com/office/powerpoint/2010/main" val="11191072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t.test</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To run a hypothesis test for one population mean, we need:</a:t>
                </a:r>
              </a:p>
              <a:p>
                <a:pPr marL="987552" lvl="1" indent="-457200">
                  <a:buFont typeface="+mj-lt"/>
                  <a:buAutoNum type="arabicPeriod"/>
                </a:pPr>
                <a:r>
                  <a:rPr lang="en-US" dirty="0"/>
                  <a:t>The variable of interest (</a:t>
                </a:r>
                <a:r>
                  <a:rPr lang="en-US" sz="2000" dirty="0" err="1">
                    <a:latin typeface="Lucida Console" panose="020B0609040504020204" pitchFamily="49" charset="0"/>
                  </a:rPr>
                  <a:t>data$variable</a:t>
                </a:r>
                <a:r>
                  <a:rPr lang="en-US" dirty="0"/>
                  <a:t>)</a:t>
                </a:r>
              </a:p>
              <a:p>
                <a:pPr marL="987552" lvl="1" indent="-457200">
                  <a:buFont typeface="+mj-lt"/>
                  <a:buAutoNum type="arabicPeriod"/>
                </a:pPr>
                <a:r>
                  <a:rPr lang="en-US" dirty="0"/>
                  <a:t>The value from the null hypothesis (</a:t>
                </a:r>
                <a:r>
                  <a:rPr lang="en-US" sz="2000" dirty="0">
                    <a:latin typeface="Lucida Console" panose="020B0609040504020204" pitchFamily="49" charset="0"/>
                  </a:rPr>
                  <a:t>mu</a:t>
                </a:r>
                <a:r>
                  <a:rPr lang="en-US" dirty="0"/>
                  <a:t>)</a:t>
                </a:r>
              </a:p>
              <a:p>
                <a:pPr marL="987552" lvl="1" indent="-457200">
                  <a:buFont typeface="+mj-lt"/>
                  <a:buAutoNum type="arabicPeriod"/>
                </a:pPr>
                <a:r>
                  <a:rPr lang="en-US" dirty="0"/>
                  <a:t>The alternative hypothesis (</a:t>
                </a:r>
                <a:r>
                  <a:rPr lang="en-US" sz="2000" dirty="0">
                    <a:latin typeface="Lucida Console" panose="020B0609040504020204" pitchFamily="49" charset="0"/>
                  </a:rPr>
                  <a:t>alternative</a:t>
                </a:r>
                <a:r>
                  <a:rPr lang="en-US" dirty="0"/>
                  <a:t>)</a:t>
                </a:r>
              </a:p>
              <a:p>
                <a:pPr marL="0" indent="0">
                  <a:buNone/>
                </a:pPr>
                <a:endParaRPr lang="en-US" sz="2000" dirty="0"/>
              </a:p>
              <a:p>
                <a:pPr marL="0" indent="0">
                  <a:buNone/>
                </a:pPr>
                <a:r>
                  <a:rPr lang="en-US" dirty="0"/>
                  <a:t>Suppose it is currently believed that individuals have 4.5 million red blood cells per microliter (</a:t>
                </a:r>
                <a:r>
                  <a:rPr lang="en-US" dirty="0" err="1"/>
                  <a:t>uL</a:t>
                </a:r>
                <a:r>
                  <a:rPr lang="en-US" dirty="0"/>
                  <a:t>), on average. A medical researcher, however, believes that the true mean red blood cell count is actually </a:t>
                </a:r>
                <a:r>
                  <a:rPr lang="en-US" i="1" dirty="0"/>
                  <a:t>greater</a:t>
                </a:r>
                <a:r>
                  <a:rPr lang="en-US" dirty="0"/>
                  <a:t> than this value.</a:t>
                </a:r>
              </a:p>
              <a:p>
                <a:pPr marL="0" indent="0">
                  <a:buNone/>
                </a:pPr>
                <a:endParaRPr lang="en-US" sz="1000"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=4.5        </m:t>
                      </m:r>
                      <m:r>
                        <a:rPr lang="en-US" b="0" i="1" smtClean="0">
                          <a:latin typeface="Cambria Math" panose="02040503050406030204" pitchFamily="18" charset="0"/>
                          <a:ea typeface="Cambria Math" panose="02040503050406030204" pitchFamily="18" charset="0"/>
                        </a:rPr>
                        <m:t>𝑣𝑠</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𝑎</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&gt;4.5</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06" t="-1632" r="-12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45</a:t>
            </a:fld>
            <a:endParaRPr lang="en-US" dirty="0"/>
          </a:p>
        </p:txBody>
      </p:sp>
    </p:spTree>
    <p:extLst>
      <p:ext uri="{BB962C8B-B14F-4D97-AF65-F5344CB8AC3E}">
        <p14:creationId xmlns:p14="http://schemas.microsoft.com/office/powerpoint/2010/main" val="4061812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t.test</a:t>
            </a:r>
            <a:r>
              <a:rPr lang="en-US" dirty="0"/>
              <a:t>() </a:t>
            </a:r>
          </a:p>
        </p:txBody>
      </p:sp>
      <p:sp>
        <p:nvSpPr>
          <p:cNvPr id="3" name="Content Placeholder 2"/>
          <p:cNvSpPr>
            <a:spLocks noGrp="1"/>
          </p:cNvSpPr>
          <p:nvPr>
            <p:ph idx="1"/>
          </p:nvPr>
        </p:nvSpPr>
        <p:spPr/>
        <p:txBody>
          <a:bodyPr/>
          <a:lstStyle/>
          <a:p>
            <a:pPr marL="0" indent="0">
              <a:buNone/>
            </a:pPr>
            <a:r>
              <a:rPr lang="en-US" dirty="0"/>
              <a:t>The function once again gives us more information than we need</a:t>
            </a:r>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46</a:t>
            </a:fld>
            <a:endParaRPr lang="en-US" dirty="0"/>
          </a:p>
        </p:txBody>
      </p:sp>
      <p:pic>
        <p:nvPicPr>
          <p:cNvPr id="10" name="Picture 9">
            <a:extLst>
              <a:ext uri="{FF2B5EF4-FFF2-40B4-BE49-F238E27FC236}">
                <a16:creationId xmlns:a16="http://schemas.microsoft.com/office/drawing/2014/main" id="{101D20D6-F4C3-48E9-A1DB-EEF9E20527FF}"/>
              </a:ext>
            </a:extLst>
          </p:cNvPr>
          <p:cNvPicPr>
            <a:picLocks noChangeAspect="1"/>
          </p:cNvPicPr>
          <p:nvPr/>
        </p:nvPicPr>
        <p:blipFill>
          <a:blip r:embed="rId3"/>
          <a:stretch>
            <a:fillRect/>
          </a:stretch>
        </p:blipFill>
        <p:spPr>
          <a:xfrm>
            <a:off x="1116676" y="1834404"/>
            <a:ext cx="9551324" cy="4465478"/>
          </a:xfrm>
          <a:prstGeom prst="rect">
            <a:avLst/>
          </a:prstGeom>
        </p:spPr>
      </p:pic>
      <p:sp>
        <p:nvSpPr>
          <p:cNvPr id="7" name="Rectangle 6"/>
          <p:cNvSpPr/>
          <p:nvPr/>
        </p:nvSpPr>
        <p:spPr>
          <a:xfrm>
            <a:off x="1524000" y="4217275"/>
            <a:ext cx="7671881" cy="82121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80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p</a:t>
            </a:r>
            <a:r>
              <a:rPr lang="en-US" dirty="0"/>
              <a:t>-value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dirty="0">
                    <a:ea typeface="Cambria Math" panose="02040503050406030204" pitchFamily="18" charset="0"/>
                  </a:rPr>
                  <a:t>Assuming the null hypothesis is true, the </a:t>
                </a:r>
                <a:r>
                  <a:rPr lang="en-US" sz="2400" i="1" dirty="0">
                    <a:ea typeface="Cambria Math" panose="02040503050406030204" pitchFamily="18" charset="0"/>
                  </a:rPr>
                  <a:t>p</a:t>
                </a:r>
                <a:r>
                  <a:rPr lang="en-US" sz="2400" dirty="0">
                    <a:ea typeface="Cambria Math" panose="02040503050406030204" pitchFamily="18" charset="0"/>
                  </a:rPr>
                  <a:t>-value is the probability of a result as extreme (or more extreme) as the observed result (in the direction of the alternative hypothesis). </a:t>
                </a:r>
              </a:p>
              <a:p>
                <a:pPr marL="0" indent="0">
                  <a:buNone/>
                </a:pPr>
                <a:endParaRPr lang="en-US" sz="1000" dirty="0">
                  <a:ea typeface="Cambria Math" panose="02040503050406030204" pitchFamily="18" charset="0"/>
                </a:endParaRPr>
              </a:p>
              <a:p>
                <a:pPr marL="0" indent="0">
                  <a:buNone/>
                </a:pPr>
                <a:r>
                  <a:rPr lang="en-US" sz="2400" dirty="0">
                    <a:ea typeface="Cambria Math" panose="02040503050406030204" pitchFamily="18" charset="0"/>
                  </a:rPr>
                  <a:t>Assuming the population mean red blood cell count for NHANES participants is 4.5 million cells per microliter, the probability of </a:t>
                </a:r>
                <a:r>
                  <a:rPr lang="en-US" sz="2400" u="sng" dirty="0">
                    <a:ea typeface="Cambria Math" panose="02040503050406030204" pitchFamily="18" charset="0"/>
                  </a:rPr>
                  <a:t>observing a </a:t>
                </a:r>
                <a14:m>
                  <m:oMath xmlns:m="http://schemas.openxmlformats.org/officeDocument/2006/math">
                    <m:r>
                      <a:rPr lang="en-US" sz="2400" b="0" i="1" u="sng" smtClean="0">
                        <a:latin typeface="Cambria Math" panose="02040503050406030204" pitchFamily="18" charset="0"/>
                        <a:ea typeface="Cambria Math" panose="02040503050406030204" pitchFamily="18" charset="0"/>
                      </a:rPr>
                      <m:t>𝑡</m:t>
                    </m:r>
                  </m:oMath>
                </a14:m>
                <a:r>
                  <a:rPr lang="en-US" sz="2400" u="sng" dirty="0">
                    <a:ea typeface="Cambria Math" panose="02040503050406030204" pitchFamily="18" charset="0"/>
                  </a:rPr>
                  <a:t>-test statistic of 3.1778</a:t>
                </a:r>
                <a:r>
                  <a:rPr lang="en-US" sz="2400" dirty="0">
                    <a:ea typeface="Cambria Math" panose="02040503050406030204" pitchFamily="18" charset="0"/>
                  </a:rPr>
                  <a:t> or greater is 0.1051%.</a:t>
                </a:r>
              </a:p>
              <a:p>
                <a:pPr marL="0" indent="0">
                  <a:buNone/>
                </a:pPr>
                <a:endParaRPr lang="en-US" sz="1000" dirty="0"/>
              </a:p>
              <a:p>
                <a:pPr marL="0" indent="0">
                  <a:buNone/>
                </a:pPr>
                <a:r>
                  <a:rPr lang="en-US" sz="2400" dirty="0">
                    <a:ea typeface="Cambria Math" panose="02040503050406030204" pitchFamily="18" charset="0"/>
                  </a:rPr>
                  <a:t>If the population mean red blood cell count for NHANES participants is 4.5 million cells per microliter, and we took repeated random samples of 82 participants and recorded the sample mean red blood cell count for each sample, we would expect to </a:t>
                </a:r>
                <a:r>
                  <a:rPr lang="en-US" sz="2400" u="sng" dirty="0">
                    <a:ea typeface="Cambria Math" panose="02040503050406030204" pitchFamily="18" charset="0"/>
                  </a:rPr>
                  <a:t>observe a sample mean of 4.6587</a:t>
                </a:r>
                <a:r>
                  <a:rPr lang="en-US" sz="2400" dirty="0">
                    <a:ea typeface="Cambria Math" panose="02040503050406030204" pitchFamily="18" charset="0"/>
                  </a:rPr>
                  <a:t> million cells per microliter or greater in about 0.1051% of the samples.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1399" r="-1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47</a:t>
            </a:fld>
            <a:endParaRPr lang="en-US" dirty="0"/>
          </a:p>
        </p:txBody>
      </p:sp>
    </p:spTree>
    <p:extLst>
      <p:ext uri="{BB962C8B-B14F-4D97-AF65-F5344CB8AC3E}">
        <p14:creationId xmlns:p14="http://schemas.microsoft.com/office/powerpoint/2010/main" val="2783646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6C6B-EA32-4411-8808-CAB5FC636C9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45338E8-EEE4-4075-83F6-4FC7FA2EDDA6}"/>
              </a:ext>
            </a:extLst>
          </p:cNvPr>
          <p:cNvSpPr>
            <a:spLocks noGrp="1"/>
          </p:cNvSpPr>
          <p:nvPr>
            <p:ph idx="1"/>
          </p:nvPr>
        </p:nvSpPr>
        <p:spPr/>
        <p:txBody>
          <a:bodyPr>
            <a:normAutofit/>
          </a:bodyPr>
          <a:lstStyle/>
          <a:p>
            <a:pPr marL="0" indent="0">
              <a:buNone/>
            </a:pPr>
            <a:r>
              <a:rPr lang="en-US" dirty="0"/>
              <a:t>How do we evaluate these results? </a:t>
            </a:r>
          </a:p>
          <a:p>
            <a:pPr marL="0" indent="0">
              <a:buNone/>
            </a:pPr>
            <a:r>
              <a:rPr lang="en-US" dirty="0"/>
              <a:t>With a p-value of 0.001051, there is very strong evidence against the null hypothesis and in support of the alternative hypothesis.</a:t>
            </a:r>
          </a:p>
          <a:p>
            <a:pPr marL="0" indent="0">
              <a:buNone/>
            </a:pPr>
            <a:endParaRPr lang="en-US" dirty="0"/>
          </a:p>
          <a:p>
            <a:pPr marL="0" indent="0">
              <a:buNone/>
            </a:pPr>
            <a:r>
              <a:rPr lang="en-US" dirty="0"/>
              <a:t>What can we conclude (in context)? </a:t>
            </a:r>
          </a:p>
          <a:p>
            <a:pPr marL="0" indent="0">
              <a:buNone/>
            </a:pPr>
            <a:r>
              <a:rPr lang="en-US" dirty="0"/>
              <a:t>Based on the data, we have very strong evidence to suggest that the population mean red blood cell count is greater than 4.5 million cells per microliter for NHANES participants.</a:t>
            </a:r>
          </a:p>
        </p:txBody>
      </p:sp>
      <p:sp>
        <p:nvSpPr>
          <p:cNvPr id="4" name="Slide Number Placeholder 3">
            <a:extLst>
              <a:ext uri="{FF2B5EF4-FFF2-40B4-BE49-F238E27FC236}">
                <a16:creationId xmlns:a16="http://schemas.microsoft.com/office/drawing/2014/main" id="{DC109A65-FA1A-465D-8D59-3EC245CB99F4}"/>
              </a:ext>
            </a:extLst>
          </p:cNvPr>
          <p:cNvSpPr>
            <a:spLocks noGrp="1"/>
          </p:cNvSpPr>
          <p:nvPr>
            <p:ph type="sldNum" sz="quarter" idx="12"/>
          </p:nvPr>
        </p:nvSpPr>
        <p:spPr/>
        <p:txBody>
          <a:bodyPr/>
          <a:lstStyle/>
          <a:p>
            <a:fld id="{69E57DC2-970A-4B3E-BB1C-7A09969E49DF}" type="slidenum">
              <a:rPr lang="en-US" smtClean="0"/>
              <a:pPr/>
              <a:t>48</a:t>
            </a:fld>
            <a:endParaRPr lang="en-US" dirty="0"/>
          </a:p>
        </p:txBody>
      </p:sp>
    </p:spTree>
    <p:extLst>
      <p:ext uri="{BB962C8B-B14F-4D97-AF65-F5344CB8AC3E}">
        <p14:creationId xmlns:p14="http://schemas.microsoft.com/office/powerpoint/2010/main" val="17164525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#4</a:t>
            </a:r>
          </a:p>
        </p:txBody>
      </p:sp>
      <p:sp>
        <p:nvSpPr>
          <p:cNvPr id="3" name="Content Placeholder 2"/>
          <p:cNvSpPr>
            <a:spLocks noGrp="1"/>
          </p:cNvSpPr>
          <p:nvPr>
            <p:ph idx="1"/>
          </p:nvPr>
        </p:nvSpPr>
        <p:spPr>
          <a:xfrm>
            <a:off x="1116676" y="1142939"/>
            <a:ext cx="10111048" cy="5467532"/>
          </a:xfrm>
        </p:spPr>
        <p:txBody>
          <a:bodyPr>
            <a:normAutofit/>
          </a:bodyPr>
          <a:lstStyle/>
          <a:p>
            <a:pPr marL="0" indent="0">
              <a:buNone/>
            </a:pPr>
            <a:r>
              <a:rPr lang="en-US" dirty="0"/>
              <a:t>Suppose an old report claimed that the population mean caffeine amount was 150 milligrams and we wish to determine if this value has changed. </a:t>
            </a:r>
          </a:p>
          <a:p>
            <a:pPr marL="0" indent="0">
              <a:buNone/>
            </a:pPr>
            <a:endParaRPr lang="en-US" dirty="0"/>
          </a:p>
          <a:p>
            <a:pPr marL="0" indent="0">
              <a:buNone/>
            </a:pPr>
            <a:r>
              <a:rPr lang="en-US" dirty="0"/>
              <a:t>Think About It: If we had hypothesized that the population mean caffeine amount had decreased (compared to the claimed value in the old report), would we get a small or large p-value? Why?</a:t>
            </a:r>
          </a:p>
        </p:txBody>
      </p:sp>
      <p:sp>
        <p:nvSpPr>
          <p:cNvPr id="4" name="Slide Number Placeholder 3"/>
          <p:cNvSpPr>
            <a:spLocks noGrp="1"/>
          </p:cNvSpPr>
          <p:nvPr>
            <p:ph type="sldNum" sz="quarter" idx="12"/>
          </p:nvPr>
        </p:nvSpPr>
        <p:spPr/>
        <p:txBody>
          <a:bodyPr/>
          <a:lstStyle/>
          <a:p>
            <a:fld id="{69E57DC2-970A-4B3E-BB1C-7A09969E49DF}" type="slidenum">
              <a:rPr lang="en-US" smtClean="0"/>
              <a:pPr/>
              <a:t>49</a:t>
            </a:fld>
            <a:endParaRPr lang="en-US" dirty="0"/>
          </a:p>
        </p:txBody>
      </p:sp>
    </p:spTree>
    <p:extLst>
      <p:ext uri="{BB962C8B-B14F-4D97-AF65-F5344CB8AC3E}">
        <p14:creationId xmlns:p14="http://schemas.microsoft.com/office/powerpoint/2010/main" val="370089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4153FA1-C34A-45F0-B681-9556D321D074}"/>
                  </a:ext>
                </a:extLst>
              </p:cNvPr>
              <p:cNvSpPr>
                <a:spLocks noGrp="1"/>
              </p:cNvSpPr>
              <p:nvPr>
                <p:ph type="title"/>
              </p:nvPr>
            </p:nvSpPr>
            <p:spPr/>
            <p:txBody>
              <a:bodyPr/>
              <a:lstStyle/>
              <a:p>
                <a:r>
                  <a:rPr lang="en-US" dirty="0"/>
                  <a:t>Sampling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endParaRPr lang="en-US" dirty="0"/>
              </a:p>
            </p:txBody>
          </p:sp>
        </mc:Choice>
        <mc:Fallback xmlns="">
          <p:sp>
            <p:nvSpPr>
              <p:cNvPr id="2" name="Title 1">
                <a:extLst>
                  <a:ext uri="{FF2B5EF4-FFF2-40B4-BE49-F238E27FC236}">
                    <a16:creationId xmlns:a16="http://schemas.microsoft.com/office/drawing/2014/main" id="{34153FA1-C34A-45F0-B681-9556D321D074}"/>
                  </a:ext>
                </a:extLst>
              </p:cNvPr>
              <p:cNvSpPr>
                <a:spLocks noGrp="1" noRot="1" noChangeAspect="1" noMove="1" noResize="1" noEditPoints="1" noAdjustHandles="1" noChangeArrowheads="1" noChangeShapeType="1" noTextEdit="1"/>
              </p:cNvSpPr>
              <p:nvPr>
                <p:ph type="title"/>
              </p:nvPr>
            </p:nvSpPr>
            <p:spPr>
              <a:blipFill>
                <a:blip r:embed="rId2"/>
                <a:stretch>
                  <a:fillRect l="-2110" t="-22951" b="-2131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DBBC83C3-BDE3-40C7-8984-D90211348470}"/>
              </a:ext>
            </a:extLst>
          </p:cNvPr>
          <p:cNvSpPr>
            <a:spLocks noGrp="1"/>
          </p:cNvSpPr>
          <p:nvPr>
            <p:ph idx="1"/>
          </p:nvPr>
        </p:nvSpPr>
        <p:spPr>
          <a:xfrm>
            <a:off x="1116676" y="1142939"/>
            <a:ext cx="10738098" cy="5510780"/>
          </a:xfrm>
        </p:spPr>
        <p:txBody>
          <a:bodyPr>
            <a:normAutofit/>
          </a:bodyPr>
          <a:lstStyle/>
          <a:p>
            <a:pPr marL="0" indent="0">
              <a:buNone/>
            </a:pPr>
            <a:r>
              <a:rPr lang="en-US" dirty="0"/>
              <a:t>Let’s revisit the sampling distribution of the sample mean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Knowing the center, spread, and shape of this distribution helps us create confidence intervals and run hypothesis tests for a mean!</a:t>
            </a:r>
          </a:p>
        </p:txBody>
      </p:sp>
      <p:sp>
        <p:nvSpPr>
          <p:cNvPr id="4" name="Slide Number Placeholder 3">
            <a:extLst>
              <a:ext uri="{FF2B5EF4-FFF2-40B4-BE49-F238E27FC236}">
                <a16:creationId xmlns:a16="http://schemas.microsoft.com/office/drawing/2014/main" id="{4487BE7C-9DD0-41D8-B68A-D9461DEEA211}"/>
              </a:ext>
            </a:extLst>
          </p:cNvPr>
          <p:cNvSpPr>
            <a:spLocks noGrp="1"/>
          </p:cNvSpPr>
          <p:nvPr>
            <p:ph type="sldNum" sz="quarter" idx="12"/>
          </p:nvPr>
        </p:nvSpPr>
        <p:spPr/>
        <p:txBody>
          <a:bodyPr/>
          <a:lstStyle/>
          <a:p>
            <a:fld id="{69E57DC2-970A-4B3E-BB1C-7A09969E49DF}" type="slidenum">
              <a:rPr lang="en-US" smtClean="0"/>
              <a:pPr/>
              <a:t>5</a:t>
            </a:fld>
            <a:endParaRPr lang="en-US" dirty="0"/>
          </a:p>
        </p:txBody>
      </p:sp>
      <p:cxnSp>
        <p:nvCxnSpPr>
          <p:cNvPr id="6" name="Straight Connector 5">
            <a:extLst>
              <a:ext uri="{FF2B5EF4-FFF2-40B4-BE49-F238E27FC236}">
                <a16:creationId xmlns:a16="http://schemas.microsoft.com/office/drawing/2014/main" id="{2222B9A0-409C-4591-9D85-6E18FA4C5312}"/>
              </a:ext>
            </a:extLst>
          </p:cNvPr>
          <p:cNvCxnSpPr>
            <a:cxnSpLocks/>
          </p:cNvCxnSpPr>
          <p:nvPr/>
        </p:nvCxnSpPr>
        <p:spPr>
          <a:xfrm>
            <a:off x="2062261" y="4267191"/>
            <a:ext cx="5564221"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A4087E-2490-4388-BB93-DB380C0C6805}"/>
                  </a:ext>
                </a:extLst>
              </p:cNvPr>
              <p:cNvSpPr txBox="1"/>
              <p:nvPr/>
            </p:nvSpPr>
            <p:spPr>
              <a:xfrm>
                <a:off x="2946174" y="3765468"/>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7" name="TextBox 6">
                <a:extLst>
                  <a:ext uri="{FF2B5EF4-FFF2-40B4-BE49-F238E27FC236}">
                    <a16:creationId xmlns:a16="http://schemas.microsoft.com/office/drawing/2014/main" id="{F2A4087E-2490-4388-BB93-DB380C0C6805}"/>
                  </a:ext>
                </a:extLst>
              </p:cNvPr>
              <p:cNvSpPr txBox="1">
                <a:spLocks noRot="1" noChangeAspect="1" noMove="1" noResize="1" noEditPoints="1" noAdjustHandles="1" noChangeArrowheads="1" noChangeShapeType="1" noTextEdit="1"/>
              </p:cNvSpPr>
              <p:nvPr/>
            </p:nvSpPr>
            <p:spPr>
              <a:xfrm>
                <a:off x="2946174" y="3765468"/>
                <a:ext cx="764005" cy="461665"/>
              </a:xfrm>
              <a:prstGeom prst="rect">
                <a:avLst/>
              </a:prstGeom>
              <a:blipFill>
                <a:blip r:embed="rId3"/>
                <a:stretch>
                  <a:fillRect r="-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E8DDEDA-AC62-4808-B63A-ADF5E99EFCF2}"/>
                  </a:ext>
                </a:extLst>
              </p:cNvPr>
              <p:cNvSpPr txBox="1"/>
              <p:nvPr/>
            </p:nvSpPr>
            <p:spPr>
              <a:xfrm>
                <a:off x="3383218" y="3719689"/>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8" name="TextBox 7">
                <a:extLst>
                  <a:ext uri="{FF2B5EF4-FFF2-40B4-BE49-F238E27FC236}">
                    <a16:creationId xmlns:a16="http://schemas.microsoft.com/office/drawing/2014/main" id="{DE8DDEDA-AC62-4808-B63A-ADF5E99EFCF2}"/>
                  </a:ext>
                </a:extLst>
              </p:cNvPr>
              <p:cNvSpPr txBox="1">
                <a:spLocks noRot="1" noChangeAspect="1" noMove="1" noResize="1" noEditPoints="1" noAdjustHandles="1" noChangeArrowheads="1" noChangeShapeType="1" noTextEdit="1"/>
              </p:cNvSpPr>
              <p:nvPr/>
            </p:nvSpPr>
            <p:spPr>
              <a:xfrm>
                <a:off x="3383218" y="3719689"/>
                <a:ext cx="764005" cy="461665"/>
              </a:xfrm>
              <a:prstGeom prst="rect">
                <a:avLst/>
              </a:prstGeom>
              <a:blipFill>
                <a:blip r:embed="rId4"/>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D60EA82-6584-427A-93DE-84AC7B8F1CFB}"/>
                  </a:ext>
                </a:extLst>
              </p:cNvPr>
              <p:cNvSpPr txBox="1"/>
              <p:nvPr/>
            </p:nvSpPr>
            <p:spPr>
              <a:xfrm>
                <a:off x="3950665" y="3805526"/>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9" name="TextBox 8">
                <a:extLst>
                  <a:ext uri="{FF2B5EF4-FFF2-40B4-BE49-F238E27FC236}">
                    <a16:creationId xmlns:a16="http://schemas.microsoft.com/office/drawing/2014/main" id="{9D60EA82-6584-427A-93DE-84AC7B8F1CFB}"/>
                  </a:ext>
                </a:extLst>
              </p:cNvPr>
              <p:cNvSpPr txBox="1">
                <a:spLocks noRot="1" noChangeAspect="1" noMove="1" noResize="1" noEditPoints="1" noAdjustHandles="1" noChangeArrowheads="1" noChangeShapeType="1" noTextEdit="1"/>
              </p:cNvSpPr>
              <p:nvPr/>
            </p:nvSpPr>
            <p:spPr>
              <a:xfrm>
                <a:off x="3950665" y="3805526"/>
                <a:ext cx="764005" cy="461665"/>
              </a:xfrm>
              <a:prstGeom prst="rect">
                <a:avLst/>
              </a:prstGeom>
              <a:blipFill>
                <a:blip r:embed="rId5"/>
                <a:stretch>
                  <a:fillRect r="-22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8039403-8E0C-4B28-8F72-EB27076F6D03}"/>
                  </a:ext>
                </a:extLst>
              </p:cNvPr>
              <p:cNvSpPr txBox="1"/>
              <p:nvPr/>
            </p:nvSpPr>
            <p:spPr>
              <a:xfrm>
                <a:off x="4486304" y="3719688"/>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0" name="TextBox 9">
                <a:extLst>
                  <a:ext uri="{FF2B5EF4-FFF2-40B4-BE49-F238E27FC236}">
                    <a16:creationId xmlns:a16="http://schemas.microsoft.com/office/drawing/2014/main" id="{68039403-8E0C-4B28-8F72-EB27076F6D03}"/>
                  </a:ext>
                </a:extLst>
              </p:cNvPr>
              <p:cNvSpPr txBox="1">
                <a:spLocks noRot="1" noChangeAspect="1" noMove="1" noResize="1" noEditPoints="1" noAdjustHandles="1" noChangeArrowheads="1" noChangeShapeType="1" noTextEdit="1"/>
              </p:cNvSpPr>
              <p:nvPr/>
            </p:nvSpPr>
            <p:spPr>
              <a:xfrm>
                <a:off x="4486304" y="3719688"/>
                <a:ext cx="764005" cy="461665"/>
              </a:xfrm>
              <a:prstGeom prst="rect">
                <a:avLst/>
              </a:prstGeom>
              <a:blipFill>
                <a:blip r:embed="rId6"/>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4F3D57-A4D4-4856-8876-4D807955365A}"/>
                  </a:ext>
                </a:extLst>
              </p:cNvPr>
              <p:cNvSpPr txBox="1"/>
              <p:nvPr/>
            </p:nvSpPr>
            <p:spPr>
              <a:xfrm>
                <a:off x="5039234" y="3805526"/>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1" name="TextBox 10">
                <a:extLst>
                  <a:ext uri="{FF2B5EF4-FFF2-40B4-BE49-F238E27FC236}">
                    <a16:creationId xmlns:a16="http://schemas.microsoft.com/office/drawing/2014/main" id="{374F3D57-A4D4-4856-8876-4D807955365A}"/>
                  </a:ext>
                </a:extLst>
              </p:cNvPr>
              <p:cNvSpPr txBox="1">
                <a:spLocks noRot="1" noChangeAspect="1" noMove="1" noResize="1" noEditPoints="1" noAdjustHandles="1" noChangeArrowheads="1" noChangeShapeType="1" noTextEdit="1"/>
              </p:cNvSpPr>
              <p:nvPr/>
            </p:nvSpPr>
            <p:spPr>
              <a:xfrm>
                <a:off x="5039234" y="3805526"/>
                <a:ext cx="764005" cy="461665"/>
              </a:xfrm>
              <a:prstGeom prst="rect">
                <a:avLst/>
              </a:prstGeom>
              <a:blipFill>
                <a:blip r:embed="rId7"/>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075D555-40B1-43A6-AFE2-DDA903A0AF9A}"/>
                  </a:ext>
                </a:extLst>
              </p:cNvPr>
              <p:cNvSpPr txBox="1"/>
              <p:nvPr/>
            </p:nvSpPr>
            <p:spPr>
              <a:xfrm>
                <a:off x="5458916" y="3716780"/>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2" name="TextBox 11">
                <a:extLst>
                  <a:ext uri="{FF2B5EF4-FFF2-40B4-BE49-F238E27FC236}">
                    <a16:creationId xmlns:a16="http://schemas.microsoft.com/office/drawing/2014/main" id="{0075D555-40B1-43A6-AFE2-DDA903A0AF9A}"/>
                  </a:ext>
                </a:extLst>
              </p:cNvPr>
              <p:cNvSpPr txBox="1">
                <a:spLocks noRot="1" noChangeAspect="1" noMove="1" noResize="1" noEditPoints="1" noAdjustHandles="1" noChangeArrowheads="1" noChangeShapeType="1" noTextEdit="1"/>
              </p:cNvSpPr>
              <p:nvPr/>
            </p:nvSpPr>
            <p:spPr>
              <a:xfrm>
                <a:off x="5458916" y="3716780"/>
                <a:ext cx="764005" cy="461665"/>
              </a:xfrm>
              <a:prstGeom prst="rect">
                <a:avLst/>
              </a:prstGeom>
              <a:blipFill>
                <a:blip r:embed="rId8"/>
                <a:stretch>
                  <a:fillRect r="-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8357E55-290C-49BD-8602-9152A0062531}"/>
                  </a:ext>
                </a:extLst>
              </p:cNvPr>
              <p:cNvSpPr txBox="1"/>
              <p:nvPr/>
            </p:nvSpPr>
            <p:spPr>
              <a:xfrm>
                <a:off x="5897663" y="3769783"/>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3" name="TextBox 12">
                <a:extLst>
                  <a:ext uri="{FF2B5EF4-FFF2-40B4-BE49-F238E27FC236}">
                    <a16:creationId xmlns:a16="http://schemas.microsoft.com/office/drawing/2014/main" id="{38357E55-290C-49BD-8602-9152A0062531}"/>
                  </a:ext>
                </a:extLst>
              </p:cNvPr>
              <p:cNvSpPr txBox="1">
                <a:spLocks noRot="1" noChangeAspect="1" noMove="1" noResize="1" noEditPoints="1" noAdjustHandles="1" noChangeArrowheads="1" noChangeShapeType="1" noTextEdit="1"/>
              </p:cNvSpPr>
              <p:nvPr/>
            </p:nvSpPr>
            <p:spPr>
              <a:xfrm>
                <a:off x="5897663" y="3769783"/>
                <a:ext cx="764005" cy="461665"/>
              </a:xfrm>
              <a:prstGeom prst="rect">
                <a:avLst/>
              </a:prstGeom>
              <a:blipFill>
                <a:blip r:embed="rId9"/>
                <a:stretch>
                  <a:fillRect r="-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094EDEA-8BD5-4141-A156-BB762B02AE7D}"/>
                  </a:ext>
                </a:extLst>
              </p:cNvPr>
              <p:cNvSpPr txBox="1"/>
              <p:nvPr/>
            </p:nvSpPr>
            <p:spPr>
              <a:xfrm>
                <a:off x="3733031" y="3362274"/>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4" name="TextBox 13">
                <a:extLst>
                  <a:ext uri="{FF2B5EF4-FFF2-40B4-BE49-F238E27FC236}">
                    <a16:creationId xmlns:a16="http://schemas.microsoft.com/office/drawing/2014/main" id="{C094EDEA-8BD5-4141-A156-BB762B02AE7D}"/>
                  </a:ext>
                </a:extLst>
              </p:cNvPr>
              <p:cNvSpPr txBox="1">
                <a:spLocks noRot="1" noChangeAspect="1" noMove="1" noResize="1" noEditPoints="1" noAdjustHandles="1" noChangeArrowheads="1" noChangeShapeType="1" noTextEdit="1"/>
              </p:cNvSpPr>
              <p:nvPr/>
            </p:nvSpPr>
            <p:spPr>
              <a:xfrm>
                <a:off x="3733031" y="3362274"/>
                <a:ext cx="764005" cy="461665"/>
              </a:xfrm>
              <a:prstGeom prst="rect">
                <a:avLst/>
              </a:prstGeom>
              <a:blipFill>
                <a:blip r:embed="rId10"/>
                <a:stretch>
                  <a:fillRect r="-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BB457A3-4D78-4A78-AB82-4B7FE9C85A85}"/>
                  </a:ext>
                </a:extLst>
              </p:cNvPr>
              <p:cNvSpPr txBox="1"/>
              <p:nvPr/>
            </p:nvSpPr>
            <p:spPr>
              <a:xfrm>
                <a:off x="4247284" y="3310149"/>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5" name="TextBox 14">
                <a:extLst>
                  <a:ext uri="{FF2B5EF4-FFF2-40B4-BE49-F238E27FC236}">
                    <a16:creationId xmlns:a16="http://schemas.microsoft.com/office/drawing/2014/main" id="{BBB457A3-4D78-4A78-AB82-4B7FE9C85A85}"/>
                  </a:ext>
                </a:extLst>
              </p:cNvPr>
              <p:cNvSpPr txBox="1">
                <a:spLocks noRot="1" noChangeAspect="1" noMove="1" noResize="1" noEditPoints="1" noAdjustHandles="1" noChangeArrowheads="1" noChangeShapeType="1" noTextEdit="1"/>
              </p:cNvSpPr>
              <p:nvPr/>
            </p:nvSpPr>
            <p:spPr>
              <a:xfrm>
                <a:off x="4247284" y="3310149"/>
                <a:ext cx="764005" cy="461665"/>
              </a:xfrm>
              <a:prstGeom prst="rect">
                <a:avLst/>
              </a:prstGeom>
              <a:blipFill>
                <a:blip r:embed="rId11"/>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1C4F719-9DFD-497D-9C99-F49548741611}"/>
                  </a:ext>
                </a:extLst>
              </p:cNvPr>
              <p:cNvSpPr txBox="1"/>
              <p:nvPr/>
            </p:nvSpPr>
            <p:spPr>
              <a:xfrm>
                <a:off x="4725324" y="3340952"/>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6" name="TextBox 15">
                <a:extLst>
                  <a:ext uri="{FF2B5EF4-FFF2-40B4-BE49-F238E27FC236}">
                    <a16:creationId xmlns:a16="http://schemas.microsoft.com/office/drawing/2014/main" id="{81C4F719-9DFD-497D-9C99-F49548741611}"/>
                  </a:ext>
                </a:extLst>
              </p:cNvPr>
              <p:cNvSpPr txBox="1">
                <a:spLocks noRot="1" noChangeAspect="1" noMove="1" noResize="1" noEditPoints="1" noAdjustHandles="1" noChangeArrowheads="1" noChangeShapeType="1" noTextEdit="1"/>
              </p:cNvSpPr>
              <p:nvPr/>
            </p:nvSpPr>
            <p:spPr>
              <a:xfrm>
                <a:off x="4725324" y="3340952"/>
                <a:ext cx="764005" cy="461665"/>
              </a:xfrm>
              <a:prstGeom prst="rect">
                <a:avLst/>
              </a:prstGeom>
              <a:blipFill>
                <a:blip r:embed="rId12"/>
                <a:stretch>
                  <a:fillRect r="-22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BC3FF49-FAF3-4B3B-B043-02145B24E2CA}"/>
                  </a:ext>
                </a:extLst>
              </p:cNvPr>
              <p:cNvSpPr txBox="1"/>
              <p:nvPr/>
            </p:nvSpPr>
            <p:spPr>
              <a:xfrm>
                <a:off x="5203364" y="3326531"/>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7" name="TextBox 16">
                <a:extLst>
                  <a:ext uri="{FF2B5EF4-FFF2-40B4-BE49-F238E27FC236}">
                    <a16:creationId xmlns:a16="http://schemas.microsoft.com/office/drawing/2014/main" id="{2BC3FF49-FAF3-4B3B-B043-02145B24E2CA}"/>
                  </a:ext>
                </a:extLst>
              </p:cNvPr>
              <p:cNvSpPr txBox="1">
                <a:spLocks noRot="1" noChangeAspect="1" noMove="1" noResize="1" noEditPoints="1" noAdjustHandles="1" noChangeArrowheads="1" noChangeShapeType="1" noTextEdit="1"/>
              </p:cNvSpPr>
              <p:nvPr/>
            </p:nvSpPr>
            <p:spPr>
              <a:xfrm>
                <a:off x="5203364" y="3326531"/>
                <a:ext cx="764005" cy="461665"/>
              </a:xfrm>
              <a:prstGeom prst="rect">
                <a:avLst/>
              </a:prstGeom>
              <a:blipFill>
                <a:blip r:embed="rId13"/>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86209C1-7953-4D45-9826-AE154E442CD3}"/>
                  </a:ext>
                </a:extLst>
              </p:cNvPr>
              <p:cNvSpPr txBox="1"/>
              <p:nvPr/>
            </p:nvSpPr>
            <p:spPr>
              <a:xfrm>
                <a:off x="3229395" y="3362274"/>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8" name="TextBox 17">
                <a:extLst>
                  <a:ext uri="{FF2B5EF4-FFF2-40B4-BE49-F238E27FC236}">
                    <a16:creationId xmlns:a16="http://schemas.microsoft.com/office/drawing/2014/main" id="{C86209C1-7953-4D45-9826-AE154E442CD3}"/>
                  </a:ext>
                </a:extLst>
              </p:cNvPr>
              <p:cNvSpPr txBox="1">
                <a:spLocks noRot="1" noChangeAspect="1" noMove="1" noResize="1" noEditPoints="1" noAdjustHandles="1" noChangeArrowheads="1" noChangeShapeType="1" noTextEdit="1"/>
              </p:cNvSpPr>
              <p:nvPr/>
            </p:nvSpPr>
            <p:spPr>
              <a:xfrm>
                <a:off x="3229395" y="3362274"/>
                <a:ext cx="764005" cy="461665"/>
              </a:xfrm>
              <a:prstGeom prst="rect">
                <a:avLst/>
              </a:prstGeom>
              <a:blipFill>
                <a:blip r:embed="rId14"/>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3F6CB5C-86A1-4EDC-A646-33959518202E}"/>
                  </a:ext>
                </a:extLst>
              </p:cNvPr>
              <p:cNvSpPr txBox="1"/>
              <p:nvPr/>
            </p:nvSpPr>
            <p:spPr>
              <a:xfrm>
                <a:off x="3589169" y="3027191"/>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9" name="TextBox 18">
                <a:extLst>
                  <a:ext uri="{FF2B5EF4-FFF2-40B4-BE49-F238E27FC236}">
                    <a16:creationId xmlns:a16="http://schemas.microsoft.com/office/drawing/2014/main" id="{03F6CB5C-86A1-4EDC-A646-33959518202E}"/>
                  </a:ext>
                </a:extLst>
              </p:cNvPr>
              <p:cNvSpPr txBox="1">
                <a:spLocks noRot="1" noChangeAspect="1" noMove="1" noResize="1" noEditPoints="1" noAdjustHandles="1" noChangeArrowheads="1" noChangeShapeType="1" noTextEdit="1"/>
              </p:cNvSpPr>
              <p:nvPr/>
            </p:nvSpPr>
            <p:spPr>
              <a:xfrm>
                <a:off x="3589169" y="3027191"/>
                <a:ext cx="764005" cy="461665"/>
              </a:xfrm>
              <a:prstGeom prst="rect">
                <a:avLst/>
              </a:prstGeom>
              <a:blipFill>
                <a:blip r:embed="rId15"/>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BC421B1-43D0-439D-A758-1BC4B7D42D28}"/>
                  </a:ext>
                </a:extLst>
              </p:cNvPr>
              <p:cNvSpPr txBox="1"/>
              <p:nvPr/>
            </p:nvSpPr>
            <p:spPr>
              <a:xfrm>
                <a:off x="3988034" y="2974777"/>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0" name="TextBox 19">
                <a:extLst>
                  <a:ext uri="{FF2B5EF4-FFF2-40B4-BE49-F238E27FC236}">
                    <a16:creationId xmlns:a16="http://schemas.microsoft.com/office/drawing/2014/main" id="{2BC421B1-43D0-439D-A758-1BC4B7D42D28}"/>
                  </a:ext>
                </a:extLst>
              </p:cNvPr>
              <p:cNvSpPr txBox="1">
                <a:spLocks noRot="1" noChangeAspect="1" noMove="1" noResize="1" noEditPoints="1" noAdjustHandles="1" noChangeArrowheads="1" noChangeShapeType="1" noTextEdit="1"/>
              </p:cNvSpPr>
              <p:nvPr/>
            </p:nvSpPr>
            <p:spPr>
              <a:xfrm>
                <a:off x="3988034" y="2974777"/>
                <a:ext cx="764005" cy="461665"/>
              </a:xfrm>
              <a:prstGeom prst="rect">
                <a:avLst/>
              </a:prstGeom>
              <a:blipFill>
                <a:blip r:embed="rId16"/>
                <a:stretch>
                  <a:fillRect r="-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5FA45BF-E8EE-493F-8E7E-B695523B1382}"/>
                  </a:ext>
                </a:extLst>
              </p:cNvPr>
              <p:cNvSpPr txBox="1"/>
              <p:nvPr/>
            </p:nvSpPr>
            <p:spPr>
              <a:xfrm>
                <a:off x="4486303" y="2887196"/>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1" name="TextBox 20">
                <a:extLst>
                  <a:ext uri="{FF2B5EF4-FFF2-40B4-BE49-F238E27FC236}">
                    <a16:creationId xmlns:a16="http://schemas.microsoft.com/office/drawing/2014/main" id="{35FA45BF-E8EE-493F-8E7E-B695523B1382}"/>
                  </a:ext>
                </a:extLst>
              </p:cNvPr>
              <p:cNvSpPr txBox="1">
                <a:spLocks noRot="1" noChangeAspect="1" noMove="1" noResize="1" noEditPoints="1" noAdjustHandles="1" noChangeArrowheads="1" noChangeShapeType="1" noTextEdit="1"/>
              </p:cNvSpPr>
              <p:nvPr/>
            </p:nvSpPr>
            <p:spPr>
              <a:xfrm>
                <a:off x="4486303" y="2887196"/>
                <a:ext cx="764005" cy="461665"/>
              </a:xfrm>
              <a:prstGeom prst="rect">
                <a:avLst/>
              </a:prstGeom>
              <a:blipFill>
                <a:blip r:embed="rId17"/>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9B87CF9-1989-477E-9CBB-901C9BE846B0}"/>
                  </a:ext>
                </a:extLst>
              </p:cNvPr>
              <p:cNvSpPr txBox="1"/>
              <p:nvPr/>
            </p:nvSpPr>
            <p:spPr>
              <a:xfrm>
                <a:off x="4853010" y="2984214"/>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2" name="TextBox 21">
                <a:extLst>
                  <a:ext uri="{FF2B5EF4-FFF2-40B4-BE49-F238E27FC236}">
                    <a16:creationId xmlns:a16="http://schemas.microsoft.com/office/drawing/2014/main" id="{19B87CF9-1989-477E-9CBB-901C9BE846B0}"/>
                  </a:ext>
                </a:extLst>
              </p:cNvPr>
              <p:cNvSpPr txBox="1">
                <a:spLocks noRot="1" noChangeAspect="1" noMove="1" noResize="1" noEditPoints="1" noAdjustHandles="1" noChangeArrowheads="1" noChangeShapeType="1" noTextEdit="1"/>
              </p:cNvSpPr>
              <p:nvPr/>
            </p:nvSpPr>
            <p:spPr>
              <a:xfrm>
                <a:off x="4853010" y="2984214"/>
                <a:ext cx="764005" cy="461665"/>
              </a:xfrm>
              <a:prstGeom prst="rect">
                <a:avLst/>
              </a:prstGeom>
              <a:blipFill>
                <a:blip r:embed="rId18"/>
                <a:stretch>
                  <a:fillRect r="-22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6EACE44-6704-4C3F-8F8C-13B63975F578}"/>
                  </a:ext>
                </a:extLst>
              </p:cNvPr>
              <p:cNvSpPr txBox="1"/>
              <p:nvPr/>
            </p:nvSpPr>
            <p:spPr>
              <a:xfrm>
                <a:off x="4104300" y="2565237"/>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3" name="TextBox 22">
                <a:extLst>
                  <a:ext uri="{FF2B5EF4-FFF2-40B4-BE49-F238E27FC236}">
                    <a16:creationId xmlns:a16="http://schemas.microsoft.com/office/drawing/2014/main" id="{C6EACE44-6704-4C3F-8F8C-13B63975F578}"/>
                  </a:ext>
                </a:extLst>
              </p:cNvPr>
              <p:cNvSpPr txBox="1">
                <a:spLocks noRot="1" noChangeAspect="1" noMove="1" noResize="1" noEditPoints="1" noAdjustHandles="1" noChangeArrowheads="1" noChangeShapeType="1" noTextEdit="1"/>
              </p:cNvSpPr>
              <p:nvPr/>
            </p:nvSpPr>
            <p:spPr>
              <a:xfrm>
                <a:off x="4104300" y="2565237"/>
                <a:ext cx="764005" cy="461665"/>
              </a:xfrm>
              <a:prstGeom prst="rect">
                <a:avLst/>
              </a:prstGeom>
              <a:blipFill>
                <a:blip r:embed="rId19"/>
                <a:stretch>
                  <a:fillRect r="-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3C65C23-D8C1-47BA-8F58-639FDDD55EBD}"/>
                  </a:ext>
                </a:extLst>
              </p:cNvPr>
              <p:cNvSpPr txBox="1"/>
              <p:nvPr/>
            </p:nvSpPr>
            <p:spPr>
              <a:xfrm>
                <a:off x="4499662" y="2502537"/>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4" name="TextBox 23">
                <a:extLst>
                  <a:ext uri="{FF2B5EF4-FFF2-40B4-BE49-F238E27FC236}">
                    <a16:creationId xmlns:a16="http://schemas.microsoft.com/office/drawing/2014/main" id="{63C65C23-D8C1-47BA-8F58-639FDDD55EBD}"/>
                  </a:ext>
                </a:extLst>
              </p:cNvPr>
              <p:cNvSpPr txBox="1">
                <a:spLocks noRot="1" noChangeAspect="1" noMove="1" noResize="1" noEditPoints="1" noAdjustHandles="1" noChangeArrowheads="1" noChangeShapeType="1" noTextEdit="1"/>
              </p:cNvSpPr>
              <p:nvPr/>
            </p:nvSpPr>
            <p:spPr>
              <a:xfrm>
                <a:off x="4499662" y="2502537"/>
                <a:ext cx="764005" cy="461665"/>
              </a:xfrm>
              <a:prstGeom prst="rect">
                <a:avLst/>
              </a:prstGeom>
              <a:blipFill>
                <a:blip r:embed="rId20"/>
                <a:stretch>
                  <a:fillRect r="-22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FE3E923-B21A-4267-995C-A068C078D891}"/>
                  </a:ext>
                </a:extLst>
              </p:cNvPr>
              <p:cNvSpPr txBox="1"/>
              <p:nvPr/>
            </p:nvSpPr>
            <p:spPr>
              <a:xfrm>
                <a:off x="2485113" y="3788196"/>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8" name="TextBox 27">
                <a:extLst>
                  <a:ext uri="{FF2B5EF4-FFF2-40B4-BE49-F238E27FC236}">
                    <a16:creationId xmlns:a16="http://schemas.microsoft.com/office/drawing/2014/main" id="{6FE3E923-B21A-4267-995C-A068C078D891}"/>
                  </a:ext>
                </a:extLst>
              </p:cNvPr>
              <p:cNvSpPr txBox="1">
                <a:spLocks noRot="1" noChangeAspect="1" noMove="1" noResize="1" noEditPoints="1" noAdjustHandles="1" noChangeArrowheads="1" noChangeShapeType="1" noTextEdit="1"/>
              </p:cNvSpPr>
              <p:nvPr/>
            </p:nvSpPr>
            <p:spPr>
              <a:xfrm>
                <a:off x="2485113" y="3788196"/>
                <a:ext cx="764005" cy="461665"/>
              </a:xfrm>
              <a:prstGeom prst="rect">
                <a:avLst/>
              </a:prstGeom>
              <a:blipFill>
                <a:blip r:embed="rId21"/>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D566D5-3ABF-8D6E-0300-F79264C7654B}"/>
                  </a:ext>
                </a:extLst>
              </p:cNvPr>
              <p:cNvSpPr txBox="1"/>
              <p:nvPr/>
            </p:nvSpPr>
            <p:spPr>
              <a:xfrm>
                <a:off x="6328517" y="2215925"/>
                <a:ext cx="4651562" cy="1477328"/>
              </a:xfrm>
              <a:prstGeom prst="rect">
                <a:avLst/>
              </a:prstGeom>
              <a:noFill/>
            </p:spPr>
            <p:txBody>
              <a:bodyPr wrap="square" rtlCol="0">
                <a:spAutoFit/>
              </a:bodyPr>
              <a:lstStyle/>
              <a:p>
                <a:pPr algn="ctr">
                  <a:spcAft>
                    <a:spcPts val="1200"/>
                  </a:spcAft>
                </a:pPr>
                <a:r>
                  <a:rPr lang="en-US" sz="2000" dirty="0"/>
                  <a:t>Sampling Distribution of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𝑋</m:t>
                        </m:r>
                      </m:e>
                    </m:acc>
                  </m:oMath>
                </a14:m>
                <a:r>
                  <a:rPr lang="en-US" sz="2000" dirty="0"/>
                  <a:t>:</a:t>
                </a:r>
              </a:p>
              <a:p>
                <a:pPr algn="ctr"/>
                <a:r>
                  <a:rPr lang="en-US" sz="2000" dirty="0"/>
                  <a:t>Distribution of </a:t>
                </a:r>
                <a:r>
                  <a:rPr lang="en-US" sz="2000" i="1" dirty="0"/>
                  <a:t>All</a:t>
                </a:r>
                <a:r>
                  <a:rPr lang="en-US" sz="2000" dirty="0"/>
                  <a:t> Possible </a:t>
                </a:r>
              </a:p>
              <a:p>
                <a:pPr algn="ctr"/>
                <a:r>
                  <a:rPr lang="en-US" sz="2000" dirty="0"/>
                  <a:t>Sample Mean Values</a:t>
                </a:r>
              </a:p>
              <a:p>
                <a:pPr algn="ctr"/>
                <a:r>
                  <a:rPr lang="en-US" sz="2000" dirty="0"/>
                  <a:t>for Random Samples of Size </a:t>
                </a:r>
                <a14:m>
                  <m:oMath xmlns:m="http://schemas.openxmlformats.org/officeDocument/2006/math">
                    <m:r>
                      <a:rPr lang="en-US" sz="2000" b="0" i="1" smtClean="0">
                        <a:latin typeface="Cambria Math" panose="02040503050406030204" pitchFamily="18" charset="0"/>
                      </a:rPr>
                      <m:t>𝑛</m:t>
                    </m:r>
                  </m:oMath>
                </a14:m>
                <a:endParaRPr lang="en-US" sz="2000" dirty="0"/>
              </a:p>
            </p:txBody>
          </p:sp>
        </mc:Choice>
        <mc:Fallback xmlns="">
          <p:sp>
            <p:nvSpPr>
              <p:cNvPr id="5" name="TextBox 4">
                <a:extLst>
                  <a:ext uri="{FF2B5EF4-FFF2-40B4-BE49-F238E27FC236}">
                    <a16:creationId xmlns:a16="http://schemas.microsoft.com/office/drawing/2014/main" id="{8CD566D5-3ABF-8D6E-0300-F79264C7654B}"/>
                  </a:ext>
                </a:extLst>
              </p:cNvPr>
              <p:cNvSpPr txBox="1">
                <a:spLocks noRot="1" noChangeAspect="1" noMove="1" noResize="1" noEditPoints="1" noAdjustHandles="1" noChangeArrowheads="1" noChangeShapeType="1" noTextEdit="1"/>
              </p:cNvSpPr>
              <p:nvPr/>
            </p:nvSpPr>
            <p:spPr>
              <a:xfrm>
                <a:off x="6328517" y="2215925"/>
                <a:ext cx="4651562" cy="1477328"/>
              </a:xfrm>
              <a:prstGeom prst="rect">
                <a:avLst/>
              </a:prstGeom>
              <a:blipFill>
                <a:blip r:embed="rId22"/>
                <a:stretch>
                  <a:fillRect t="-2479" b="-66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625EAF8-CA4E-E6F8-B1F7-88F09E365351}"/>
                  </a:ext>
                </a:extLst>
              </p:cNvPr>
              <p:cNvSpPr txBox="1"/>
              <p:nvPr/>
            </p:nvSpPr>
            <p:spPr>
              <a:xfrm>
                <a:off x="3694196" y="3804677"/>
                <a:ext cx="80431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5" name="TextBox 24">
                <a:extLst>
                  <a:ext uri="{FF2B5EF4-FFF2-40B4-BE49-F238E27FC236}">
                    <a16:creationId xmlns:a16="http://schemas.microsoft.com/office/drawing/2014/main" id="{F625EAF8-CA4E-E6F8-B1F7-88F09E365351}"/>
                  </a:ext>
                </a:extLst>
              </p:cNvPr>
              <p:cNvSpPr txBox="1">
                <a:spLocks noRot="1" noChangeAspect="1" noMove="1" noResize="1" noEditPoints="1" noAdjustHandles="1" noChangeArrowheads="1" noChangeShapeType="1" noTextEdit="1"/>
              </p:cNvSpPr>
              <p:nvPr/>
            </p:nvSpPr>
            <p:spPr>
              <a:xfrm>
                <a:off x="3694196" y="3804677"/>
                <a:ext cx="804311" cy="461665"/>
              </a:xfrm>
              <a:prstGeom prst="rect">
                <a:avLst/>
              </a:prstGeom>
              <a:blipFill>
                <a:blip r:embed="rId23"/>
                <a:stretch>
                  <a:fillRect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D3DEC6E-E1E2-ACAE-EA74-E9C42A38860B}"/>
                  </a:ext>
                </a:extLst>
              </p:cNvPr>
              <p:cNvSpPr txBox="1"/>
              <p:nvPr/>
            </p:nvSpPr>
            <p:spPr>
              <a:xfrm>
                <a:off x="4027326" y="3495516"/>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6" name="TextBox 25">
                <a:extLst>
                  <a:ext uri="{FF2B5EF4-FFF2-40B4-BE49-F238E27FC236}">
                    <a16:creationId xmlns:a16="http://schemas.microsoft.com/office/drawing/2014/main" id="{7D3DEC6E-E1E2-ACAE-EA74-E9C42A38860B}"/>
                  </a:ext>
                </a:extLst>
              </p:cNvPr>
              <p:cNvSpPr txBox="1">
                <a:spLocks noRot="1" noChangeAspect="1" noMove="1" noResize="1" noEditPoints="1" noAdjustHandles="1" noChangeArrowheads="1" noChangeShapeType="1" noTextEdit="1"/>
              </p:cNvSpPr>
              <p:nvPr/>
            </p:nvSpPr>
            <p:spPr>
              <a:xfrm>
                <a:off x="4027326" y="3495516"/>
                <a:ext cx="764005" cy="461665"/>
              </a:xfrm>
              <a:prstGeom prst="rect">
                <a:avLst/>
              </a:prstGeom>
              <a:blipFill>
                <a:blip r:embed="rId24"/>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F733143-F51E-EA43-13BC-B97A2646A4A6}"/>
                  </a:ext>
                </a:extLst>
              </p:cNvPr>
              <p:cNvSpPr txBox="1"/>
              <p:nvPr/>
            </p:nvSpPr>
            <p:spPr>
              <a:xfrm>
                <a:off x="4492176" y="3428038"/>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7" name="TextBox 26">
                <a:extLst>
                  <a:ext uri="{FF2B5EF4-FFF2-40B4-BE49-F238E27FC236}">
                    <a16:creationId xmlns:a16="http://schemas.microsoft.com/office/drawing/2014/main" id="{2F733143-F51E-EA43-13BC-B97A2646A4A6}"/>
                  </a:ext>
                </a:extLst>
              </p:cNvPr>
              <p:cNvSpPr txBox="1">
                <a:spLocks noRot="1" noChangeAspect="1" noMove="1" noResize="1" noEditPoints="1" noAdjustHandles="1" noChangeArrowheads="1" noChangeShapeType="1" noTextEdit="1"/>
              </p:cNvSpPr>
              <p:nvPr/>
            </p:nvSpPr>
            <p:spPr>
              <a:xfrm>
                <a:off x="4492176" y="3428038"/>
                <a:ext cx="764005" cy="461665"/>
              </a:xfrm>
              <a:prstGeom prst="rect">
                <a:avLst/>
              </a:prstGeom>
              <a:blipFill>
                <a:blip r:embed="rId25"/>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F0FDFB0-6148-50B8-2A47-86EE0289373D}"/>
                  </a:ext>
                </a:extLst>
              </p:cNvPr>
              <p:cNvSpPr txBox="1"/>
              <p:nvPr/>
            </p:nvSpPr>
            <p:spPr>
              <a:xfrm>
                <a:off x="4271563" y="2984213"/>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9" name="TextBox 28">
                <a:extLst>
                  <a:ext uri="{FF2B5EF4-FFF2-40B4-BE49-F238E27FC236}">
                    <a16:creationId xmlns:a16="http://schemas.microsoft.com/office/drawing/2014/main" id="{0F0FDFB0-6148-50B8-2A47-86EE0289373D}"/>
                  </a:ext>
                </a:extLst>
              </p:cNvPr>
              <p:cNvSpPr txBox="1">
                <a:spLocks noRot="1" noChangeAspect="1" noMove="1" noResize="1" noEditPoints="1" noAdjustHandles="1" noChangeArrowheads="1" noChangeShapeType="1" noTextEdit="1"/>
              </p:cNvSpPr>
              <p:nvPr/>
            </p:nvSpPr>
            <p:spPr>
              <a:xfrm>
                <a:off x="4271563" y="2984213"/>
                <a:ext cx="764005" cy="461665"/>
              </a:xfrm>
              <a:prstGeom prst="rect">
                <a:avLst/>
              </a:prstGeom>
              <a:blipFill>
                <a:blip r:embed="rId26"/>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6C7F5E5-C785-3286-A0E7-65EEA21FACE4}"/>
                  </a:ext>
                </a:extLst>
              </p:cNvPr>
              <p:cNvSpPr txBox="1"/>
              <p:nvPr/>
            </p:nvSpPr>
            <p:spPr>
              <a:xfrm>
                <a:off x="4241771" y="3610869"/>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30" name="TextBox 29">
                <a:extLst>
                  <a:ext uri="{FF2B5EF4-FFF2-40B4-BE49-F238E27FC236}">
                    <a16:creationId xmlns:a16="http://schemas.microsoft.com/office/drawing/2014/main" id="{86C7F5E5-C785-3286-A0E7-65EEA21FACE4}"/>
                  </a:ext>
                </a:extLst>
              </p:cNvPr>
              <p:cNvSpPr txBox="1">
                <a:spLocks noRot="1" noChangeAspect="1" noMove="1" noResize="1" noEditPoints="1" noAdjustHandles="1" noChangeArrowheads="1" noChangeShapeType="1" noTextEdit="1"/>
              </p:cNvSpPr>
              <p:nvPr/>
            </p:nvSpPr>
            <p:spPr>
              <a:xfrm>
                <a:off x="4241771" y="3610869"/>
                <a:ext cx="764005" cy="461665"/>
              </a:xfrm>
              <a:prstGeom prst="rect">
                <a:avLst/>
              </a:prstGeom>
              <a:blipFill>
                <a:blip r:embed="rId27"/>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990F219-5BC7-B3C5-BED2-4E3397B55394}"/>
                  </a:ext>
                </a:extLst>
              </p:cNvPr>
              <p:cNvSpPr txBox="1"/>
              <p:nvPr/>
            </p:nvSpPr>
            <p:spPr>
              <a:xfrm>
                <a:off x="4771414" y="3652466"/>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31" name="TextBox 30">
                <a:extLst>
                  <a:ext uri="{FF2B5EF4-FFF2-40B4-BE49-F238E27FC236}">
                    <a16:creationId xmlns:a16="http://schemas.microsoft.com/office/drawing/2014/main" id="{C990F219-5BC7-B3C5-BED2-4E3397B55394}"/>
                  </a:ext>
                </a:extLst>
              </p:cNvPr>
              <p:cNvSpPr txBox="1">
                <a:spLocks noRot="1" noChangeAspect="1" noMove="1" noResize="1" noEditPoints="1" noAdjustHandles="1" noChangeArrowheads="1" noChangeShapeType="1" noTextEdit="1"/>
              </p:cNvSpPr>
              <p:nvPr/>
            </p:nvSpPr>
            <p:spPr>
              <a:xfrm>
                <a:off x="4771414" y="3652466"/>
                <a:ext cx="764005" cy="461665"/>
              </a:xfrm>
              <a:prstGeom prst="rect">
                <a:avLst/>
              </a:prstGeom>
              <a:blipFill>
                <a:blip r:embed="rId28"/>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8009D47-A0E3-00E6-E928-2273D8D1E846}"/>
                  </a:ext>
                </a:extLst>
              </p:cNvPr>
              <p:cNvSpPr txBox="1"/>
              <p:nvPr/>
            </p:nvSpPr>
            <p:spPr>
              <a:xfrm>
                <a:off x="5001791" y="3493050"/>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32" name="TextBox 31">
                <a:extLst>
                  <a:ext uri="{FF2B5EF4-FFF2-40B4-BE49-F238E27FC236}">
                    <a16:creationId xmlns:a16="http://schemas.microsoft.com/office/drawing/2014/main" id="{68009D47-A0E3-00E6-E928-2273D8D1E846}"/>
                  </a:ext>
                </a:extLst>
              </p:cNvPr>
              <p:cNvSpPr txBox="1">
                <a:spLocks noRot="1" noChangeAspect="1" noMove="1" noResize="1" noEditPoints="1" noAdjustHandles="1" noChangeArrowheads="1" noChangeShapeType="1" noTextEdit="1"/>
              </p:cNvSpPr>
              <p:nvPr/>
            </p:nvSpPr>
            <p:spPr>
              <a:xfrm>
                <a:off x="5001791" y="3493050"/>
                <a:ext cx="764005" cy="461665"/>
              </a:xfrm>
              <a:prstGeom prst="rect">
                <a:avLst/>
              </a:prstGeom>
              <a:blipFill>
                <a:blip r:embed="rId29"/>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8314DEC-66F3-6E75-5FCA-44F7233103CD}"/>
                  </a:ext>
                </a:extLst>
              </p:cNvPr>
              <p:cNvSpPr txBox="1"/>
              <p:nvPr/>
            </p:nvSpPr>
            <p:spPr>
              <a:xfrm>
                <a:off x="4530813" y="3150733"/>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33" name="TextBox 32">
                <a:extLst>
                  <a:ext uri="{FF2B5EF4-FFF2-40B4-BE49-F238E27FC236}">
                    <a16:creationId xmlns:a16="http://schemas.microsoft.com/office/drawing/2014/main" id="{78314DEC-66F3-6E75-5FCA-44F7233103CD}"/>
                  </a:ext>
                </a:extLst>
              </p:cNvPr>
              <p:cNvSpPr txBox="1">
                <a:spLocks noRot="1" noChangeAspect="1" noMove="1" noResize="1" noEditPoints="1" noAdjustHandles="1" noChangeArrowheads="1" noChangeShapeType="1" noTextEdit="1"/>
              </p:cNvSpPr>
              <p:nvPr/>
            </p:nvSpPr>
            <p:spPr>
              <a:xfrm>
                <a:off x="4530813" y="3150733"/>
                <a:ext cx="764005" cy="461665"/>
              </a:xfrm>
              <a:prstGeom prst="rect">
                <a:avLst/>
              </a:prstGeom>
              <a:blipFill>
                <a:blip r:embed="rId30"/>
                <a:stretch>
                  <a:fillRect r="-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7733D30-44AB-EBD1-DCE7-80CEE5CE2313}"/>
                  </a:ext>
                </a:extLst>
              </p:cNvPr>
              <p:cNvSpPr txBox="1"/>
              <p:nvPr/>
            </p:nvSpPr>
            <p:spPr>
              <a:xfrm>
                <a:off x="3872698" y="2766252"/>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34" name="TextBox 33">
                <a:extLst>
                  <a:ext uri="{FF2B5EF4-FFF2-40B4-BE49-F238E27FC236}">
                    <a16:creationId xmlns:a16="http://schemas.microsoft.com/office/drawing/2014/main" id="{F7733D30-44AB-EBD1-DCE7-80CEE5CE2313}"/>
                  </a:ext>
                </a:extLst>
              </p:cNvPr>
              <p:cNvSpPr txBox="1">
                <a:spLocks noRot="1" noChangeAspect="1" noMove="1" noResize="1" noEditPoints="1" noAdjustHandles="1" noChangeArrowheads="1" noChangeShapeType="1" noTextEdit="1"/>
              </p:cNvSpPr>
              <p:nvPr/>
            </p:nvSpPr>
            <p:spPr>
              <a:xfrm>
                <a:off x="3872698" y="2766252"/>
                <a:ext cx="764005" cy="461665"/>
              </a:xfrm>
              <a:prstGeom prst="rect">
                <a:avLst/>
              </a:prstGeom>
              <a:blipFill>
                <a:blip r:embed="rId31"/>
                <a:stretch>
                  <a:fillRect r="-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55E93D6-C9D5-2231-6D36-4199858C9593}"/>
                  </a:ext>
                </a:extLst>
              </p:cNvPr>
              <p:cNvSpPr txBox="1"/>
              <p:nvPr/>
            </p:nvSpPr>
            <p:spPr>
              <a:xfrm>
                <a:off x="3796874" y="3093518"/>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35" name="TextBox 34">
                <a:extLst>
                  <a:ext uri="{FF2B5EF4-FFF2-40B4-BE49-F238E27FC236}">
                    <a16:creationId xmlns:a16="http://schemas.microsoft.com/office/drawing/2014/main" id="{D55E93D6-C9D5-2231-6D36-4199858C9593}"/>
                  </a:ext>
                </a:extLst>
              </p:cNvPr>
              <p:cNvSpPr txBox="1">
                <a:spLocks noRot="1" noChangeAspect="1" noMove="1" noResize="1" noEditPoints="1" noAdjustHandles="1" noChangeArrowheads="1" noChangeShapeType="1" noTextEdit="1"/>
              </p:cNvSpPr>
              <p:nvPr/>
            </p:nvSpPr>
            <p:spPr>
              <a:xfrm>
                <a:off x="3796874" y="3093518"/>
                <a:ext cx="764005" cy="461665"/>
              </a:xfrm>
              <a:prstGeom prst="rect">
                <a:avLst/>
              </a:prstGeom>
              <a:blipFill>
                <a:blip r:embed="rId32"/>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38116AC-9CE3-C8BA-731A-12E2E0557C03}"/>
                  </a:ext>
                </a:extLst>
              </p:cNvPr>
              <p:cNvSpPr txBox="1"/>
              <p:nvPr/>
            </p:nvSpPr>
            <p:spPr>
              <a:xfrm>
                <a:off x="3474633" y="3439839"/>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36" name="TextBox 35">
                <a:extLst>
                  <a:ext uri="{FF2B5EF4-FFF2-40B4-BE49-F238E27FC236}">
                    <a16:creationId xmlns:a16="http://schemas.microsoft.com/office/drawing/2014/main" id="{F38116AC-9CE3-C8BA-731A-12E2E0557C03}"/>
                  </a:ext>
                </a:extLst>
              </p:cNvPr>
              <p:cNvSpPr txBox="1">
                <a:spLocks noRot="1" noChangeAspect="1" noMove="1" noResize="1" noEditPoints="1" noAdjustHandles="1" noChangeArrowheads="1" noChangeShapeType="1" noTextEdit="1"/>
              </p:cNvSpPr>
              <p:nvPr/>
            </p:nvSpPr>
            <p:spPr>
              <a:xfrm>
                <a:off x="3474633" y="3439839"/>
                <a:ext cx="764005" cy="461665"/>
              </a:xfrm>
              <a:prstGeom prst="rect">
                <a:avLst/>
              </a:prstGeom>
              <a:blipFill>
                <a:blip r:embed="rId33"/>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7901C78-81FE-9E4C-3BF0-AC9850524DAF}"/>
                  </a:ext>
                </a:extLst>
              </p:cNvPr>
              <p:cNvSpPr txBox="1"/>
              <p:nvPr/>
            </p:nvSpPr>
            <p:spPr>
              <a:xfrm>
                <a:off x="3608346" y="3610869"/>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37" name="TextBox 36">
                <a:extLst>
                  <a:ext uri="{FF2B5EF4-FFF2-40B4-BE49-F238E27FC236}">
                    <a16:creationId xmlns:a16="http://schemas.microsoft.com/office/drawing/2014/main" id="{F7901C78-81FE-9E4C-3BF0-AC9850524DAF}"/>
                  </a:ext>
                </a:extLst>
              </p:cNvPr>
              <p:cNvSpPr txBox="1">
                <a:spLocks noRot="1" noChangeAspect="1" noMove="1" noResize="1" noEditPoints="1" noAdjustHandles="1" noChangeArrowheads="1" noChangeShapeType="1" noTextEdit="1"/>
              </p:cNvSpPr>
              <p:nvPr/>
            </p:nvSpPr>
            <p:spPr>
              <a:xfrm>
                <a:off x="3608346" y="3610869"/>
                <a:ext cx="764005" cy="461665"/>
              </a:xfrm>
              <a:prstGeom prst="rect">
                <a:avLst/>
              </a:prstGeom>
              <a:blipFill>
                <a:blip r:embed="rId34"/>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11F8024-F277-2C75-BE4C-9DBED3DE4E6C}"/>
                  </a:ext>
                </a:extLst>
              </p:cNvPr>
              <p:cNvSpPr txBox="1"/>
              <p:nvPr/>
            </p:nvSpPr>
            <p:spPr>
              <a:xfrm>
                <a:off x="4249677" y="2726184"/>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38" name="TextBox 37">
                <a:extLst>
                  <a:ext uri="{FF2B5EF4-FFF2-40B4-BE49-F238E27FC236}">
                    <a16:creationId xmlns:a16="http://schemas.microsoft.com/office/drawing/2014/main" id="{411F8024-F277-2C75-BE4C-9DBED3DE4E6C}"/>
                  </a:ext>
                </a:extLst>
              </p:cNvPr>
              <p:cNvSpPr txBox="1">
                <a:spLocks noRot="1" noChangeAspect="1" noMove="1" noResize="1" noEditPoints="1" noAdjustHandles="1" noChangeArrowheads="1" noChangeShapeType="1" noTextEdit="1"/>
              </p:cNvSpPr>
              <p:nvPr/>
            </p:nvSpPr>
            <p:spPr>
              <a:xfrm>
                <a:off x="4249677" y="2726184"/>
                <a:ext cx="764005" cy="461665"/>
              </a:xfrm>
              <a:prstGeom prst="rect">
                <a:avLst/>
              </a:prstGeom>
              <a:blipFill>
                <a:blip r:embed="rId35"/>
                <a:stretch>
                  <a:fillRect r="-22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C5FE10D-FA1F-636D-A039-AB2E1FBE9DCC}"/>
                  </a:ext>
                </a:extLst>
              </p:cNvPr>
              <p:cNvSpPr txBox="1"/>
              <p:nvPr/>
            </p:nvSpPr>
            <p:spPr>
              <a:xfrm>
                <a:off x="4321700" y="2430867"/>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39" name="TextBox 38">
                <a:extLst>
                  <a:ext uri="{FF2B5EF4-FFF2-40B4-BE49-F238E27FC236}">
                    <a16:creationId xmlns:a16="http://schemas.microsoft.com/office/drawing/2014/main" id="{5C5FE10D-FA1F-636D-A039-AB2E1FBE9DCC}"/>
                  </a:ext>
                </a:extLst>
              </p:cNvPr>
              <p:cNvSpPr txBox="1">
                <a:spLocks noRot="1" noChangeAspect="1" noMove="1" noResize="1" noEditPoints="1" noAdjustHandles="1" noChangeArrowheads="1" noChangeShapeType="1" noTextEdit="1"/>
              </p:cNvSpPr>
              <p:nvPr/>
            </p:nvSpPr>
            <p:spPr>
              <a:xfrm>
                <a:off x="4321700" y="2430867"/>
                <a:ext cx="764005" cy="461665"/>
              </a:xfrm>
              <a:prstGeom prst="rect">
                <a:avLst/>
              </a:prstGeom>
              <a:blipFill>
                <a:blip r:embed="rId36"/>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8A7F17C-5058-35CF-77B8-56BE43E16C63}"/>
                  </a:ext>
                </a:extLst>
              </p:cNvPr>
              <p:cNvSpPr txBox="1"/>
              <p:nvPr/>
            </p:nvSpPr>
            <p:spPr>
              <a:xfrm>
                <a:off x="4694911" y="2733253"/>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40" name="TextBox 39">
                <a:extLst>
                  <a:ext uri="{FF2B5EF4-FFF2-40B4-BE49-F238E27FC236}">
                    <a16:creationId xmlns:a16="http://schemas.microsoft.com/office/drawing/2014/main" id="{C8A7F17C-5058-35CF-77B8-56BE43E16C63}"/>
                  </a:ext>
                </a:extLst>
              </p:cNvPr>
              <p:cNvSpPr txBox="1">
                <a:spLocks noRot="1" noChangeAspect="1" noMove="1" noResize="1" noEditPoints="1" noAdjustHandles="1" noChangeArrowheads="1" noChangeShapeType="1" noTextEdit="1"/>
              </p:cNvSpPr>
              <p:nvPr/>
            </p:nvSpPr>
            <p:spPr>
              <a:xfrm>
                <a:off x="4694911" y="2733253"/>
                <a:ext cx="764005" cy="461665"/>
              </a:xfrm>
              <a:prstGeom prst="rect">
                <a:avLst/>
              </a:prstGeom>
              <a:blipFill>
                <a:blip r:embed="rId37"/>
                <a:stretch>
                  <a:fillRect r="-22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8707D80-E285-D27F-5526-0DE50EBBCAAB}"/>
                  </a:ext>
                </a:extLst>
              </p:cNvPr>
              <p:cNvSpPr txBox="1"/>
              <p:nvPr/>
            </p:nvSpPr>
            <p:spPr>
              <a:xfrm>
                <a:off x="4950052" y="3242621"/>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41" name="TextBox 40">
                <a:extLst>
                  <a:ext uri="{FF2B5EF4-FFF2-40B4-BE49-F238E27FC236}">
                    <a16:creationId xmlns:a16="http://schemas.microsoft.com/office/drawing/2014/main" id="{D8707D80-E285-D27F-5526-0DE50EBBCAAB}"/>
                  </a:ext>
                </a:extLst>
              </p:cNvPr>
              <p:cNvSpPr txBox="1">
                <a:spLocks noRot="1" noChangeAspect="1" noMove="1" noResize="1" noEditPoints="1" noAdjustHandles="1" noChangeArrowheads="1" noChangeShapeType="1" noTextEdit="1"/>
              </p:cNvSpPr>
              <p:nvPr/>
            </p:nvSpPr>
            <p:spPr>
              <a:xfrm>
                <a:off x="4950052" y="3242621"/>
                <a:ext cx="764005" cy="461665"/>
              </a:xfrm>
              <a:prstGeom prst="rect">
                <a:avLst/>
              </a:prstGeom>
              <a:blipFill>
                <a:blip r:embed="rId38"/>
                <a:stretch>
                  <a:fillRect r="-22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9009BC7-3BC2-742B-FB0F-BCAD3762E486}"/>
                  </a:ext>
                </a:extLst>
              </p:cNvPr>
              <p:cNvSpPr txBox="1"/>
              <p:nvPr/>
            </p:nvSpPr>
            <p:spPr>
              <a:xfrm>
                <a:off x="5219350" y="3583569"/>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42" name="TextBox 41">
                <a:extLst>
                  <a:ext uri="{FF2B5EF4-FFF2-40B4-BE49-F238E27FC236}">
                    <a16:creationId xmlns:a16="http://schemas.microsoft.com/office/drawing/2014/main" id="{29009BC7-3BC2-742B-FB0F-BCAD3762E486}"/>
                  </a:ext>
                </a:extLst>
              </p:cNvPr>
              <p:cNvSpPr txBox="1">
                <a:spLocks noRot="1" noChangeAspect="1" noMove="1" noResize="1" noEditPoints="1" noAdjustHandles="1" noChangeArrowheads="1" noChangeShapeType="1" noTextEdit="1"/>
              </p:cNvSpPr>
              <p:nvPr/>
            </p:nvSpPr>
            <p:spPr>
              <a:xfrm>
                <a:off x="5219350" y="3583569"/>
                <a:ext cx="764005" cy="461665"/>
              </a:xfrm>
              <a:prstGeom prst="rect">
                <a:avLst/>
              </a:prstGeom>
              <a:blipFill>
                <a:blip r:embed="rId39"/>
                <a:stretch>
                  <a:fillRect r="-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D0E1CCB-2852-DC3A-CC86-10A1A6F162DA}"/>
                  </a:ext>
                </a:extLst>
              </p:cNvPr>
              <p:cNvSpPr txBox="1"/>
              <p:nvPr/>
            </p:nvSpPr>
            <p:spPr>
              <a:xfrm>
                <a:off x="4035051" y="3262461"/>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43" name="TextBox 42">
                <a:extLst>
                  <a:ext uri="{FF2B5EF4-FFF2-40B4-BE49-F238E27FC236}">
                    <a16:creationId xmlns:a16="http://schemas.microsoft.com/office/drawing/2014/main" id="{FD0E1CCB-2852-DC3A-CC86-10A1A6F162DA}"/>
                  </a:ext>
                </a:extLst>
              </p:cNvPr>
              <p:cNvSpPr txBox="1">
                <a:spLocks noRot="1" noChangeAspect="1" noMove="1" noResize="1" noEditPoints="1" noAdjustHandles="1" noChangeArrowheads="1" noChangeShapeType="1" noTextEdit="1"/>
              </p:cNvSpPr>
              <p:nvPr/>
            </p:nvSpPr>
            <p:spPr>
              <a:xfrm>
                <a:off x="4035051" y="3262461"/>
                <a:ext cx="764005" cy="461665"/>
              </a:xfrm>
              <a:prstGeom prst="rect">
                <a:avLst/>
              </a:prstGeom>
              <a:blipFill>
                <a:blip r:embed="rId40"/>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55C4CC97-935F-06DB-669F-A5CEDBE87A04}"/>
                  </a:ext>
                </a:extLst>
              </p:cNvPr>
              <p:cNvSpPr txBox="1"/>
              <p:nvPr/>
            </p:nvSpPr>
            <p:spPr>
              <a:xfrm>
                <a:off x="4660789" y="3869541"/>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44" name="TextBox 43">
                <a:extLst>
                  <a:ext uri="{FF2B5EF4-FFF2-40B4-BE49-F238E27FC236}">
                    <a16:creationId xmlns:a16="http://schemas.microsoft.com/office/drawing/2014/main" id="{55C4CC97-935F-06DB-669F-A5CEDBE87A04}"/>
                  </a:ext>
                </a:extLst>
              </p:cNvPr>
              <p:cNvSpPr txBox="1">
                <a:spLocks noRot="1" noChangeAspect="1" noMove="1" noResize="1" noEditPoints="1" noAdjustHandles="1" noChangeArrowheads="1" noChangeShapeType="1" noTextEdit="1"/>
              </p:cNvSpPr>
              <p:nvPr/>
            </p:nvSpPr>
            <p:spPr>
              <a:xfrm>
                <a:off x="4660789" y="3869541"/>
                <a:ext cx="764005" cy="461665"/>
              </a:xfrm>
              <a:prstGeom prst="rect">
                <a:avLst/>
              </a:prstGeom>
              <a:blipFill>
                <a:blip r:embed="rId41"/>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61727C3D-A737-DC37-CAC3-C566632050F0}"/>
                  </a:ext>
                </a:extLst>
              </p:cNvPr>
              <p:cNvSpPr txBox="1"/>
              <p:nvPr/>
            </p:nvSpPr>
            <p:spPr>
              <a:xfrm>
                <a:off x="3200631" y="3851305"/>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45" name="TextBox 44">
                <a:extLst>
                  <a:ext uri="{FF2B5EF4-FFF2-40B4-BE49-F238E27FC236}">
                    <a16:creationId xmlns:a16="http://schemas.microsoft.com/office/drawing/2014/main" id="{61727C3D-A737-DC37-CAC3-C566632050F0}"/>
                  </a:ext>
                </a:extLst>
              </p:cNvPr>
              <p:cNvSpPr txBox="1">
                <a:spLocks noRot="1" noChangeAspect="1" noMove="1" noResize="1" noEditPoints="1" noAdjustHandles="1" noChangeArrowheads="1" noChangeShapeType="1" noTextEdit="1"/>
              </p:cNvSpPr>
              <p:nvPr/>
            </p:nvSpPr>
            <p:spPr>
              <a:xfrm>
                <a:off x="3200631" y="3851305"/>
                <a:ext cx="764005" cy="461665"/>
              </a:xfrm>
              <a:prstGeom prst="rect">
                <a:avLst/>
              </a:prstGeom>
              <a:blipFill>
                <a:blip r:embed="rId42"/>
                <a:stretch>
                  <a:fillRect r="-22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DA752F5-590E-9B51-CA5F-E0CAF0E34202}"/>
                  </a:ext>
                </a:extLst>
              </p:cNvPr>
              <p:cNvSpPr txBox="1"/>
              <p:nvPr/>
            </p:nvSpPr>
            <p:spPr>
              <a:xfrm>
                <a:off x="2729992" y="3709112"/>
                <a:ext cx="80431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46" name="TextBox 45">
                <a:extLst>
                  <a:ext uri="{FF2B5EF4-FFF2-40B4-BE49-F238E27FC236}">
                    <a16:creationId xmlns:a16="http://schemas.microsoft.com/office/drawing/2014/main" id="{BDA752F5-590E-9B51-CA5F-E0CAF0E34202}"/>
                  </a:ext>
                </a:extLst>
              </p:cNvPr>
              <p:cNvSpPr txBox="1">
                <a:spLocks noRot="1" noChangeAspect="1" noMove="1" noResize="1" noEditPoints="1" noAdjustHandles="1" noChangeArrowheads="1" noChangeShapeType="1" noTextEdit="1"/>
              </p:cNvSpPr>
              <p:nvPr/>
            </p:nvSpPr>
            <p:spPr>
              <a:xfrm>
                <a:off x="2729992" y="3709112"/>
                <a:ext cx="804311" cy="461665"/>
              </a:xfrm>
              <a:prstGeom prst="rect">
                <a:avLst/>
              </a:prstGeom>
              <a:blipFill>
                <a:blip r:embed="rId43"/>
                <a:stretch>
                  <a:fillRect r="-17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70953EB-109C-44D7-F3C2-C9D2D3F9F116}"/>
                  </a:ext>
                </a:extLst>
              </p:cNvPr>
              <p:cNvSpPr txBox="1"/>
              <p:nvPr/>
            </p:nvSpPr>
            <p:spPr>
              <a:xfrm>
                <a:off x="3129293" y="3641795"/>
                <a:ext cx="80431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47" name="TextBox 46">
                <a:extLst>
                  <a:ext uri="{FF2B5EF4-FFF2-40B4-BE49-F238E27FC236}">
                    <a16:creationId xmlns:a16="http://schemas.microsoft.com/office/drawing/2014/main" id="{C70953EB-109C-44D7-F3C2-C9D2D3F9F116}"/>
                  </a:ext>
                </a:extLst>
              </p:cNvPr>
              <p:cNvSpPr txBox="1">
                <a:spLocks noRot="1" noChangeAspect="1" noMove="1" noResize="1" noEditPoints="1" noAdjustHandles="1" noChangeArrowheads="1" noChangeShapeType="1" noTextEdit="1"/>
              </p:cNvSpPr>
              <p:nvPr/>
            </p:nvSpPr>
            <p:spPr>
              <a:xfrm>
                <a:off x="3129293" y="3641795"/>
                <a:ext cx="804311" cy="461665"/>
              </a:xfrm>
              <a:prstGeom prst="rect">
                <a:avLst/>
              </a:prstGeom>
              <a:blipFill>
                <a:blip r:embed="rId44"/>
                <a:stretch>
                  <a:fillRect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F0CA019-E912-BAC9-0A8B-415F1DC690B4}"/>
                  </a:ext>
                </a:extLst>
              </p:cNvPr>
              <p:cNvSpPr txBox="1"/>
              <p:nvPr/>
            </p:nvSpPr>
            <p:spPr>
              <a:xfrm>
                <a:off x="5637983" y="3819381"/>
                <a:ext cx="80431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48" name="TextBox 47">
                <a:extLst>
                  <a:ext uri="{FF2B5EF4-FFF2-40B4-BE49-F238E27FC236}">
                    <a16:creationId xmlns:a16="http://schemas.microsoft.com/office/drawing/2014/main" id="{CF0CA019-E912-BAC9-0A8B-415F1DC690B4}"/>
                  </a:ext>
                </a:extLst>
              </p:cNvPr>
              <p:cNvSpPr txBox="1">
                <a:spLocks noRot="1" noChangeAspect="1" noMove="1" noResize="1" noEditPoints="1" noAdjustHandles="1" noChangeArrowheads="1" noChangeShapeType="1" noTextEdit="1"/>
              </p:cNvSpPr>
              <p:nvPr/>
            </p:nvSpPr>
            <p:spPr>
              <a:xfrm>
                <a:off x="5637983" y="3819381"/>
                <a:ext cx="804311" cy="461665"/>
              </a:xfrm>
              <a:prstGeom prst="rect">
                <a:avLst/>
              </a:prstGeom>
              <a:blipFill>
                <a:blip r:embed="rId45"/>
                <a:stretch>
                  <a:fillRect r="-17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C6E0E66E-92B3-860D-FA83-94063BA69481}"/>
                  </a:ext>
                </a:extLst>
              </p:cNvPr>
              <p:cNvSpPr txBox="1"/>
              <p:nvPr/>
            </p:nvSpPr>
            <p:spPr>
              <a:xfrm>
                <a:off x="6096000" y="3840908"/>
                <a:ext cx="80431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49" name="TextBox 48">
                <a:extLst>
                  <a:ext uri="{FF2B5EF4-FFF2-40B4-BE49-F238E27FC236}">
                    <a16:creationId xmlns:a16="http://schemas.microsoft.com/office/drawing/2014/main" id="{C6E0E66E-92B3-860D-FA83-94063BA69481}"/>
                  </a:ext>
                </a:extLst>
              </p:cNvPr>
              <p:cNvSpPr txBox="1">
                <a:spLocks noRot="1" noChangeAspect="1" noMove="1" noResize="1" noEditPoints="1" noAdjustHandles="1" noChangeArrowheads="1" noChangeShapeType="1" noTextEdit="1"/>
              </p:cNvSpPr>
              <p:nvPr/>
            </p:nvSpPr>
            <p:spPr>
              <a:xfrm>
                <a:off x="6096000" y="3840908"/>
                <a:ext cx="804311" cy="461665"/>
              </a:xfrm>
              <a:prstGeom prst="rect">
                <a:avLst/>
              </a:prstGeom>
              <a:blipFill>
                <a:blip r:embed="rId46"/>
                <a:stretch>
                  <a:fillRect r="-17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562C9A4-61B9-4159-EBF1-BF9638A7EE93}"/>
                  </a:ext>
                </a:extLst>
              </p:cNvPr>
              <p:cNvSpPr txBox="1"/>
              <p:nvPr/>
            </p:nvSpPr>
            <p:spPr>
              <a:xfrm>
                <a:off x="5410823" y="3481269"/>
                <a:ext cx="80431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50" name="TextBox 49">
                <a:extLst>
                  <a:ext uri="{FF2B5EF4-FFF2-40B4-BE49-F238E27FC236}">
                    <a16:creationId xmlns:a16="http://schemas.microsoft.com/office/drawing/2014/main" id="{F562C9A4-61B9-4159-EBF1-BF9638A7EE93}"/>
                  </a:ext>
                </a:extLst>
              </p:cNvPr>
              <p:cNvSpPr txBox="1">
                <a:spLocks noRot="1" noChangeAspect="1" noMove="1" noResize="1" noEditPoints="1" noAdjustHandles="1" noChangeArrowheads="1" noChangeShapeType="1" noTextEdit="1"/>
              </p:cNvSpPr>
              <p:nvPr/>
            </p:nvSpPr>
            <p:spPr>
              <a:xfrm>
                <a:off x="5410823" y="3481269"/>
                <a:ext cx="804311" cy="461665"/>
              </a:xfrm>
              <a:prstGeom prst="rect">
                <a:avLst/>
              </a:prstGeom>
              <a:blipFill>
                <a:blip r:embed="rId47"/>
                <a:stretch>
                  <a:fillRect r="-17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CAD60C8-D297-4120-CC80-5CFFCDC04683}"/>
                  </a:ext>
                </a:extLst>
              </p:cNvPr>
              <p:cNvSpPr txBox="1"/>
              <p:nvPr/>
            </p:nvSpPr>
            <p:spPr>
              <a:xfrm>
                <a:off x="4219937" y="3860127"/>
                <a:ext cx="80431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51" name="TextBox 50">
                <a:extLst>
                  <a:ext uri="{FF2B5EF4-FFF2-40B4-BE49-F238E27FC236}">
                    <a16:creationId xmlns:a16="http://schemas.microsoft.com/office/drawing/2014/main" id="{6CAD60C8-D297-4120-CC80-5CFFCDC04683}"/>
                  </a:ext>
                </a:extLst>
              </p:cNvPr>
              <p:cNvSpPr txBox="1">
                <a:spLocks noRot="1" noChangeAspect="1" noMove="1" noResize="1" noEditPoints="1" noAdjustHandles="1" noChangeArrowheads="1" noChangeShapeType="1" noTextEdit="1"/>
              </p:cNvSpPr>
              <p:nvPr/>
            </p:nvSpPr>
            <p:spPr>
              <a:xfrm>
                <a:off x="4219937" y="3860127"/>
                <a:ext cx="804311" cy="461665"/>
              </a:xfrm>
              <a:prstGeom prst="rect">
                <a:avLst/>
              </a:prstGeom>
              <a:blipFill>
                <a:blip r:embed="rId48"/>
                <a:stretch>
                  <a:fillRect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9AC1DCC-8078-85E9-BAA7-577D6B0669C8}"/>
                  </a:ext>
                </a:extLst>
              </p:cNvPr>
              <p:cNvSpPr txBox="1"/>
              <p:nvPr/>
            </p:nvSpPr>
            <p:spPr>
              <a:xfrm>
                <a:off x="3844086" y="3582288"/>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52" name="TextBox 51">
                <a:extLst>
                  <a:ext uri="{FF2B5EF4-FFF2-40B4-BE49-F238E27FC236}">
                    <a16:creationId xmlns:a16="http://schemas.microsoft.com/office/drawing/2014/main" id="{09AC1DCC-8078-85E9-BAA7-577D6B0669C8}"/>
                  </a:ext>
                </a:extLst>
              </p:cNvPr>
              <p:cNvSpPr txBox="1">
                <a:spLocks noRot="1" noChangeAspect="1" noMove="1" noResize="1" noEditPoints="1" noAdjustHandles="1" noChangeArrowheads="1" noChangeShapeType="1" noTextEdit="1"/>
              </p:cNvSpPr>
              <p:nvPr/>
            </p:nvSpPr>
            <p:spPr>
              <a:xfrm>
                <a:off x="3844086" y="3582288"/>
                <a:ext cx="764005" cy="461665"/>
              </a:xfrm>
              <a:prstGeom prst="rect">
                <a:avLst/>
              </a:prstGeom>
              <a:blipFill>
                <a:blip r:embed="rId49"/>
                <a:stretch>
                  <a:fillRect r="-21600"/>
                </a:stretch>
              </a:blipFill>
            </p:spPr>
            <p:txBody>
              <a:bodyPr/>
              <a:lstStyle/>
              <a:p>
                <a:r>
                  <a:rPr lang="en-US">
                    <a:noFill/>
                  </a:rPr>
                  <a:t> </a:t>
                </a:r>
              </a:p>
            </p:txBody>
          </p:sp>
        </mc:Fallback>
      </mc:AlternateContent>
    </p:spTree>
    <p:extLst>
      <p:ext uri="{BB962C8B-B14F-4D97-AF65-F5344CB8AC3E}">
        <p14:creationId xmlns:p14="http://schemas.microsoft.com/office/powerpoint/2010/main" val="3843102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#4</a:t>
            </a:r>
          </a:p>
        </p:txBody>
      </p:sp>
      <p:sp>
        <p:nvSpPr>
          <p:cNvPr id="4" name="Slide Number Placeholder 3"/>
          <p:cNvSpPr>
            <a:spLocks noGrp="1"/>
          </p:cNvSpPr>
          <p:nvPr>
            <p:ph type="sldNum" sz="quarter" idx="12"/>
          </p:nvPr>
        </p:nvSpPr>
        <p:spPr/>
        <p:txBody>
          <a:bodyPr/>
          <a:lstStyle/>
          <a:p>
            <a:fld id="{69E57DC2-970A-4B3E-BB1C-7A09969E49DF}" type="slidenum">
              <a:rPr lang="en-US" smtClean="0"/>
              <a:pPr/>
              <a:t>50</a:t>
            </a:fld>
            <a:endParaRPr lang="en-US" dirty="0"/>
          </a:p>
        </p:txBody>
      </p:sp>
      <p:pic>
        <p:nvPicPr>
          <p:cNvPr id="7" name="Picture 6">
            <a:extLst>
              <a:ext uri="{FF2B5EF4-FFF2-40B4-BE49-F238E27FC236}">
                <a16:creationId xmlns:a16="http://schemas.microsoft.com/office/drawing/2014/main" id="{5BD5D16C-9C68-4429-8EB9-C11F7AB8104E}"/>
              </a:ext>
            </a:extLst>
          </p:cNvPr>
          <p:cNvPicPr>
            <a:picLocks noChangeAspect="1"/>
          </p:cNvPicPr>
          <p:nvPr/>
        </p:nvPicPr>
        <p:blipFill>
          <a:blip r:embed="rId3"/>
          <a:stretch>
            <a:fillRect/>
          </a:stretch>
        </p:blipFill>
        <p:spPr>
          <a:xfrm>
            <a:off x="1116675" y="1497794"/>
            <a:ext cx="10055264" cy="4418128"/>
          </a:xfrm>
          <a:prstGeom prst="rect">
            <a:avLst/>
          </a:prstGeom>
        </p:spPr>
      </p:pic>
      <p:sp>
        <p:nvSpPr>
          <p:cNvPr id="6" name="Rectangle 5"/>
          <p:cNvSpPr/>
          <p:nvPr/>
        </p:nvSpPr>
        <p:spPr>
          <a:xfrm>
            <a:off x="1582353" y="4087355"/>
            <a:ext cx="7974795" cy="82121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7137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BB8B-13C5-BB1F-E4CE-42FB62233301}"/>
              </a:ext>
            </a:extLst>
          </p:cNvPr>
          <p:cNvSpPr>
            <a:spLocks noGrp="1"/>
          </p:cNvSpPr>
          <p:nvPr>
            <p:ph type="title"/>
          </p:nvPr>
        </p:nvSpPr>
        <p:spPr/>
        <p:txBody>
          <a:bodyPr/>
          <a:lstStyle/>
          <a:p>
            <a:r>
              <a:rPr lang="en-US" dirty="0"/>
              <a:t>Think-Pair-Share #2</a:t>
            </a:r>
          </a:p>
        </p:txBody>
      </p:sp>
      <p:sp>
        <p:nvSpPr>
          <p:cNvPr id="3" name="Content Placeholder 2">
            <a:extLst>
              <a:ext uri="{FF2B5EF4-FFF2-40B4-BE49-F238E27FC236}">
                <a16:creationId xmlns:a16="http://schemas.microsoft.com/office/drawing/2014/main" id="{B090A4C7-A8AB-D158-A2EC-60ABA1D45C46}"/>
              </a:ext>
            </a:extLst>
          </p:cNvPr>
          <p:cNvSpPr>
            <a:spLocks noGrp="1"/>
          </p:cNvSpPr>
          <p:nvPr>
            <p:ph idx="1"/>
          </p:nvPr>
        </p:nvSpPr>
        <p:spPr>
          <a:xfrm>
            <a:off x="1116676" y="1142939"/>
            <a:ext cx="10541924" cy="5015814"/>
          </a:xfrm>
        </p:spPr>
        <p:txBody>
          <a:bodyPr>
            <a:normAutofit/>
          </a:bodyPr>
          <a:lstStyle/>
          <a:p>
            <a:pPr marL="0" indent="0">
              <a:buNone/>
            </a:pPr>
            <a:r>
              <a:rPr lang="en-US" dirty="0"/>
              <a:t>Consider the following statements:</a:t>
            </a:r>
            <a:endParaRPr lang="en-US" b="1" dirty="0"/>
          </a:p>
          <a:p>
            <a:pPr marL="0" indent="0">
              <a:buNone/>
            </a:pPr>
            <a:r>
              <a:rPr lang="en-US" b="1" dirty="0"/>
              <a:t>Evaluation: </a:t>
            </a:r>
            <a:r>
              <a:rPr lang="en-US" dirty="0"/>
              <a:t>With a p-value of 0.1747, there is not enough evidence against the null hypothesis and in support of the alternative hypothesis.</a:t>
            </a:r>
          </a:p>
          <a:p>
            <a:pPr marL="0" indent="0">
              <a:buNone/>
            </a:pPr>
            <a:r>
              <a:rPr lang="en-US" b="1" dirty="0"/>
              <a:t>Conclusion: </a:t>
            </a:r>
            <a:r>
              <a:rPr lang="en-US" dirty="0"/>
              <a:t>Based on the data, we can conclude that the population mean caffeine amount is 150 milligrams for NHANES participants.</a:t>
            </a:r>
            <a:endParaRPr lang="en-US" sz="2200" dirty="0"/>
          </a:p>
          <a:p>
            <a:pPr marL="0" indent="0">
              <a:buNone/>
            </a:pPr>
            <a:endParaRPr lang="en-US" sz="2200" dirty="0"/>
          </a:p>
          <a:p>
            <a:r>
              <a:rPr lang="en-US" dirty="0"/>
              <a:t>Why is this </a:t>
            </a:r>
            <a:r>
              <a:rPr lang="en-US"/>
              <a:t>conclusion inappropriate</a:t>
            </a:r>
            <a:r>
              <a:rPr lang="en-US" dirty="0"/>
              <a:t>?</a:t>
            </a:r>
          </a:p>
          <a:p>
            <a:r>
              <a:rPr lang="en-US" dirty="0"/>
              <a:t>What should our conclusion be instead?</a:t>
            </a:r>
          </a:p>
        </p:txBody>
      </p:sp>
      <p:sp>
        <p:nvSpPr>
          <p:cNvPr id="4" name="Slide Number Placeholder 3">
            <a:extLst>
              <a:ext uri="{FF2B5EF4-FFF2-40B4-BE49-F238E27FC236}">
                <a16:creationId xmlns:a16="http://schemas.microsoft.com/office/drawing/2014/main" id="{D37AE7AF-D203-16F5-8440-FA3B4D9A07C7}"/>
              </a:ext>
            </a:extLst>
          </p:cNvPr>
          <p:cNvSpPr>
            <a:spLocks noGrp="1"/>
          </p:cNvSpPr>
          <p:nvPr>
            <p:ph type="sldNum" sz="quarter" idx="12"/>
          </p:nvPr>
        </p:nvSpPr>
        <p:spPr/>
        <p:txBody>
          <a:bodyPr/>
          <a:lstStyle/>
          <a:p>
            <a:fld id="{69E57DC2-970A-4B3E-BB1C-7A09969E49DF}" type="slidenum">
              <a:rPr lang="en-US" smtClean="0"/>
              <a:pPr/>
              <a:t>51</a:t>
            </a:fld>
            <a:endParaRPr lang="en-US" dirty="0"/>
          </a:p>
        </p:txBody>
      </p:sp>
    </p:spTree>
    <p:extLst>
      <p:ext uri="{BB962C8B-B14F-4D97-AF65-F5344CB8AC3E}">
        <p14:creationId xmlns:p14="http://schemas.microsoft.com/office/powerpoint/2010/main" val="1884861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8AD0450-DEDC-4CC2-8C8D-2B1A02BA841F}"/>
              </a:ext>
            </a:extLst>
          </p:cNvPr>
          <p:cNvPicPr>
            <a:picLocks noChangeAspect="1"/>
          </p:cNvPicPr>
          <p:nvPr/>
        </p:nvPicPr>
        <p:blipFill>
          <a:blip r:embed="rId3"/>
          <a:stretch>
            <a:fillRect/>
          </a:stretch>
        </p:blipFill>
        <p:spPr>
          <a:xfrm>
            <a:off x="3807218" y="3869884"/>
            <a:ext cx="4577563" cy="1845177"/>
          </a:xfrm>
          <a:prstGeom prst="rect">
            <a:avLst/>
          </a:prstGeom>
        </p:spPr>
      </p:pic>
      <p:sp>
        <p:nvSpPr>
          <p:cNvPr id="2" name="Title 1">
            <a:extLst>
              <a:ext uri="{FF2B5EF4-FFF2-40B4-BE49-F238E27FC236}">
                <a16:creationId xmlns:a16="http://schemas.microsoft.com/office/drawing/2014/main" id="{874CDC0C-D5C5-405B-B208-DCEDB3E67B40}"/>
              </a:ext>
            </a:extLst>
          </p:cNvPr>
          <p:cNvSpPr>
            <a:spLocks noGrp="1"/>
          </p:cNvSpPr>
          <p:nvPr>
            <p:ph type="title"/>
          </p:nvPr>
        </p:nvSpPr>
        <p:spPr/>
        <p:txBody>
          <a:bodyPr/>
          <a:lstStyle/>
          <a:p>
            <a:r>
              <a:rPr lang="en-US" dirty="0"/>
              <a:t>Typing Speeds</a:t>
            </a:r>
          </a:p>
        </p:txBody>
      </p:sp>
      <p:sp>
        <p:nvSpPr>
          <p:cNvPr id="3" name="Content Placeholder 2">
            <a:extLst>
              <a:ext uri="{FF2B5EF4-FFF2-40B4-BE49-F238E27FC236}">
                <a16:creationId xmlns:a16="http://schemas.microsoft.com/office/drawing/2014/main" id="{436344B6-3029-446D-8DB9-801EE5451C0F}"/>
              </a:ext>
            </a:extLst>
          </p:cNvPr>
          <p:cNvSpPr>
            <a:spLocks noGrp="1"/>
          </p:cNvSpPr>
          <p:nvPr>
            <p:ph idx="1"/>
          </p:nvPr>
        </p:nvSpPr>
        <p:spPr/>
        <p:txBody>
          <a:bodyPr/>
          <a:lstStyle/>
          <a:p>
            <a:pPr marL="0" indent="0">
              <a:buNone/>
            </a:pPr>
            <a:r>
              <a:rPr lang="en-US" dirty="0"/>
              <a:t>How fast can you type?</a:t>
            </a:r>
          </a:p>
          <a:p>
            <a:pPr marL="0" indent="0">
              <a:buNone/>
            </a:pPr>
            <a:endParaRPr lang="en-US" sz="1000" dirty="0"/>
          </a:p>
          <a:p>
            <a:pPr marL="0" indent="0">
              <a:buNone/>
            </a:pPr>
            <a:r>
              <a:rPr lang="en-US" dirty="0"/>
              <a:t>Head to: </a:t>
            </a:r>
            <a:r>
              <a:rPr lang="en-US" dirty="0">
                <a:hlinkClick r:id="rId4"/>
              </a:rPr>
              <a:t>https://www.typingtest.com/</a:t>
            </a:r>
            <a:endParaRPr lang="en-US" dirty="0"/>
          </a:p>
          <a:p>
            <a:pPr lvl="1"/>
            <a:r>
              <a:rPr lang="en-US" dirty="0"/>
              <a:t>1 Minute Test</a:t>
            </a:r>
          </a:p>
          <a:p>
            <a:pPr lvl="1"/>
            <a:r>
              <a:rPr lang="en-US" dirty="0"/>
              <a:t>Medium Text</a:t>
            </a:r>
          </a:p>
          <a:p>
            <a:pPr marL="0" indent="0">
              <a:buNone/>
            </a:pPr>
            <a:endParaRPr lang="en-US" sz="1000" dirty="0"/>
          </a:p>
        </p:txBody>
      </p:sp>
      <p:sp>
        <p:nvSpPr>
          <p:cNvPr id="4" name="Slide Number Placeholder 3">
            <a:extLst>
              <a:ext uri="{FF2B5EF4-FFF2-40B4-BE49-F238E27FC236}">
                <a16:creationId xmlns:a16="http://schemas.microsoft.com/office/drawing/2014/main" id="{4E9C39D1-0A80-4063-ADAE-F3DDEF4B58A6}"/>
              </a:ext>
            </a:extLst>
          </p:cNvPr>
          <p:cNvSpPr>
            <a:spLocks noGrp="1"/>
          </p:cNvSpPr>
          <p:nvPr>
            <p:ph type="sldNum" sz="quarter" idx="12"/>
          </p:nvPr>
        </p:nvSpPr>
        <p:spPr/>
        <p:txBody>
          <a:bodyPr/>
          <a:lstStyle/>
          <a:p>
            <a:fld id="{69E57DC2-970A-4B3E-BB1C-7A09969E49DF}" type="slidenum">
              <a:rPr lang="en-US" smtClean="0"/>
              <a:pPr/>
              <a:t>52</a:t>
            </a:fld>
            <a:endParaRPr lang="en-US" dirty="0"/>
          </a:p>
        </p:txBody>
      </p:sp>
    </p:spTree>
    <p:extLst>
      <p:ext uri="{BB962C8B-B14F-4D97-AF65-F5344CB8AC3E}">
        <p14:creationId xmlns:p14="http://schemas.microsoft.com/office/powerpoint/2010/main" val="339752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Sampling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110" t="-22951"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The center and spread of this sampling distribution are given by:</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oMath>
                  </m:oMathPara>
                </a14:m>
                <a:endParaRPr lang="en-US" dirty="0"/>
              </a:p>
              <a:p>
                <a:pPr marL="0" indent="0">
                  <a:buNone/>
                </a:pPr>
                <a:endParaRPr lang="en-US" sz="5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oMath>
                  </m:oMathPara>
                </a14:m>
                <a:endParaRPr lang="en-US" dirty="0"/>
              </a:p>
              <a:p>
                <a:pPr marL="0" indent="0">
                  <a:buNone/>
                </a:pPr>
                <a:endParaRPr lang="en-US" dirty="0"/>
              </a:p>
              <a:p>
                <a:pPr marL="0" indent="0">
                  <a:buNone/>
                </a:pPr>
                <a:r>
                  <a:rPr lang="en-US" dirty="0"/>
                  <a:t>These properties are true for </a:t>
                </a:r>
                <a:r>
                  <a:rPr lang="en-US" b="1" i="1" dirty="0"/>
                  <a:t>any</a:t>
                </a:r>
                <a:r>
                  <a:rPr lang="en-US" dirty="0"/>
                  <a:t> sample size!</a:t>
                </a:r>
              </a:p>
              <a:p>
                <a:pPr marL="0" indent="0">
                  <a:buNone/>
                </a:pPr>
                <a:r>
                  <a:rPr lang="en-US" dirty="0"/>
                  <a:t>What about the shape of this distribution?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06" t="-163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6</a:t>
            </a:fld>
            <a:endParaRPr lang="en-US" dirty="0"/>
          </a:p>
        </p:txBody>
      </p:sp>
    </p:spTree>
    <p:extLst>
      <p:ext uri="{BB962C8B-B14F-4D97-AF65-F5344CB8AC3E}">
        <p14:creationId xmlns:p14="http://schemas.microsoft.com/office/powerpoint/2010/main" val="208971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About It</a:t>
            </a:r>
          </a:p>
        </p:txBody>
      </p:sp>
      <p:sp>
        <p:nvSpPr>
          <p:cNvPr id="3" name="Content Placeholder 2"/>
          <p:cNvSpPr>
            <a:spLocks noGrp="1"/>
          </p:cNvSpPr>
          <p:nvPr>
            <p:ph idx="1"/>
          </p:nvPr>
        </p:nvSpPr>
        <p:spPr>
          <a:xfrm>
            <a:off x="1116676" y="1142939"/>
            <a:ext cx="10336022" cy="5224610"/>
          </a:xfrm>
        </p:spPr>
        <p:txBody>
          <a:bodyPr/>
          <a:lstStyle/>
          <a:p>
            <a:pPr marL="0" indent="0">
              <a:buNone/>
            </a:pPr>
            <a:r>
              <a:rPr lang="en-US" dirty="0"/>
              <a:t>True or False?</a:t>
            </a:r>
          </a:p>
          <a:p>
            <a:pPr marL="0" indent="0">
              <a:buNone/>
            </a:pPr>
            <a:endParaRPr lang="en-US" sz="1000" dirty="0"/>
          </a:p>
          <a:p>
            <a:pPr marL="0" indent="0">
              <a:buNone/>
            </a:pPr>
            <a:r>
              <a:rPr lang="en-US" dirty="0"/>
              <a:t>In order for the sampling distribution of the sample mean to be normal (or approximately normal), the sample size </a:t>
            </a:r>
            <a:r>
              <a:rPr lang="en-US" i="1" dirty="0"/>
              <a:t>must</a:t>
            </a:r>
            <a:r>
              <a:rPr lang="en-US" dirty="0"/>
              <a:t> be at least 25</a:t>
            </a:r>
          </a:p>
          <a:p>
            <a:pPr marL="0" indent="0">
              <a:buNone/>
            </a:pPr>
            <a:endParaRPr lang="en-US" sz="1000" dirty="0"/>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7</a:t>
            </a:fld>
            <a:endParaRPr lang="en-US" dirty="0"/>
          </a:p>
        </p:txBody>
      </p:sp>
    </p:spTree>
    <p:extLst>
      <p:ext uri="{BB962C8B-B14F-4D97-AF65-F5344CB8AC3E}">
        <p14:creationId xmlns:p14="http://schemas.microsoft.com/office/powerpoint/2010/main" val="3115900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110" t="-22951"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6676" y="1142938"/>
                <a:ext cx="10111048" cy="5554895"/>
              </a:xfrm>
            </p:spPr>
            <p:txBody>
              <a:bodyPr>
                <a:normAutofit/>
              </a:bodyPr>
              <a:lstStyle/>
              <a:p>
                <a:pPr marL="0" indent="0">
                  <a:buNone/>
                </a:pPr>
                <a:r>
                  <a:rPr lang="en-US" b="1" dirty="0"/>
                  <a:t>False! </a:t>
                </a:r>
              </a:p>
              <a:p>
                <a:pPr marL="0" indent="0">
                  <a:buNone/>
                </a:pPr>
                <a:endParaRPr lang="en-US" sz="1000" dirty="0"/>
              </a:p>
              <a:p>
                <a:pPr marL="0" indent="0" algn="ctr">
                  <a:buNone/>
                </a:pPr>
                <a:r>
                  <a:rPr lang="en-US" dirty="0"/>
                  <a:t>If </a:t>
                </a:r>
                <a14:m>
                  <m:oMath xmlns:m="http://schemas.openxmlformats.org/officeDocument/2006/math">
                    <m:r>
                      <a:rPr lang="en-US" b="0" i="1" smtClean="0">
                        <a:latin typeface="Cambria Math" panose="02040503050406030204" pitchFamily="18" charset="0"/>
                      </a:rPr>
                      <m:t>𝑋</m:t>
                    </m:r>
                  </m:oMath>
                </a14:m>
                <a:r>
                  <a:rPr lang="en-US" dirty="0"/>
                  <a:t> has a </a:t>
                </a:r>
                <a14:m>
                  <m:oMath xmlns:m="http://schemas.openxmlformats.org/officeDocument/2006/math">
                    <m:r>
                      <a:rPr lang="en-US" b="0" i="1" smtClean="0">
                        <a:latin typeface="Cambria Math" panose="02040503050406030204" pitchFamily="18" charset="0"/>
                      </a:rPr>
                      <m:t>𝑁𝑜𝑟𝑚𝑎𝑙</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e>
                    </m:d>
                  </m:oMath>
                </a14:m>
                <a:r>
                  <a:rPr lang="en-US" dirty="0"/>
                  <a:t> distribution, </a:t>
                </a:r>
              </a:p>
              <a:p>
                <a:pPr marL="0" indent="0" algn="ctr">
                  <a:spcBef>
                    <a:spcPts val="200"/>
                  </a:spcBef>
                  <a:buNone/>
                </a:pPr>
                <a:r>
                  <a:rPr lang="en-US" dirty="0"/>
                  <a:t>then the Sampling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is </a:t>
                </a:r>
                <a14:m>
                  <m:oMath xmlns:m="http://schemas.openxmlformats.org/officeDocument/2006/math">
                    <m:r>
                      <a:rPr lang="en-US" i="1">
                        <a:latin typeface="Cambria Math" panose="02040503050406030204" pitchFamily="18" charset="0"/>
                      </a:rPr>
                      <m:t>𝑁</m:t>
                    </m:r>
                    <m:r>
                      <a:rPr lang="en-US" b="0" i="1" smtClean="0">
                        <a:latin typeface="Cambria Math" panose="02040503050406030204" pitchFamily="18" charset="0"/>
                      </a:rPr>
                      <m:t>𝑜𝑟𝑚𝑎𝑙</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 </m:t>
                        </m:r>
                        <m:f>
                          <m:fPr>
                            <m:ctrlPr>
                              <a:rPr lang="en-US"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𝜎</m:t>
                            </m:r>
                          </m:num>
                          <m:den>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e>
                    </m:d>
                  </m:oMath>
                </a14:m>
                <a:endParaRPr lang="en-US" dirty="0"/>
              </a:p>
              <a:p>
                <a:pPr marL="0" indent="0">
                  <a:buNone/>
                </a:pPr>
                <a:endParaRPr lang="en-US" dirty="0"/>
              </a:p>
              <a:p>
                <a:pPr marL="0" indent="0">
                  <a:buNone/>
                </a:pPr>
                <a:r>
                  <a:rPr lang="en-US" dirty="0"/>
                  <a:t>This is true for </a:t>
                </a:r>
                <a:r>
                  <a:rPr lang="en-US" b="1" i="1" dirty="0"/>
                  <a:t>any</a:t>
                </a:r>
                <a:r>
                  <a:rPr lang="en-US" dirty="0"/>
                  <a:t> sample size!</a:t>
                </a:r>
              </a:p>
              <a:p>
                <a:pPr marL="0" indent="0">
                  <a:buNone/>
                </a:pPr>
                <a:endParaRPr lang="en-US" sz="1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6676" y="1142938"/>
                <a:ext cx="10111048" cy="5554895"/>
              </a:xfrm>
              <a:blipFill>
                <a:blip r:embed="rId3"/>
                <a:stretch>
                  <a:fillRect l="-1206" t="-15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8</a:t>
            </a:fld>
            <a:endParaRPr lang="en-US" dirty="0"/>
          </a:p>
        </p:txBody>
      </p:sp>
    </p:spTree>
    <p:extLst>
      <p:ext uri="{BB962C8B-B14F-4D97-AF65-F5344CB8AC3E}">
        <p14:creationId xmlns:p14="http://schemas.microsoft.com/office/powerpoint/2010/main" val="3108701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for Normality</a:t>
            </a:r>
          </a:p>
        </p:txBody>
      </p:sp>
      <p:sp>
        <p:nvSpPr>
          <p:cNvPr id="3" name="Content Placeholder 2"/>
          <p:cNvSpPr>
            <a:spLocks noGrp="1"/>
          </p:cNvSpPr>
          <p:nvPr>
            <p:ph idx="1"/>
          </p:nvPr>
        </p:nvSpPr>
        <p:spPr>
          <a:xfrm>
            <a:off x="1116675" y="1142939"/>
            <a:ext cx="10310081" cy="5224610"/>
          </a:xfrm>
        </p:spPr>
        <p:txBody>
          <a:bodyPr>
            <a:normAutofit/>
          </a:bodyPr>
          <a:lstStyle/>
          <a:p>
            <a:pPr marL="0" indent="0">
              <a:spcAft>
                <a:spcPts val="1200"/>
              </a:spcAft>
              <a:buNone/>
            </a:pPr>
            <a:r>
              <a:rPr lang="en-US" dirty="0"/>
              <a:t>We can use the sample of data to make </a:t>
            </a:r>
            <a:r>
              <a:rPr lang="en-US" i="1" dirty="0"/>
              <a:t>assumptions</a:t>
            </a:r>
            <a:r>
              <a:rPr lang="en-US" dirty="0"/>
              <a:t> about the population it was drawn from</a:t>
            </a:r>
          </a:p>
          <a:p>
            <a:pPr marL="457200" lvl="1">
              <a:spcAft>
                <a:spcPts val="1200"/>
              </a:spcAft>
            </a:pPr>
            <a:r>
              <a:rPr lang="en-US" dirty="0"/>
              <a:t>If the sample appears to follow a normal model, then it is reasonable for us to </a:t>
            </a:r>
            <a:r>
              <a:rPr lang="en-US" b="1" i="1" dirty="0"/>
              <a:t>assume</a:t>
            </a:r>
            <a:r>
              <a:rPr lang="en-US" dirty="0"/>
              <a:t> that this sample was drawn from a normally distributed population</a:t>
            </a:r>
          </a:p>
          <a:p>
            <a:pPr marL="457200" lvl="1"/>
            <a:r>
              <a:rPr lang="en-US" dirty="0"/>
              <a:t>If the sample does </a:t>
            </a:r>
            <a:r>
              <a:rPr lang="en-US" i="1" dirty="0"/>
              <a:t>not</a:t>
            </a:r>
            <a:r>
              <a:rPr lang="en-US" dirty="0"/>
              <a:t> appear to follow a normal model, then it is </a:t>
            </a:r>
            <a:r>
              <a:rPr lang="en-US" i="1" dirty="0"/>
              <a:t>not</a:t>
            </a:r>
            <a:r>
              <a:rPr lang="en-US" dirty="0"/>
              <a:t> reasonable for us to </a:t>
            </a:r>
            <a:r>
              <a:rPr lang="en-US" b="1" i="1" dirty="0"/>
              <a:t>assume</a:t>
            </a:r>
            <a:r>
              <a:rPr lang="en-US" dirty="0"/>
              <a:t> that this sample was drawn from a normally distributed population</a:t>
            </a:r>
          </a:p>
          <a:p>
            <a:pPr marL="0" indent="0">
              <a:buNone/>
            </a:pPr>
            <a:endParaRPr lang="en-US" dirty="0"/>
          </a:p>
          <a:p>
            <a:pPr marL="0" indent="0">
              <a:buNone/>
            </a:pPr>
            <a:r>
              <a:rPr lang="en-US" dirty="0"/>
              <a:t>And if we can assume the sample was drawn from a normally distributed population, we can assume the sampling distribution of the sample mean is normal! </a:t>
            </a:r>
            <a:r>
              <a:rPr lang="en-US" sz="2000" dirty="0"/>
              <a:t>(According to the property from the last slide) </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9</a:t>
            </a:fld>
            <a:endParaRPr lang="en-US" dirty="0"/>
          </a:p>
        </p:txBody>
      </p:sp>
    </p:spTree>
    <p:extLst>
      <p:ext uri="{BB962C8B-B14F-4D97-AF65-F5344CB8AC3E}">
        <p14:creationId xmlns:p14="http://schemas.microsoft.com/office/powerpoint/2010/main" val="1877046746"/>
      </p:ext>
    </p:extLst>
  </p:cSld>
  <p:clrMapOvr>
    <a:masterClrMapping/>
  </p:clrMapOvr>
</p:sld>
</file>

<file path=ppt/theme/theme1.xml><?xml version="1.0" encoding="utf-8"?>
<a:theme xmlns:a="http://schemas.openxmlformats.org/drawingml/2006/main" name="Crop">
  <a:themeElements>
    <a:clrScheme name="Custom 2">
      <a:dk1>
        <a:srgbClr val="002060"/>
      </a:dk1>
      <a:lt1>
        <a:srgbClr val="FFFFFF"/>
      </a:lt1>
      <a:dk2>
        <a:srgbClr val="002060"/>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15085</TotalTime>
  <Words>3165</Words>
  <Application>Microsoft Office PowerPoint</Application>
  <PresentationFormat>Widescreen</PresentationFormat>
  <Paragraphs>403</Paragraphs>
  <Slides>52</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Cambria Math</vt:lpstr>
      <vt:lpstr>Franklin Gothic Book</vt:lpstr>
      <vt:lpstr>Lucida Console</vt:lpstr>
      <vt:lpstr>Source Sans Pro</vt:lpstr>
      <vt:lpstr>Crop</vt:lpstr>
      <vt:lpstr>STATS 250 Lab 5</vt:lpstr>
      <vt:lpstr>Course Reminders</vt:lpstr>
      <vt:lpstr>Lab 5</vt:lpstr>
      <vt:lpstr>Lab 5 </vt:lpstr>
      <vt:lpstr>Sampling Distribution of X ̅</vt:lpstr>
      <vt:lpstr>Sampling Distribution of X ̅</vt:lpstr>
      <vt:lpstr>Think About It</vt:lpstr>
      <vt:lpstr>Sampling Distribution of X ̅</vt:lpstr>
      <vt:lpstr>Checking for Normality</vt:lpstr>
      <vt:lpstr>NHANES Data</vt:lpstr>
      <vt:lpstr>Histograms</vt:lpstr>
      <vt:lpstr>Conclusion</vt:lpstr>
      <vt:lpstr>QQ Plots (Quantile-Quantile Plots)</vt:lpstr>
      <vt:lpstr>Conclusion</vt:lpstr>
      <vt:lpstr>QQ Plots</vt:lpstr>
      <vt:lpstr>Conclusion</vt:lpstr>
      <vt:lpstr>Comparison</vt:lpstr>
      <vt:lpstr>“Bad” QQ Plot Examples</vt:lpstr>
      <vt:lpstr>“Bad” QQ Plot Examples</vt:lpstr>
      <vt:lpstr>“Bad” QQ Plot Examples</vt:lpstr>
      <vt:lpstr>Demo #1 </vt:lpstr>
      <vt:lpstr>Demo #1</vt:lpstr>
      <vt:lpstr>Important Note</vt:lpstr>
      <vt:lpstr>Think-Pair-Share #1</vt:lpstr>
      <vt:lpstr>Think-Pair-Share #1</vt:lpstr>
      <vt:lpstr>Central Limit Theorem</vt:lpstr>
      <vt:lpstr>Normality Road Map</vt:lpstr>
      <vt:lpstr>t-Distribution</vt:lpstr>
      <vt:lpstr>t-Distribution vs Standard Normal (Z)</vt:lpstr>
      <vt:lpstr>Confidence Intervals</vt:lpstr>
      <vt:lpstr>Finding the t* Multiplier</vt:lpstr>
      <vt:lpstr>t.test()</vt:lpstr>
      <vt:lpstr>t.test()</vt:lpstr>
      <vt:lpstr>Demo #2</vt:lpstr>
      <vt:lpstr>Demo #2</vt:lpstr>
      <vt:lpstr>Interpretations</vt:lpstr>
      <vt:lpstr>qt()</vt:lpstr>
      <vt:lpstr>qt()</vt:lpstr>
      <vt:lpstr>qt()</vt:lpstr>
      <vt:lpstr>Demo #3</vt:lpstr>
      <vt:lpstr>Demo #3</vt:lpstr>
      <vt:lpstr>Hypothesis Tests</vt:lpstr>
      <vt:lpstr>Hypothesis Testing</vt:lpstr>
      <vt:lpstr>Hypothesis Testing</vt:lpstr>
      <vt:lpstr>t.test()</vt:lpstr>
      <vt:lpstr>t.test() </vt:lpstr>
      <vt:lpstr>p-value </vt:lpstr>
      <vt:lpstr>Conclusions</vt:lpstr>
      <vt:lpstr>Demo #4</vt:lpstr>
      <vt:lpstr>Demo #4</vt:lpstr>
      <vt:lpstr>Think-Pair-Share #2</vt:lpstr>
      <vt:lpstr>Typing Speeds</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STATS 401</dc:title>
  <dc:creator>Mark Rulkowski</dc:creator>
  <cp:lastModifiedBy>Jiangyue</cp:lastModifiedBy>
  <cp:revision>484</cp:revision>
  <dcterms:created xsi:type="dcterms:W3CDTF">2019-10-17T19:00:46Z</dcterms:created>
  <dcterms:modified xsi:type="dcterms:W3CDTF">2023-03-13T16:41:40Z</dcterms:modified>
</cp:coreProperties>
</file>