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8"/>
  </p:notesMasterIdLst>
  <p:sldIdLst>
    <p:sldId id="256" r:id="rId2"/>
    <p:sldId id="270" r:id="rId3"/>
    <p:sldId id="308" r:id="rId4"/>
    <p:sldId id="318" r:id="rId5"/>
    <p:sldId id="432" r:id="rId6"/>
    <p:sldId id="516" r:id="rId7"/>
    <p:sldId id="517" r:id="rId8"/>
    <p:sldId id="518" r:id="rId9"/>
    <p:sldId id="467" r:id="rId10"/>
    <p:sldId id="486" r:id="rId11"/>
    <p:sldId id="487" r:id="rId12"/>
    <p:sldId id="389" r:id="rId13"/>
    <p:sldId id="489" r:id="rId14"/>
    <p:sldId id="535" r:id="rId15"/>
    <p:sldId id="491" r:id="rId16"/>
    <p:sldId id="492" r:id="rId17"/>
    <p:sldId id="536" r:id="rId18"/>
    <p:sldId id="519" r:id="rId19"/>
    <p:sldId id="485" r:id="rId20"/>
    <p:sldId id="441" r:id="rId21"/>
    <p:sldId id="439" r:id="rId22"/>
    <p:sldId id="497" r:id="rId23"/>
    <p:sldId id="498" r:id="rId24"/>
    <p:sldId id="499" r:id="rId25"/>
    <p:sldId id="500" r:id="rId26"/>
    <p:sldId id="501" r:id="rId27"/>
    <p:sldId id="502" r:id="rId28"/>
    <p:sldId id="503" r:id="rId29"/>
    <p:sldId id="444" r:id="rId30"/>
    <p:sldId id="445" r:id="rId31"/>
    <p:sldId id="446" r:id="rId32"/>
    <p:sldId id="447" r:id="rId33"/>
    <p:sldId id="448" r:id="rId34"/>
    <p:sldId id="505" r:id="rId35"/>
    <p:sldId id="433" r:id="rId36"/>
    <p:sldId id="534" r:id="rId37"/>
    <p:sldId id="422" r:id="rId38"/>
    <p:sldId id="493" r:id="rId39"/>
    <p:sldId id="426" r:id="rId40"/>
    <p:sldId id="428" r:id="rId41"/>
    <p:sldId id="495" r:id="rId42"/>
    <p:sldId id="496" r:id="rId43"/>
    <p:sldId id="515" r:id="rId44"/>
    <p:sldId id="437" r:id="rId45"/>
    <p:sldId id="341" r:id="rId46"/>
    <p:sldId id="438"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2060"/>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0672" autoAdjust="0"/>
  </p:normalViewPr>
  <p:slideViewPr>
    <p:cSldViewPr snapToGrid="0">
      <p:cViewPr varScale="1">
        <p:scale>
          <a:sx n="81" d="100"/>
          <a:sy n="81" d="100"/>
        </p:scale>
        <p:origin x="12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D5E10A-EA3A-4B6C-B78C-A8343598BDBA}" type="datetimeFigureOut">
              <a:rPr lang="en-US" smtClean="0"/>
              <a:t>3/5/2023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DBCE06-ECFC-4308-8DAF-98A7C166DC7D}" type="slidenum">
              <a:rPr lang="en-US" smtClean="0"/>
              <a:t>‹#›</a:t>
            </a:fld>
            <a:endParaRPr lang="en-US"/>
          </a:p>
        </p:txBody>
      </p:sp>
    </p:spTree>
    <p:extLst>
      <p:ext uri="{BB962C8B-B14F-4D97-AF65-F5344CB8AC3E}">
        <p14:creationId xmlns:p14="http://schemas.microsoft.com/office/powerpoint/2010/main" val="1893762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55555"/>
                </a:solidFill>
                <a:effectLst/>
                <a:latin typeface="Source Sans Pro" panose="020B0503030403020204" pitchFamily="34" charset="0"/>
              </a:rPr>
              <a:t>Think About It: Will the sampling distribution of the sample proportion be wider or narrower with an increased sample size? </a:t>
            </a:r>
            <a:r>
              <a:rPr lang="en-US" b="0" i="1" dirty="0">
                <a:solidFill>
                  <a:srgbClr val="555555"/>
                </a:solidFill>
                <a:effectLst/>
                <a:latin typeface="Source Sans Pro" panose="020B0503030403020204" pitchFamily="34" charset="0"/>
              </a:rPr>
              <a:t>The sampling distribution will be narrower with an increased sample size - we expect the sample proportion to vary be less from sample to sample.</a:t>
            </a:r>
            <a:endParaRPr lang="en-US" dirty="0"/>
          </a:p>
        </p:txBody>
      </p:sp>
      <p:sp>
        <p:nvSpPr>
          <p:cNvPr id="4" name="Slide Number Placeholder 3"/>
          <p:cNvSpPr>
            <a:spLocks noGrp="1"/>
          </p:cNvSpPr>
          <p:nvPr>
            <p:ph type="sldNum" sz="quarter" idx="5"/>
          </p:nvPr>
        </p:nvSpPr>
        <p:spPr/>
        <p:txBody>
          <a:bodyPr/>
          <a:lstStyle/>
          <a:p>
            <a:fld id="{9ADBCE06-ECFC-4308-8DAF-98A7C166DC7D}" type="slidenum">
              <a:rPr lang="en-US" smtClean="0"/>
              <a:t>14</a:t>
            </a:fld>
            <a:endParaRPr lang="en-US"/>
          </a:p>
        </p:txBody>
      </p:sp>
    </p:spTree>
    <p:extLst>
      <p:ext uri="{BB962C8B-B14F-4D97-AF65-F5344CB8AC3E}">
        <p14:creationId xmlns:p14="http://schemas.microsoft.com/office/powerpoint/2010/main" val="1868650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555555"/>
                </a:solidFill>
                <a:effectLst/>
                <a:latin typeface="Source Sans Pro" panose="020B0503030403020204" pitchFamily="34" charset="0"/>
              </a:rPr>
              <a:t>Take a random sample of size n from the population</a:t>
            </a:r>
          </a:p>
          <a:p>
            <a:pPr algn="l">
              <a:buFont typeface="+mj-lt"/>
              <a:buAutoNum type="arabicPeriod"/>
            </a:pPr>
            <a:r>
              <a:rPr lang="en-US" b="0" i="0" dirty="0">
                <a:solidFill>
                  <a:srgbClr val="555555"/>
                </a:solidFill>
                <a:effectLst/>
                <a:latin typeface="Source Sans Pro" panose="020B0503030403020204" pitchFamily="34" charset="0"/>
              </a:rPr>
              <a:t>From this random sample, compute the sample proportion</a:t>
            </a:r>
          </a:p>
          <a:p>
            <a:pPr algn="l">
              <a:buFont typeface="+mj-lt"/>
              <a:buAutoNum type="arabicPeriod"/>
            </a:pPr>
            <a:r>
              <a:rPr lang="en-US" b="0" i="0" dirty="0">
                <a:solidFill>
                  <a:srgbClr val="555555"/>
                </a:solidFill>
                <a:effectLst/>
                <a:latin typeface="Source Sans Pro" panose="020B0503030403020204" pitchFamily="34" charset="0"/>
              </a:rPr>
              <a:t>Save the value of the sample proportion computed in Step 2</a:t>
            </a:r>
          </a:p>
          <a:p>
            <a:pPr algn="l">
              <a:buFont typeface="+mj-lt"/>
              <a:buAutoNum type="arabicPeriod"/>
            </a:pPr>
            <a:r>
              <a:rPr lang="en-US" b="0" i="0" dirty="0">
                <a:solidFill>
                  <a:srgbClr val="555555"/>
                </a:solidFill>
                <a:effectLst/>
                <a:latin typeface="Source Sans Pro" panose="020B0503030403020204" pitchFamily="34" charset="0"/>
              </a:rPr>
              <a:t>Repeat Steps 1 - 3 many, many times</a:t>
            </a:r>
          </a:p>
          <a:p>
            <a:pPr algn="l">
              <a:buFont typeface="+mj-lt"/>
              <a:buAutoNum type="arabicPeriod"/>
            </a:pPr>
            <a:r>
              <a:rPr lang="en-US" b="0" i="0" dirty="0">
                <a:solidFill>
                  <a:srgbClr val="555555"/>
                </a:solidFill>
                <a:effectLst/>
                <a:latin typeface="Source Sans Pro" panose="020B0503030403020204" pitchFamily="34" charset="0"/>
              </a:rPr>
              <a:t>Create a histogram of the many, many saved sample proportions</a:t>
            </a:r>
          </a:p>
          <a:p>
            <a:endParaRPr lang="en-US" dirty="0"/>
          </a:p>
          <a:p>
            <a:pPr algn="l"/>
            <a:r>
              <a:rPr lang="en-US" b="0" i="0" dirty="0">
                <a:solidFill>
                  <a:srgbClr val="555555"/>
                </a:solidFill>
                <a:effectLst/>
                <a:latin typeface="Source Sans Pro" panose="020B0503030403020204" pitchFamily="34" charset="0"/>
              </a:rPr>
              <a:t>We only simulated 100 sample proportions using the above function. We could add more and more sample proportions to get a better picture of the true sampling distribution of the sample proportion. But this is a good start!</a:t>
            </a:r>
          </a:p>
          <a:p>
            <a:pPr algn="l"/>
            <a:r>
              <a:rPr lang="en-US" b="0" i="0" dirty="0">
                <a:solidFill>
                  <a:srgbClr val="555555"/>
                </a:solidFill>
                <a:effectLst/>
                <a:latin typeface="Source Sans Pro" panose="020B0503030403020204" pitchFamily="34" charset="0"/>
              </a:rPr>
              <a:t>We see that the sampling distribution is centered around 0.45 or so. (Remember, the population proportion was 0.4567). We also see that the sample proportions vary by quite a bit!</a:t>
            </a:r>
          </a:p>
          <a:p>
            <a:endParaRPr lang="en-US" dirty="0"/>
          </a:p>
        </p:txBody>
      </p:sp>
      <p:sp>
        <p:nvSpPr>
          <p:cNvPr id="4" name="Slide Number Placeholder 3"/>
          <p:cNvSpPr>
            <a:spLocks noGrp="1"/>
          </p:cNvSpPr>
          <p:nvPr>
            <p:ph type="sldNum" sz="quarter" idx="5"/>
          </p:nvPr>
        </p:nvSpPr>
        <p:spPr/>
        <p:txBody>
          <a:bodyPr/>
          <a:lstStyle/>
          <a:p>
            <a:fld id="{9ADBCE06-ECFC-4308-8DAF-98A7C166DC7D}" type="slidenum">
              <a:rPr lang="en-US" smtClean="0"/>
              <a:t>15</a:t>
            </a:fld>
            <a:endParaRPr lang="en-US"/>
          </a:p>
        </p:txBody>
      </p:sp>
    </p:spTree>
    <p:extLst>
      <p:ext uri="{BB962C8B-B14F-4D97-AF65-F5344CB8AC3E}">
        <p14:creationId xmlns:p14="http://schemas.microsoft.com/office/powerpoint/2010/main" val="183806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55555"/>
                </a:solidFill>
                <a:effectLst/>
                <a:latin typeface="Source Sans Pro" panose="020B0503030403020204" pitchFamily="34" charset="0"/>
              </a:rPr>
              <a:t>We should find that the sampling distribution is still centered around 0.4567 and that the sample proportions vary by less (compared to when the sample size was 20).</a:t>
            </a:r>
            <a:endParaRPr lang="en-US" dirty="0"/>
          </a:p>
        </p:txBody>
      </p:sp>
      <p:sp>
        <p:nvSpPr>
          <p:cNvPr id="4" name="Slide Number Placeholder 3"/>
          <p:cNvSpPr>
            <a:spLocks noGrp="1"/>
          </p:cNvSpPr>
          <p:nvPr>
            <p:ph type="sldNum" sz="quarter" idx="5"/>
          </p:nvPr>
        </p:nvSpPr>
        <p:spPr/>
        <p:txBody>
          <a:bodyPr/>
          <a:lstStyle/>
          <a:p>
            <a:fld id="{9ADBCE06-ECFC-4308-8DAF-98A7C166DC7D}" type="slidenum">
              <a:rPr lang="en-US" smtClean="0"/>
              <a:t>17</a:t>
            </a:fld>
            <a:endParaRPr lang="en-US"/>
          </a:p>
        </p:txBody>
      </p:sp>
    </p:spTree>
    <p:extLst>
      <p:ext uri="{BB962C8B-B14F-4D97-AF65-F5344CB8AC3E}">
        <p14:creationId xmlns:p14="http://schemas.microsoft.com/office/powerpoint/2010/main" val="1156407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555555"/>
                </a:solidFill>
                <a:effectLst/>
                <a:latin typeface="Source Sans Pro" panose="020B0503030403020204" pitchFamily="34" charset="0"/>
              </a:rPr>
              <a:t>Result #1</a:t>
            </a:r>
            <a:r>
              <a:rPr lang="en-US" b="0" i="0" dirty="0">
                <a:solidFill>
                  <a:srgbClr val="555555"/>
                </a:solidFill>
                <a:effectLst/>
                <a:latin typeface="Source Sans Pro" panose="020B0503030403020204" pitchFamily="34" charset="0"/>
              </a:rPr>
              <a:t>: The expected value (or center) of the sampling distribution of the sample proportion (E(phat)) is equal to the population proportion (p).</a:t>
            </a:r>
          </a:p>
          <a:p>
            <a:pPr algn="l"/>
            <a:r>
              <a:rPr lang="en-US" b="1" i="0" dirty="0">
                <a:solidFill>
                  <a:srgbClr val="555555"/>
                </a:solidFill>
                <a:effectLst/>
                <a:latin typeface="Source Sans Pro" panose="020B0503030403020204" pitchFamily="34" charset="0"/>
              </a:rPr>
              <a:t>Result #2</a:t>
            </a:r>
            <a:r>
              <a:rPr lang="en-US" b="0" i="0" dirty="0">
                <a:solidFill>
                  <a:srgbClr val="555555"/>
                </a:solidFill>
                <a:effectLst/>
                <a:latin typeface="Source Sans Pro" panose="020B0503030403020204" pitchFamily="34" charset="0"/>
              </a:rPr>
              <a:t>: The standard deviation (or spread) of the sampling distribution of the sample proportion (</a:t>
            </a:r>
            <a:r>
              <a:rPr lang="en-US" b="0" i="0" dirty="0" err="1">
                <a:solidFill>
                  <a:srgbClr val="555555"/>
                </a:solidFill>
                <a:effectLst/>
                <a:latin typeface="Source Sans Pro" panose="020B0503030403020204" pitchFamily="34" charset="0"/>
              </a:rPr>
              <a:t>sd</a:t>
            </a:r>
            <a:r>
              <a:rPr lang="en-US" b="0" i="0" dirty="0">
                <a:solidFill>
                  <a:srgbClr val="555555"/>
                </a:solidFill>
                <a:effectLst/>
                <a:latin typeface="Source Sans Pro" panose="020B0503030403020204" pitchFamily="34" charset="0"/>
              </a:rPr>
              <a:t>(phat)) decreases as the sample size increases.</a:t>
            </a:r>
          </a:p>
          <a:p>
            <a:pPr algn="l"/>
            <a:r>
              <a:rPr lang="en-US" b="1" i="0" dirty="0">
                <a:solidFill>
                  <a:srgbClr val="555555"/>
                </a:solidFill>
                <a:effectLst/>
                <a:latin typeface="Source Sans Pro" panose="020B0503030403020204" pitchFamily="34" charset="0"/>
              </a:rPr>
              <a:t>Result #3</a:t>
            </a:r>
            <a:r>
              <a:rPr lang="en-US" b="0" i="0" dirty="0">
                <a:solidFill>
                  <a:srgbClr val="555555"/>
                </a:solidFill>
                <a:effectLst/>
                <a:latin typeface="Source Sans Pro" panose="020B0503030403020204" pitchFamily="34" charset="0"/>
              </a:rPr>
              <a:t>: The shape of the sampling distribution of the sample proportion can be approximated with a normal distribution when the sample size is large enough.</a:t>
            </a:r>
          </a:p>
          <a:p>
            <a:endParaRPr lang="en-US" dirty="0"/>
          </a:p>
        </p:txBody>
      </p:sp>
      <p:sp>
        <p:nvSpPr>
          <p:cNvPr id="4" name="Slide Number Placeholder 3"/>
          <p:cNvSpPr>
            <a:spLocks noGrp="1"/>
          </p:cNvSpPr>
          <p:nvPr>
            <p:ph type="sldNum" sz="quarter" idx="5"/>
          </p:nvPr>
        </p:nvSpPr>
        <p:spPr/>
        <p:txBody>
          <a:bodyPr/>
          <a:lstStyle/>
          <a:p>
            <a:fld id="{9ADBCE06-ECFC-4308-8DAF-98A7C166DC7D}" type="slidenum">
              <a:rPr lang="en-US" smtClean="0"/>
              <a:t>19</a:t>
            </a:fld>
            <a:endParaRPr lang="en-US"/>
          </a:p>
        </p:txBody>
      </p:sp>
    </p:spTree>
    <p:extLst>
      <p:ext uri="{BB962C8B-B14F-4D97-AF65-F5344CB8AC3E}">
        <p14:creationId xmlns:p14="http://schemas.microsoft.com/office/powerpoint/2010/main" val="1175301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55555"/>
                </a:solidFill>
                <a:effectLst/>
                <a:latin typeface="Source Sans Pro" panose="020B0503030403020204" pitchFamily="34" charset="0"/>
              </a:rPr>
              <a:t>Note: the p-value is </a:t>
            </a:r>
            <a:r>
              <a:rPr lang="en-US" b="0" i="1" dirty="0">
                <a:solidFill>
                  <a:srgbClr val="555555"/>
                </a:solidFill>
                <a:effectLst/>
                <a:latin typeface="Source Sans Pro" panose="020B0503030403020204" pitchFamily="34" charset="0"/>
              </a:rPr>
              <a:t>not</a:t>
            </a:r>
            <a:r>
              <a:rPr lang="en-US" b="0" i="0" dirty="0">
                <a:solidFill>
                  <a:srgbClr val="555555"/>
                </a:solidFill>
                <a:effectLst/>
                <a:latin typeface="Source Sans Pro" panose="020B0503030403020204" pitchFamily="34" charset="0"/>
              </a:rPr>
              <a:t> the probability that the null hypothesis is true. The p-value is the probability of a result as extreme (or more extreme) as the observed test statistic (in the direction of the alternative hypothesis) </a:t>
            </a:r>
            <a:r>
              <a:rPr lang="en-US" b="0" i="1" dirty="0">
                <a:solidFill>
                  <a:srgbClr val="555555"/>
                </a:solidFill>
                <a:effectLst/>
                <a:latin typeface="Source Sans Pro" panose="020B0503030403020204" pitchFamily="34" charset="0"/>
              </a:rPr>
              <a:t>assuming the null hypothesis is true</a:t>
            </a:r>
            <a:r>
              <a:rPr lang="en-US" b="0" i="0" dirty="0">
                <a:solidFill>
                  <a:srgbClr val="555555"/>
                </a:solidFill>
                <a:effectLst/>
                <a:latin typeface="Source Sans Pro" panose="020B0503030403020204" pitchFamily="34" charset="0"/>
              </a:rPr>
              <a:t>.</a:t>
            </a:r>
            <a:endParaRPr lang="en-US" dirty="0"/>
          </a:p>
        </p:txBody>
      </p:sp>
      <p:sp>
        <p:nvSpPr>
          <p:cNvPr id="4" name="Slide Number Placeholder 3"/>
          <p:cNvSpPr>
            <a:spLocks noGrp="1"/>
          </p:cNvSpPr>
          <p:nvPr>
            <p:ph type="sldNum" sz="quarter" idx="5"/>
          </p:nvPr>
        </p:nvSpPr>
        <p:spPr/>
        <p:txBody>
          <a:bodyPr/>
          <a:lstStyle/>
          <a:p>
            <a:fld id="{9ADBCE06-ECFC-4308-8DAF-98A7C166DC7D}" type="slidenum">
              <a:rPr lang="en-US" smtClean="0"/>
              <a:t>22</a:t>
            </a:fld>
            <a:endParaRPr lang="en-US"/>
          </a:p>
        </p:txBody>
      </p:sp>
    </p:spTree>
    <p:extLst>
      <p:ext uri="{BB962C8B-B14F-4D97-AF65-F5344CB8AC3E}">
        <p14:creationId xmlns:p14="http://schemas.microsoft.com/office/powerpoint/2010/main" val="1121762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Phat = x/n</a:t>
            </a:r>
          </a:p>
          <a:p>
            <a:r>
              <a:rPr lang="en-US" dirty="0"/>
              <a:t>Sd = sqrt(p0(1-p0)/n)</a:t>
            </a:r>
          </a:p>
          <a:p>
            <a:r>
              <a:rPr lang="en-US" dirty="0" err="1"/>
              <a:t>Test.stat</a:t>
            </a:r>
            <a:r>
              <a:rPr lang="en-US" dirty="0"/>
              <a:t> = (0.1-0.14)/0.0316</a:t>
            </a:r>
          </a:p>
        </p:txBody>
      </p:sp>
      <p:sp>
        <p:nvSpPr>
          <p:cNvPr id="4" name="Slide Number Placeholder 3"/>
          <p:cNvSpPr>
            <a:spLocks noGrp="1"/>
          </p:cNvSpPr>
          <p:nvPr>
            <p:ph type="sldNum" sz="quarter" idx="5"/>
          </p:nvPr>
        </p:nvSpPr>
        <p:spPr/>
        <p:txBody>
          <a:bodyPr/>
          <a:lstStyle/>
          <a:p>
            <a:fld id="{9ADBCE06-ECFC-4308-8DAF-98A7C166DC7D}" type="slidenum">
              <a:rPr lang="en-US" smtClean="0"/>
              <a:t>31</a:t>
            </a:fld>
            <a:endParaRPr lang="en-US"/>
          </a:p>
        </p:txBody>
      </p:sp>
    </p:spTree>
    <p:extLst>
      <p:ext uri="{BB962C8B-B14F-4D97-AF65-F5344CB8AC3E}">
        <p14:creationId xmlns:p14="http://schemas.microsoft.com/office/powerpoint/2010/main" val="3579247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555555"/>
                </a:solidFill>
                <a:effectLst/>
                <a:latin typeface="Source Sans Pro" panose="020B0503030403020204" pitchFamily="34" charset="0"/>
              </a:rPr>
              <a:t>H0: a fifth of all students believe that ketchup can be considered jam</a:t>
            </a:r>
          </a:p>
          <a:p>
            <a:r>
              <a:rPr lang="en-US" b="0" i="1" dirty="0">
                <a:solidFill>
                  <a:srgbClr val="555555"/>
                </a:solidFill>
                <a:effectLst/>
                <a:latin typeface="Source Sans Pro" panose="020B0503030403020204" pitchFamily="34" charset="0"/>
              </a:rPr>
              <a:t>Ha: less than a fifth of all students believe that ketchup can be considered jam</a:t>
            </a:r>
          </a:p>
          <a:p>
            <a:r>
              <a:rPr lang="en-US" b="0" i="1" dirty="0">
                <a:solidFill>
                  <a:srgbClr val="555555"/>
                </a:solidFill>
                <a:effectLst/>
                <a:latin typeface="Source Sans Pro" panose="020B0503030403020204" pitchFamily="34" charset="0"/>
              </a:rPr>
              <a:t>With a p-value of 0.0042, there is very strong evidence against the null hypothesis and in support of the alternative. Based on the data, we have very strong evidence to suggest that less than a fifth of all students believe that ketchup can be considered jam.</a:t>
            </a:r>
            <a:endParaRPr lang="en-US" dirty="0"/>
          </a:p>
        </p:txBody>
      </p:sp>
      <p:sp>
        <p:nvSpPr>
          <p:cNvPr id="4" name="Slide Number Placeholder 3"/>
          <p:cNvSpPr>
            <a:spLocks noGrp="1"/>
          </p:cNvSpPr>
          <p:nvPr>
            <p:ph type="sldNum" sz="quarter" idx="5"/>
          </p:nvPr>
        </p:nvSpPr>
        <p:spPr/>
        <p:txBody>
          <a:bodyPr/>
          <a:lstStyle/>
          <a:p>
            <a:fld id="{9ADBCE06-ECFC-4308-8DAF-98A7C166DC7D}" type="slidenum">
              <a:rPr lang="en-US" smtClean="0"/>
              <a:t>34</a:t>
            </a:fld>
            <a:endParaRPr lang="en-US"/>
          </a:p>
        </p:txBody>
      </p:sp>
    </p:spTree>
    <p:extLst>
      <p:ext uri="{BB962C8B-B14F-4D97-AF65-F5344CB8AC3E}">
        <p14:creationId xmlns:p14="http://schemas.microsoft.com/office/powerpoint/2010/main" val="196493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555555"/>
                </a:solidFill>
                <a:effectLst/>
                <a:latin typeface="Source Sans Pro" panose="020B0503030403020204" pitchFamily="34" charset="0"/>
              </a:rPr>
              <a:t>We assume the null hypothesis is true - that the population proportion is equal to the value stated in the null hypothesis.</a:t>
            </a:r>
            <a:endParaRPr lang="en-US" b="0" i="0" dirty="0">
              <a:solidFill>
                <a:srgbClr val="555555"/>
              </a:solidFill>
              <a:effectLst/>
              <a:latin typeface="Source Sans Pro" panose="020B0503030403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555555"/>
                </a:solidFill>
                <a:effectLst/>
                <a:latin typeface="Source Sans Pro" panose="020B0503030403020204" pitchFamily="34" charset="0"/>
              </a:rPr>
              <a:t>If the sample proportion (phat) was even further from the hypothesized value (p0), then we would get a smaller p-value - meaning we have more evidence against the null and in favor of the alternative.</a:t>
            </a:r>
            <a:endParaRPr lang="en-US" b="0" i="0" dirty="0">
              <a:solidFill>
                <a:srgbClr val="555555"/>
              </a:solidFill>
              <a:effectLst/>
              <a:latin typeface="Source Sans Pro" panose="020B0503030403020204" pitchFamily="34" charset="0"/>
            </a:endParaRPr>
          </a:p>
          <a:p>
            <a:endParaRPr lang="en-US" dirty="0"/>
          </a:p>
        </p:txBody>
      </p:sp>
      <p:sp>
        <p:nvSpPr>
          <p:cNvPr id="4" name="Slide Number Placeholder 3"/>
          <p:cNvSpPr>
            <a:spLocks noGrp="1"/>
          </p:cNvSpPr>
          <p:nvPr>
            <p:ph type="sldNum" sz="quarter" idx="5"/>
          </p:nvPr>
        </p:nvSpPr>
        <p:spPr/>
        <p:txBody>
          <a:bodyPr/>
          <a:lstStyle/>
          <a:p>
            <a:fld id="{9ADBCE06-ECFC-4308-8DAF-98A7C166DC7D}" type="slidenum">
              <a:rPr lang="en-US" smtClean="0"/>
              <a:t>35</a:t>
            </a:fld>
            <a:endParaRPr lang="en-US"/>
          </a:p>
        </p:txBody>
      </p:sp>
    </p:spTree>
    <p:extLst>
      <p:ext uri="{BB962C8B-B14F-4D97-AF65-F5344CB8AC3E}">
        <p14:creationId xmlns:p14="http://schemas.microsoft.com/office/powerpoint/2010/main" val="2578075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555555"/>
                </a:solidFill>
                <a:effectLst/>
                <a:latin typeface="Source Sans Pro" panose="020B0503030403020204" pitchFamily="34" charset="0"/>
              </a:rPr>
              <a:t>The point estimate (phat) is the only component that impacts the center.</a:t>
            </a:r>
            <a:endParaRPr lang="en-US" b="0" i="0" dirty="0">
              <a:solidFill>
                <a:srgbClr val="555555"/>
              </a:solidFill>
              <a:effectLst/>
              <a:latin typeface="Source Sans Pro" panose="020B0503030403020204" pitchFamily="34"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555555"/>
                </a:solidFill>
                <a:effectLst/>
                <a:latin typeface="Source Sans Pro" panose="020B0503030403020204" pitchFamily="34" charset="0"/>
              </a:rPr>
              <a:t>The confidence level and the sample size both impact the width of the interval. (The standard error (or estimated spread of the sampling distribution) also impacts the width, but we are mainly focusing on the other components here.</a:t>
            </a:r>
            <a:endParaRPr lang="en-US" b="0" i="0" dirty="0">
              <a:solidFill>
                <a:srgbClr val="555555"/>
              </a:solidFill>
              <a:effectLst/>
              <a:latin typeface="Source Sans Pro" panose="020B0503030403020204" pitchFamily="34"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555555"/>
                </a:solidFill>
                <a:effectLst/>
                <a:latin typeface="Source Sans Pro" panose="020B0503030403020204" pitchFamily="34" charset="0"/>
              </a:rPr>
              <a:t>The LEVEL is the idea that if we repeated this process many, many times and created many, many intervals of the same confidence level (from various samples of the same size), then we would capture the true population proportion in about 90% of the resulting confidence intervals.</a:t>
            </a:r>
            <a:endParaRPr lang="en-US" b="0" i="0" dirty="0">
              <a:solidFill>
                <a:srgbClr val="555555"/>
              </a:solidFill>
              <a:effectLst/>
              <a:latin typeface="Source Sans Pro" panose="020B0503030403020204" pitchFamily="34" charset="0"/>
            </a:endParaRPr>
          </a:p>
          <a:p>
            <a:endParaRPr lang="en-US" dirty="0"/>
          </a:p>
        </p:txBody>
      </p:sp>
      <p:sp>
        <p:nvSpPr>
          <p:cNvPr id="4" name="Slide Number Placeholder 3"/>
          <p:cNvSpPr>
            <a:spLocks noGrp="1"/>
          </p:cNvSpPr>
          <p:nvPr>
            <p:ph type="sldNum" sz="quarter" idx="5"/>
          </p:nvPr>
        </p:nvSpPr>
        <p:spPr/>
        <p:txBody>
          <a:bodyPr/>
          <a:lstStyle/>
          <a:p>
            <a:fld id="{9ADBCE06-ECFC-4308-8DAF-98A7C166DC7D}" type="slidenum">
              <a:rPr lang="en-US" smtClean="0"/>
              <a:t>43</a:t>
            </a:fld>
            <a:endParaRPr lang="en-US"/>
          </a:p>
        </p:txBody>
      </p:sp>
    </p:spTree>
    <p:extLst>
      <p:ext uri="{BB962C8B-B14F-4D97-AF65-F5344CB8AC3E}">
        <p14:creationId xmlns:p14="http://schemas.microsoft.com/office/powerpoint/2010/main" val="33279140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sz="2000" baseline="0">
                <a:solidFill>
                  <a:schemeClr val="tx2"/>
                </a:solidFill>
              </a:defRPr>
            </a:lvl1pPr>
          </a:lstStyle>
          <a:p>
            <a:fld id="{503E9CBF-030E-4106-A40F-2958B3DAEE47}" type="datetime1">
              <a:rPr lang="en-US" smtClean="0"/>
              <a:t>3/5/2023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sz="2000"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10595708" y="6453386"/>
            <a:ext cx="1596292" cy="404614"/>
          </a:xfrm>
        </p:spPr>
        <p:txBody>
          <a:bodyPr/>
          <a:lstStyle>
            <a:lvl1pPr>
              <a:defRPr sz="2000"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2" descr="Image result for michigan statistics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1320" t="14562" r="9522" b="22743"/>
          <a:stretch/>
        </p:blipFill>
        <p:spPr bwMode="auto">
          <a:xfrm>
            <a:off x="9620595" y="0"/>
            <a:ext cx="2571405" cy="543098"/>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B6547-779D-4825-98C9-63BE0DB13AAD}" type="datetime1">
              <a:rPr lang="en-US" smtClean="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B433B1-65D9-4208-9A3E-735D01BF79FA}" type="datetime1">
              <a:rPr lang="en-US" smtClean="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6676" y="386134"/>
            <a:ext cx="10111048" cy="742950"/>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1116676" y="1142939"/>
            <a:ext cx="10111048" cy="5224610"/>
          </a:xfrm>
        </p:spPr>
        <p:txBody>
          <a:bodyPr/>
          <a:lstStyle>
            <a:lvl1pPr marL="384048" indent="-384048">
              <a:buFont typeface="Arial" panose="020B0604020202020204" pitchFamily="34" charset="0"/>
              <a:buChar char="•"/>
              <a:defRPr sz="2800"/>
            </a:lvl1pPr>
            <a:lvl2pPr>
              <a:defRPr sz="2400" i="0"/>
            </a:lvl2pPr>
            <a:lvl3pPr marL="1371600" indent="-384048">
              <a:buFont typeface="Arial" panose="020B0604020202020204" pitchFamily="34" charset="0"/>
              <a:buChar char="•"/>
              <a:defRPr sz="2000"/>
            </a:lvl3pPr>
            <a:lvl4pPr>
              <a:defRPr i="0"/>
            </a:lvl4pPr>
            <a:lvl5pPr marL="2286000" indent="-384048">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2000"/>
            </a:lvl1pPr>
          </a:lstStyle>
          <a:p>
            <a:fld id="{FACD7629-F1CF-4F56-8CC6-539D3A30BE9A}" type="datetime1">
              <a:rPr lang="en-US" smtClean="0"/>
              <a:t>3/5/2023</a:t>
            </a:fld>
            <a:endParaRPr lang="en-US" dirty="0"/>
          </a:p>
        </p:txBody>
      </p:sp>
      <p:sp>
        <p:nvSpPr>
          <p:cNvPr id="5" name="Footer Placeholder 4"/>
          <p:cNvSpPr>
            <a:spLocks noGrp="1"/>
          </p:cNvSpPr>
          <p:nvPr>
            <p:ph type="ftr" sz="quarter" idx="11"/>
          </p:nvPr>
        </p:nvSpPr>
        <p:spPr/>
        <p:txBody>
          <a:bodyPr/>
          <a:lstStyle>
            <a:lvl1pPr>
              <a:defRPr sz="2000"/>
            </a:lvl1pPr>
          </a:lstStyle>
          <a:p>
            <a:endParaRPr lang="en-US" dirty="0"/>
          </a:p>
        </p:txBody>
      </p:sp>
      <p:sp>
        <p:nvSpPr>
          <p:cNvPr id="6" name="Slide Number Placeholder 5"/>
          <p:cNvSpPr>
            <a:spLocks noGrp="1"/>
          </p:cNvSpPr>
          <p:nvPr>
            <p:ph type="sldNum" sz="quarter" idx="12"/>
          </p:nvPr>
        </p:nvSpPr>
        <p:spPr>
          <a:xfrm>
            <a:off x="10595708" y="6453386"/>
            <a:ext cx="1596292" cy="404614"/>
          </a:xfrm>
        </p:spPr>
        <p:txBody>
          <a:bodyPr/>
          <a:lstStyle>
            <a:lvl1pPr>
              <a:defRPr sz="2000"/>
            </a:lvl1pPr>
          </a:lstStyle>
          <a:p>
            <a:fld id="{69E57DC2-970A-4B3E-BB1C-7A09969E49DF}" type="slidenum">
              <a:rPr lang="en-US" smtClean="0"/>
              <a:pPr/>
              <a:t>‹#›</a:t>
            </a:fld>
            <a:endParaRPr lang="en-US" dirty="0"/>
          </a:p>
        </p:txBody>
      </p:sp>
      <p:pic>
        <p:nvPicPr>
          <p:cNvPr id="7" name="Picture 2" descr="Image result for michigan statistics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1320" t="14562" r="9522" b="22743"/>
          <a:stretch/>
        </p:blipFill>
        <p:spPr bwMode="auto">
          <a:xfrm>
            <a:off x="9620595" y="0"/>
            <a:ext cx="2571405" cy="5430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953EE1D-13C4-415C-A27B-F910E5AF7591}" type="datetime1">
              <a:rPr lang="en-US" smtClean="0"/>
              <a:t>3/5/2023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z="2000"/>
            </a:lvl1pPr>
          </a:lstStyle>
          <a:p>
            <a:fld id="{27FDF827-F1AD-499A-9C25-0C5C67726931}" type="datetime1">
              <a:rPr lang="en-US" smtClean="0"/>
              <a:t>3/5/2023</a:t>
            </a:fld>
            <a:endParaRPr lang="en-US" dirty="0"/>
          </a:p>
        </p:txBody>
      </p:sp>
      <p:sp>
        <p:nvSpPr>
          <p:cNvPr id="6" name="Footer Placeholder 5"/>
          <p:cNvSpPr>
            <a:spLocks noGrp="1"/>
          </p:cNvSpPr>
          <p:nvPr>
            <p:ph type="ftr" sz="quarter" idx="11"/>
          </p:nvPr>
        </p:nvSpPr>
        <p:spPr/>
        <p:txBody>
          <a:bodyPr/>
          <a:lstStyle>
            <a:lvl1pPr>
              <a:defRPr sz="2000"/>
            </a:lvl1pPr>
          </a:lstStyle>
          <a:p>
            <a:endParaRPr lang="en-US" dirty="0"/>
          </a:p>
        </p:txBody>
      </p:sp>
      <p:sp>
        <p:nvSpPr>
          <p:cNvPr id="7" name="Slide Number Placeholder 6"/>
          <p:cNvSpPr>
            <a:spLocks noGrp="1"/>
          </p:cNvSpPr>
          <p:nvPr>
            <p:ph type="sldNum" sz="quarter" idx="12"/>
          </p:nvPr>
        </p:nvSpPr>
        <p:spPr>
          <a:xfrm>
            <a:off x="10595708" y="6453386"/>
            <a:ext cx="1596292" cy="404614"/>
          </a:xfrm>
        </p:spPr>
        <p:txBody>
          <a:bodyPr/>
          <a:lstStyle>
            <a:lvl1pPr>
              <a:defRPr sz="2000"/>
            </a:lvl1pPr>
          </a:lstStyle>
          <a:p>
            <a:fld id="{69E57DC2-970A-4B3E-BB1C-7A09969E49DF}" type="slidenum">
              <a:rPr lang="en-US" smtClean="0"/>
              <a:pPr/>
              <a:t>‹#›</a:t>
            </a:fld>
            <a:endParaRPr lang="en-US" dirty="0"/>
          </a:p>
        </p:txBody>
      </p:sp>
      <p:pic>
        <p:nvPicPr>
          <p:cNvPr id="8" name="Picture 2" descr="Image result for michigan statistics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1320" t="14562" r="9522" b="22743"/>
          <a:stretch/>
        </p:blipFill>
        <p:spPr bwMode="auto">
          <a:xfrm>
            <a:off x="9620595" y="0"/>
            <a:ext cx="2571405" cy="543098"/>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p:nvPr>
        </p:nvSpPr>
        <p:spPr>
          <a:xfrm>
            <a:off x="1116676" y="386134"/>
            <a:ext cx="10111048" cy="742950"/>
          </a:xfrm>
        </p:spPr>
        <p:txBody>
          <a:bodyPr>
            <a:normAutofit/>
          </a:bodyPr>
          <a:lstStyle>
            <a:lvl1pPr>
              <a:defRPr sz="4000"/>
            </a:lvl1pPr>
          </a:lstStyle>
          <a:p>
            <a:r>
              <a:rPr lang="en-US" dirty="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sz="2000"/>
            </a:lvl1pPr>
          </a:lstStyle>
          <a:p>
            <a:fld id="{18772693-4BFD-4C17-B089-4F8934138B63}" type="datetime1">
              <a:rPr lang="en-US" smtClean="0"/>
              <a:t>3/5/2023</a:t>
            </a:fld>
            <a:endParaRPr lang="en-US" dirty="0"/>
          </a:p>
        </p:txBody>
      </p:sp>
      <p:sp>
        <p:nvSpPr>
          <p:cNvPr id="8" name="Footer Placeholder 7"/>
          <p:cNvSpPr>
            <a:spLocks noGrp="1"/>
          </p:cNvSpPr>
          <p:nvPr>
            <p:ph type="ftr" sz="quarter" idx="11"/>
          </p:nvPr>
        </p:nvSpPr>
        <p:spPr/>
        <p:txBody>
          <a:bodyPr/>
          <a:lstStyle>
            <a:lvl1pPr>
              <a:defRPr sz="2000"/>
            </a:lvl1pPr>
          </a:lstStyle>
          <a:p>
            <a:endParaRPr lang="en-US" dirty="0"/>
          </a:p>
        </p:txBody>
      </p:sp>
      <p:sp>
        <p:nvSpPr>
          <p:cNvPr id="9" name="Slide Number Placeholder 8"/>
          <p:cNvSpPr>
            <a:spLocks noGrp="1"/>
          </p:cNvSpPr>
          <p:nvPr>
            <p:ph type="sldNum" sz="quarter" idx="12"/>
          </p:nvPr>
        </p:nvSpPr>
        <p:spPr>
          <a:xfrm>
            <a:off x="10595708" y="6450554"/>
            <a:ext cx="1596292" cy="404614"/>
          </a:xfrm>
        </p:spPr>
        <p:txBody>
          <a:bodyPr/>
          <a:lstStyle>
            <a:lvl1pPr>
              <a:defRPr sz="2000"/>
            </a:lvl1pPr>
          </a:lstStyle>
          <a:p>
            <a:fld id="{69E57DC2-970A-4B3E-BB1C-7A09969E49DF}" type="slidenum">
              <a:rPr lang="en-US" smtClean="0"/>
              <a:pPr/>
              <a:t>‹#›</a:t>
            </a:fld>
            <a:endParaRPr lang="en-US" dirty="0"/>
          </a:p>
        </p:txBody>
      </p:sp>
      <p:pic>
        <p:nvPicPr>
          <p:cNvPr id="10" name="Picture 2" descr="Image result for michigan statistics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1320" t="14562" r="9522" b="22743"/>
          <a:stretch/>
        </p:blipFill>
        <p:spPr bwMode="auto">
          <a:xfrm>
            <a:off x="9620595" y="0"/>
            <a:ext cx="2571405" cy="543098"/>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1116676" y="386134"/>
            <a:ext cx="10111048" cy="742950"/>
          </a:xfrm>
        </p:spPr>
        <p:txBody>
          <a:bodyPr>
            <a:normAutofit/>
          </a:bodyPr>
          <a:lstStyle>
            <a:lvl1pPr>
              <a:defRPr sz="4000"/>
            </a:lvl1pPr>
          </a:lstStyle>
          <a:p>
            <a:r>
              <a:rPr lang="en-US" dirty="0"/>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sz="2000"/>
            </a:lvl1pPr>
          </a:lstStyle>
          <a:p>
            <a:fld id="{68BEF147-D392-4C09-851B-8AD90ABFF98D}" type="datetime1">
              <a:rPr lang="en-US" smtClean="0"/>
              <a:t>3/5/2023</a:t>
            </a:fld>
            <a:endParaRPr lang="en-US" dirty="0"/>
          </a:p>
        </p:txBody>
      </p:sp>
      <p:sp>
        <p:nvSpPr>
          <p:cNvPr id="4" name="Footer Placeholder 3"/>
          <p:cNvSpPr>
            <a:spLocks noGrp="1"/>
          </p:cNvSpPr>
          <p:nvPr>
            <p:ph type="ftr" sz="quarter" idx="11"/>
          </p:nvPr>
        </p:nvSpPr>
        <p:spPr/>
        <p:txBody>
          <a:bodyPr/>
          <a:lstStyle>
            <a:lvl1pPr>
              <a:defRPr sz="2000"/>
            </a:lvl1pPr>
          </a:lstStyle>
          <a:p>
            <a:endParaRPr lang="en-US" dirty="0"/>
          </a:p>
        </p:txBody>
      </p:sp>
      <p:sp>
        <p:nvSpPr>
          <p:cNvPr id="5" name="Slide Number Placeholder 4"/>
          <p:cNvSpPr>
            <a:spLocks noGrp="1"/>
          </p:cNvSpPr>
          <p:nvPr>
            <p:ph type="sldNum" sz="quarter" idx="12"/>
          </p:nvPr>
        </p:nvSpPr>
        <p:spPr>
          <a:xfrm>
            <a:off x="10595708" y="6453386"/>
            <a:ext cx="1596292" cy="404614"/>
          </a:xfrm>
        </p:spPr>
        <p:txBody>
          <a:bodyPr/>
          <a:lstStyle>
            <a:lvl1pPr>
              <a:defRPr sz="2000"/>
            </a:lvl1pPr>
          </a:lstStyle>
          <a:p>
            <a:fld id="{69E57DC2-970A-4B3E-BB1C-7A09969E49DF}" type="slidenum">
              <a:rPr lang="en-US" smtClean="0"/>
              <a:pPr/>
              <a:t>‹#›</a:t>
            </a:fld>
            <a:endParaRPr lang="en-US" dirty="0"/>
          </a:p>
        </p:txBody>
      </p:sp>
      <p:pic>
        <p:nvPicPr>
          <p:cNvPr id="6" name="Picture 2" descr="Image result for michigan statistics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1320" t="14562" r="9522" b="22743"/>
          <a:stretch/>
        </p:blipFill>
        <p:spPr bwMode="auto">
          <a:xfrm>
            <a:off x="9620595" y="0"/>
            <a:ext cx="2571405" cy="54309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1116676" y="386134"/>
            <a:ext cx="10111048" cy="742950"/>
          </a:xfrm>
        </p:spPr>
        <p:txBody>
          <a:bodyPr>
            <a:normAutofit/>
          </a:bodyPr>
          <a:lstStyle>
            <a:lvl1pPr>
              <a:defRPr sz="4000"/>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z="2000"/>
            </a:lvl1pPr>
          </a:lstStyle>
          <a:p>
            <a:fld id="{131FA27F-9A75-4543-AB6F-83F8A66D6118}" type="datetime1">
              <a:rPr lang="en-US" smtClean="0"/>
              <a:t>3/5/2023</a:t>
            </a:fld>
            <a:endParaRPr lang="en-US" dirty="0"/>
          </a:p>
        </p:txBody>
      </p:sp>
      <p:sp>
        <p:nvSpPr>
          <p:cNvPr id="3" name="Footer Placeholder 2"/>
          <p:cNvSpPr>
            <a:spLocks noGrp="1"/>
          </p:cNvSpPr>
          <p:nvPr>
            <p:ph type="ftr" sz="quarter" idx="11"/>
          </p:nvPr>
        </p:nvSpPr>
        <p:spPr/>
        <p:txBody>
          <a:bodyPr/>
          <a:lstStyle>
            <a:lvl1pPr>
              <a:defRPr sz="2000"/>
            </a:lvl1pPr>
          </a:lstStyle>
          <a:p>
            <a:endParaRPr lang="en-US" dirty="0"/>
          </a:p>
        </p:txBody>
      </p:sp>
      <p:sp>
        <p:nvSpPr>
          <p:cNvPr id="4" name="Slide Number Placeholder 3"/>
          <p:cNvSpPr>
            <a:spLocks noGrp="1"/>
          </p:cNvSpPr>
          <p:nvPr>
            <p:ph type="sldNum" sz="quarter" idx="12"/>
          </p:nvPr>
        </p:nvSpPr>
        <p:spPr>
          <a:xfrm>
            <a:off x="10595708" y="6453386"/>
            <a:ext cx="1596292" cy="404614"/>
          </a:xfrm>
        </p:spPr>
        <p:txBody>
          <a:bodyPr/>
          <a:lstStyle>
            <a:lvl1pPr>
              <a:defRPr sz="2000"/>
            </a:lvl1pPr>
          </a:lstStyle>
          <a:p>
            <a:fld id="{69E57DC2-970A-4B3E-BB1C-7A09969E49DF}" type="slidenum">
              <a:rPr lang="en-US" smtClean="0"/>
              <a:pPr/>
              <a:t>‹#›</a:t>
            </a:fld>
            <a:endParaRPr lang="en-US" dirty="0"/>
          </a:p>
        </p:txBody>
      </p:sp>
      <p:pic>
        <p:nvPicPr>
          <p:cNvPr id="5" name="Picture 2" descr="Image result for michigan statistics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1320" t="14562" r="9522" b="22743"/>
          <a:stretch/>
        </p:blipFill>
        <p:spPr bwMode="auto">
          <a:xfrm>
            <a:off x="9620595" y="0"/>
            <a:ext cx="2571405" cy="5430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AD72B4B-07F5-425E-BBA3-8EA6D6CDA28A}" type="datetime1">
              <a:rPr lang="en-US" smtClean="0"/>
              <a:t>3/5/2023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8B6AC7A-7283-4DC6-A45B-503A87409718}" type="datetime1">
              <a:rPr lang="en-US" smtClean="0"/>
              <a:t>3/5/2023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E1A7372-F348-4B7A-BCA4-301D4B8B65C0}" type="datetime1">
              <a:rPr lang="en-US" smtClean="0"/>
              <a:t>3/5/2023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0.png"/></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rstudio.cloud/"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3.png"/><Relationship Id="rId1" Type="http://schemas.openxmlformats.org/officeDocument/2006/relationships/slideLayout" Target="../slideLayouts/slideLayout2.xml"/><Relationship Id="rId5" Type="http://schemas.openxmlformats.org/officeDocument/2006/relationships/image" Target="../media/image176.png"/><Relationship Id="rId4" Type="http://schemas.openxmlformats.org/officeDocument/2006/relationships/image" Target="../media/image17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STATS </a:t>
            </a:r>
            <a:r>
              <a:rPr lang="en-US" dirty="0"/>
              <a:t>250</a:t>
            </a:r>
            <a:br>
              <a:rPr lang="en-US" dirty="0"/>
            </a:br>
            <a:r>
              <a:rPr lang="en-US" sz="4000" cap="none" dirty="0">
                <a:latin typeface="+mn-lt"/>
              </a:rPr>
              <a:t>Lab 4</a:t>
            </a:r>
            <a:endParaRPr lang="en-US" sz="4400" dirty="0"/>
          </a:p>
        </p:txBody>
      </p:sp>
      <p:sp>
        <p:nvSpPr>
          <p:cNvPr id="3" name="Subtitle 2"/>
          <p:cNvSpPr>
            <a:spLocks noGrp="1"/>
          </p:cNvSpPr>
          <p:nvPr>
            <p:ph type="subTitle" idx="1"/>
          </p:nvPr>
        </p:nvSpPr>
        <p:spPr/>
        <p:txBody>
          <a:bodyPr>
            <a:normAutofit/>
          </a:bodyPr>
          <a:lstStyle/>
          <a:p>
            <a:r>
              <a:rPr lang="en-US" sz="2800" dirty="0"/>
              <a:t>Jiangyue Mao</a:t>
            </a:r>
          </a:p>
        </p:txBody>
      </p:sp>
      <p:pic>
        <p:nvPicPr>
          <p:cNvPr id="5" name="Picture 2" descr="Image result for michigan statistics logo"/>
          <p:cNvPicPr>
            <a:picLocks noChangeAspect="1" noChangeArrowheads="1"/>
          </p:cNvPicPr>
          <p:nvPr/>
        </p:nvPicPr>
        <p:blipFill rotWithShape="1">
          <a:blip r:embed="rId2">
            <a:extLst>
              <a:ext uri="{28A0092B-C50C-407E-A947-70E740481C1C}">
                <a14:useLocalDpi xmlns:a14="http://schemas.microsoft.com/office/drawing/2010/main" val="0"/>
              </a:ext>
            </a:extLst>
          </a:blip>
          <a:srcRect l="11320" t="14562" r="9522" b="22743"/>
          <a:stretch/>
        </p:blipFill>
        <p:spPr bwMode="auto">
          <a:xfrm>
            <a:off x="9620595" y="0"/>
            <a:ext cx="2571405" cy="543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797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7769-0C78-4BB2-A16A-AA367D5D5EF3}"/>
              </a:ext>
            </a:extLst>
          </p:cNvPr>
          <p:cNvSpPr>
            <a:spLocks noGrp="1"/>
          </p:cNvSpPr>
          <p:nvPr>
            <p:ph type="title"/>
          </p:nvPr>
        </p:nvSpPr>
        <p:spPr/>
        <p:txBody>
          <a:bodyPr/>
          <a:lstStyle/>
          <a:p>
            <a:r>
              <a:rPr lang="en-US" dirty="0"/>
              <a:t>Population Proportion</a:t>
            </a:r>
          </a:p>
        </p:txBody>
      </p:sp>
      <p:sp>
        <p:nvSpPr>
          <p:cNvPr id="3" name="Content Placeholder 2">
            <a:extLst>
              <a:ext uri="{FF2B5EF4-FFF2-40B4-BE49-F238E27FC236}">
                <a16:creationId xmlns:a16="http://schemas.microsoft.com/office/drawing/2014/main" id="{F79E0F87-C475-4E67-86D9-CDB99001FC15}"/>
              </a:ext>
            </a:extLst>
          </p:cNvPr>
          <p:cNvSpPr>
            <a:spLocks noGrp="1"/>
          </p:cNvSpPr>
          <p:nvPr>
            <p:ph idx="1"/>
          </p:nvPr>
        </p:nvSpPr>
        <p:spPr/>
        <p:txBody>
          <a:bodyPr/>
          <a:lstStyle/>
          <a:p>
            <a:pPr marL="0" indent="0">
              <a:buNone/>
            </a:pPr>
            <a:r>
              <a:rPr lang="en-US" dirty="0"/>
              <a:t>The table() function helps us calculate these proportions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Because we have data for </a:t>
            </a:r>
            <a:r>
              <a:rPr lang="en-US" b="1" i="1" dirty="0"/>
              <a:t>all</a:t>
            </a:r>
            <a:r>
              <a:rPr lang="en-US" dirty="0"/>
              <a:t> 473 employees, the value of 216 / 473 (or 0.4567) would be considered a </a:t>
            </a:r>
            <a:r>
              <a:rPr lang="en-US" b="1" i="1" dirty="0"/>
              <a:t>population</a:t>
            </a:r>
            <a:r>
              <a:rPr lang="en-US" dirty="0"/>
              <a:t> proportion.</a:t>
            </a:r>
          </a:p>
          <a:p>
            <a:pPr lvl="1"/>
            <a:r>
              <a:rPr lang="en-US" dirty="0"/>
              <a:t>This value is considered a </a:t>
            </a:r>
            <a:r>
              <a:rPr lang="en-US" u="sng" dirty="0"/>
              <a:t>parameter</a:t>
            </a:r>
          </a:p>
        </p:txBody>
      </p:sp>
      <p:sp>
        <p:nvSpPr>
          <p:cNvPr id="4" name="Slide Number Placeholder 3">
            <a:extLst>
              <a:ext uri="{FF2B5EF4-FFF2-40B4-BE49-F238E27FC236}">
                <a16:creationId xmlns:a16="http://schemas.microsoft.com/office/drawing/2014/main" id="{1211286E-09F6-471D-896D-660B2A378D1F}"/>
              </a:ext>
            </a:extLst>
          </p:cNvPr>
          <p:cNvSpPr>
            <a:spLocks noGrp="1"/>
          </p:cNvSpPr>
          <p:nvPr>
            <p:ph type="sldNum" sz="quarter" idx="12"/>
          </p:nvPr>
        </p:nvSpPr>
        <p:spPr/>
        <p:txBody>
          <a:bodyPr/>
          <a:lstStyle/>
          <a:p>
            <a:fld id="{69E57DC2-970A-4B3E-BB1C-7A09969E49DF}" type="slidenum">
              <a:rPr lang="en-US" smtClean="0"/>
              <a:pPr/>
              <a:t>10</a:t>
            </a:fld>
            <a:endParaRPr lang="en-US" dirty="0"/>
          </a:p>
        </p:txBody>
      </p:sp>
      <p:pic>
        <p:nvPicPr>
          <p:cNvPr id="6" name="Picture 5">
            <a:extLst>
              <a:ext uri="{FF2B5EF4-FFF2-40B4-BE49-F238E27FC236}">
                <a16:creationId xmlns:a16="http://schemas.microsoft.com/office/drawing/2014/main" id="{AA74E277-D372-467D-8132-E463151AE3F3}"/>
              </a:ext>
            </a:extLst>
          </p:cNvPr>
          <p:cNvPicPr>
            <a:picLocks noChangeAspect="1"/>
          </p:cNvPicPr>
          <p:nvPr/>
        </p:nvPicPr>
        <p:blipFill>
          <a:blip r:embed="rId2"/>
          <a:stretch>
            <a:fillRect/>
          </a:stretch>
        </p:blipFill>
        <p:spPr>
          <a:xfrm>
            <a:off x="1116676" y="1835784"/>
            <a:ext cx="8692470" cy="1681887"/>
          </a:xfrm>
          <a:prstGeom prst="rect">
            <a:avLst/>
          </a:prstGeom>
        </p:spPr>
      </p:pic>
    </p:spTree>
    <p:extLst>
      <p:ext uri="{BB962C8B-B14F-4D97-AF65-F5344CB8AC3E}">
        <p14:creationId xmlns:p14="http://schemas.microsoft.com/office/powerpoint/2010/main" val="3086426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88FB-28F7-43DF-A63C-EB4C6F9C33D3}"/>
              </a:ext>
            </a:extLst>
          </p:cNvPr>
          <p:cNvSpPr>
            <a:spLocks noGrp="1"/>
          </p:cNvSpPr>
          <p:nvPr>
            <p:ph type="title"/>
          </p:nvPr>
        </p:nvSpPr>
        <p:spPr/>
        <p:txBody>
          <a:bodyPr/>
          <a:lstStyle/>
          <a:p>
            <a:r>
              <a:rPr lang="en-US" dirty="0"/>
              <a:t>Sample Proportions</a:t>
            </a:r>
          </a:p>
        </p:txBody>
      </p:sp>
      <p:sp>
        <p:nvSpPr>
          <p:cNvPr id="3" name="Content Placeholder 2">
            <a:extLst>
              <a:ext uri="{FF2B5EF4-FFF2-40B4-BE49-F238E27FC236}">
                <a16:creationId xmlns:a16="http://schemas.microsoft.com/office/drawing/2014/main" id="{F91B11C2-0FE5-4BF4-A4A9-AC7C587B00BC}"/>
              </a:ext>
            </a:extLst>
          </p:cNvPr>
          <p:cNvSpPr>
            <a:spLocks noGrp="1"/>
          </p:cNvSpPr>
          <p:nvPr>
            <p:ph idx="1"/>
          </p:nvPr>
        </p:nvSpPr>
        <p:spPr/>
        <p:txBody>
          <a:bodyPr/>
          <a:lstStyle/>
          <a:p>
            <a:pPr marL="0" indent="0">
              <a:buNone/>
            </a:pPr>
            <a:r>
              <a:rPr lang="en-US" dirty="0"/>
              <a:t>Suppose we can't collect information on </a:t>
            </a:r>
            <a:r>
              <a:rPr lang="en-US" i="1" dirty="0"/>
              <a:t>every</a:t>
            </a:r>
            <a:r>
              <a:rPr lang="en-US" dirty="0"/>
              <a:t> employee (for one reason or another). And instead, we can only collect a subset - or </a:t>
            </a:r>
            <a:r>
              <a:rPr lang="en-US" b="1" dirty="0"/>
              <a:t>sample</a:t>
            </a:r>
            <a:r>
              <a:rPr lang="en-US" dirty="0"/>
              <a:t> - of employees.</a:t>
            </a:r>
          </a:p>
          <a:p>
            <a:pPr marL="0" indent="0">
              <a:buNone/>
            </a:pPr>
            <a:endParaRPr lang="en-US" dirty="0"/>
          </a:p>
          <a:p>
            <a:pPr marL="0" indent="0">
              <a:buNone/>
            </a:pPr>
            <a:r>
              <a:rPr lang="en-US" dirty="0"/>
              <a:t>Numerical summaries (such as the sample proportion)calculated from this subset are called statistics. </a:t>
            </a:r>
          </a:p>
          <a:p>
            <a:pPr marL="0" indent="0">
              <a:buNone/>
            </a:pPr>
            <a:endParaRPr lang="en-US" dirty="0"/>
          </a:p>
          <a:p>
            <a:pPr marL="0" indent="0">
              <a:buNone/>
            </a:pPr>
            <a:r>
              <a:rPr lang="en-US" b="1" dirty="0"/>
              <a:t>Statistics will vary from sample to sample!</a:t>
            </a:r>
          </a:p>
          <a:p>
            <a:pPr marL="0"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3459793E-FD09-4195-86F0-9D031494F1F8}"/>
              </a:ext>
            </a:extLst>
          </p:cNvPr>
          <p:cNvSpPr>
            <a:spLocks noGrp="1"/>
          </p:cNvSpPr>
          <p:nvPr>
            <p:ph type="sldNum" sz="quarter" idx="12"/>
          </p:nvPr>
        </p:nvSpPr>
        <p:spPr/>
        <p:txBody>
          <a:bodyPr/>
          <a:lstStyle/>
          <a:p>
            <a:fld id="{69E57DC2-970A-4B3E-BB1C-7A09969E49DF}" type="slidenum">
              <a:rPr lang="en-US" smtClean="0"/>
              <a:pPr/>
              <a:t>11</a:t>
            </a:fld>
            <a:endParaRPr lang="en-US" dirty="0"/>
          </a:p>
        </p:txBody>
      </p:sp>
    </p:spTree>
    <p:extLst>
      <p:ext uri="{BB962C8B-B14F-4D97-AF65-F5344CB8AC3E}">
        <p14:creationId xmlns:p14="http://schemas.microsoft.com/office/powerpoint/2010/main" val="2849142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randomSampleProportion</a:t>
            </a:r>
            <a:r>
              <a:rPr lang="en-US" dirty="0"/>
              <a:t>()</a:t>
            </a:r>
          </a:p>
        </p:txBody>
      </p:sp>
      <p:sp>
        <p:nvSpPr>
          <p:cNvPr id="3" name="Content Placeholder 2"/>
          <p:cNvSpPr>
            <a:spLocks noGrp="1"/>
          </p:cNvSpPr>
          <p:nvPr>
            <p:ph idx="1"/>
          </p:nvPr>
        </p:nvSpPr>
        <p:spPr>
          <a:xfrm>
            <a:off x="1116675" y="1142939"/>
            <a:ext cx="10240521" cy="5224610"/>
          </a:xfrm>
        </p:spPr>
        <p:txBody>
          <a:bodyPr>
            <a:normAutofit/>
          </a:bodyPr>
          <a:lstStyle/>
          <a:p>
            <a:pPr marL="0" indent="0">
              <a:buNone/>
            </a:pPr>
            <a:r>
              <a:rPr lang="en-US" dirty="0"/>
              <a:t>Takes a random sample and calculates the sample proportion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Arguments:</a:t>
            </a:r>
          </a:p>
          <a:p>
            <a:pPr lvl="1"/>
            <a:r>
              <a:rPr lang="en-US" dirty="0"/>
              <a:t>data: the data set of interest (employee)</a:t>
            </a:r>
          </a:p>
          <a:p>
            <a:pPr lvl="1"/>
            <a:r>
              <a:rPr lang="en-US" dirty="0"/>
              <a:t>column: the column number of the variable of interest (column = 8) </a:t>
            </a:r>
          </a:p>
          <a:p>
            <a:pPr lvl="1"/>
            <a:r>
              <a:rPr lang="en-US" dirty="0"/>
              <a:t>n: the size of the random sample (n = 20)</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12</a:t>
            </a:fld>
            <a:endParaRPr lang="en-US" dirty="0"/>
          </a:p>
        </p:txBody>
      </p:sp>
      <p:pic>
        <p:nvPicPr>
          <p:cNvPr id="8" name="Picture 7">
            <a:extLst>
              <a:ext uri="{FF2B5EF4-FFF2-40B4-BE49-F238E27FC236}">
                <a16:creationId xmlns:a16="http://schemas.microsoft.com/office/drawing/2014/main" id="{11142071-C6C8-25BC-E5E3-A6ADF3A6189F}"/>
              </a:ext>
            </a:extLst>
          </p:cNvPr>
          <p:cNvPicPr>
            <a:picLocks noChangeAspect="1"/>
          </p:cNvPicPr>
          <p:nvPr/>
        </p:nvPicPr>
        <p:blipFill>
          <a:blip r:embed="rId2"/>
          <a:stretch>
            <a:fillRect/>
          </a:stretch>
        </p:blipFill>
        <p:spPr>
          <a:xfrm>
            <a:off x="1116677" y="1792058"/>
            <a:ext cx="10111047" cy="2511241"/>
          </a:xfrm>
          <a:prstGeom prst="rect">
            <a:avLst/>
          </a:prstGeom>
        </p:spPr>
      </p:pic>
      <p:sp>
        <p:nvSpPr>
          <p:cNvPr id="5" name="Oval 4">
            <a:extLst>
              <a:ext uri="{FF2B5EF4-FFF2-40B4-BE49-F238E27FC236}">
                <a16:creationId xmlns:a16="http://schemas.microsoft.com/office/drawing/2014/main" id="{53000AED-F3DD-F22B-966A-4DF150077EEE}"/>
              </a:ext>
            </a:extLst>
          </p:cNvPr>
          <p:cNvSpPr/>
          <p:nvPr/>
        </p:nvSpPr>
        <p:spPr>
          <a:xfrm>
            <a:off x="1702609" y="3755244"/>
            <a:ext cx="4302600" cy="54805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8042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D23F-975F-4640-B701-03A31A71CE6C}"/>
              </a:ext>
            </a:extLst>
          </p:cNvPr>
          <p:cNvSpPr>
            <a:spLocks noGrp="1"/>
          </p:cNvSpPr>
          <p:nvPr>
            <p:ph type="title"/>
          </p:nvPr>
        </p:nvSpPr>
        <p:spPr/>
        <p:txBody>
          <a:bodyPr/>
          <a:lstStyle/>
          <a:p>
            <a:r>
              <a:rPr lang="en-US" dirty="0"/>
              <a:t>Demo #1</a:t>
            </a:r>
          </a:p>
        </p:txBody>
      </p:sp>
      <p:sp>
        <p:nvSpPr>
          <p:cNvPr id="3" name="Content Placeholder 2">
            <a:extLst>
              <a:ext uri="{FF2B5EF4-FFF2-40B4-BE49-F238E27FC236}">
                <a16:creationId xmlns:a16="http://schemas.microsoft.com/office/drawing/2014/main" id="{E40B0B25-CEFD-4A85-9C43-6AEBAB9F4F17}"/>
              </a:ext>
            </a:extLst>
          </p:cNvPr>
          <p:cNvSpPr>
            <a:spLocks noGrp="1"/>
          </p:cNvSpPr>
          <p:nvPr>
            <p:ph idx="1"/>
          </p:nvPr>
        </p:nvSpPr>
        <p:spPr/>
        <p:txBody>
          <a:bodyPr/>
          <a:lstStyle/>
          <a:p>
            <a:pPr marL="0" indent="0">
              <a:buNone/>
            </a:pPr>
            <a:r>
              <a:rPr lang="en-US" dirty="0"/>
              <a:t>Use the </a:t>
            </a:r>
            <a:r>
              <a:rPr lang="en-US" dirty="0" err="1"/>
              <a:t>randomSampleProportion</a:t>
            </a:r>
            <a:r>
              <a:rPr lang="en-US" dirty="0"/>
              <a:t>() function to calculate the sample proportion of female employees for a random sample of 120 employees (n = 120).</a:t>
            </a:r>
          </a:p>
          <a:p>
            <a:pPr marL="0" indent="0">
              <a:buNone/>
            </a:pPr>
            <a:endParaRPr lang="en-US" dirty="0"/>
          </a:p>
          <a:p>
            <a:pPr marL="0" indent="0">
              <a:buNone/>
            </a:pPr>
            <a:r>
              <a:rPr lang="en-US" dirty="0"/>
              <a:t>Think About It: Will the sampling distribution of the sample proportion be wider or narrower with an increased sample size?</a:t>
            </a:r>
          </a:p>
        </p:txBody>
      </p:sp>
      <p:sp>
        <p:nvSpPr>
          <p:cNvPr id="4" name="Slide Number Placeholder 3">
            <a:extLst>
              <a:ext uri="{FF2B5EF4-FFF2-40B4-BE49-F238E27FC236}">
                <a16:creationId xmlns:a16="http://schemas.microsoft.com/office/drawing/2014/main" id="{5B17B6F1-7C2C-4A81-A0A1-7B9D93CECA6C}"/>
              </a:ext>
            </a:extLst>
          </p:cNvPr>
          <p:cNvSpPr>
            <a:spLocks noGrp="1"/>
          </p:cNvSpPr>
          <p:nvPr>
            <p:ph type="sldNum" sz="quarter" idx="12"/>
          </p:nvPr>
        </p:nvSpPr>
        <p:spPr/>
        <p:txBody>
          <a:bodyPr/>
          <a:lstStyle/>
          <a:p>
            <a:fld id="{69E57DC2-970A-4B3E-BB1C-7A09969E49DF}" type="slidenum">
              <a:rPr lang="en-US" smtClean="0"/>
              <a:pPr/>
              <a:t>13</a:t>
            </a:fld>
            <a:endParaRPr lang="en-US" dirty="0"/>
          </a:p>
        </p:txBody>
      </p:sp>
    </p:spTree>
    <p:extLst>
      <p:ext uri="{BB962C8B-B14F-4D97-AF65-F5344CB8AC3E}">
        <p14:creationId xmlns:p14="http://schemas.microsoft.com/office/powerpoint/2010/main" val="1478674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3D0BA-3A27-928B-35D6-ACC0197281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EF9B39-7862-1016-D599-66A6557A2A9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2025BBA-C09E-CAF9-DAF4-68804948A024}"/>
              </a:ext>
            </a:extLst>
          </p:cNvPr>
          <p:cNvSpPr>
            <a:spLocks noGrp="1"/>
          </p:cNvSpPr>
          <p:nvPr>
            <p:ph type="sldNum" sz="quarter" idx="12"/>
          </p:nvPr>
        </p:nvSpPr>
        <p:spPr/>
        <p:txBody>
          <a:bodyPr/>
          <a:lstStyle/>
          <a:p>
            <a:fld id="{69E57DC2-970A-4B3E-BB1C-7A09969E49DF}" type="slidenum">
              <a:rPr lang="en-US" smtClean="0"/>
              <a:pPr/>
              <a:t>14</a:t>
            </a:fld>
            <a:endParaRPr lang="en-US" dirty="0"/>
          </a:p>
        </p:txBody>
      </p:sp>
      <p:pic>
        <p:nvPicPr>
          <p:cNvPr id="10" name="Picture 9">
            <a:extLst>
              <a:ext uri="{FF2B5EF4-FFF2-40B4-BE49-F238E27FC236}">
                <a16:creationId xmlns:a16="http://schemas.microsoft.com/office/drawing/2014/main" id="{B35C1084-CDAC-72D9-220D-4E7990B7115F}"/>
              </a:ext>
            </a:extLst>
          </p:cNvPr>
          <p:cNvPicPr>
            <a:picLocks noChangeAspect="1"/>
          </p:cNvPicPr>
          <p:nvPr/>
        </p:nvPicPr>
        <p:blipFill>
          <a:blip r:embed="rId3"/>
          <a:stretch>
            <a:fillRect/>
          </a:stretch>
        </p:blipFill>
        <p:spPr>
          <a:xfrm>
            <a:off x="912090" y="983717"/>
            <a:ext cx="10520219" cy="4283574"/>
          </a:xfrm>
          <a:prstGeom prst="rect">
            <a:avLst/>
          </a:prstGeom>
        </p:spPr>
      </p:pic>
    </p:spTree>
    <p:extLst>
      <p:ext uri="{BB962C8B-B14F-4D97-AF65-F5344CB8AC3E}">
        <p14:creationId xmlns:p14="http://schemas.microsoft.com/office/powerpoint/2010/main" val="36101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A5804-0692-4836-B3D4-838A5A68AEAA}"/>
              </a:ext>
            </a:extLst>
          </p:cNvPr>
          <p:cNvSpPr>
            <a:spLocks noGrp="1"/>
          </p:cNvSpPr>
          <p:nvPr>
            <p:ph type="title"/>
          </p:nvPr>
        </p:nvSpPr>
        <p:spPr/>
        <p:txBody>
          <a:bodyPr/>
          <a:lstStyle/>
          <a:p>
            <a:r>
              <a:rPr lang="en-US" dirty="0" err="1"/>
              <a:t>samplingDistProportion</a:t>
            </a:r>
            <a:r>
              <a:rPr lang="en-US" dirty="0"/>
              <a:t>()</a:t>
            </a:r>
          </a:p>
        </p:txBody>
      </p:sp>
      <p:sp>
        <p:nvSpPr>
          <p:cNvPr id="3" name="Content Placeholder 2">
            <a:extLst>
              <a:ext uri="{FF2B5EF4-FFF2-40B4-BE49-F238E27FC236}">
                <a16:creationId xmlns:a16="http://schemas.microsoft.com/office/drawing/2014/main" id="{5D52DB9A-7553-4568-86E7-B910CC04926A}"/>
              </a:ext>
            </a:extLst>
          </p:cNvPr>
          <p:cNvSpPr>
            <a:spLocks noGrp="1"/>
          </p:cNvSpPr>
          <p:nvPr>
            <p:ph idx="1"/>
          </p:nvPr>
        </p:nvSpPr>
        <p:spPr/>
        <p:txBody>
          <a:bodyPr/>
          <a:lstStyle/>
          <a:p>
            <a:pPr marL="0" indent="0">
              <a:buNone/>
            </a:pPr>
            <a:r>
              <a:rPr lang="en-US" dirty="0"/>
              <a:t>We can start to visualize the idea of the sampling distribution of the sample proportion by using the </a:t>
            </a:r>
            <a:r>
              <a:rPr lang="en-US" dirty="0" err="1"/>
              <a:t>samplingDistProportion</a:t>
            </a:r>
            <a:r>
              <a:rPr lang="en-US" dirty="0"/>
              <a:t>() function.</a:t>
            </a:r>
          </a:p>
          <a:p>
            <a:pPr lvl="1"/>
            <a:r>
              <a:rPr lang="en-US" dirty="0"/>
              <a:t>This plots 100 different sample proportions from our population</a:t>
            </a:r>
          </a:p>
        </p:txBody>
      </p:sp>
      <p:sp>
        <p:nvSpPr>
          <p:cNvPr id="4" name="Slide Number Placeholder 3">
            <a:extLst>
              <a:ext uri="{FF2B5EF4-FFF2-40B4-BE49-F238E27FC236}">
                <a16:creationId xmlns:a16="http://schemas.microsoft.com/office/drawing/2014/main" id="{5C8F9DB5-D2C7-41AA-9DA7-1276EB5C0412}"/>
              </a:ext>
            </a:extLst>
          </p:cNvPr>
          <p:cNvSpPr>
            <a:spLocks noGrp="1"/>
          </p:cNvSpPr>
          <p:nvPr>
            <p:ph type="sldNum" sz="quarter" idx="12"/>
          </p:nvPr>
        </p:nvSpPr>
        <p:spPr/>
        <p:txBody>
          <a:bodyPr/>
          <a:lstStyle/>
          <a:p>
            <a:fld id="{69E57DC2-970A-4B3E-BB1C-7A09969E49DF}" type="slidenum">
              <a:rPr lang="en-US" smtClean="0"/>
              <a:pPr/>
              <a:t>15</a:t>
            </a:fld>
            <a:endParaRPr lang="en-US" dirty="0"/>
          </a:p>
        </p:txBody>
      </p:sp>
      <p:pic>
        <p:nvPicPr>
          <p:cNvPr id="6" name="Picture 5">
            <a:extLst>
              <a:ext uri="{FF2B5EF4-FFF2-40B4-BE49-F238E27FC236}">
                <a16:creationId xmlns:a16="http://schemas.microsoft.com/office/drawing/2014/main" id="{658372BE-657E-4AA2-9418-66A7A455358A}"/>
              </a:ext>
            </a:extLst>
          </p:cNvPr>
          <p:cNvPicPr>
            <a:picLocks noChangeAspect="1"/>
          </p:cNvPicPr>
          <p:nvPr/>
        </p:nvPicPr>
        <p:blipFill>
          <a:blip r:embed="rId3"/>
          <a:stretch>
            <a:fillRect/>
          </a:stretch>
        </p:blipFill>
        <p:spPr>
          <a:xfrm>
            <a:off x="3472260" y="3175850"/>
            <a:ext cx="4993314" cy="3437066"/>
          </a:xfrm>
          <a:prstGeom prst="rect">
            <a:avLst/>
          </a:prstGeom>
        </p:spPr>
      </p:pic>
      <p:pic>
        <p:nvPicPr>
          <p:cNvPr id="7" name="Picture 6">
            <a:extLst>
              <a:ext uri="{FF2B5EF4-FFF2-40B4-BE49-F238E27FC236}">
                <a16:creationId xmlns:a16="http://schemas.microsoft.com/office/drawing/2014/main" id="{26024E36-D816-026C-8E13-BCDFED8AF457}"/>
              </a:ext>
            </a:extLst>
          </p:cNvPr>
          <p:cNvPicPr>
            <a:picLocks noChangeAspect="1"/>
          </p:cNvPicPr>
          <p:nvPr/>
        </p:nvPicPr>
        <p:blipFill>
          <a:blip r:embed="rId4"/>
          <a:stretch>
            <a:fillRect/>
          </a:stretch>
        </p:blipFill>
        <p:spPr>
          <a:xfrm>
            <a:off x="2064513" y="2475484"/>
            <a:ext cx="8215373" cy="561979"/>
          </a:xfrm>
          <a:prstGeom prst="rect">
            <a:avLst/>
          </a:prstGeom>
        </p:spPr>
      </p:pic>
    </p:spTree>
    <p:extLst>
      <p:ext uri="{BB962C8B-B14F-4D97-AF65-F5344CB8AC3E}">
        <p14:creationId xmlns:p14="http://schemas.microsoft.com/office/powerpoint/2010/main" val="2517818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9CB3D-0069-439B-8FA4-429459F2BCD5}"/>
              </a:ext>
            </a:extLst>
          </p:cNvPr>
          <p:cNvSpPr>
            <a:spLocks noGrp="1"/>
          </p:cNvSpPr>
          <p:nvPr>
            <p:ph type="title"/>
          </p:nvPr>
        </p:nvSpPr>
        <p:spPr/>
        <p:txBody>
          <a:bodyPr/>
          <a:lstStyle/>
          <a:p>
            <a:r>
              <a:rPr lang="en-US" dirty="0"/>
              <a:t>Demo #2</a:t>
            </a:r>
          </a:p>
        </p:txBody>
      </p:sp>
      <p:sp>
        <p:nvSpPr>
          <p:cNvPr id="3" name="Content Placeholder 2">
            <a:extLst>
              <a:ext uri="{FF2B5EF4-FFF2-40B4-BE49-F238E27FC236}">
                <a16:creationId xmlns:a16="http://schemas.microsoft.com/office/drawing/2014/main" id="{0C976297-9914-45D2-B9C7-27D77A64C1CA}"/>
              </a:ext>
            </a:extLst>
          </p:cNvPr>
          <p:cNvSpPr>
            <a:spLocks noGrp="1"/>
          </p:cNvSpPr>
          <p:nvPr>
            <p:ph idx="1"/>
          </p:nvPr>
        </p:nvSpPr>
        <p:spPr>
          <a:xfrm>
            <a:off x="1116675" y="1142939"/>
            <a:ext cx="10180379" cy="5224610"/>
          </a:xfrm>
        </p:spPr>
        <p:txBody>
          <a:bodyPr/>
          <a:lstStyle/>
          <a:p>
            <a:pPr marL="0" indent="0">
              <a:buNone/>
            </a:pPr>
            <a:r>
              <a:rPr lang="en-US" dirty="0"/>
              <a:t>Use the </a:t>
            </a:r>
            <a:r>
              <a:rPr lang="en-US" dirty="0" err="1"/>
              <a:t>samplingDistProportion</a:t>
            </a:r>
            <a:r>
              <a:rPr lang="en-US" dirty="0"/>
              <a:t>() function to plot a bunch of sample proportions of female employees (for a random samples of size 120).</a:t>
            </a:r>
          </a:p>
          <a:p>
            <a:pPr marL="0" indent="0">
              <a:buNone/>
            </a:pPr>
            <a:endParaRPr lang="en-US" sz="2000" dirty="0"/>
          </a:p>
          <a:p>
            <a:pPr marL="0" indent="0">
              <a:buNone/>
            </a:pPr>
            <a:r>
              <a:rPr lang="en-US" dirty="0"/>
              <a:t>Think About It:</a:t>
            </a:r>
          </a:p>
          <a:p>
            <a:pPr marL="0" indent="0">
              <a:buNone/>
            </a:pPr>
            <a:r>
              <a:rPr lang="en-US" dirty="0"/>
              <a:t>True/False: In Demo 2, the sampling distribution of the sample proportion is approximately normal because the sample size is large enough (at least 25) to use the Central Limit Theorem.</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6F7D9DA-BF1B-40CC-BE21-81E4BA49A080}"/>
              </a:ext>
            </a:extLst>
          </p:cNvPr>
          <p:cNvSpPr>
            <a:spLocks noGrp="1"/>
          </p:cNvSpPr>
          <p:nvPr>
            <p:ph type="sldNum" sz="quarter" idx="12"/>
          </p:nvPr>
        </p:nvSpPr>
        <p:spPr/>
        <p:txBody>
          <a:bodyPr/>
          <a:lstStyle/>
          <a:p>
            <a:fld id="{69E57DC2-970A-4B3E-BB1C-7A09969E49DF}" type="slidenum">
              <a:rPr lang="en-US" smtClean="0"/>
              <a:pPr/>
              <a:t>16</a:t>
            </a:fld>
            <a:endParaRPr lang="en-US" dirty="0"/>
          </a:p>
        </p:txBody>
      </p:sp>
    </p:spTree>
    <p:extLst>
      <p:ext uri="{BB962C8B-B14F-4D97-AF65-F5344CB8AC3E}">
        <p14:creationId xmlns:p14="http://schemas.microsoft.com/office/powerpoint/2010/main" val="2082540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3225-5111-1523-F551-BC50A08DBA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0F5A98-4473-050B-5FDE-D0419ECF69C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AE51C4E4-B3F3-6EBA-F9F6-34C0D49BEF10}"/>
              </a:ext>
            </a:extLst>
          </p:cNvPr>
          <p:cNvSpPr>
            <a:spLocks noGrp="1"/>
          </p:cNvSpPr>
          <p:nvPr>
            <p:ph type="sldNum" sz="quarter" idx="12"/>
          </p:nvPr>
        </p:nvSpPr>
        <p:spPr/>
        <p:txBody>
          <a:bodyPr/>
          <a:lstStyle/>
          <a:p>
            <a:fld id="{69E57DC2-970A-4B3E-BB1C-7A09969E49DF}" type="slidenum">
              <a:rPr lang="en-US" smtClean="0"/>
              <a:pPr/>
              <a:t>17</a:t>
            </a:fld>
            <a:endParaRPr lang="en-US" dirty="0"/>
          </a:p>
        </p:txBody>
      </p:sp>
      <p:pic>
        <p:nvPicPr>
          <p:cNvPr id="6" name="Picture 5">
            <a:extLst>
              <a:ext uri="{FF2B5EF4-FFF2-40B4-BE49-F238E27FC236}">
                <a16:creationId xmlns:a16="http://schemas.microsoft.com/office/drawing/2014/main" id="{6377BEF4-8BBA-4410-574B-F0A5C36CC83A}"/>
              </a:ext>
            </a:extLst>
          </p:cNvPr>
          <p:cNvPicPr>
            <a:picLocks noChangeAspect="1"/>
          </p:cNvPicPr>
          <p:nvPr/>
        </p:nvPicPr>
        <p:blipFill>
          <a:blip r:embed="rId3"/>
          <a:stretch>
            <a:fillRect/>
          </a:stretch>
        </p:blipFill>
        <p:spPr>
          <a:xfrm>
            <a:off x="1768301" y="750282"/>
            <a:ext cx="8903631" cy="5617267"/>
          </a:xfrm>
          <a:prstGeom prst="rect">
            <a:avLst/>
          </a:prstGeom>
        </p:spPr>
      </p:pic>
    </p:spTree>
    <p:extLst>
      <p:ext uri="{BB962C8B-B14F-4D97-AF65-F5344CB8AC3E}">
        <p14:creationId xmlns:p14="http://schemas.microsoft.com/office/powerpoint/2010/main" val="2664265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9CB3D-0069-439B-8FA4-429459F2BCD5}"/>
              </a:ext>
            </a:extLst>
          </p:cNvPr>
          <p:cNvSpPr>
            <a:spLocks noGrp="1"/>
          </p:cNvSpPr>
          <p:nvPr>
            <p:ph type="title"/>
          </p:nvPr>
        </p:nvSpPr>
        <p:spPr/>
        <p:txBody>
          <a:bodyPr/>
          <a:lstStyle/>
          <a:p>
            <a:r>
              <a:rPr lang="en-US" dirty="0"/>
              <a:t>Demo #2</a:t>
            </a:r>
          </a:p>
        </p:txBody>
      </p:sp>
      <p:sp>
        <p:nvSpPr>
          <p:cNvPr id="3" name="Content Placeholder 2">
            <a:extLst>
              <a:ext uri="{FF2B5EF4-FFF2-40B4-BE49-F238E27FC236}">
                <a16:creationId xmlns:a16="http://schemas.microsoft.com/office/drawing/2014/main" id="{0C976297-9914-45D2-B9C7-27D77A64C1CA}"/>
              </a:ext>
            </a:extLst>
          </p:cNvPr>
          <p:cNvSpPr>
            <a:spLocks noGrp="1"/>
          </p:cNvSpPr>
          <p:nvPr>
            <p:ph idx="1"/>
          </p:nvPr>
        </p:nvSpPr>
        <p:spPr>
          <a:xfrm>
            <a:off x="1116675" y="1142939"/>
            <a:ext cx="10180379" cy="5224610"/>
          </a:xfrm>
        </p:spPr>
        <p:txBody>
          <a:bodyPr/>
          <a:lstStyle/>
          <a:p>
            <a:pPr marL="0" indent="0">
              <a:buNone/>
            </a:pPr>
            <a:r>
              <a:rPr lang="en-US" dirty="0"/>
              <a:t>Use the </a:t>
            </a:r>
            <a:r>
              <a:rPr lang="en-US" dirty="0" err="1"/>
              <a:t>samplingDistProportion</a:t>
            </a:r>
            <a:r>
              <a:rPr lang="en-US" dirty="0"/>
              <a:t>() function to plot a bunch of sample proportions of female employees (for a random samples of size 120).</a:t>
            </a:r>
          </a:p>
          <a:p>
            <a:pPr marL="0" indent="0">
              <a:buNone/>
            </a:pPr>
            <a:endParaRPr lang="en-US" sz="2000" dirty="0"/>
          </a:p>
          <a:p>
            <a:pPr marL="0" indent="0">
              <a:buNone/>
            </a:pPr>
            <a:r>
              <a:rPr lang="en-US" dirty="0"/>
              <a:t>Think About It:</a:t>
            </a:r>
          </a:p>
          <a:p>
            <a:pPr marL="0" indent="0">
              <a:buNone/>
            </a:pPr>
            <a:r>
              <a:rPr lang="en-US" dirty="0"/>
              <a:t>True/False: In Demo 2, the sampling distribution of the sample proportion is approximately normal because the sample size is large enough (at least 25) to use the Central Limit Theorem.</a:t>
            </a:r>
          </a:p>
          <a:p>
            <a:pPr marL="0" indent="0">
              <a:buNone/>
            </a:pPr>
            <a:r>
              <a:rPr lang="en-US" dirty="0">
                <a:solidFill>
                  <a:srgbClr val="C00000"/>
                </a:solidFill>
              </a:rPr>
              <a:t>False! The Central Limit Theorem is for the sampling distribution of the sample mean (when working with a quantitative response). For categorical data and proportions, we use np and n(1-p) to ensure the sample size is large enough to perform the analysis.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6F7D9DA-BF1B-40CC-BE21-81E4BA49A080}"/>
              </a:ext>
            </a:extLst>
          </p:cNvPr>
          <p:cNvSpPr>
            <a:spLocks noGrp="1"/>
          </p:cNvSpPr>
          <p:nvPr>
            <p:ph type="sldNum" sz="quarter" idx="12"/>
          </p:nvPr>
        </p:nvSpPr>
        <p:spPr/>
        <p:txBody>
          <a:bodyPr/>
          <a:lstStyle/>
          <a:p>
            <a:fld id="{69E57DC2-970A-4B3E-BB1C-7A09969E49DF}" type="slidenum">
              <a:rPr lang="en-US" smtClean="0"/>
              <a:pPr/>
              <a:t>18</a:t>
            </a:fld>
            <a:endParaRPr lang="en-US" dirty="0"/>
          </a:p>
        </p:txBody>
      </p:sp>
    </p:spTree>
    <p:extLst>
      <p:ext uri="{BB962C8B-B14F-4D97-AF65-F5344CB8AC3E}">
        <p14:creationId xmlns:p14="http://schemas.microsoft.com/office/powerpoint/2010/main" val="2680072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Sampling Distribution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110" t="-23770" b="-204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sz="3600" dirty="0"/>
                  <a:t>				</a:t>
                </a:r>
                <a:r>
                  <a:rPr lang="en-US" sz="3600" b="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t> = </a:t>
                </a:r>
                <a14:m>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𝑥</m:t>
                        </m:r>
                      </m:num>
                      <m:den>
                        <m:r>
                          <a:rPr lang="en-US" sz="2400" b="0" i="1" dirty="0" smtClean="0">
                            <a:latin typeface="Cambria Math" panose="02040503050406030204" pitchFamily="18" charset="0"/>
                          </a:rPr>
                          <m:t>𝑛</m:t>
                        </m:r>
                      </m:den>
                    </m:f>
                  </m:oMath>
                </a14:m>
                <a:endParaRPr lang="en-US" sz="2400" dirty="0"/>
              </a:p>
              <a:p>
                <a:pPr marL="0" indent="0" algn="ctr">
                  <a:buNone/>
                </a:pPr>
                <a:endParaRPr lang="en-US" sz="2400" b="0" i="1" dirty="0">
                  <a:latin typeface="Cambria Math" panose="02040503050406030204" pitchFamily="18" charset="0"/>
                </a:endParaRPr>
              </a:p>
              <a:p>
                <a:pPr marL="0" indent="0" algn="ctr">
                  <a:buNone/>
                </a:pP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𝐸</m:t>
                      </m:r>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d>
                      <m:r>
                        <a:rPr lang="en-US" sz="2400" b="0" i="1" smtClean="0">
                          <a:latin typeface="Cambria Math" panose="02040503050406030204" pitchFamily="18" charset="0"/>
                        </a:rPr>
                        <m:t>=</m:t>
                      </m:r>
                      <m:r>
                        <a:rPr lang="en-US" sz="2400" b="0" i="1" smtClean="0">
                          <a:latin typeface="Cambria Math" panose="02040503050406030204" pitchFamily="18" charset="0"/>
                        </a:rPr>
                        <m:t>𝑝</m:t>
                      </m:r>
                    </m:oMath>
                  </m:oMathPara>
                </a14:m>
                <a:endParaRPr lang="en-US" sz="2400" dirty="0"/>
              </a:p>
              <a:p>
                <a:pPr marL="0" indent="0" algn="ctr">
                  <a:buNone/>
                </a:pPr>
                <a:endParaRPr lang="en-US" sz="2400" dirty="0"/>
              </a:p>
              <a:p>
                <a:pPr marL="0" indent="0" algn="ctr">
                  <a:buNone/>
                </a:pP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𝑑</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𝑝</m:t>
                                  </m:r>
                                </m:e>
                              </m:d>
                            </m:num>
                            <m:den>
                              <m:r>
                                <a:rPr lang="en-US" sz="2400" b="0" i="1" smtClean="0">
                                  <a:latin typeface="Cambria Math" panose="02040503050406030204" pitchFamily="18" charset="0"/>
                                </a:rPr>
                                <m:t>𝑛</m:t>
                              </m:r>
                            </m:den>
                          </m:f>
                        </m:e>
                      </m:rad>
                    </m:oMath>
                  </m:oMathPara>
                </a14:m>
                <a:endParaRPr lang="en-US" sz="2400" dirty="0"/>
              </a:p>
              <a:p>
                <a:pPr marL="0" indent="0">
                  <a:buNone/>
                </a:pPr>
                <a:endParaRPr lang="en-US" sz="2400" dirty="0"/>
              </a:p>
              <a:p>
                <a:pPr marL="0" indent="0" algn="ctr">
                  <a:spcAft>
                    <a:spcPts val="0"/>
                  </a:spcAft>
                  <a:buNone/>
                </a:pPr>
                <a:r>
                  <a:rPr lang="en-US" sz="2400" dirty="0"/>
                  <a:t> If the sample size is large enough, </a:t>
                </a:r>
              </a:p>
              <a:p>
                <a:pPr marL="0" indent="0" algn="ctr">
                  <a:spcBef>
                    <a:spcPts val="400"/>
                  </a:spcBef>
                  <a:buNone/>
                </a:pPr>
                <a:r>
                  <a:rPr lang="en-US" sz="2400" dirty="0"/>
                  <a:t>then the sampling distribution of </a:t>
                </a:r>
                <a14:m>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oMath>
                </a14:m>
                <a:r>
                  <a:rPr lang="en-US" sz="2400" dirty="0"/>
                  <a:t> is </a:t>
                </a:r>
                <a:r>
                  <a:rPr lang="en-US" sz="2400" i="1" dirty="0"/>
                  <a:t>approximately</a:t>
                </a:r>
                <a:r>
                  <a:rPr lang="en-US" sz="2400" dirty="0"/>
                  <a:t> normal </a:t>
                </a:r>
              </a:p>
              <a:p>
                <a:pPr marL="0" indent="0" algn="ctr">
                  <a:buNone/>
                </a:pPr>
                <a:endParaRPr lang="en-US" sz="1000" dirty="0"/>
              </a:p>
              <a:p>
                <a:pPr marL="0" indent="0">
                  <a:buNone/>
                </a:pP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𝑛𝑝</m:t>
                      </m:r>
                      <m:r>
                        <a:rPr lang="en-US" sz="2400" b="0" i="1" smtClean="0">
                          <a:latin typeface="Cambria Math" panose="02040503050406030204" pitchFamily="18" charset="0"/>
                          <a:ea typeface="Cambria Math" panose="02040503050406030204" pitchFamily="18" charset="0"/>
                        </a:rPr>
                        <m:t>≥10; </m:t>
                      </m:r>
                      <m:r>
                        <a:rPr lang="en-US" sz="2400" b="0" i="1" smtClean="0">
                          <a:latin typeface="Cambria Math" panose="02040503050406030204" pitchFamily="18" charset="0"/>
                          <a:ea typeface="Cambria Math" panose="02040503050406030204" pitchFamily="18" charset="0"/>
                        </a:rPr>
                        <m:t>𝑛</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𝑝</m:t>
                          </m:r>
                        </m:e>
                      </m:d>
                      <m:r>
                        <a:rPr lang="en-US" sz="2400" b="0" i="1" smtClean="0">
                          <a:latin typeface="Cambria Math" panose="02040503050406030204" pitchFamily="18" charset="0"/>
                          <a:ea typeface="Cambria Math" panose="02040503050406030204" pitchFamily="18" charset="0"/>
                        </a:rPr>
                        <m:t>≥10</m:t>
                      </m:r>
                    </m:oMath>
                  </m:oMathPara>
                </a14:m>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9E57DC2-970A-4B3E-BB1C-7A09969E49DF}" type="slidenum">
              <a:rPr lang="en-US" smtClean="0"/>
              <a:pPr/>
              <a:t>19</a:t>
            </a:fld>
            <a:endParaRPr lang="en-US" dirty="0"/>
          </a:p>
        </p:txBody>
      </p:sp>
    </p:spTree>
    <p:extLst>
      <p:ext uri="{BB962C8B-B14F-4D97-AF65-F5344CB8AC3E}">
        <p14:creationId xmlns:p14="http://schemas.microsoft.com/office/powerpoint/2010/main" val="1353706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Reminders</a:t>
            </a:r>
          </a:p>
        </p:txBody>
      </p:sp>
      <p:sp>
        <p:nvSpPr>
          <p:cNvPr id="4" name="Slide Number Placeholder 3"/>
          <p:cNvSpPr>
            <a:spLocks noGrp="1"/>
          </p:cNvSpPr>
          <p:nvPr>
            <p:ph type="sldNum" sz="quarter" idx="12"/>
          </p:nvPr>
        </p:nvSpPr>
        <p:spPr/>
        <p:txBody>
          <a:bodyPr/>
          <a:lstStyle/>
          <a:p>
            <a:fld id="{69E57DC2-970A-4B3E-BB1C-7A09969E49DF}" type="slidenum">
              <a:rPr lang="en-US" smtClean="0"/>
              <a:pPr/>
              <a:t>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700887330"/>
              </p:ext>
            </p:extLst>
          </p:nvPr>
        </p:nvGraphicFramePr>
        <p:xfrm>
          <a:off x="1116676" y="1271988"/>
          <a:ext cx="10111048" cy="1057794"/>
        </p:xfrm>
        <a:graphic>
          <a:graphicData uri="http://schemas.openxmlformats.org/drawingml/2006/table">
            <a:tbl>
              <a:tblPr firstRow="1" bandRow="1">
                <a:tableStyleId>{5940675A-B579-460E-94D1-54222C63F5DA}</a:tableStyleId>
              </a:tblPr>
              <a:tblGrid>
                <a:gridCol w="3792550">
                  <a:extLst>
                    <a:ext uri="{9D8B030D-6E8A-4147-A177-3AD203B41FA5}">
                      <a16:colId xmlns:a16="http://schemas.microsoft.com/office/drawing/2014/main" val="2271224618"/>
                    </a:ext>
                  </a:extLst>
                </a:gridCol>
                <a:gridCol w="6318498">
                  <a:extLst>
                    <a:ext uri="{9D8B030D-6E8A-4147-A177-3AD203B41FA5}">
                      <a16:colId xmlns:a16="http://schemas.microsoft.com/office/drawing/2014/main" val="2373684437"/>
                    </a:ext>
                  </a:extLst>
                </a:gridCol>
              </a:tblGrid>
              <a:tr h="528897">
                <a:tc>
                  <a:txBody>
                    <a:bodyPr/>
                    <a:lstStyle/>
                    <a:p>
                      <a:pPr algn="ctr"/>
                      <a:r>
                        <a:rPr lang="en-US" sz="2800" b="1" dirty="0"/>
                        <a:t>Assignment</a:t>
                      </a:r>
                    </a:p>
                  </a:txBody>
                  <a:tcPr anchor="ctr"/>
                </a:tc>
                <a:tc>
                  <a:txBody>
                    <a:bodyPr/>
                    <a:lstStyle/>
                    <a:p>
                      <a:pPr algn="ctr"/>
                      <a:r>
                        <a:rPr lang="en-US" sz="2800" b="1" dirty="0"/>
                        <a:t>Due Date</a:t>
                      </a:r>
                    </a:p>
                  </a:txBody>
                  <a:tcPr anchor="ctr"/>
                </a:tc>
                <a:extLst>
                  <a:ext uri="{0D108BD9-81ED-4DB2-BD59-A6C34878D82A}">
                    <a16:rowId xmlns:a16="http://schemas.microsoft.com/office/drawing/2014/main" val="195057752"/>
                  </a:ext>
                </a:extLst>
              </a:tr>
              <a:tr h="528897">
                <a:tc>
                  <a:txBody>
                    <a:bodyPr/>
                    <a:lstStyle/>
                    <a:p>
                      <a:pPr algn="ctr"/>
                      <a:r>
                        <a:rPr lang="en-US" sz="2800" dirty="0"/>
                        <a:t>Lab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Thursday, March 9</a:t>
                      </a:r>
                      <a:r>
                        <a:rPr lang="en-US" sz="2800" baseline="30000" dirty="0"/>
                        <a:t>th</a:t>
                      </a:r>
                      <a:r>
                        <a:rPr lang="en-US" sz="2800" dirty="0"/>
                        <a:t> </a:t>
                      </a:r>
                      <a:r>
                        <a:rPr lang="en-US" sz="2800" baseline="0" dirty="0"/>
                        <a:t>by 11:59pm</a:t>
                      </a:r>
                      <a:endParaRPr lang="en-US" sz="2800" dirty="0"/>
                    </a:p>
                  </a:txBody>
                  <a:tcPr anchor="ctr"/>
                </a:tc>
                <a:extLst>
                  <a:ext uri="{0D108BD9-81ED-4DB2-BD59-A6C34878D82A}">
                    <a16:rowId xmlns:a16="http://schemas.microsoft.com/office/drawing/2014/main" val="2397907976"/>
                  </a:ext>
                </a:extLst>
              </a:tr>
            </a:tbl>
          </a:graphicData>
        </a:graphic>
      </p:graphicFrame>
      <p:sp>
        <p:nvSpPr>
          <p:cNvPr id="7" name="Content Placeholder 2"/>
          <p:cNvSpPr>
            <a:spLocks noGrp="1"/>
          </p:cNvSpPr>
          <p:nvPr>
            <p:ph idx="1"/>
          </p:nvPr>
        </p:nvSpPr>
        <p:spPr>
          <a:xfrm>
            <a:off x="1116675" y="2905328"/>
            <a:ext cx="10111048" cy="3623605"/>
          </a:xfrm>
        </p:spPr>
        <p:txBody>
          <a:bodyPr>
            <a:normAutofit/>
          </a:bodyPr>
          <a:lstStyle/>
          <a:p>
            <a:pPr marL="0" indent="0">
              <a:buNone/>
            </a:pPr>
            <a:r>
              <a:rPr lang="en-US" dirty="0"/>
              <a:t>Exam 1</a:t>
            </a:r>
          </a:p>
          <a:p>
            <a:pPr lvl="1"/>
            <a:r>
              <a:rPr lang="en-US" dirty="0"/>
              <a:t>Solutions are posted to Canvas</a:t>
            </a:r>
          </a:p>
          <a:p>
            <a:pPr lvl="1"/>
            <a:r>
              <a:rPr lang="en-US" dirty="0"/>
              <a:t>Pop into office hours or reach out to me if you have any questions</a:t>
            </a:r>
          </a:p>
        </p:txBody>
      </p:sp>
    </p:spTree>
    <p:extLst>
      <p:ext uri="{BB962C8B-B14F-4D97-AF65-F5344CB8AC3E}">
        <p14:creationId xmlns:p14="http://schemas.microsoft.com/office/powerpoint/2010/main" val="1289386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Tests</a:t>
            </a:r>
          </a:p>
        </p:txBody>
      </p:sp>
      <p:sp>
        <p:nvSpPr>
          <p:cNvPr id="3" name="Content Placeholder 2"/>
          <p:cNvSpPr>
            <a:spLocks noGrp="1"/>
          </p:cNvSpPr>
          <p:nvPr>
            <p:ph idx="1"/>
          </p:nvPr>
        </p:nvSpPr>
        <p:spPr/>
        <p:txBody>
          <a:bodyPr/>
          <a:lstStyle/>
          <a:p>
            <a:pPr marL="0" indent="0">
              <a:buNone/>
            </a:pPr>
            <a:r>
              <a:rPr lang="en-US" dirty="0"/>
              <a:t>A hypothesis test helps us judge whether or not a statement about a population is reasonable or not. The procedure for running any hypothesis test involves three steps:</a:t>
            </a:r>
          </a:p>
          <a:p>
            <a:pPr marL="0" indent="0">
              <a:buNone/>
            </a:pPr>
            <a:endParaRPr lang="en-US" dirty="0"/>
          </a:p>
          <a:p>
            <a:pPr marL="514350" indent="-514350">
              <a:buFont typeface="+mj-lt"/>
              <a:buAutoNum type="arabicPeriod"/>
            </a:pPr>
            <a:r>
              <a:rPr lang="en-US" sz="2400" dirty="0"/>
              <a:t>Determine appropriate null and alternative hypotheses</a:t>
            </a:r>
          </a:p>
          <a:p>
            <a:pPr marL="514350" indent="-514350">
              <a:buFont typeface="+mj-lt"/>
              <a:buAutoNum type="arabicPeriod"/>
            </a:pPr>
            <a:r>
              <a:rPr lang="en-US" sz="2400" dirty="0"/>
              <a:t>Check the assumptions for performing the test </a:t>
            </a:r>
          </a:p>
          <a:p>
            <a:pPr marL="514350" indent="-514350">
              <a:buFont typeface="+mj-lt"/>
              <a:buAutoNum type="arabicPeriod"/>
            </a:pPr>
            <a:r>
              <a:rPr lang="en-US" sz="2400" dirty="0"/>
              <a:t>Calculate the observed sample proportion and the test statistic. Then, determine the p-value.</a:t>
            </a:r>
          </a:p>
          <a:p>
            <a:pPr marL="514350" indent="-514350">
              <a:buFont typeface="+mj-lt"/>
              <a:buAutoNum type="arabicPeriod"/>
            </a:pPr>
            <a:r>
              <a:rPr lang="en-US" sz="2400" dirty="0"/>
              <a:t>First, evaluate the p-value and determine the amount of evidence against the null hypothesis. Then, make a conclusion in the context of the problem.</a:t>
            </a:r>
          </a:p>
        </p:txBody>
      </p:sp>
      <p:sp>
        <p:nvSpPr>
          <p:cNvPr id="4" name="Slide Number Placeholder 3"/>
          <p:cNvSpPr>
            <a:spLocks noGrp="1"/>
          </p:cNvSpPr>
          <p:nvPr>
            <p:ph type="sldNum" sz="quarter" idx="12"/>
          </p:nvPr>
        </p:nvSpPr>
        <p:spPr/>
        <p:txBody>
          <a:bodyPr/>
          <a:lstStyle/>
          <a:p>
            <a:fld id="{69E57DC2-970A-4B3E-BB1C-7A09969E49DF}" type="slidenum">
              <a:rPr lang="en-US" smtClean="0"/>
              <a:pPr/>
              <a:t>20</a:t>
            </a:fld>
            <a:endParaRPr lang="en-US" dirty="0"/>
          </a:p>
        </p:txBody>
      </p:sp>
    </p:spTree>
    <p:extLst>
      <p:ext uri="{BB962C8B-B14F-4D97-AF65-F5344CB8AC3E}">
        <p14:creationId xmlns:p14="http://schemas.microsoft.com/office/powerpoint/2010/main" val="2432866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For a hypothesis test involving one population proportion, the possible hypotheses are:</a:t>
                </a:r>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𝑣𝑠</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oMath>
                  </m:oMathPara>
                </a14:m>
                <a:endParaRPr lang="en-US" dirty="0"/>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0</m:t>
                          </m:r>
                        </m:sub>
                      </m:sSub>
                      <m:r>
                        <a:rPr lang="en-US" i="1">
                          <a:latin typeface="Cambria Math" panose="02040503050406030204" pitchFamily="18" charset="0"/>
                        </a:rPr>
                        <m:t>    </m:t>
                      </m:r>
                      <m:r>
                        <a:rPr lang="en-US" i="1">
                          <a:latin typeface="Cambria Math" panose="02040503050406030204" pitchFamily="18" charset="0"/>
                        </a:rPr>
                        <m:t>𝑣𝑠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𝑎</m:t>
                          </m:r>
                        </m:sub>
                      </m:sSub>
                      <m:r>
                        <a:rPr lang="en-US" i="1">
                          <a:latin typeface="Cambria Math" panose="02040503050406030204" pitchFamily="18" charset="0"/>
                        </a:rPr>
                        <m:t>:</m:t>
                      </m:r>
                      <m:r>
                        <a:rPr lang="en-US" i="1">
                          <a:latin typeface="Cambria Math" panose="02040503050406030204" pitchFamily="18" charset="0"/>
                        </a:rPr>
                        <m:t>𝑝</m:t>
                      </m:r>
                      <m:r>
                        <a:rPr lang="en-US" b="0" i="1" smtClean="0">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0</m:t>
                          </m:r>
                        </m:sub>
                      </m:sSub>
                    </m:oMath>
                  </m:oMathPara>
                </a14:m>
                <a:endParaRPr lang="en-US" dirty="0"/>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0</m:t>
                          </m:r>
                        </m:sub>
                      </m:sSub>
                      <m:r>
                        <a:rPr lang="en-US" i="1">
                          <a:latin typeface="Cambria Math" panose="02040503050406030204" pitchFamily="18" charset="0"/>
                        </a:rPr>
                        <m:t>    </m:t>
                      </m:r>
                      <m:r>
                        <a:rPr lang="en-US" i="1">
                          <a:latin typeface="Cambria Math" panose="02040503050406030204" pitchFamily="18" charset="0"/>
                        </a:rPr>
                        <m:t>𝑣𝑠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𝑎</m:t>
                          </m:r>
                        </m:sub>
                      </m:sSub>
                      <m:r>
                        <a:rPr lang="en-US" i="1">
                          <a:latin typeface="Cambria Math" panose="02040503050406030204" pitchFamily="18" charset="0"/>
                        </a:rPr>
                        <m:t>:</m:t>
                      </m:r>
                      <m:r>
                        <a:rPr lang="en-US" i="1">
                          <a:latin typeface="Cambria Math" panose="02040503050406030204" pitchFamily="18" charset="0"/>
                        </a:rPr>
                        <m:t>𝑝</m:t>
                      </m:r>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0</m:t>
                          </m:r>
                        </m:sub>
                      </m:sSub>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06" t="-163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9E57DC2-970A-4B3E-BB1C-7A09969E49DF}" type="slidenum">
              <a:rPr lang="en-US" smtClean="0"/>
              <a:pPr/>
              <a:t>21</a:t>
            </a:fld>
            <a:endParaRPr lang="en-US" dirty="0"/>
          </a:p>
        </p:txBody>
      </p:sp>
    </p:spTree>
    <p:extLst>
      <p:ext uri="{BB962C8B-B14F-4D97-AF65-F5344CB8AC3E}">
        <p14:creationId xmlns:p14="http://schemas.microsoft.com/office/powerpoint/2010/main" val="3540912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CE93-13EC-42D6-9211-BD1D11D8E10F}"/>
              </a:ext>
            </a:extLst>
          </p:cNvPr>
          <p:cNvSpPr>
            <a:spLocks noGrp="1"/>
          </p:cNvSpPr>
          <p:nvPr>
            <p:ph type="title"/>
          </p:nvPr>
        </p:nvSpPr>
        <p:spPr/>
        <p:txBody>
          <a:bodyPr/>
          <a:lstStyle/>
          <a:p>
            <a:r>
              <a:rPr lang="en-US" i="1" dirty="0"/>
              <a:t>p</a:t>
            </a:r>
            <a:r>
              <a:rPr lang="en-US" dirty="0"/>
              <a:t>-value</a:t>
            </a:r>
            <a:endParaRPr lang="en-US" i="1" dirty="0"/>
          </a:p>
        </p:txBody>
      </p:sp>
      <p:sp>
        <p:nvSpPr>
          <p:cNvPr id="3" name="Content Placeholder 2">
            <a:extLst>
              <a:ext uri="{FF2B5EF4-FFF2-40B4-BE49-F238E27FC236}">
                <a16:creationId xmlns:a16="http://schemas.microsoft.com/office/drawing/2014/main" id="{44FE31EC-BFA3-44CB-8AB9-F5A5E221BF53}"/>
              </a:ext>
            </a:extLst>
          </p:cNvPr>
          <p:cNvSpPr>
            <a:spLocks noGrp="1"/>
          </p:cNvSpPr>
          <p:nvPr>
            <p:ph idx="1"/>
          </p:nvPr>
        </p:nvSpPr>
        <p:spPr>
          <a:xfrm>
            <a:off x="1116676" y="1142939"/>
            <a:ext cx="10219290" cy="5224610"/>
          </a:xfrm>
        </p:spPr>
        <p:txBody>
          <a:bodyPr/>
          <a:lstStyle/>
          <a:p>
            <a:pPr marL="0" indent="0">
              <a:buNone/>
            </a:pPr>
            <a:r>
              <a:rPr lang="en-US" b="1" dirty="0"/>
              <a:t>During a hypothesis test, we assume that the null hypothesis is true </a:t>
            </a:r>
            <a:r>
              <a:rPr lang="en-US" dirty="0"/>
              <a:t>for the calculations of our test statistic and corresponding p-value. The resulting p-value helps us determine how much evidence we have against the null hypothesis (and in favor of the alternative hypothesis). The smaller the p-value, the more evidence we have against the null.</a:t>
            </a:r>
          </a:p>
        </p:txBody>
      </p:sp>
      <p:sp>
        <p:nvSpPr>
          <p:cNvPr id="4" name="Slide Number Placeholder 3">
            <a:extLst>
              <a:ext uri="{FF2B5EF4-FFF2-40B4-BE49-F238E27FC236}">
                <a16:creationId xmlns:a16="http://schemas.microsoft.com/office/drawing/2014/main" id="{C255CD5D-CFD6-4D5D-BDC4-A7AFA9BA8C0D}"/>
              </a:ext>
            </a:extLst>
          </p:cNvPr>
          <p:cNvSpPr>
            <a:spLocks noGrp="1"/>
          </p:cNvSpPr>
          <p:nvPr>
            <p:ph type="sldNum" sz="quarter" idx="12"/>
          </p:nvPr>
        </p:nvSpPr>
        <p:spPr/>
        <p:txBody>
          <a:bodyPr/>
          <a:lstStyle/>
          <a:p>
            <a:fld id="{69E57DC2-970A-4B3E-BB1C-7A09969E49DF}" type="slidenum">
              <a:rPr lang="en-US" smtClean="0"/>
              <a:pPr/>
              <a:t>22</a:t>
            </a:fld>
            <a:endParaRPr lang="en-US" dirty="0"/>
          </a:p>
        </p:txBody>
      </p:sp>
      <p:graphicFrame>
        <p:nvGraphicFramePr>
          <p:cNvPr id="7" name="Table 7">
            <a:extLst>
              <a:ext uri="{FF2B5EF4-FFF2-40B4-BE49-F238E27FC236}">
                <a16:creationId xmlns:a16="http://schemas.microsoft.com/office/drawing/2014/main" id="{516E83CC-4206-424E-BA9D-E4BA9049F6B0}"/>
              </a:ext>
            </a:extLst>
          </p:cNvPr>
          <p:cNvGraphicFramePr>
            <a:graphicFrameLocks noGrp="1"/>
          </p:cNvGraphicFramePr>
          <p:nvPr>
            <p:extLst>
              <p:ext uri="{D42A27DB-BD31-4B8C-83A1-F6EECF244321}">
                <p14:modId xmlns:p14="http://schemas.microsoft.com/office/powerpoint/2010/main" val="665990721"/>
              </p:ext>
            </p:extLst>
          </p:nvPr>
        </p:nvGraphicFramePr>
        <p:xfrm>
          <a:off x="1402020" y="4075182"/>
          <a:ext cx="9648602" cy="2133600"/>
        </p:xfrm>
        <a:graphic>
          <a:graphicData uri="http://schemas.openxmlformats.org/drawingml/2006/table">
            <a:tbl>
              <a:tblPr firstRow="1" bandRow="1">
                <a:tableStyleId>{5940675A-B579-460E-94D1-54222C63F5DA}</a:tableStyleId>
              </a:tblPr>
              <a:tblGrid>
                <a:gridCol w="3182950">
                  <a:extLst>
                    <a:ext uri="{9D8B030D-6E8A-4147-A177-3AD203B41FA5}">
                      <a16:colId xmlns:a16="http://schemas.microsoft.com/office/drawing/2014/main" val="2676674965"/>
                    </a:ext>
                  </a:extLst>
                </a:gridCol>
                <a:gridCol w="6465652">
                  <a:extLst>
                    <a:ext uri="{9D8B030D-6E8A-4147-A177-3AD203B41FA5}">
                      <a16:colId xmlns:a16="http://schemas.microsoft.com/office/drawing/2014/main" val="4084467925"/>
                    </a:ext>
                  </a:extLst>
                </a:gridCol>
              </a:tblGrid>
              <a:tr h="370840">
                <a:tc>
                  <a:txBody>
                    <a:bodyPr/>
                    <a:lstStyle/>
                    <a:p>
                      <a:r>
                        <a:rPr lang="en-US" sz="2200" b="1" dirty="0"/>
                        <a:t>If the p-value is:</a:t>
                      </a:r>
                    </a:p>
                  </a:txBody>
                  <a:tcPr/>
                </a:tc>
                <a:tc>
                  <a:txBody>
                    <a:bodyPr/>
                    <a:lstStyle/>
                    <a:p>
                      <a:r>
                        <a:rPr lang="en-US" sz="2200" b="1" dirty="0"/>
                        <a:t>Strength of Evidence</a:t>
                      </a:r>
                    </a:p>
                  </a:txBody>
                  <a:tcPr/>
                </a:tc>
                <a:extLst>
                  <a:ext uri="{0D108BD9-81ED-4DB2-BD59-A6C34878D82A}">
                    <a16:rowId xmlns:a16="http://schemas.microsoft.com/office/drawing/2014/main" val="4094389069"/>
                  </a:ext>
                </a:extLst>
              </a:tr>
              <a:tr h="370840">
                <a:tc>
                  <a:txBody>
                    <a:bodyPr/>
                    <a:lstStyle/>
                    <a:p>
                      <a:r>
                        <a:rPr lang="en-US" sz="2200" dirty="0"/>
                        <a:t>Above 0.10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Not enough evidence against H</a:t>
                      </a:r>
                      <a:r>
                        <a:rPr lang="en-US" sz="2200" baseline="-25000" dirty="0"/>
                        <a:t>0</a:t>
                      </a:r>
                      <a:r>
                        <a:rPr lang="en-US" sz="2200" dirty="0"/>
                        <a:t> and in support of H</a:t>
                      </a:r>
                      <a:r>
                        <a:rPr lang="en-US" sz="2200" baseline="-25000" dirty="0"/>
                        <a:t>a</a:t>
                      </a:r>
                    </a:p>
                  </a:txBody>
                  <a:tcPr/>
                </a:tc>
                <a:extLst>
                  <a:ext uri="{0D108BD9-81ED-4DB2-BD59-A6C34878D82A}">
                    <a16:rowId xmlns:a16="http://schemas.microsoft.com/office/drawing/2014/main" val="2487374383"/>
                  </a:ext>
                </a:extLst>
              </a:tr>
              <a:tr h="370840">
                <a:tc>
                  <a:txBody>
                    <a:bodyPr/>
                    <a:lstStyle/>
                    <a:p>
                      <a:r>
                        <a:rPr lang="en-US" sz="2200" dirty="0"/>
                        <a:t>Between 0.05 and 0.10</a:t>
                      </a:r>
                    </a:p>
                  </a:txBody>
                  <a:tcPr/>
                </a:tc>
                <a:tc>
                  <a:txBody>
                    <a:bodyPr/>
                    <a:lstStyle/>
                    <a:p>
                      <a:r>
                        <a:rPr lang="en-US" sz="2200" dirty="0"/>
                        <a:t>Some evidence against H</a:t>
                      </a:r>
                      <a:r>
                        <a:rPr lang="en-US" sz="2200" baseline="-25000" dirty="0"/>
                        <a:t>0</a:t>
                      </a:r>
                      <a:r>
                        <a:rPr lang="en-US" sz="2200" dirty="0"/>
                        <a:t> and in support of H</a:t>
                      </a:r>
                      <a:r>
                        <a:rPr lang="en-US" sz="2200" baseline="-25000" dirty="0"/>
                        <a:t>a</a:t>
                      </a:r>
                    </a:p>
                  </a:txBody>
                  <a:tcPr/>
                </a:tc>
                <a:extLst>
                  <a:ext uri="{0D108BD9-81ED-4DB2-BD59-A6C34878D82A}">
                    <a16:rowId xmlns:a16="http://schemas.microsoft.com/office/drawing/2014/main" val="2916618242"/>
                  </a:ext>
                </a:extLst>
              </a:tr>
              <a:tr h="370840">
                <a:tc>
                  <a:txBody>
                    <a:bodyPr/>
                    <a:lstStyle/>
                    <a:p>
                      <a:r>
                        <a:rPr lang="en-US" sz="2200" dirty="0"/>
                        <a:t>Between 0.01 and 0.05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Strong evidence against H</a:t>
                      </a:r>
                      <a:r>
                        <a:rPr lang="en-US" sz="2200" baseline="-25000" dirty="0"/>
                        <a:t>0</a:t>
                      </a:r>
                      <a:r>
                        <a:rPr lang="en-US" sz="2200" dirty="0"/>
                        <a:t> and in support of H</a:t>
                      </a:r>
                      <a:r>
                        <a:rPr lang="en-US" sz="2200" baseline="-25000" dirty="0"/>
                        <a:t>a</a:t>
                      </a:r>
                    </a:p>
                  </a:txBody>
                  <a:tcPr/>
                </a:tc>
                <a:extLst>
                  <a:ext uri="{0D108BD9-81ED-4DB2-BD59-A6C34878D82A}">
                    <a16:rowId xmlns:a16="http://schemas.microsoft.com/office/drawing/2014/main" val="282399358"/>
                  </a:ext>
                </a:extLst>
              </a:tr>
              <a:tr h="370840">
                <a:tc>
                  <a:txBody>
                    <a:bodyPr/>
                    <a:lstStyle/>
                    <a:p>
                      <a:r>
                        <a:rPr lang="en-US" sz="2200" dirty="0"/>
                        <a:t>Less than 0.01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Very strong evidence against H</a:t>
                      </a:r>
                      <a:r>
                        <a:rPr lang="en-US" sz="2200" baseline="-25000" dirty="0"/>
                        <a:t>0</a:t>
                      </a:r>
                      <a:r>
                        <a:rPr lang="en-US" sz="2200" dirty="0"/>
                        <a:t> and in support of H</a:t>
                      </a:r>
                      <a:r>
                        <a:rPr lang="en-US" sz="2200" baseline="-25000" dirty="0"/>
                        <a:t>a</a:t>
                      </a:r>
                    </a:p>
                  </a:txBody>
                  <a:tcPr/>
                </a:tc>
                <a:extLst>
                  <a:ext uri="{0D108BD9-81ED-4DB2-BD59-A6C34878D82A}">
                    <a16:rowId xmlns:a16="http://schemas.microsoft.com/office/drawing/2014/main" val="1923010458"/>
                  </a:ext>
                </a:extLst>
              </a:tr>
            </a:tbl>
          </a:graphicData>
        </a:graphic>
      </p:graphicFrame>
    </p:spTree>
    <p:extLst>
      <p:ext uri="{BB962C8B-B14F-4D97-AF65-F5344CB8AC3E}">
        <p14:creationId xmlns:p14="http://schemas.microsoft.com/office/powerpoint/2010/main" val="105159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60DEC-6723-4693-AA8B-046526148597}"/>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BD2760-E508-4918-B414-814FFFF250EB}"/>
                  </a:ext>
                </a:extLst>
              </p:cNvPr>
              <p:cNvSpPr>
                <a:spLocks noGrp="1"/>
              </p:cNvSpPr>
              <p:nvPr>
                <p:ph idx="1"/>
              </p:nvPr>
            </p:nvSpPr>
            <p:spPr/>
            <p:txBody>
              <a:bodyPr/>
              <a:lstStyle/>
              <a:p>
                <a:pPr marL="0" indent="0">
                  <a:buNone/>
                </a:pPr>
                <a:r>
                  <a:rPr lang="en-US" dirty="0"/>
                  <a:t>Suppose you and your friend like to play basketball and your friend claims that they can make 80% of their free throws</a:t>
                </a:r>
              </a:p>
              <a:p>
                <a:pPr marL="0" indent="0">
                  <a:buNone/>
                </a:pPr>
                <a:endParaRPr lang="en-US" dirty="0"/>
              </a:p>
              <a:p>
                <a:pPr marL="0" indent="0">
                  <a:buNone/>
                </a:pPr>
                <a:r>
                  <a:rPr lang="en-US" dirty="0"/>
                  <a:t>You, on the other hand, don’t think they are that good. You believe their true percentage of made free throws is less than 80%</a:t>
                </a:r>
              </a:p>
              <a:p>
                <a:pPr marL="0" indent="0">
                  <a:buNone/>
                </a:pPr>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=0.8    </m:t>
                      </m:r>
                      <m:r>
                        <a:rPr lang="en-US" i="1">
                          <a:latin typeface="Cambria Math" panose="02040503050406030204" pitchFamily="18" charset="0"/>
                        </a:rPr>
                        <m:t>𝑣𝑠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𝑎</m:t>
                          </m:r>
                        </m:sub>
                      </m:sSub>
                      <m:r>
                        <a:rPr lang="en-US" i="1">
                          <a:latin typeface="Cambria Math" panose="02040503050406030204" pitchFamily="18" charset="0"/>
                        </a:rPr>
                        <m:t>:</m:t>
                      </m:r>
                      <m:r>
                        <a:rPr lang="en-US" i="1">
                          <a:latin typeface="Cambria Math" panose="02040503050406030204" pitchFamily="18" charset="0"/>
                        </a:rPr>
                        <m:t>𝑝</m:t>
                      </m:r>
                      <m:r>
                        <a:rPr lang="en-US" b="0" i="1" smtClean="0">
                          <a:latin typeface="Cambria Math" panose="02040503050406030204" pitchFamily="18" charset="0"/>
                        </a:rPr>
                        <m:t>&lt;0.8</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A6BD2760-E508-4918-B414-814FFFF250EB}"/>
                  </a:ext>
                </a:extLst>
              </p:cNvPr>
              <p:cNvSpPr>
                <a:spLocks noGrp="1" noRot="1" noChangeAspect="1" noMove="1" noResize="1" noEditPoints="1" noAdjustHandles="1" noChangeArrowheads="1" noChangeShapeType="1" noTextEdit="1"/>
              </p:cNvSpPr>
              <p:nvPr>
                <p:ph idx="1"/>
              </p:nvPr>
            </p:nvSpPr>
            <p:spPr>
              <a:blipFill>
                <a:blip r:embed="rId2"/>
                <a:stretch>
                  <a:fillRect l="-1206" t="-163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E696465-24E0-4AE1-8DE7-28D161497637}"/>
              </a:ext>
            </a:extLst>
          </p:cNvPr>
          <p:cNvSpPr>
            <a:spLocks noGrp="1"/>
          </p:cNvSpPr>
          <p:nvPr>
            <p:ph type="sldNum" sz="quarter" idx="12"/>
          </p:nvPr>
        </p:nvSpPr>
        <p:spPr/>
        <p:txBody>
          <a:bodyPr/>
          <a:lstStyle/>
          <a:p>
            <a:fld id="{69E57DC2-970A-4B3E-BB1C-7A09969E49DF}" type="slidenum">
              <a:rPr lang="en-US" smtClean="0"/>
              <a:pPr/>
              <a:t>23</a:t>
            </a:fld>
            <a:endParaRPr lang="en-US" dirty="0"/>
          </a:p>
        </p:txBody>
      </p:sp>
    </p:spTree>
    <p:extLst>
      <p:ext uri="{BB962C8B-B14F-4D97-AF65-F5344CB8AC3E}">
        <p14:creationId xmlns:p14="http://schemas.microsoft.com/office/powerpoint/2010/main" val="899864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54340-082E-4166-A49E-0E831D66857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4F30D71-FE6C-4268-8567-2653B59E13CB}"/>
              </a:ext>
            </a:extLst>
          </p:cNvPr>
          <p:cNvSpPr>
            <a:spLocks noGrp="1"/>
          </p:cNvSpPr>
          <p:nvPr>
            <p:ph idx="1"/>
          </p:nvPr>
        </p:nvSpPr>
        <p:spPr/>
        <p:txBody>
          <a:bodyPr/>
          <a:lstStyle/>
          <a:p>
            <a:pPr marL="0" indent="0">
              <a:buNone/>
            </a:pPr>
            <a:r>
              <a:rPr lang="en-US" dirty="0"/>
              <a:t>To test these theories, you and your friend head to the gym and they shoot 100 free throws. What proportion of free throws would make you doubt their stated value of 80% and support your claim?</a:t>
            </a:r>
          </a:p>
          <a:p>
            <a:pPr marL="0" indent="0">
              <a:buNone/>
            </a:pPr>
            <a:endParaRPr lang="en-US" dirty="0"/>
          </a:p>
          <a:p>
            <a:pPr marL="0" indent="0">
              <a:buNone/>
            </a:pPr>
            <a:r>
              <a:rPr lang="en-US" dirty="0"/>
              <a:t>Would 78 out of 100 free throws be low enough?</a:t>
            </a:r>
          </a:p>
          <a:p>
            <a:pPr marL="0" indent="0">
              <a:buNone/>
            </a:pPr>
            <a:endParaRPr lang="en-US" dirty="0"/>
          </a:p>
          <a:p>
            <a:pPr marL="0" indent="0">
              <a:buNone/>
            </a:pPr>
            <a:r>
              <a:rPr lang="en-US" dirty="0"/>
              <a:t>Would 74 out of 100 free throws be low enough?</a:t>
            </a:r>
          </a:p>
          <a:p>
            <a:pPr marL="0" indent="0">
              <a:buNone/>
            </a:pPr>
            <a:endParaRPr lang="en-US" dirty="0"/>
          </a:p>
          <a:p>
            <a:pPr marL="0" indent="0">
              <a:buNone/>
            </a:pPr>
            <a:r>
              <a:rPr lang="en-US" dirty="0"/>
              <a:t>Would 70 out of 100 free throws be low enough?</a:t>
            </a:r>
          </a:p>
        </p:txBody>
      </p:sp>
      <p:sp>
        <p:nvSpPr>
          <p:cNvPr id="4" name="Slide Number Placeholder 3">
            <a:extLst>
              <a:ext uri="{FF2B5EF4-FFF2-40B4-BE49-F238E27FC236}">
                <a16:creationId xmlns:a16="http://schemas.microsoft.com/office/drawing/2014/main" id="{6D7148D5-4BC4-43DF-A2C5-312B20ED5E31}"/>
              </a:ext>
            </a:extLst>
          </p:cNvPr>
          <p:cNvSpPr>
            <a:spLocks noGrp="1"/>
          </p:cNvSpPr>
          <p:nvPr>
            <p:ph type="sldNum" sz="quarter" idx="12"/>
          </p:nvPr>
        </p:nvSpPr>
        <p:spPr/>
        <p:txBody>
          <a:bodyPr/>
          <a:lstStyle/>
          <a:p>
            <a:fld id="{69E57DC2-970A-4B3E-BB1C-7A09969E49DF}" type="slidenum">
              <a:rPr lang="en-US" smtClean="0"/>
              <a:pPr/>
              <a:t>24</a:t>
            </a:fld>
            <a:endParaRPr lang="en-US" dirty="0"/>
          </a:p>
        </p:txBody>
      </p:sp>
    </p:spTree>
    <p:extLst>
      <p:ext uri="{BB962C8B-B14F-4D97-AF65-F5344CB8AC3E}">
        <p14:creationId xmlns:p14="http://schemas.microsoft.com/office/powerpoint/2010/main" val="2008619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04A8C-1D4D-429D-A328-5972AEB12393}"/>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360A7F-A5AA-4BAF-8DF2-E94BBB81F63F}"/>
                  </a:ext>
                </a:extLst>
              </p:cNvPr>
              <p:cNvSpPr>
                <a:spLocks noGrp="1"/>
              </p:cNvSpPr>
              <p:nvPr>
                <p:ph idx="1"/>
              </p:nvPr>
            </p:nvSpPr>
            <p:spPr/>
            <p:txBody>
              <a:bodyPr>
                <a:normAutofit/>
              </a:bodyPr>
              <a:lstStyle/>
              <a:p>
                <a:pPr marL="0" indent="0">
                  <a:buNone/>
                </a:pPr>
                <a:r>
                  <a:rPr lang="en-US" dirty="0"/>
                  <a:t>To calculate the p-value, </a:t>
                </a:r>
                <a:r>
                  <a:rPr lang="en-US" b="1" i="1" dirty="0"/>
                  <a:t>we assume that the null hypothesis is true </a:t>
                </a:r>
                <a:r>
                  <a:rPr lang="en-US" dirty="0"/>
                  <a:t>and calculate the probability of observing something as or more extreme than what we witnessed.</a:t>
                </a:r>
              </a:p>
              <a:p>
                <a:pPr marL="0" indent="0">
                  <a:buNone/>
                </a:pPr>
                <a:endParaRPr lang="en-US" sz="2000" dirty="0"/>
              </a:p>
              <a:p>
                <a:pPr marL="0" indent="0">
                  <a:buNone/>
                </a:pPr>
                <a:r>
                  <a:rPr lang="en-US" dirty="0"/>
                  <a:t>So…if we assume that your friend makes 80% of their free throws, the sampling distribution of the sample proportion would have the following properties:</a:t>
                </a:r>
              </a:p>
              <a:p>
                <a:pPr marL="0" indent="0" algn="ctr">
                  <a:buNone/>
                </a:pP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𝐸</m:t>
                      </m:r>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d>
                      <m:r>
                        <a:rPr lang="en-US" sz="2400" b="0" i="1" smtClean="0">
                          <a:latin typeface="Cambria Math" panose="02040503050406030204" pitchFamily="18" charset="0"/>
                        </a:rPr>
                        <m:t>=0.80</m:t>
                      </m:r>
                    </m:oMath>
                  </m:oMathPara>
                </a14:m>
                <a:endParaRPr lang="en-US" sz="2400" dirty="0"/>
              </a:p>
              <a:p>
                <a:pPr marL="0" indent="0" algn="ctr">
                  <a:buNone/>
                </a:pPr>
                <a:endParaRPr lang="en-US" sz="2400" dirty="0"/>
              </a:p>
              <a:p>
                <a:pPr marL="0" indent="0" algn="ctr">
                  <a:buNone/>
                </a:pP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𝑑</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0.8</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1−0.8</m:t>
                                  </m:r>
                                </m:e>
                              </m:d>
                            </m:num>
                            <m:den>
                              <m:r>
                                <a:rPr lang="en-US" sz="2400" b="0" i="1" smtClean="0">
                                  <a:latin typeface="Cambria Math" panose="02040503050406030204" pitchFamily="18" charset="0"/>
                                </a:rPr>
                                <m:t>100</m:t>
                              </m:r>
                            </m:den>
                          </m:f>
                        </m:e>
                      </m:rad>
                      <m:r>
                        <a:rPr lang="en-US" sz="2400" b="0" i="1" smtClean="0">
                          <a:latin typeface="Cambria Math" panose="02040503050406030204" pitchFamily="18" charset="0"/>
                        </a:rPr>
                        <m:t>=0.04</m:t>
                      </m:r>
                    </m:oMath>
                  </m:oMathPara>
                </a14:m>
                <a:endParaRPr lang="en-US" sz="2400" dirty="0"/>
              </a:p>
            </p:txBody>
          </p:sp>
        </mc:Choice>
        <mc:Fallback xmlns="">
          <p:sp>
            <p:nvSpPr>
              <p:cNvPr id="3" name="Content Placeholder 2">
                <a:extLst>
                  <a:ext uri="{FF2B5EF4-FFF2-40B4-BE49-F238E27FC236}">
                    <a16:creationId xmlns:a16="http://schemas.microsoft.com/office/drawing/2014/main" id="{62360A7F-A5AA-4BAF-8DF2-E94BBB81F63F}"/>
                  </a:ext>
                </a:extLst>
              </p:cNvPr>
              <p:cNvSpPr>
                <a:spLocks noGrp="1" noRot="1" noChangeAspect="1" noMove="1" noResize="1" noEditPoints="1" noAdjustHandles="1" noChangeArrowheads="1" noChangeShapeType="1" noTextEdit="1"/>
              </p:cNvSpPr>
              <p:nvPr>
                <p:ph idx="1"/>
              </p:nvPr>
            </p:nvSpPr>
            <p:spPr>
              <a:blipFill>
                <a:blip r:embed="rId2"/>
                <a:stretch>
                  <a:fillRect l="-1206" t="-1632" r="-3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402F22C-BC81-48E3-9984-C4AB0371DF59}"/>
              </a:ext>
            </a:extLst>
          </p:cNvPr>
          <p:cNvSpPr>
            <a:spLocks noGrp="1"/>
          </p:cNvSpPr>
          <p:nvPr>
            <p:ph type="sldNum" sz="quarter" idx="12"/>
          </p:nvPr>
        </p:nvSpPr>
        <p:spPr/>
        <p:txBody>
          <a:bodyPr/>
          <a:lstStyle/>
          <a:p>
            <a:fld id="{69E57DC2-970A-4B3E-BB1C-7A09969E49DF}" type="slidenum">
              <a:rPr lang="en-US" smtClean="0"/>
              <a:pPr/>
              <a:t>25</a:t>
            </a:fld>
            <a:endParaRPr lang="en-US" dirty="0"/>
          </a:p>
        </p:txBody>
      </p:sp>
    </p:spTree>
    <p:extLst>
      <p:ext uri="{BB962C8B-B14F-4D97-AF65-F5344CB8AC3E}">
        <p14:creationId xmlns:p14="http://schemas.microsoft.com/office/powerpoint/2010/main" val="3551990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921CD-0307-4C91-A23E-8C35846CFF2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06CB9FB-D3F0-4AFD-B1C5-C7AB10F8E049}"/>
              </a:ext>
            </a:extLst>
          </p:cNvPr>
          <p:cNvSpPr>
            <a:spLocks noGrp="1"/>
          </p:cNvSpPr>
          <p:nvPr>
            <p:ph idx="1"/>
          </p:nvPr>
        </p:nvSpPr>
        <p:spPr/>
        <p:txBody>
          <a:bodyPr/>
          <a:lstStyle/>
          <a:p>
            <a:pPr marL="0" indent="0">
              <a:buNone/>
            </a:pPr>
            <a:r>
              <a:rPr lang="en-US" dirty="0"/>
              <a:t>Assuming your friend makes 80% of their free throws, the sampling distribution of the sample proportion would look like this</a:t>
            </a:r>
          </a:p>
        </p:txBody>
      </p:sp>
      <p:sp>
        <p:nvSpPr>
          <p:cNvPr id="4" name="Slide Number Placeholder 3">
            <a:extLst>
              <a:ext uri="{FF2B5EF4-FFF2-40B4-BE49-F238E27FC236}">
                <a16:creationId xmlns:a16="http://schemas.microsoft.com/office/drawing/2014/main" id="{AD22E8F9-0B09-471A-9440-54512D5F7C3D}"/>
              </a:ext>
            </a:extLst>
          </p:cNvPr>
          <p:cNvSpPr>
            <a:spLocks noGrp="1"/>
          </p:cNvSpPr>
          <p:nvPr>
            <p:ph type="sldNum" sz="quarter" idx="12"/>
          </p:nvPr>
        </p:nvSpPr>
        <p:spPr/>
        <p:txBody>
          <a:bodyPr/>
          <a:lstStyle/>
          <a:p>
            <a:fld id="{69E57DC2-970A-4B3E-BB1C-7A09969E49DF}" type="slidenum">
              <a:rPr lang="en-US" smtClean="0"/>
              <a:pPr/>
              <a:t>26</a:t>
            </a:fld>
            <a:endParaRPr lang="en-US" dirty="0"/>
          </a:p>
        </p:txBody>
      </p:sp>
      <p:pic>
        <p:nvPicPr>
          <p:cNvPr id="5" name="Picture 4">
            <a:extLst>
              <a:ext uri="{FF2B5EF4-FFF2-40B4-BE49-F238E27FC236}">
                <a16:creationId xmlns:a16="http://schemas.microsoft.com/office/drawing/2014/main" id="{3DB537BE-BEEB-4102-8ADA-B2E9BAE2CA34}"/>
              </a:ext>
            </a:extLst>
          </p:cNvPr>
          <p:cNvPicPr>
            <a:picLocks noChangeAspect="1"/>
          </p:cNvPicPr>
          <p:nvPr/>
        </p:nvPicPr>
        <p:blipFill>
          <a:blip r:embed="rId2"/>
          <a:stretch>
            <a:fillRect/>
          </a:stretch>
        </p:blipFill>
        <p:spPr>
          <a:xfrm>
            <a:off x="3248863" y="2182325"/>
            <a:ext cx="5846674" cy="4199079"/>
          </a:xfrm>
          <a:prstGeom prst="rect">
            <a:avLst/>
          </a:prstGeom>
        </p:spPr>
      </p:pic>
    </p:spTree>
    <p:extLst>
      <p:ext uri="{BB962C8B-B14F-4D97-AF65-F5344CB8AC3E}">
        <p14:creationId xmlns:p14="http://schemas.microsoft.com/office/powerpoint/2010/main" val="2310328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8D9F-20D8-47F2-AE50-35BF191A44F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A2E50D0-AF87-41B7-802E-2FAFA5EA097F}"/>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1FC9D31E-B483-4C2F-A3AB-C6C12DAA9441}"/>
              </a:ext>
            </a:extLst>
          </p:cNvPr>
          <p:cNvSpPr>
            <a:spLocks noGrp="1"/>
          </p:cNvSpPr>
          <p:nvPr>
            <p:ph type="sldNum" sz="quarter" idx="12"/>
          </p:nvPr>
        </p:nvSpPr>
        <p:spPr/>
        <p:txBody>
          <a:bodyPr/>
          <a:lstStyle/>
          <a:p>
            <a:fld id="{69E57DC2-970A-4B3E-BB1C-7A09969E49DF}" type="slidenum">
              <a:rPr lang="en-US" smtClean="0"/>
              <a:pPr/>
              <a:t>27</a:t>
            </a:fld>
            <a:endParaRPr lang="en-US" dirty="0"/>
          </a:p>
        </p:txBody>
      </p:sp>
      <p:pic>
        <p:nvPicPr>
          <p:cNvPr id="5" name="Picture 4">
            <a:extLst>
              <a:ext uri="{FF2B5EF4-FFF2-40B4-BE49-F238E27FC236}">
                <a16:creationId xmlns:a16="http://schemas.microsoft.com/office/drawing/2014/main" id="{CBE3F452-867B-4322-AD1F-FD8DD44BC27D}"/>
              </a:ext>
            </a:extLst>
          </p:cNvPr>
          <p:cNvPicPr>
            <a:picLocks noChangeAspect="1"/>
          </p:cNvPicPr>
          <p:nvPr/>
        </p:nvPicPr>
        <p:blipFill rotWithShape="1">
          <a:blip r:embed="rId2"/>
          <a:srcRect l="14042" r="5675"/>
          <a:stretch/>
        </p:blipFill>
        <p:spPr>
          <a:xfrm>
            <a:off x="1116676" y="2245400"/>
            <a:ext cx="3458624" cy="4049948"/>
          </a:xfrm>
          <a:prstGeom prst="rect">
            <a:avLst/>
          </a:prstGeom>
        </p:spPr>
      </p:pic>
      <p:pic>
        <p:nvPicPr>
          <p:cNvPr id="6" name="Picture 5">
            <a:extLst>
              <a:ext uri="{FF2B5EF4-FFF2-40B4-BE49-F238E27FC236}">
                <a16:creationId xmlns:a16="http://schemas.microsoft.com/office/drawing/2014/main" id="{FFD45819-D103-4D77-8F26-E994115BF17D}"/>
              </a:ext>
            </a:extLst>
          </p:cNvPr>
          <p:cNvPicPr>
            <a:picLocks noChangeAspect="1"/>
          </p:cNvPicPr>
          <p:nvPr/>
        </p:nvPicPr>
        <p:blipFill rotWithShape="1">
          <a:blip r:embed="rId3"/>
          <a:srcRect l="13014" r="4981"/>
          <a:stretch/>
        </p:blipFill>
        <p:spPr>
          <a:xfrm>
            <a:off x="4504316" y="2245400"/>
            <a:ext cx="3532786" cy="4049948"/>
          </a:xfrm>
          <a:prstGeom prst="rect">
            <a:avLst/>
          </a:prstGeom>
        </p:spPr>
      </p:pic>
      <p:pic>
        <p:nvPicPr>
          <p:cNvPr id="7" name="Picture 6">
            <a:extLst>
              <a:ext uri="{FF2B5EF4-FFF2-40B4-BE49-F238E27FC236}">
                <a16:creationId xmlns:a16="http://schemas.microsoft.com/office/drawing/2014/main" id="{68A9559E-BD8E-4CAA-B4F5-070DE92EF69A}"/>
              </a:ext>
            </a:extLst>
          </p:cNvPr>
          <p:cNvPicPr>
            <a:picLocks noChangeAspect="1"/>
          </p:cNvPicPr>
          <p:nvPr/>
        </p:nvPicPr>
        <p:blipFill rotWithShape="1">
          <a:blip r:embed="rId4"/>
          <a:srcRect l="13766" r="5952"/>
          <a:stretch/>
        </p:blipFill>
        <p:spPr>
          <a:xfrm>
            <a:off x="8037103" y="2231545"/>
            <a:ext cx="3458624" cy="4049951"/>
          </a:xfrm>
          <a:prstGeom prst="rect">
            <a:avLst/>
          </a:prstGeom>
        </p:spPr>
      </p:pic>
      <p:sp>
        <p:nvSpPr>
          <p:cNvPr id="8" name="Content Placeholder 2">
            <a:extLst>
              <a:ext uri="{FF2B5EF4-FFF2-40B4-BE49-F238E27FC236}">
                <a16:creationId xmlns:a16="http://schemas.microsoft.com/office/drawing/2014/main" id="{02DA5D56-447C-49C2-B4C4-C051E26E3D3C}"/>
              </a:ext>
            </a:extLst>
          </p:cNvPr>
          <p:cNvSpPr txBox="1">
            <a:spLocks/>
          </p:cNvSpPr>
          <p:nvPr/>
        </p:nvSpPr>
        <p:spPr>
          <a:xfrm>
            <a:off x="1269076" y="1295339"/>
            <a:ext cx="10111048" cy="340636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Arial" panose="020B06040202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0"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Arial" panose="020B0604020202020204" pitchFamily="34" charset="0"/>
              <a:buChar char="•"/>
              <a:defRPr sz="20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0"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Arial" panose="020B06040202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Arial" panose="020B0604020202020204" pitchFamily="34" charset="0"/>
              <a:buNone/>
            </a:pPr>
            <a:r>
              <a:rPr lang="en-US" dirty="0"/>
              <a:t>And the p-values for the sample proportions of 0.78, 0.74, and 0.70 would look like this</a:t>
            </a:r>
          </a:p>
        </p:txBody>
      </p:sp>
    </p:spTree>
    <p:extLst>
      <p:ext uri="{BB962C8B-B14F-4D97-AF65-F5344CB8AC3E}">
        <p14:creationId xmlns:p14="http://schemas.microsoft.com/office/powerpoint/2010/main" val="3687397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BF101-2C6A-4818-8703-A0BBA2D5E03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37DC41C-4493-4FD7-895B-B1B79ABB409D}"/>
              </a:ext>
            </a:extLst>
          </p:cNvPr>
          <p:cNvSpPr>
            <a:spLocks noGrp="1"/>
          </p:cNvSpPr>
          <p:nvPr>
            <p:ph idx="1"/>
          </p:nvPr>
        </p:nvSpPr>
        <p:spPr/>
        <p:txBody>
          <a:bodyPr/>
          <a:lstStyle/>
          <a:p>
            <a:pPr marL="0" indent="0">
              <a:buNone/>
            </a:pPr>
            <a:r>
              <a:rPr lang="en-US" dirty="0"/>
              <a:t>The more unlikely the outcome, the smaller the p-value</a:t>
            </a:r>
          </a:p>
          <a:p>
            <a:pPr marL="530352" lvl="1" indent="0">
              <a:buNone/>
            </a:pPr>
            <a:endParaRPr lang="en-US" sz="1000" dirty="0"/>
          </a:p>
          <a:p>
            <a:pPr lvl="1"/>
            <a:r>
              <a:rPr lang="en-US" dirty="0"/>
              <a:t>Sample proportion of 0.78 </a:t>
            </a:r>
            <a:r>
              <a:rPr lang="en-US" dirty="0">
                <a:sym typeface="Wingdings" panose="05000000000000000000" pitchFamily="2" charset="2"/>
              </a:rPr>
              <a:t> p-value of 0.3085</a:t>
            </a:r>
          </a:p>
          <a:p>
            <a:pPr lvl="1"/>
            <a:r>
              <a:rPr lang="en-US" dirty="0">
                <a:sym typeface="Wingdings" panose="05000000000000000000" pitchFamily="2" charset="2"/>
              </a:rPr>
              <a:t>Sample proportion of 0.74  p-value of 0.0668</a:t>
            </a:r>
          </a:p>
          <a:p>
            <a:pPr lvl="1"/>
            <a:r>
              <a:rPr lang="en-US" dirty="0">
                <a:sym typeface="Wingdings" panose="05000000000000000000" pitchFamily="2" charset="2"/>
              </a:rPr>
              <a:t>Sample proportion of 0.70  p-value of 0.0062</a:t>
            </a:r>
          </a:p>
          <a:p>
            <a:pPr lvl="1"/>
            <a:endParaRPr lang="en-US" sz="1000" dirty="0"/>
          </a:p>
          <a:p>
            <a:pPr marL="0" indent="0">
              <a:buNone/>
            </a:pPr>
            <a:r>
              <a:rPr lang="en-US" dirty="0"/>
              <a:t>The </a:t>
            </a:r>
            <a:r>
              <a:rPr lang="en-US" b="1" i="1" dirty="0"/>
              <a:t>smaller</a:t>
            </a:r>
            <a:r>
              <a:rPr lang="en-US" dirty="0"/>
              <a:t> the p-value, the </a:t>
            </a:r>
            <a:r>
              <a:rPr lang="en-US" b="1" i="1" dirty="0"/>
              <a:t>stronger</a:t>
            </a:r>
            <a:r>
              <a:rPr lang="en-US" dirty="0"/>
              <a:t> the evidence against H</a:t>
            </a:r>
            <a:r>
              <a:rPr lang="en-US" baseline="-25000" dirty="0"/>
              <a:t>0</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75E115D-D96F-4F37-B946-3DDBB187216D}"/>
              </a:ext>
            </a:extLst>
          </p:cNvPr>
          <p:cNvSpPr>
            <a:spLocks noGrp="1"/>
          </p:cNvSpPr>
          <p:nvPr>
            <p:ph type="sldNum" sz="quarter" idx="12"/>
          </p:nvPr>
        </p:nvSpPr>
        <p:spPr/>
        <p:txBody>
          <a:bodyPr/>
          <a:lstStyle/>
          <a:p>
            <a:fld id="{69E57DC2-970A-4B3E-BB1C-7A09969E49DF}" type="slidenum">
              <a:rPr lang="en-US" smtClean="0"/>
              <a:pPr/>
              <a:t>28</a:t>
            </a:fld>
            <a:endParaRPr lang="en-US" dirty="0"/>
          </a:p>
        </p:txBody>
      </p:sp>
      <p:graphicFrame>
        <p:nvGraphicFramePr>
          <p:cNvPr id="5" name="Table 7">
            <a:extLst>
              <a:ext uri="{FF2B5EF4-FFF2-40B4-BE49-F238E27FC236}">
                <a16:creationId xmlns:a16="http://schemas.microsoft.com/office/drawing/2014/main" id="{DE0C797E-5BB6-4C9F-950D-8B606EE5062A}"/>
              </a:ext>
            </a:extLst>
          </p:cNvPr>
          <p:cNvGraphicFramePr>
            <a:graphicFrameLocks noGrp="1"/>
          </p:cNvGraphicFramePr>
          <p:nvPr>
            <p:extLst>
              <p:ext uri="{D42A27DB-BD31-4B8C-83A1-F6EECF244321}">
                <p14:modId xmlns:p14="http://schemas.microsoft.com/office/powerpoint/2010/main" val="3796943106"/>
              </p:ext>
            </p:extLst>
          </p:nvPr>
        </p:nvGraphicFramePr>
        <p:xfrm>
          <a:off x="1347899" y="4146518"/>
          <a:ext cx="9648602" cy="2133600"/>
        </p:xfrm>
        <a:graphic>
          <a:graphicData uri="http://schemas.openxmlformats.org/drawingml/2006/table">
            <a:tbl>
              <a:tblPr firstRow="1" bandRow="1">
                <a:tableStyleId>{5940675A-B579-460E-94D1-54222C63F5DA}</a:tableStyleId>
              </a:tblPr>
              <a:tblGrid>
                <a:gridCol w="3139795">
                  <a:extLst>
                    <a:ext uri="{9D8B030D-6E8A-4147-A177-3AD203B41FA5}">
                      <a16:colId xmlns:a16="http://schemas.microsoft.com/office/drawing/2014/main" val="2676674965"/>
                    </a:ext>
                  </a:extLst>
                </a:gridCol>
                <a:gridCol w="6508807">
                  <a:extLst>
                    <a:ext uri="{9D8B030D-6E8A-4147-A177-3AD203B41FA5}">
                      <a16:colId xmlns:a16="http://schemas.microsoft.com/office/drawing/2014/main" val="4084467925"/>
                    </a:ext>
                  </a:extLst>
                </a:gridCol>
              </a:tblGrid>
              <a:tr h="370840">
                <a:tc>
                  <a:txBody>
                    <a:bodyPr/>
                    <a:lstStyle/>
                    <a:p>
                      <a:r>
                        <a:rPr lang="en-US" sz="2200" b="1" dirty="0"/>
                        <a:t>If the p-value is:</a:t>
                      </a:r>
                    </a:p>
                  </a:txBody>
                  <a:tcPr/>
                </a:tc>
                <a:tc>
                  <a:txBody>
                    <a:bodyPr/>
                    <a:lstStyle/>
                    <a:p>
                      <a:r>
                        <a:rPr lang="en-US" sz="2200" b="1" dirty="0"/>
                        <a:t>Strength of Evidence</a:t>
                      </a:r>
                    </a:p>
                  </a:txBody>
                  <a:tcPr/>
                </a:tc>
                <a:extLst>
                  <a:ext uri="{0D108BD9-81ED-4DB2-BD59-A6C34878D82A}">
                    <a16:rowId xmlns:a16="http://schemas.microsoft.com/office/drawing/2014/main" val="4094389069"/>
                  </a:ext>
                </a:extLst>
              </a:tr>
              <a:tr h="370840">
                <a:tc>
                  <a:txBody>
                    <a:bodyPr/>
                    <a:lstStyle/>
                    <a:p>
                      <a:r>
                        <a:rPr lang="en-US" sz="2200" b="0" dirty="0"/>
                        <a:t>Above 0.10</a:t>
                      </a:r>
                    </a:p>
                  </a:txBody>
                  <a:tcPr/>
                </a:tc>
                <a:tc>
                  <a:txBody>
                    <a:bodyPr/>
                    <a:lstStyle/>
                    <a:p>
                      <a:r>
                        <a:rPr lang="en-US" sz="2200" b="0" dirty="0"/>
                        <a:t>Not enough evidence against H</a:t>
                      </a:r>
                      <a:r>
                        <a:rPr lang="en-US" sz="2200" b="0" baseline="-25000" dirty="0"/>
                        <a:t>0</a:t>
                      </a:r>
                      <a:r>
                        <a:rPr lang="en-US" sz="2200" b="0" dirty="0"/>
                        <a:t> and in support of H</a:t>
                      </a:r>
                      <a:r>
                        <a:rPr lang="en-US" sz="2200" b="0" baseline="-25000" dirty="0"/>
                        <a:t>a</a:t>
                      </a:r>
                      <a:endParaRPr lang="en-US" sz="2200" b="0" dirty="0"/>
                    </a:p>
                  </a:txBody>
                  <a:tcPr/>
                </a:tc>
                <a:extLst>
                  <a:ext uri="{0D108BD9-81ED-4DB2-BD59-A6C34878D82A}">
                    <a16:rowId xmlns:a16="http://schemas.microsoft.com/office/drawing/2014/main" val="1926385648"/>
                  </a:ext>
                </a:extLst>
              </a:tr>
              <a:tr h="370840">
                <a:tc>
                  <a:txBody>
                    <a:bodyPr/>
                    <a:lstStyle/>
                    <a:p>
                      <a:r>
                        <a:rPr lang="en-US" sz="2200" dirty="0"/>
                        <a:t>Between 0.05 and 0.10</a:t>
                      </a:r>
                    </a:p>
                  </a:txBody>
                  <a:tcPr/>
                </a:tc>
                <a:tc>
                  <a:txBody>
                    <a:bodyPr/>
                    <a:lstStyle/>
                    <a:p>
                      <a:r>
                        <a:rPr lang="en-US" sz="2200" dirty="0"/>
                        <a:t>Some evidence against H</a:t>
                      </a:r>
                      <a:r>
                        <a:rPr lang="en-US" sz="2200" baseline="-25000" dirty="0"/>
                        <a:t>0</a:t>
                      </a:r>
                      <a:r>
                        <a:rPr lang="en-US" sz="2200" dirty="0"/>
                        <a:t> and in support of H</a:t>
                      </a:r>
                      <a:r>
                        <a:rPr lang="en-US" sz="2200" baseline="-25000" dirty="0"/>
                        <a:t>a</a:t>
                      </a:r>
                    </a:p>
                  </a:txBody>
                  <a:tcPr/>
                </a:tc>
                <a:extLst>
                  <a:ext uri="{0D108BD9-81ED-4DB2-BD59-A6C34878D82A}">
                    <a16:rowId xmlns:a16="http://schemas.microsoft.com/office/drawing/2014/main" val="2916618242"/>
                  </a:ext>
                </a:extLst>
              </a:tr>
              <a:tr h="370840">
                <a:tc>
                  <a:txBody>
                    <a:bodyPr/>
                    <a:lstStyle/>
                    <a:p>
                      <a:r>
                        <a:rPr lang="en-US" sz="2200" dirty="0"/>
                        <a:t>Between 0.01 and 0.05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Strong evidence against H</a:t>
                      </a:r>
                      <a:r>
                        <a:rPr lang="en-US" sz="2200" baseline="-25000" dirty="0"/>
                        <a:t>0</a:t>
                      </a:r>
                      <a:r>
                        <a:rPr lang="en-US" sz="2200" dirty="0"/>
                        <a:t> and in support of H</a:t>
                      </a:r>
                      <a:r>
                        <a:rPr lang="en-US" sz="2200" baseline="-25000" dirty="0"/>
                        <a:t>a</a:t>
                      </a:r>
                    </a:p>
                  </a:txBody>
                  <a:tcPr/>
                </a:tc>
                <a:extLst>
                  <a:ext uri="{0D108BD9-81ED-4DB2-BD59-A6C34878D82A}">
                    <a16:rowId xmlns:a16="http://schemas.microsoft.com/office/drawing/2014/main" val="282399358"/>
                  </a:ext>
                </a:extLst>
              </a:tr>
              <a:tr h="370840">
                <a:tc>
                  <a:txBody>
                    <a:bodyPr/>
                    <a:lstStyle/>
                    <a:p>
                      <a:r>
                        <a:rPr lang="en-US" sz="2200" dirty="0"/>
                        <a:t>Less than 0.01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Very strong evidence against H</a:t>
                      </a:r>
                      <a:r>
                        <a:rPr lang="en-US" sz="2200" baseline="-25000" dirty="0"/>
                        <a:t>0</a:t>
                      </a:r>
                      <a:r>
                        <a:rPr lang="en-US" sz="2200" dirty="0"/>
                        <a:t> and in support of H</a:t>
                      </a:r>
                      <a:r>
                        <a:rPr lang="en-US" sz="2200" baseline="-25000" dirty="0"/>
                        <a:t>a</a:t>
                      </a:r>
                    </a:p>
                  </a:txBody>
                  <a:tcPr/>
                </a:tc>
                <a:extLst>
                  <a:ext uri="{0D108BD9-81ED-4DB2-BD59-A6C34878D82A}">
                    <a16:rowId xmlns:a16="http://schemas.microsoft.com/office/drawing/2014/main" val="1923010458"/>
                  </a:ext>
                </a:extLst>
              </a:tr>
            </a:tbl>
          </a:graphicData>
        </a:graphic>
      </p:graphicFrame>
    </p:spTree>
    <p:extLst>
      <p:ext uri="{BB962C8B-B14F-4D97-AF65-F5344CB8AC3E}">
        <p14:creationId xmlns:p14="http://schemas.microsoft.com/office/powerpoint/2010/main" val="3966559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sz="2800" dirty="0"/>
              <a:t>(Lecture 11)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According to the University of Michigan’s Student profile, 14% of undergraduate students at U-M are first-generation college students. Is the proportion of students in Stats 250 who are first-generation college students </a:t>
                </a:r>
                <a:r>
                  <a:rPr lang="en-US" i="1" dirty="0"/>
                  <a:t>lower</a:t>
                </a:r>
                <a:r>
                  <a:rPr lang="en-US" dirty="0"/>
                  <a:t> compared to the rate stated on UM’s student profile website? </a:t>
                </a:r>
                <a:endParaRPr lang="en-US" sz="1000" dirty="0"/>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=0.14    </m:t>
                      </m:r>
                      <m:r>
                        <a:rPr lang="en-US" i="1">
                          <a:latin typeface="Cambria Math" panose="02040503050406030204" pitchFamily="18" charset="0"/>
                        </a:rPr>
                        <m:t>𝑣𝑠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𝑎</m:t>
                          </m:r>
                        </m:sub>
                      </m:sSub>
                      <m:r>
                        <a:rPr lang="en-US" i="1">
                          <a:latin typeface="Cambria Math" panose="02040503050406030204" pitchFamily="18" charset="0"/>
                        </a:rPr>
                        <m:t>:</m:t>
                      </m:r>
                      <m:r>
                        <a:rPr lang="en-US" i="1">
                          <a:latin typeface="Cambria Math" panose="02040503050406030204" pitchFamily="18" charset="0"/>
                        </a:rPr>
                        <m:t>𝑝</m:t>
                      </m:r>
                      <m:r>
                        <a:rPr lang="en-US" b="0" i="1" smtClean="0">
                          <a:latin typeface="Cambria Math" panose="02040503050406030204" pitchFamily="18" charset="0"/>
                        </a:rPr>
                        <m:t>&lt;</m:t>
                      </m:r>
                      <m:r>
                        <a:rPr lang="en-US" i="1">
                          <a:latin typeface="Cambria Math" panose="02040503050406030204" pitchFamily="18" charset="0"/>
                        </a:rPr>
                        <m:t>0.14</m:t>
                      </m:r>
                    </m:oMath>
                  </m:oMathPara>
                </a14:m>
                <a:endParaRPr lang="en-US" dirty="0"/>
              </a:p>
              <a:p>
                <a:pPr marL="0" indent="0">
                  <a:buNone/>
                </a:pPr>
                <a:endParaRPr lang="en-US" sz="1000" dirty="0"/>
              </a:p>
              <a:p>
                <a:pPr marL="0" indent="0">
                  <a:buNone/>
                </a:pPr>
                <a:endParaRPr lang="en-US" dirty="0"/>
              </a:p>
              <a:p>
                <a:pPr marL="514350" indent="-514350">
                  <a:buFont typeface="+mj-lt"/>
                  <a:buAutoNum type="alphaUcPeriod"/>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06" t="-163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9E57DC2-970A-4B3E-BB1C-7A09969E49DF}" type="slidenum">
              <a:rPr lang="en-US" smtClean="0"/>
              <a:pPr/>
              <a:t>29</a:t>
            </a:fld>
            <a:endParaRPr lang="en-US" dirty="0"/>
          </a:p>
        </p:txBody>
      </p:sp>
    </p:spTree>
    <p:extLst>
      <p:ext uri="{BB962C8B-B14F-4D97-AF65-F5344CB8AC3E}">
        <p14:creationId xmlns:p14="http://schemas.microsoft.com/office/powerpoint/2010/main" val="1543375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a:t>
            </a:r>
          </a:p>
        </p:txBody>
      </p:sp>
      <p:sp>
        <p:nvSpPr>
          <p:cNvPr id="3" name="Content Placeholder 2"/>
          <p:cNvSpPr>
            <a:spLocks noGrp="1"/>
          </p:cNvSpPr>
          <p:nvPr>
            <p:ph idx="1"/>
          </p:nvPr>
        </p:nvSpPr>
        <p:spPr>
          <a:xfrm>
            <a:off x="1116676" y="1142939"/>
            <a:ext cx="10945622" cy="5224610"/>
          </a:xfrm>
        </p:spPr>
        <p:txBody>
          <a:bodyPr/>
          <a:lstStyle/>
          <a:p>
            <a:pPr marL="0" indent="0">
              <a:buNone/>
            </a:pPr>
            <a:r>
              <a:rPr lang="en-US" dirty="0"/>
              <a:t>Learning Objectives</a:t>
            </a:r>
          </a:p>
          <a:p>
            <a:pPr lvl="1"/>
            <a:r>
              <a:rPr lang="en-US" dirty="0"/>
              <a:t>Population proportions and sample proportions</a:t>
            </a:r>
          </a:p>
          <a:p>
            <a:pPr lvl="1"/>
            <a:r>
              <a:rPr lang="en-US" dirty="0"/>
              <a:t>Review the sampling distribution of the sample proportion</a:t>
            </a:r>
          </a:p>
          <a:p>
            <a:pPr lvl="1"/>
            <a:r>
              <a:rPr lang="en-US" dirty="0"/>
              <a:t>Carry out a hypothesis test for a population proportion</a:t>
            </a:r>
          </a:p>
          <a:p>
            <a:pPr lvl="1"/>
            <a:r>
              <a:rPr lang="en-US" dirty="0"/>
              <a:t>Estimate a population proportion using a confidence interval</a:t>
            </a:r>
          </a:p>
        </p:txBody>
      </p:sp>
      <p:sp>
        <p:nvSpPr>
          <p:cNvPr id="4" name="Slide Number Placeholder 3"/>
          <p:cNvSpPr>
            <a:spLocks noGrp="1"/>
          </p:cNvSpPr>
          <p:nvPr>
            <p:ph type="sldNum" sz="quarter" idx="12"/>
          </p:nvPr>
        </p:nvSpPr>
        <p:spPr/>
        <p:txBody>
          <a:bodyPr/>
          <a:lstStyle/>
          <a:p>
            <a:fld id="{69E57DC2-970A-4B3E-BB1C-7A09969E49DF}" type="slidenum">
              <a:rPr lang="en-US" smtClean="0"/>
              <a:pPr/>
              <a:t>3</a:t>
            </a:fld>
            <a:endParaRPr lang="en-US" dirty="0"/>
          </a:p>
        </p:txBody>
      </p:sp>
    </p:spTree>
    <p:extLst>
      <p:ext uri="{BB962C8B-B14F-4D97-AF65-F5344CB8AC3E}">
        <p14:creationId xmlns:p14="http://schemas.microsoft.com/office/powerpoint/2010/main" val="1388951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onePopPropHT</a:t>
            </a:r>
            <a:r>
              <a:rPr lang="en-US" dirty="0"/>
              <a:t>()</a:t>
            </a:r>
          </a:p>
        </p:txBody>
      </p:sp>
      <p:sp>
        <p:nvSpPr>
          <p:cNvPr id="3" name="Content Placeholder 2"/>
          <p:cNvSpPr>
            <a:spLocks noGrp="1"/>
          </p:cNvSpPr>
          <p:nvPr>
            <p:ph idx="1"/>
          </p:nvPr>
        </p:nvSpPr>
        <p:spPr>
          <a:xfrm>
            <a:off x="1116676" y="1142938"/>
            <a:ext cx="10111048" cy="5589842"/>
          </a:xfrm>
        </p:spPr>
        <p:txBody>
          <a:bodyPr>
            <a:normAutofit/>
          </a:bodyPr>
          <a:lstStyle/>
          <a:p>
            <a:pPr marL="0" indent="0">
              <a:buNone/>
            </a:pPr>
            <a:r>
              <a:rPr lang="en-US" dirty="0"/>
              <a:t>Run a hypothesis test for one population proportion</a:t>
            </a:r>
          </a:p>
          <a:p>
            <a:pPr marL="0" indent="0">
              <a:buNone/>
            </a:pPr>
            <a:endParaRPr lang="en-US" dirty="0"/>
          </a:p>
          <a:p>
            <a:pPr marL="0" indent="0">
              <a:buNone/>
            </a:pPr>
            <a:endParaRPr lang="en-US" dirty="0"/>
          </a:p>
          <a:p>
            <a:pPr marL="0" indent="0">
              <a:buNone/>
            </a:pPr>
            <a:endParaRPr lang="en-US" dirty="0"/>
          </a:p>
          <a:p>
            <a:pPr marL="0" indent="0">
              <a:buNone/>
            </a:pPr>
            <a:r>
              <a:rPr lang="en-US" dirty="0"/>
              <a:t>Arguments:</a:t>
            </a:r>
          </a:p>
          <a:p>
            <a:pPr lvl="1"/>
            <a:r>
              <a:rPr lang="en-US" dirty="0"/>
              <a:t>x: observed number of "successes"</a:t>
            </a:r>
          </a:p>
          <a:p>
            <a:pPr lvl="1"/>
            <a:r>
              <a:rPr lang="en-US" dirty="0"/>
              <a:t>n: sample size </a:t>
            </a:r>
          </a:p>
          <a:p>
            <a:pPr lvl="1"/>
            <a:r>
              <a:rPr lang="en-US" dirty="0"/>
              <a:t>p0: hypothesized proportion</a:t>
            </a:r>
          </a:p>
          <a:p>
            <a:pPr lvl="1"/>
            <a:r>
              <a:rPr lang="en-US" dirty="0"/>
              <a:t>alt: alternative hypothesis ("less", "greater", or "</a:t>
            </a:r>
            <a:r>
              <a:rPr lang="en-US" dirty="0" err="1"/>
              <a:t>two.sided</a:t>
            </a:r>
            <a:r>
              <a:rPr lang="en-US" dirty="0"/>
              <a:t>")</a:t>
            </a:r>
          </a:p>
        </p:txBody>
      </p:sp>
      <p:sp>
        <p:nvSpPr>
          <p:cNvPr id="4" name="Slide Number Placeholder 3"/>
          <p:cNvSpPr>
            <a:spLocks noGrp="1"/>
          </p:cNvSpPr>
          <p:nvPr>
            <p:ph type="sldNum" sz="quarter" idx="12"/>
          </p:nvPr>
        </p:nvSpPr>
        <p:spPr/>
        <p:txBody>
          <a:bodyPr/>
          <a:lstStyle/>
          <a:p>
            <a:fld id="{69E57DC2-970A-4B3E-BB1C-7A09969E49DF}" type="slidenum">
              <a:rPr lang="en-US" smtClean="0"/>
              <a:pPr/>
              <a:t>30</a:t>
            </a:fld>
            <a:endParaRPr lang="en-US" dirty="0"/>
          </a:p>
        </p:txBody>
      </p:sp>
      <p:pic>
        <p:nvPicPr>
          <p:cNvPr id="6" name="Picture 5">
            <a:extLst>
              <a:ext uri="{FF2B5EF4-FFF2-40B4-BE49-F238E27FC236}">
                <a16:creationId xmlns:a16="http://schemas.microsoft.com/office/drawing/2014/main" id="{77A58E04-BD5A-97A1-146F-4EC232CC4F9E}"/>
              </a:ext>
            </a:extLst>
          </p:cNvPr>
          <p:cNvPicPr>
            <a:picLocks noChangeAspect="1"/>
          </p:cNvPicPr>
          <p:nvPr/>
        </p:nvPicPr>
        <p:blipFill>
          <a:blip r:embed="rId2"/>
          <a:stretch>
            <a:fillRect/>
          </a:stretch>
        </p:blipFill>
        <p:spPr>
          <a:xfrm>
            <a:off x="1116676" y="2016220"/>
            <a:ext cx="10111048" cy="898347"/>
          </a:xfrm>
          <a:prstGeom prst="rect">
            <a:avLst/>
          </a:prstGeom>
        </p:spPr>
      </p:pic>
    </p:spTree>
    <p:extLst>
      <p:ext uri="{BB962C8B-B14F-4D97-AF65-F5344CB8AC3E}">
        <p14:creationId xmlns:p14="http://schemas.microsoft.com/office/powerpoint/2010/main" val="2703498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116676" y="1142939"/>
            <a:ext cx="10111048" cy="5224610"/>
          </a:xfrm>
        </p:spPr>
        <p:txBody>
          <a:bodyPr/>
          <a:lstStyle/>
          <a:p>
            <a:pPr marL="0" indent="0">
              <a:buNone/>
            </a:pPr>
            <a:r>
              <a:rPr lang="en-US" dirty="0"/>
              <a:t>The function outputs some useful information:</a:t>
            </a:r>
          </a:p>
        </p:txBody>
      </p:sp>
      <p:sp>
        <p:nvSpPr>
          <p:cNvPr id="4" name="Slide Number Placeholder 3"/>
          <p:cNvSpPr>
            <a:spLocks noGrp="1"/>
          </p:cNvSpPr>
          <p:nvPr>
            <p:ph type="sldNum" sz="quarter" idx="12"/>
          </p:nvPr>
        </p:nvSpPr>
        <p:spPr/>
        <p:txBody>
          <a:bodyPr/>
          <a:lstStyle/>
          <a:p>
            <a:fld id="{69E57DC2-970A-4B3E-BB1C-7A09969E49DF}" type="slidenum">
              <a:rPr lang="en-US" smtClean="0"/>
              <a:pPr/>
              <a:t>31</a:t>
            </a:fld>
            <a:endParaRPr lang="en-US" dirty="0"/>
          </a:p>
        </p:txBody>
      </p:sp>
      <p:sp>
        <p:nvSpPr>
          <p:cNvPr id="6" name="Title 1"/>
          <p:cNvSpPr>
            <a:spLocks noGrp="1"/>
          </p:cNvSpPr>
          <p:nvPr>
            <p:ph type="title"/>
          </p:nvPr>
        </p:nvSpPr>
        <p:spPr>
          <a:xfrm>
            <a:off x="1116676" y="386134"/>
            <a:ext cx="10111048" cy="742950"/>
          </a:xfrm>
        </p:spPr>
        <p:txBody>
          <a:bodyPr/>
          <a:lstStyle/>
          <a:p>
            <a:r>
              <a:rPr lang="en-US" dirty="0"/>
              <a:t>Example </a:t>
            </a:r>
            <a:r>
              <a:rPr lang="en-US" sz="2800" dirty="0"/>
              <a:t>(Lecture 11)</a:t>
            </a:r>
          </a:p>
        </p:txBody>
      </p:sp>
      <p:pic>
        <p:nvPicPr>
          <p:cNvPr id="5" name="Picture 4">
            <a:extLst>
              <a:ext uri="{FF2B5EF4-FFF2-40B4-BE49-F238E27FC236}">
                <a16:creationId xmlns:a16="http://schemas.microsoft.com/office/drawing/2014/main" id="{1B483A49-208F-4516-9576-CBA9B518E589}"/>
              </a:ext>
            </a:extLst>
          </p:cNvPr>
          <p:cNvPicPr>
            <a:picLocks noChangeAspect="1"/>
          </p:cNvPicPr>
          <p:nvPr/>
        </p:nvPicPr>
        <p:blipFill>
          <a:blip r:embed="rId3"/>
          <a:stretch>
            <a:fillRect/>
          </a:stretch>
        </p:blipFill>
        <p:spPr>
          <a:xfrm>
            <a:off x="1116676" y="1866522"/>
            <a:ext cx="10111048" cy="4257929"/>
          </a:xfrm>
          <a:prstGeom prst="rect">
            <a:avLst/>
          </a:prstGeom>
        </p:spPr>
      </p:pic>
    </p:spTree>
    <p:extLst>
      <p:ext uri="{BB962C8B-B14F-4D97-AF65-F5344CB8AC3E}">
        <p14:creationId xmlns:p14="http://schemas.microsoft.com/office/powerpoint/2010/main" val="14207238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Evaluation: </a:t>
            </a:r>
            <a:r>
              <a:rPr lang="en-US" dirty="0"/>
              <a:t>With a p-value of 0.1033, there is not enough evidence against the null hypothesis and in support of the alternative.</a:t>
            </a:r>
          </a:p>
          <a:p>
            <a:pPr marL="0" indent="0">
              <a:buNone/>
            </a:pPr>
            <a:endParaRPr lang="en-US" dirty="0"/>
          </a:p>
          <a:p>
            <a:pPr marL="0" indent="0">
              <a:buNone/>
            </a:pPr>
            <a:r>
              <a:rPr lang="en-US" b="1" dirty="0"/>
              <a:t>Conclusion: </a:t>
            </a:r>
            <a:r>
              <a:rPr lang="en-US" dirty="0"/>
              <a:t>Based on the data, we do not have enough evidence to suggest that less than 14% of all Stats 250 students are first-generation college students. </a:t>
            </a:r>
          </a:p>
        </p:txBody>
      </p:sp>
      <p:sp>
        <p:nvSpPr>
          <p:cNvPr id="4" name="Slide Number Placeholder 3"/>
          <p:cNvSpPr>
            <a:spLocks noGrp="1"/>
          </p:cNvSpPr>
          <p:nvPr>
            <p:ph type="sldNum" sz="quarter" idx="12"/>
          </p:nvPr>
        </p:nvSpPr>
        <p:spPr/>
        <p:txBody>
          <a:bodyPr/>
          <a:lstStyle/>
          <a:p>
            <a:fld id="{69E57DC2-970A-4B3E-BB1C-7A09969E49DF}" type="slidenum">
              <a:rPr lang="en-US" smtClean="0"/>
              <a:pPr/>
              <a:t>32</a:t>
            </a:fld>
            <a:endParaRPr lang="en-US" dirty="0"/>
          </a:p>
        </p:txBody>
      </p:sp>
      <p:sp>
        <p:nvSpPr>
          <p:cNvPr id="5" name="Title 1"/>
          <p:cNvSpPr>
            <a:spLocks noGrp="1"/>
          </p:cNvSpPr>
          <p:nvPr>
            <p:ph type="title"/>
          </p:nvPr>
        </p:nvSpPr>
        <p:spPr>
          <a:xfrm>
            <a:off x="1116676" y="386134"/>
            <a:ext cx="10111048" cy="742950"/>
          </a:xfrm>
        </p:spPr>
        <p:txBody>
          <a:bodyPr/>
          <a:lstStyle/>
          <a:p>
            <a:r>
              <a:rPr lang="en-US" dirty="0"/>
              <a:t>Example </a:t>
            </a:r>
            <a:r>
              <a:rPr lang="en-US" sz="2800" dirty="0"/>
              <a:t>(Lecture 11)</a:t>
            </a:r>
          </a:p>
        </p:txBody>
      </p:sp>
    </p:spTree>
    <p:extLst>
      <p:ext uri="{BB962C8B-B14F-4D97-AF65-F5344CB8AC3E}">
        <p14:creationId xmlns:p14="http://schemas.microsoft.com/office/powerpoint/2010/main" val="56605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#3</a:t>
            </a:r>
          </a:p>
        </p:txBody>
      </p:sp>
      <p:sp>
        <p:nvSpPr>
          <p:cNvPr id="3" name="Content Placeholder 2"/>
          <p:cNvSpPr>
            <a:spLocks noGrp="1"/>
          </p:cNvSpPr>
          <p:nvPr>
            <p:ph idx="1"/>
          </p:nvPr>
        </p:nvSpPr>
        <p:spPr>
          <a:xfrm>
            <a:off x="1116676" y="1142938"/>
            <a:ext cx="10111048" cy="5310447"/>
          </a:xfrm>
        </p:spPr>
        <p:txBody>
          <a:bodyPr/>
          <a:lstStyle/>
          <a:p>
            <a:pPr marL="0" indent="0">
              <a:buNone/>
            </a:pPr>
            <a:r>
              <a:rPr lang="en-US" dirty="0"/>
              <a:t>In a student survey from a prior semester, 30 out of 230 students believe that ketchup could be considered jam (because tomatoes are technically fruit). Use this data (which we will consider a random sample of students) to test if we have enough evidence to conclude that </a:t>
            </a:r>
            <a:r>
              <a:rPr lang="en-US" i="1" dirty="0"/>
              <a:t>less</a:t>
            </a:r>
            <a:r>
              <a:rPr lang="en-US" dirty="0"/>
              <a:t> than a fifth (20%) of all students believe that ketchup can be considered jam. </a:t>
            </a:r>
          </a:p>
          <a:p>
            <a:pPr marL="0" indent="0">
              <a:buNone/>
            </a:pPr>
            <a:r>
              <a:rPr lang="en-US" dirty="0"/>
              <a:t>First, think about how you would write out your null and alternative hypotheses for this test. </a:t>
            </a:r>
          </a:p>
          <a:p>
            <a:pPr marL="0" indent="0">
              <a:buNone/>
            </a:pPr>
            <a:r>
              <a:rPr lang="en-US" dirty="0"/>
              <a:t>Then, use the </a:t>
            </a:r>
            <a:r>
              <a:rPr lang="en-US" dirty="0" err="1"/>
              <a:t>onePopPropHT</a:t>
            </a:r>
            <a:r>
              <a:rPr lang="en-US" dirty="0"/>
              <a:t>() function to calculate the p-value.</a:t>
            </a:r>
          </a:p>
        </p:txBody>
      </p:sp>
      <p:sp>
        <p:nvSpPr>
          <p:cNvPr id="4" name="Slide Number Placeholder 3"/>
          <p:cNvSpPr>
            <a:spLocks noGrp="1"/>
          </p:cNvSpPr>
          <p:nvPr>
            <p:ph type="sldNum" sz="quarter" idx="12"/>
          </p:nvPr>
        </p:nvSpPr>
        <p:spPr/>
        <p:txBody>
          <a:bodyPr/>
          <a:lstStyle/>
          <a:p>
            <a:fld id="{69E57DC2-970A-4B3E-BB1C-7A09969E49DF}" type="slidenum">
              <a:rPr lang="en-US" smtClean="0"/>
              <a:pPr/>
              <a:t>33</a:t>
            </a:fld>
            <a:endParaRPr lang="en-US" dirty="0"/>
          </a:p>
        </p:txBody>
      </p:sp>
    </p:spTree>
    <p:extLst>
      <p:ext uri="{BB962C8B-B14F-4D97-AF65-F5344CB8AC3E}">
        <p14:creationId xmlns:p14="http://schemas.microsoft.com/office/powerpoint/2010/main" val="34628949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C18F0-F380-4116-ADBF-C5090D375724}"/>
              </a:ext>
            </a:extLst>
          </p:cNvPr>
          <p:cNvSpPr>
            <a:spLocks noGrp="1"/>
          </p:cNvSpPr>
          <p:nvPr>
            <p:ph type="title"/>
          </p:nvPr>
        </p:nvSpPr>
        <p:spPr/>
        <p:txBody>
          <a:bodyPr/>
          <a:lstStyle/>
          <a:p>
            <a:r>
              <a:rPr lang="en-US" dirty="0"/>
              <a:t>Demo #3</a:t>
            </a:r>
          </a:p>
        </p:txBody>
      </p:sp>
      <p:sp>
        <p:nvSpPr>
          <p:cNvPr id="4" name="Slide Number Placeholder 3">
            <a:extLst>
              <a:ext uri="{FF2B5EF4-FFF2-40B4-BE49-F238E27FC236}">
                <a16:creationId xmlns:a16="http://schemas.microsoft.com/office/drawing/2014/main" id="{97573074-138E-4606-8EDC-38E84A153A3C}"/>
              </a:ext>
            </a:extLst>
          </p:cNvPr>
          <p:cNvSpPr>
            <a:spLocks noGrp="1"/>
          </p:cNvSpPr>
          <p:nvPr>
            <p:ph type="sldNum" sz="quarter" idx="12"/>
          </p:nvPr>
        </p:nvSpPr>
        <p:spPr/>
        <p:txBody>
          <a:bodyPr/>
          <a:lstStyle/>
          <a:p>
            <a:fld id="{69E57DC2-970A-4B3E-BB1C-7A09969E49DF}" type="slidenum">
              <a:rPr lang="en-US" smtClean="0"/>
              <a:pPr/>
              <a:t>34</a:t>
            </a:fld>
            <a:endParaRPr lang="en-US" dirty="0"/>
          </a:p>
        </p:txBody>
      </p:sp>
      <p:pic>
        <p:nvPicPr>
          <p:cNvPr id="6" name="Picture 5">
            <a:extLst>
              <a:ext uri="{FF2B5EF4-FFF2-40B4-BE49-F238E27FC236}">
                <a16:creationId xmlns:a16="http://schemas.microsoft.com/office/drawing/2014/main" id="{379DC6F6-E0BC-4E04-99F9-BAC210602EA2}"/>
              </a:ext>
            </a:extLst>
          </p:cNvPr>
          <p:cNvPicPr>
            <a:picLocks noChangeAspect="1"/>
          </p:cNvPicPr>
          <p:nvPr/>
        </p:nvPicPr>
        <p:blipFill>
          <a:blip r:embed="rId3"/>
          <a:stretch>
            <a:fillRect/>
          </a:stretch>
        </p:blipFill>
        <p:spPr>
          <a:xfrm>
            <a:off x="1116676" y="1282898"/>
            <a:ext cx="10111048" cy="4330761"/>
          </a:xfrm>
          <a:prstGeom prst="rect">
            <a:avLst/>
          </a:prstGeom>
        </p:spPr>
      </p:pic>
    </p:spTree>
    <p:extLst>
      <p:ext uri="{BB962C8B-B14F-4D97-AF65-F5344CB8AC3E}">
        <p14:creationId xmlns:p14="http://schemas.microsoft.com/office/powerpoint/2010/main" val="40872155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BB8B-13C5-BB1F-E4CE-42FB62233301}"/>
              </a:ext>
            </a:extLst>
          </p:cNvPr>
          <p:cNvSpPr>
            <a:spLocks noGrp="1"/>
          </p:cNvSpPr>
          <p:nvPr>
            <p:ph type="title"/>
          </p:nvPr>
        </p:nvSpPr>
        <p:spPr/>
        <p:txBody>
          <a:bodyPr/>
          <a:lstStyle/>
          <a:p>
            <a:r>
              <a:rPr lang="en-US" dirty="0"/>
              <a:t>Think-Pair-Share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90A4C7-A8AB-D158-A2EC-60ABA1D45C46}"/>
                  </a:ext>
                </a:extLst>
              </p:cNvPr>
              <p:cNvSpPr>
                <a:spLocks noGrp="1"/>
              </p:cNvSpPr>
              <p:nvPr>
                <p:ph idx="1"/>
              </p:nvPr>
            </p:nvSpPr>
            <p:spPr>
              <a:xfrm>
                <a:off x="1116676" y="1142939"/>
                <a:ext cx="10111048" cy="5484840"/>
              </a:xfrm>
            </p:spPr>
            <p:txBody>
              <a:bodyPr>
                <a:normAutofit/>
              </a:bodyPr>
              <a:lstStyle/>
              <a:p>
                <a:pPr marL="0" indent="0">
                  <a:buNone/>
                </a:pPr>
                <a:r>
                  <a:rPr lang="en-US" b="1" dirty="0"/>
                  <a:t>Think: </a:t>
                </a:r>
                <a:r>
                  <a:rPr lang="en-US" dirty="0"/>
                  <a:t>individually reflect on the question </a:t>
                </a:r>
              </a:p>
              <a:p>
                <a:pPr marL="0" indent="0">
                  <a:buNone/>
                </a:pPr>
                <a:r>
                  <a:rPr lang="en-US" b="1" dirty="0"/>
                  <a:t>Pair: </a:t>
                </a:r>
                <a:r>
                  <a:rPr lang="en-US" dirty="0"/>
                  <a:t>discuss with a small group</a:t>
                </a:r>
              </a:p>
              <a:p>
                <a:pPr marL="0" indent="0">
                  <a:buNone/>
                </a:pPr>
                <a:r>
                  <a:rPr lang="en-US" b="1" dirty="0"/>
                  <a:t>Share: </a:t>
                </a:r>
                <a:r>
                  <a:rPr lang="en-US" dirty="0"/>
                  <a:t>discuss with the entire lab section</a:t>
                </a:r>
              </a:p>
              <a:p>
                <a:endParaRPr lang="en-US" dirty="0"/>
              </a:p>
              <a:p>
                <a:r>
                  <a:rPr lang="en-US" sz="2600" dirty="0"/>
                  <a:t>When calculating the p-value, what is assumed to be true?</a:t>
                </a:r>
              </a:p>
              <a:p>
                <a:r>
                  <a:rPr lang="en-US" sz="2600" dirty="0"/>
                  <a:t>Suppose (in Demo 3), we had found a sample proportion (</a:t>
                </a:r>
                <a14:m>
                  <m:oMath xmlns:m="http://schemas.openxmlformats.org/officeDocument/2006/math">
                    <m:acc>
                      <m:accPr>
                        <m:chr m:val="̂"/>
                        <m:ctrlPr>
                          <a:rPr lang="en-US" sz="2600" i="1" smtClean="0">
                            <a:latin typeface="Cambria Math" panose="02040503050406030204" pitchFamily="18" charset="0"/>
                          </a:rPr>
                        </m:ctrlPr>
                      </m:accPr>
                      <m:e>
                        <m:r>
                          <a:rPr lang="en-US" sz="2600" b="0" i="1" smtClean="0">
                            <a:latin typeface="Cambria Math" panose="02040503050406030204" pitchFamily="18" charset="0"/>
                          </a:rPr>
                          <m:t>𝑝</m:t>
                        </m:r>
                      </m:e>
                    </m:acc>
                  </m:oMath>
                </a14:m>
                <a:r>
                  <a:rPr lang="en-US" sz="2600" dirty="0"/>
                  <a:t>) of 0.10 (23 out of 230 students believe that ketchup could be considered jam). Would our p-value increase, decrease, or stay the same? Does this mean we have more or less evidence in favor of the alternative hypothesis? </a:t>
                </a:r>
              </a:p>
            </p:txBody>
          </p:sp>
        </mc:Choice>
        <mc:Fallback xmlns="">
          <p:sp>
            <p:nvSpPr>
              <p:cNvPr id="3" name="Content Placeholder 2">
                <a:extLst>
                  <a:ext uri="{FF2B5EF4-FFF2-40B4-BE49-F238E27FC236}">
                    <a16:creationId xmlns:a16="http://schemas.microsoft.com/office/drawing/2014/main" id="{B090A4C7-A8AB-D158-A2EC-60ABA1D45C46}"/>
                  </a:ext>
                </a:extLst>
              </p:cNvPr>
              <p:cNvSpPr>
                <a:spLocks noGrp="1" noRot="1" noChangeAspect="1" noMove="1" noResize="1" noEditPoints="1" noAdjustHandles="1" noChangeArrowheads="1" noChangeShapeType="1" noTextEdit="1"/>
              </p:cNvSpPr>
              <p:nvPr>
                <p:ph idx="1"/>
              </p:nvPr>
            </p:nvSpPr>
            <p:spPr>
              <a:xfrm>
                <a:off x="1116676" y="1142939"/>
                <a:ext cx="10111048" cy="5484840"/>
              </a:xfrm>
              <a:blipFill>
                <a:blip r:embed="rId3"/>
                <a:stretch>
                  <a:fillRect l="-1206" t="-1556" r="-13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37AE7AF-D203-16F5-8440-FA3B4D9A07C7}"/>
              </a:ext>
            </a:extLst>
          </p:cNvPr>
          <p:cNvSpPr>
            <a:spLocks noGrp="1"/>
          </p:cNvSpPr>
          <p:nvPr>
            <p:ph type="sldNum" sz="quarter" idx="12"/>
          </p:nvPr>
        </p:nvSpPr>
        <p:spPr/>
        <p:txBody>
          <a:bodyPr/>
          <a:lstStyle/>
          <a:p>
            <a:fld id="{69E57DC2-970A-4B3E-BB1C-7A09969E49DF}" type="slidenum">
              <a:rPr lang="en-US" smtClean="0"/>
              <a:pPr/>
              <a:t>35</a:t>
            </a:fld>
            <a:endParaRPr lang="en-US" dirty="0"/>
          </a:p>
        </p:txBody>
      </p:sp>
    </p:spTree>
    <p:extLst>
      <p:ext uri="{BB962C8B-B14F-4D97-AF65-F5344CB8AC3E}">
        <p14:creationId xmlns:p14="http://schemas.microsoft.com/office/powerpoint/2010/main" val="2799306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1DA-9206-1E75-A5AF-7776C0043E92}"/>
              </a:ext>
            </a:extLst>
          </p:cNvPr>
          <p:cNvSpPr>
            <a:spLocks noGrp="1"/>
          </p:cNvSpPr>
          <p:nvPr>
            <p:ph type="title"/>
          </p:nvPr>
        </p:nvSpPr>
        <p:spPr/>
        <p:txBody>
          <a:bodyPr/>
          <a:lstStyle/>
          <a:p>
            <a:r>
              <a:rPr lang="en-US" dirty="0"/>
              <a:t>All These 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3FFEF6-495C-8851-A5D7-649E5E628E0A}"/>
                  </a:ext>
                </a:extLst>
              </p:cNvPr>
              <p:cNvSpPr>
                <a:spLocks noGrp="1"/>
              </p:cNvSpPr>
              <p:nvPr>
                <p:ph idx="1"/>
              </p:nvPr>
            </p:nvSpPr>
            <p:spPr>
              <a:xfrm>
                <a:off x="1116676" y="1142939"/>
                <a:ext cx="10111048" cy="5452414"/>
              </a:xfrm>
            </p:spPr>
            <p:txBody>
              <a:bodyPr>
                <a:normAutofit/>
              </a:bodyPr>
              <a:lstStyle/>
              <a:p>
                <a:pPr marL="0" indent="0">
                  <a:buNone/>
                </a:pPr>
                <a14:m>
                  <m:oMath xmlns:m="http://schemas.openxmlformats.org/officeDocument/2006/math">
                    <m:r>
                      <a:rPr lang="en-US" sz="2400" b="0" i="1" smtClean="0">
                        <a:latin typeface="Cambria Math" panose="02040503050406030204" pitchFamily="18" charset="0"/>
                      </a:rPr>
                      <m:t>𝑝</m:t>
                    </m:r>
                  </m:oMath>
                </a14:m>
                <a:r>
                  <a:rPr lang="en-US" sz="2400" dirty="0"/>
                  <a:t> represents the population proportion</a:t>
                </a:r>
              </a:p>
              <a:p>
                <a:pPr lvl="1"/>
                <a:r>
                  <a:rPr lang="en-US" sz="2000" dirty="0"/>
                  <a:t>In a hypothesis test, this is generally unknown! </a:t>
                </a:r>
              </a:p>
              <a:p>
                <a:pPr lvl="1"/>
                <a:r>
                  <a:rPr lang="en-US" sz="2000" dirty="0"/>
                  <a:t>We’re trying to make conclusions about this unknown value </a:t>
                </a:r>
              </a:p>
              <a:p>
                <a:pPr lvl="1"/>
                <a:endParaRPr lang="en-US" sz="1000" dirty="0"/>
              </a:p>
              <a:p>
                <a:pPr marL="0" indent="0">
                  <a:buNone/>
                </a:pP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0</m:t>
                        </m:r>
                      </m:sub>
                    </m:sSub>
                  </m:oMath>
                </a14:m>
                <a:r>
                  <a:rPr lang="en-US" sz="2400" dirty="0"/>
                  <a:t> represents the </a:t>
                </a:r>
                <a:r>
                  <a:rPr lang="en-US" sz="2400" i="1" dirty="0"/>
                  <a:t>hypothesized</a:t>
                </a:r>
                <a:r>
                  <a:rPr lang="en-US" sz="2400" dirty="0"/>
                  <a:t> population proportion</a:t>
                </a:r>
              </a:p>
              <a:p>
                <a:pPr lvl="1"/>
                <a:r>
                  <a:rPr lang="en-US" sz="2000" dirty="0"/>
                  <a:t>This is the value from the null hypothesis</a:t>
                </a:r>
              </a:p>
              <a:p>
                <a:pPr lvl="1"/>
                <a:endParaRPr lang="en-US" sz="1000" dirty="0"/>
              </a:p>
              <a:p>
                <a:pPr marL="0" indent="0">
                  <a:buNone/>
                </a:pP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t> represents the sample proportion</a:t>
                </a:r>
              </a:p>
              <a:p>
                <a:pPr lvl="1"/>
                <a:r>
                  <a:rPr lang="en-US" sz="2000" dirty="0"/>
                  <a:t>This is the proportion calculated from our observed sample</a:t>
                </a:r>
              </a:p>
              <a:p>
                <a:pPr lvl="1"/>
                <a:endParaRPr lang="en-US" sz="1000" dirty="0"/>
              </a:p>
              <a:p>
                <a:pPr marL="0" indent="0">
                  <a:buNone/>
                </a:pPr>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𝑣𝑎𝑙𝑢𝑒</m:t>
                    </m:r>
                  </m:oMath>
                </a14:m>
                <a:r>
                  <a:rPr lang="en-US" sz="2400" dirty="0"/>
                  <a:t> represents the amount of evidence against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oMath>
                </a14:m>
                <a:endParaRPr lang="en-US" sz="2400" dirty="0"/>
              </a:p>
              <a:p>
                <a:pPr lvl="1"/>
                <a:r>
                  <a:rPr lang="en-US" sz="2000" dirty="0"/>
                  <a:t>This is the probability of observing the sample proportion or something more extreme, under the assumption that the null hypothesis is true</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63FFEF6-495C-8851-A5D7-649E5E628E0A}"/>
                  </a:ext>
                </a:extLst>
              </p:cNvPr>
              <p:cNvSpPr>
                <a:spLocks noGrp="1" noRot="1" noChangeAspect="1" noMove="1" noResize="1" noEditPoints="1" noAdjustHandles="1" noChangeArrowheads="1" noChangeShapeType="1" noTextEdit="1"/>
              </p:cNvSpPr>
              <p:nvPr>
                <p:ph idx="1"/>
              </p:nvPr>
            </p:nvSpPr>
            <p:spPr>
              <a:xfrm>
                <a:off x="1116676" y="1142939"/>
                <a:ext cx="10111048" cy="5452414"/>
              </a:xfrm>
              <a:blipFill>
                <a:blip r:embed="rId2"/>
                <a:stretch>
                  <a:fillRect l="-181" t="-1341" r="-48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81852F9-008E-9D05-5344-48029CFDCC29}"/>
              </a:ext>
            </a:extLst>
          </p:cNvPr>
          <p:cNvSpPr>
            <a:spLocks noGrp="1"/>
          </p:cNvSpPr>
          <p:nvPr>
            <p:ph type="sldNum" sz="quarter" idx="12"/>
          </p:nvPr>
        </p:nvSpPr>
        <p:spPr/>
        <p:txBody>
          <a:bodyPr/>
          <a:lstStyle/>
          <a:p>
            <a:fld id="{69E57DC2-970A-4B3E-BB1C-7A09969E49DF}" type="slidenum">
              <a:rPr lang="en-US" smtClean="0"/>
              <a:pPr/>
              <a:t>36</a:t>
            </a:fld>
            <a:endParaRPr lang="en-US" dirty="0"/>
          </a:p>
        </p:txBody>
      </p:sp>
    </p:spTree>
    <p:extLst>
      <p:ext uri="{BB962C8B-B14F-4D97-AF65-F5344CB8AC3E}">
        <p14:creationId xmlns:p14="http://schemas.microsoft.com/office/powerpoint/2010/main" val="4177940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p:sp>
        <p:nvSpPr>
          <p:cNvPr id="3" name="Content Placeholder 2"/>
          <p:cNvSpPr>
            <a:spLocks noGrp="1"/>
          </p:cNvSpPr>
          <p:nvPr>
            <p:ph idx="1"/>
          </p:nvPr>
        </p:nvSpPr>
        <p:spPr>
          <a:xfrm>
            <a:off x="1116675" y="1142939"/>
            <a:ext cx="10223049" cy="5224610"/>
          </a:xfrm>
        </p:spPr>
        <p:txBody>
          <a:bodyPr/>
          <a:lstStyle/>
          <a:p>
            <a:pPr marL="0" indent="0">
              <a:buNone/>
            </a:pPr>
            <a:r>
              <a:rPr lang="en-US" dirty="0"/>
              <a:t>We know that a statistic will vary from sample to sample. So rather than providing only the sample statistic as our estimate of a parameter, we provide a range (or interval) that gives our estimate some “wiggle room”.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Bottom Line: A confidence interval is used to </a:t>
            </a:r>
            <a:r>
              <a:rPr lang="en-US" b="1" i="1" dirty="0"/>
              <a:t>estimate</a:t>
            </a:r>
            <a:r>
              <a:rPr lang="en-US" dirty="0"/>
              <a:t> a parameter.</a:t>
            </a:r>
          </a:p>
          <a:p>
            <a:pPr marL="0" indent="0">
              <a:buNone/>
            </a:pP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37</a:t>
            </a:fld>
            <a:endParaRPr lang="en-US" dirty="0"/>
          </a:p>
        </p:txBody>
      </p:sp>
      <p:cxnSp>
        <p:nvCxnSpPr>
          <p:cNvPr id="5" name="Straight Connector 4"/>
          <p:cNvCxnSpPr/>
          <p:nvPr/>
        </p:nvCxnSpPr>
        <p:spPr>
          <a:xfrm>
            <a:off x="2783680" y="4055650"/>
            <a:ext cx="6576865"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539791" y="4413750"/>
            <a:ext cx="1112417" cy="707886"/>
          </a:xfrm>
          <a:prstGeom prst="rect">
            <a:avLst/>
          </a:prstGeom>
          <a:noFill/>
          <a:ln>
            <a:noFill/>
          </a:ln>
        </p:spPr>
        <p:txBody>
          <a:bodyPr wrap="square" rtlCol="0">
            <a:spAutoFit/>
          </a:bodyPr>
          <a:lstStyle/>
          <a:p>
            <a:pPr algn="ctr"/>
            <a:r>
              <a:rPr lang="en-US" sz="2000" dirty="0"/>
              <a:t>Sample Estimate</a:t>
            </a:r>
          </a:p>
        </p:txBody>
      </p:sp>
      <p:cxnSp>
        <p:nvCxnSpPr>
          <p:cNvPr id="7" name="Straight Connector 6"/>
          <p:cNvCxnSpPr/>
          <p:nvPr/>
        </p:nvCxnSpPr>
        <p:spPr>
          <a:xfrm>
            <a:off x="6100190" y="3805763"/>
            <a:ext cx="0" cy="499796"/>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259538" y="3805763"/>
            <a:ext cx="1664094"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311468" y="3805763"/>
            <a:ext cx="1664094"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 name="Double Bracket 9"/>
          <p:cNvSpPr/>
          <p:nvPr/>
        </p:nvSpPr>
        <p:spPr>
          <a:xfrm>
            <a:off x="4106996" y="3589926"/>
            <a:ext cx="3992692" cy="993913"/>
          </a:xfrm>
          <a:prstGeom prst="bracketPair">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6308599" y="3292377"/>
            <a:ext cx="1716358" cy="400110"/>
          </a:xfrm>
          <a:prstGeom prst="rect">
            <a:avLst/>
          </a:prstGeom>
          <a:noFill/>
          <a:ln>
            <a:noFill/>
          </a:ln>
        </p:spPr>
        <p:txBody>
          <a:bodyPr wrap="square" rtlCol="0">
            <a:spAutoFit/>
          </a:bodyPr>
          <a:lstStyle/>
          <a:p>
            <a:r>
              <a:rPr lang="en-US" sz="2000" dirty="0"/>
              <a:t>Wiggle Room</a:t>
            </a:r>
          </a:p>
        </p:txBody>
      </p:sp>
      <p:sp>
        <p:nvSpPr>
          <p:cNvPr id="13" name="TextBox 12">
            <a:extLst>
              <a:ext uri="{FF2B5EF4-FFF2-40B4-BE49-F238E27FC236}">
                <a16:creationId xmlns:a16="http://schemas.microsoft.com/office/drawing/2014/main" id="{D2047B5E-5DCE-465F-8F3E-301F821CA35F}"/>
              </a:ext>
            </a:extLst>
          </p:cNvPr>
          <p:cNvSpPr txBox="1"/>
          <p:nvPr/>
        </p:nvSpPr>
        <p:spPr>
          <a:xfrm>
            <a:off x="4386984" y="3290875"/>
            <a:ext cx="1716358" cy="400110"/>
          </a:xfrm>
          <a:prstGeom prst="rect">
            <a:avLst/>
          </a:prstGeom>
          <a:noFill/>
          <a:ln>
            <a:noFill/>
          </a:ln>
        </p:spPr>
        <p:txBody>
          <a:bodyPr wrap="square" rtlCol="0">
            <a:spAutoFit/>
          </a:bodyPr>
          <a:lstStyle/>
          <a:p>
            <a:r>
              <a:rPr lang="en-US" sz="2000" dirty="0"/>
              <a:t>Wiggle Room</a:t>
            </a:r>
          </a:p>
        </p:txBody>
      </p:sp>
    </p:spTree>
    <p:extLst>
      <p:ext uri="{BB962C8B-B14F-4D97-AF65-F5344CB8AC3E}">
        <p14:creationId xmlns:p14="http://schemas.microsoft.com/office/powerpoint/2010/main" val="16255018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16675" y="1142939"/>
                <a:ext cx="10223049" cy="5224610"/>
              </a:xfrm>
            </p:spPr>
            <p:txBody>
              <a:bodyPr/>
              <a:lstStyle/>
              <a:p>
                <a:pPr marL="0" indent="0">
                  <a:buNone/>
                </a:pPr>
                <a:r>
                  <a:rPr lang="en-US" dirty="0"/>
                  <a:t>When trying to estimate a population proportion, we calculate the sample proportion,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 and add some “wiggle room” to the estimate. This wiggle room is called the margin of error (</a:t>
                </a:r>
                <a14:m>
                  <m:oMath xmlns:m="http://schemas.openxmlformats.org/officeDocument/2006/math">
                    <m:r>
                      <a:rPr lang="en-US" b="0" i="1" smtClean="0">
                        <a:latin typeface="Cambria Math" panose="02040503050406030204" pitchFamily="18" charset="0"/>
                      </a:rPr>
                      <m:t>𝑚</m:t>
                    </m:r>
                  </m:oMath>
                </a14:m>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16675" y="1142939"/>
                <a:ext cx="10223049" cy="5224610"/>
              </a:xfrm>
              <a:blipFill>
                <a:blip r:embed="rId2"/>
                <a:stretch>
                  <a:fillRect l="-1193" t="-163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9E57DC2-970A-4B3E-BB1C-7A09969E49DF}" type="slidenum">
              <a:rPr lang="en-US" smtClean="0"/>
              <a:pPr/>
              <a:t>38</a:t>
            </a:fld>
            <a:endParaRPr lang="en-US" dirty="0"/>
          </a:p>
        </p:txBody>
      </p:sp>
      <p:cxnSp>
        <p:nvCxnSpPr>
          <p:cNvPr id="5" name="Straight Connector 4"/>
          <p:cNvCxnSpPr/>
          <p:nvPr/>
        </p:nvCxnSpPr>
        <p:spPr>
          <a:xfrm>
            <a:off x="2783680" y="4321541"/>
            <a:ext cx="6576865"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p:cNvSpPr txBox="1"/>
              <p:nvPr/>
            </p:nvSpPr>
            <p:spPr>
              <a:xfrm>
                <a:off x="5696945" y="4689697"/>
                <a:ext cx="806490"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5696945" y="4689697"/>
                <a:ext cx="806490" cy="461665"/>
              </a:xfrm>
              <a:prstGeom prst="rect">
                <a:avLst/>
              </a:prstGeom>
              <a:blipFill>
                <a:blip r:embed="rId3"/>
                <a:stretch>
                  <a:fillRect t="-3947" r="-14394" b="-10526"/>
                </a:stretch>
              </a:blipFill>
              <a:ln>
                <a:noFill/>
              </a:ln>
            </p:spPr>
            <p:txBody>
              <a:bodyPr/>
              <a:lstStyle/>
              <a:p>
                <a:r>
                  <a:rPr lang="en-US">
                    <a:noFill/>
                  </a:rPr>
                  <a:t> </a:t>
                </a:r>
              </a:p>
            </p:txBody>
          </p:sp>
        </mc:Fallback>
      </mc:AlternateContent>
      <p:cxnSp>
        <p:nvCxnSpPr>
          <p:cNvPr id="7" name="Straight Connector 6"/>
          <p:cNvCxnSpPr/>
          <p:nvPr/>
        </p:nvCxnSpPr>
        <p:spPr>
          <a:xfrm>
            <a:off x="6100190" y="4071654"/>
            <a:ext cx="0" cy="499796"/>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259538" y="4071654"/>
            <a:ext cx="1664094"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311468" y="4071654"/>
            <a:ext cx="1664094"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 name="Double Bracket 9"/>
          <p:cNvSpPr/>
          <p:nvPr/>
        </p:nvSpPr>
        <p:spPr>
          <a:xfrm>
            <a:off x="4106996" y="3855817"/>
            <a:ext cx="3992692" cy="993913"/>
          </a:xfrm>
          <a:prstGeom prst="bracketPair">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p:cNvSpPr txBox="1"/>
              <p:nvPr/>
            </p:nvSpPr>
            <p:spPr>
              <a:xfrm>
                <a:off x="4740270" y="3563294"/>
                <a:ext cx="806490"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m:t>
                      </m:r>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740270" y="3563294"/>
                <a:ext cx="806490" cy="461665"/>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688340" y="3563294"/>
                <a:ext cx="806490"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m:t>
                      </m:r>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6688340" y="3563294"/>
                <a:ext cx="806490" cy="461665"/>
              </a:xfrm>
              <a:prstGeom prst="rect">
                <a:avLst/>
              </a:prstGeom>
              <a:blipFill>
                <a:blip r:embed="rId5"/>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6332731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onePopPropCI</a:t>
            </a:r>
            <a:r>
              <a:rPr lang="en-US" dirty="0"/>
              <a:t>()</a:t>
            </a:r>
          </a:p>
        </p:txBody>
      </p:sp>
      <p:sp>
        <p:nvSpPr>
          <p:cNvPr id="3" name="Content Placeholder 2"/>
          <p:cNvSpPr>
            <a:spLocks noGrp="1"/>
          </p:cNvSpPr>
          <p:nvPr>
            <p:ph idx="1"/>
          </p:nvPr>
        </p:nvSpPr>
        <p:spPr>
          <a:xfrm>
            <a:off x="1116676" y="1142938"/>
            <a:ext cx="10111048" cy="5310447"/>
          </a:xfrm>
        </p:spPr>
        <p:txBody>
          <a:bodyPr/>
          <a:lstStyle/>
          <a:p>
            <a:pPr marL="0" indent="0">
              <a:buNone/>
            </a:pPr>
            <a:r>
              <a:rPr lang="en-US" dirty="0"/>
              <a:t>Creates a confidence interval for a population proportion</a:t>
            </a:r>
          </a:p>
          <a:p>
            <a:pPr marL="0" indent="0">
              <a:buNone/>
            </a:pPr>
            <a:endParaRPr lang="en-US" dirty="0"/>
          </a:p>
          <a:p>
            <a:pPr marL="0" indent="0">
              <a:buNone/>
            </a:pPr>
            <a:endParaRPr lang="en-US" dirty="0"/>
          </a:p>
          <a:p>
            <a:pPr marL="0" indent="0">
              <a:buNone/>
            </a:pPr>
            <a:endParaRPr lang="en-US" dirty="0"/>
          </a:p>
          <a:p>
            <a:pPr marL="0" indent="0">
              <a:buNone/>
            </a:pPr>
            <a:r>
              <a:rPr lang="en-US" dirty="0"/>
              <a:t>Arguments:</a:t>
            </a:r>
          </a:p>
          <a:p>
            <a:pPr lvl="1"/>
            <a:r>
              <a:rPr lang="en-US" dirty="0"/>
              <a:t>x: observed number of "successes"</a:t>
            </a:r>
          </a:p>
          <a:p>
            <a:pPr lvl="1"/>
            <a:r>
              <a:rPr lang="en-US" dirty="0"/>
              <a:t>n: sample size </a:t>
            </a:r>
          </a:p>
          <a:p>
            <a:pPr lvl="1"/>
            <a:r>
              <a:rPr lang="en-US" dirty="0"/>
              <a:t>confidence: confidence level (the default is 0.95)</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39</a:t>
            </a:fld>
            <a:endParaRPr lang="en-US" dirty="0"/>
          </a:p>
        </p:txBody>
      </p:sp>
      <p:pic>
        <p:nvPicPr>
          <p:cNvPr id="6" name="Picture 5">
            <a:extLst>
              <a:ext uri="{FF2B5EF4-FFF2-40B4-BE49-F238E27FC236}">
                <a16:creationId xmlns:a16="http://schemas.microsoft.com/office/drawing/2014/main" id="{E1889FFF-7BE3-2CB9-37FD-BB2B7CAD7CED}"/>
              </a:ext>
            </a:extLst>
          </p:cNvPr>
          <p:cNvPicPr>
            <a:picLocks noChangeAspect="1"/>
          </p:cNvPicPr>
          <p:nvPr/>
        </p:nvPicPr>
        <p:blipFill>
          <a:blip r:embed="rId2"/>
          <a:stretch>
            <a:fillRect/>
          </a:stretch>
        </p:blipFill>
        <p:spPr>
          <a:xfrm>
            <a:off x="1116676" y="2060168"/>
            <a:ext cx="10111047" cy="838989"/>
          </a:xfrm>
          <a:prstGeom prst="rect">
            <a:avLst/>
          </a:prstGeom>
        </p:spPr>
      </p:pic>
    </p:spTree>
    <p:extLst>
      <p:ext uri="{BB962C8B-B14F-4D97-AF65-F5344CB8AC3E}">
        <p14:creationId xmlns:p14="http://schemas.microsoft.com/office/powerpoint/2010/main" val="1265329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a:t>
            </a:r>
          </a:p>
        </p:txBody>
      </p:sp>
      <p:sp>
        <p:nvSpPr>
          <p:cNvPr id="3" name="Content Placeholder 2"/>
          <p:cNvSpPr>
            <a:spLocks noGrp="1"/>
          </p:cNvSpPr>
          <p:nvPr>
            <p:ph idx="1"/>
          </p:nvPr>
        </p:nvSpPr>
        <p:spPr/>
        <p:txBody>
          <a:bodyPr/>
          <a:lstStyle/>
          <a:p>
            <a:pPr marL="0" indent="0">
              <a:buNone/>
            </a:pPr>
            <a:r>
              <a:rPr lang="en-US" dirty="0"/>
              <a:t>Head to </a:t>
            </a:r>
            <a:r>
              <a:rPr lang="en-US" dirty="0">
                <a:hlinkClick r:id="rId2"/>
              </a:rPr>
              <a:t>https://rstudio.cloud/</a:t>
            </a:r>
            <a:endParaRPr lang="en-US" dirty="0"/>
          </a:p>
          <a:p>
            <a:pPr marL="0" indent="0">
              <a:buNone/>
            </a:pPr>
            <a:endParaRPr lang="en-US" dirty="0"/>
          </a:p>
          <a:p>
            <a:pPr marL="0" indent="0">
              <a:buNone/>
            </a:pPr>
            <a:r>
              <a:rPr lang="en-US" dirty="0"/>
              <a:t>If you are not signed in…</a:t>
            </a:r>
          </a:p>
          <a:p>
            <a:pPr lvl="1"/>
            <a:r>
              <a:rPr lang="en-US" dirty="0"/>
              <a:t>Click on “Log In”</a:t>
            </a:r>
          </a:p>
          <a:p>
            <a:pPr lvl="1"/>
            <a:r>
              <a:rPr lang="en-US" dirty="0"/>
              <a:t>Click “Log In with Google”</a:t>
            </a:r>
          </a:p>
          <a:p>
            <a:pPr lvl="1"/>
            <a:r>
              <a:rPr lang="en-US" dirty="0"/>
              <a:t>Log In with your UM credentials</a:t>
            </a:r>
          </a:p>
          <a:p>
            <a:pPr marL="0" indent="0">
              <a:buNone/>
            </a:pPr>
            <a:endParaRPr lang="en-US" dirty="0"/>
          </a:p>
          <a:p>
            <a:pPr marL="0" indent="0">
              <a:buNone/>
            </a:pPr>
            <a:r>
              <a:rPr lang="en-US" dirty="0"/>
              <a:t>Click the “Start” button next to the “lab04” assignment </a:t>
            </a:r>
          </a:p>
        </p:txBody>
      </p:sp>
      <p:sp>
        <p:nvSpPr>
          <p:cNvPr id="4" name="Slide Number Placeholder 3"/>
          <p:cNvSpPr>
            <a:spLocks noGrp="1"/>
          </p:cNvSpPr>
          <p:nvPr>
            <p:ph type="sldNum" sz="quarter" idx="12"/>
          </p:nvPr>
        </p:nvSpPr>
        <p:spPr/>
        <p:txBody>
          <a:bodyPr/>
          <a:lstStyle/>
          <a:p>
            <a:fld id="{69E57DC2-970A-4B3E-BB1C-7A09969E49DF}" type="slidenum">
              <a:rPr lang="en-US" smtClean="0"/>
              <a:pPr/>
              <a:t>4</a:t>
            </a:fld>
            <a:endParaRPr lang="en-US" dirty="0"/>
          </a:p>
        </p:txBody>
      </p:sp>
    </p:spTree>
    <p:extLst>
      <p:ext uri="{BB962C8B-B14F-4D97-AF65-F5344CB8AC3E}">
        <p14:creationId xmlns:p14="http://schemas.microsoft.com/office/powerpoint/2010/main" val="510327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sz="2800" dirty="0"/>
              <a:t>(Lecture 12)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400" dirty="0"/>
                  <a:t>Suppose we take a random sample of 100 recent college graduates and record whether the student completed their degree within 4 years. For this sample of 100 recent graduates, 64 reported completing their degree within 4 years.</a:t>
                </a:r>
              </a:p>
              <a:p>
                <a:pPr marL="0" indent="0">
                  <a:buNone/>
                </a:pPr>
                <a:r>
                  <a:rPr lang="en-US" sz="2400" dirty="0"/>
                  <a:t>Using this sample result, compute a 95% confidence interval for estimating the population proportion (</a:t>
                </a:r>
                <a14:m>
                  <m:oMath xmlns:m="http://schemas.openxmlformats.org/officeDocument/2006/math">
                    <m:r>
                      <a:rPr lang="en-US" sz="2400" b="0" i="1" smtClean="0">
                        <a:latin typeface="Cambria Math" panose="02040503050406030204" pitchFamily="18" charset="0"/>
                      </a:rPr>
                      <m:t>𝑝</m:t>
                    </m:r>
                  </m:oMath>
                </a14:m>
                <a:r>
                  <a:rPr lang="en-US" sz="2400" dirty="0"/>
                  <a:t>) of all recent college graduates who completed their degree within 4 years.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139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9E57DC2-970A-4B3E-BB1C-7A09969E49DF}" type="slidenum">
              <a:rPr lang="en-US" smtClean="0"/>
              <a:pPr/>
              <a:t>40</a:t>
            </a:fld>
            <a:endParaRPr lang="en-US" dirty="0"/>
          </a:p>
        </p:txBody>
      </p:sp>
      <p:pic>
        <p:nvPicPr>
          <p:cNvPr id="6" name="Picture 5">
            <a:extLst>
              <a:ext uri="{FF2B5EF4-FFF2-40B4-BE49-F238E27FC236}">
                <a16:creationId xmlns:a16="http://schemas.microsoft.com/office/drawing/2014/main" id="{3E98A951-FB90-82CF-DCA5-59EA85B33546}"/>
              </a:ext>
            </a:extLst>
          </p:cNvPr>
          <p:cNvPicPr>
            <a:picLocks noChangeAspect="1"/>
          </p:cNvPicPr>
          <p:nvPr/>
        </p:nvPicPr>
        <p:blipFill>
          <a:blip r:embed="rId3"/>
          <a:stretch>
            <a:fillRect/>
          </a:stretch>
        </p:blipFill>
        <p:spPr>
          <a:xfrm>
            <a:off x="1116675" y="3849009"/>
            <a:ext cx="10111047" cy="1513888"/>
          </a:xfrm>
          <a:prstGeom prst="rect">
            <a:avLst/>
          </a:prstGeom>
        </p:spPr>
      </p:pic>
    </p:spTree>
    <p:extLst>
      <p:ext uri="{BB962C8B-B14F-4D97-AF65-F5344CB8AC3E}">
        <p14:creationId xmlns:p14="http://schemas.microsoft.com/office/powerpoint/2010/main" val="10927545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D5CB7-27C5-400E-90C5-4117FAEF1209}"/>
              </a:ext>
            </a:extLst>
          </p:cNvPr>
          <p:cNvSpPr>
            <a:spLocks noGrp="1"/>
          </p:cNvSpPr>
          <p:nvPr>
            <p:ph type="title"/>
          </p:nvPr>
        </p:nvSpPr>
        <p:spPr/>
        <p:txBody>
          <a:bodyPr/>
          <a:lstStyle/>
          <a:p>
            <a:r>
              <a:rPr lang="en-US" dirty="0"/>
              <a:t>Demo #4</a:t>
            </a:r>
          </a:p>
        </p:txBody>
      </p:sp>
      <p:sp>
        <p:nvSpPr>
          <p:cNvPr id="3" name="Content Placeholder 2">
            <a:extLst>
              <a:ext uri="{FF2B5EF4-FFF2-40B4-BE49-F238E27FC236}">
                <a16:creationId xmlns:a16="http://schemas.microsoft.com/office/drawing/2014/main" id="{BD9E5D88-DD90-4494-9B3A-A5AA38088DBD}"/>
              </a:ext>
            </a:extLst>
          </p:cNvPr>
          <p:cNvSpPr>
            <a:spLocks noGrp="1"/>
          </p:cNvSpPr>
          <p:nvPr>
            <p:ph idx="1"/>
          </p:nvPr>
        </p:nvSpPr>
        <p:spPr/>
        <p:txBody>
          <a:bodyPr/>
          <a:lstStyle/>
          <a:p>
            <a:pPr marL="0" indent="0">
              <a:buNone/>
            </a:pPr>
            <a:r>
              <a:rPr lang="en-US" dirty="0"/>
              <a:t>In Demo #3, we ran a hypothesis test to determine if less than a fifth of all students believe that ketchup can be considered jam. Suppose we didn't have any preconceived belief about the population proportion and wished to simply estimate the true value instead.</a:t>
            </a:r>
          </a:p>
          <a:p>
            <a:pPr marL="0" indent="0">
              <a:buNone/>
            </a:pPr>
            <a:r>
              <a:rPr lang="en-US" dirty="0"/>
              <a:t>Use the collected data (30 out of 230 students) and the </a:t>
            </a:r>
            <a:r>
              <a:rPr lang="en-US" dirty="0" err="1"/>
              <a:t>onePopPropCI</a:t>
            </a:r>
            <a:r>
              <a:rPr lang="en-US" dirty="0"/>
              <a:t>() function to create a 90% confidence interval that estimates the population proportion of students who believe that ketchup can be considered jam.</a:t>
            </a:r>
          </a:p>
          <a:p>
            <a:pPr marL="0" indent="0">
              <a:buNone/>
            </a:pPr>
            <a:r>
              <a:rPr lang="en-US" dirty="0"/>
              <a:t>Think about how you would interpret this interval in context.</a:t>
            </a:r>
          </a:p>
          <a:p>
            <a:pPr marL="0" indent="0">
              <a:buNone/>
            </a:pPr>
            <a:endParaRPr lang="en-US" dirty="0"/>
          </a:p>
        </p:txBody>
      </p:sp>
      <p:sp>
        <p:nvSpPr>
          <p:cNvPr id="4" name="Slide Number Placeholder 3">
            <a:extLst>
              <a:ext uri="{FF2B5EF4-FFF2-40B4-BE49-F238E27FC236}">
                <a16:creationId xmlns:a16="http://schemas.microsoft.com/office/drawing/2014/main" id="{2D3AED27-8D9E-46D1-BA79-28552509A09F}"/>
              </a:ext>
            </a:extLst>
          </p:cNvPr>
          <p:cNvSpPr>
            <a:spLocks noGrp="1"/>
          </p:cNvSpPr>
          <p:nvPr>
            <p:ph type="sldNum" sz="quarter" idx="12"/>
          </p:nvPr>
        </p:nvSpPr>
        <p:spPr/>
        <p:txBody>
          <a:bodyPr/>
          <a:lstStyle/>
          <a:p>
            <a:fld id="{69E57DC2-970A-4B3E-BB1C-7A09969E49DF}" type="slidenum">
              <a:rPr lang="en-US" smtClean="0"/>
              <a:pPr/>
              <a:t>41</a:t>
            </a:fld>
            <a:endParaRPr lang="en-US" dirty="0"/>
          </a:p>
        </p:txBody>
      </p:sp>
    </p:spTree>
    <p:extLst>
      <p:ext uri="{BB962C8B-B14F-4D97-AF65-F5344CB8AC3E}">
        <p14:creationId xmlns:p14="http://schemas.microsoft.com/office/powerpoint/2010/main" val="29604075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32D0B-42FD-4B48-BFC7-2E41965AC68D}"/>
              </a:ext>
            </a:extLst>
          </p:cNvPr>
          <p:cNvSpPr>
            <a:spLocks noGrp="1"/>
          </p:cNvSpPr>
          <p:nvPr>
            <p:ph type="title"/>
          </p:nvPr>
        </p:nvSpPr>
        <p:spPr/>
        <p:txBody>
          <a:bodyPr/>
          <a:lstStyle/>
          <a:p>
            <a:r>
              <a:rPr lang="en-US" dirty="0"/>
              <a:t>Demo #4</a:t>
            </a:r>
          </a:p>
        </p:txBody>
      </p:sp>
      <p:sp>
        <p:nvSpPr>
          <p:cNvPr id="3" name="Content Placeholder 2">
            <a:extLst>
              <a:ext uri="{FF2B5EF4-FFF2-40B4-BE49-F238E27FC236}">
                <a16:creationId xmlns:a16="http://schemas.microsoft.com/office/drawing/2014/main" id="{3D555FB7-2D58-494B-9B6C-DB0D90E5409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Confidence </a:t>
            </a:r>
            <a:r>
              <a:rPr lang="en-US" i="1" dirty="0"/>
              <a:t>Interval</a:t>
            </a:r>
            <a:r>
              <a:rPr lang="en-US" dirty="0"/>
              <a:t> Interpretation</a:t>
            </a:r>
          </a:p>
          <a:p>
            <a:pPr marL="0" indent="0">
              <a:buNone/>
            </a:pPr>
            <a:r>
              <a:rPr lang="en-US" dirty="0"/>
              <a:t>We estimate, with 90% confidence, that the population proportion of students who believe that ketchup can be considered jam lies between 0.0939 and 0.1670.</a:t>
            </a:r>
          </a:p>
        </p:txBody>
      </p:sp>
      <p:sp>
        <p:nvSpPr>
          <p:cNvPr id="4" name="Slide Number Placeholder 3">
            <a:extLst>
              <a:ext uri="{FF2B5EF4-FFF2-40B4-BE49-F238E27FC236}">
                <a16:creationId xmlns:a16="http://schemas.microsoft.com/office/drawing/2014/main" id="{7CE41EAD-FCBA-4A26-8357-5740EC2ECB1C}"/>
              </a:ext>
            </a:extLst>
          </p:cNvPr>
          <p:cNvSpPr>
            <a:spLocks noGrp="1"/>
          </p:cNvSpPr>
          <p:nvPr>
            <p:ph type="sldNum" sz="quarter" idx="12"/>
          </p:nvPr>
        </p:nvSpPr>
        <p:spPr/>
        <p:txBody>
          <a:bodyPr/>
          <a:lstStyle/>
          <a:p>
            <a:fld id="{69E57DC2-970A-4B3E-BB1C-7A09969E49DF}" type="slidenum">
              <a:rPr lang="en-US" smtClean="0"/>
              <a:pPr/>
              <a:t>42</a:t>
            </a:fld>
            <a:endParaRPr lang="en-US" dirty="0"/>
          </a:p>
        </p:txBody>
      </p:sp>
      <p:pic>
        <p:nvPicPr>
          <p:cNvPr id="6" name="Picture 5">
            <a:extLst>
              <a:ext uri="{FF2B5EF4-FFF2-40B4-BE49-F238E27FC236}">
                <a16:creationId xmlns:a16="http://schemas.microsoft.com/office/drawing/2014/main" id="{F2FA3611-EB3A-BD32-350E-87AF370626AB}"/>
              </a:ext>
            </a:extLst>
          </p:cNvPr>
          <p:cNvPicPr>
            <a:picLocks noChangeAspect="1"/>
          </p:cNvPicPr>
          <p:nvPr/>
        </p:nvPicPr>
        <p:blipFill>
          <a:blip r:embed="rId2"/>
          <a:stretch>
            <a:fillRect/>
          </a:stretch>
        </p:blipFill>
        <p:spPr>
          <a:xfrm>
            <a:off x="1116676" y="1390019"/>
            <a:ext cx="10111047" cy="1484925"/>
          </a:xfrm>
          <a:prstGeom prst="rect">
            <a:avLst/>
          </a:prstGeom>
        </p:spPr>
      </p:pic>
    </p:spTree>
    <p:extLst>
      <p:ext uri="{BB962C8B-B14F-4D97-AF65-F5344CB8AC3E}">
        <p14:creationId xmlns:p14="http://schemas.microsoft.com/office/powerpoint/2010/main" val="7183630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BB8B-13C5-BB1F-E4CE-42FB62233301}"/>
              </a:ext>
            </a:extLst>
          </p:cNvPr>
          <p:cNvSpPr>
            <a:spLocks noGrp="1"/>
          </p:cNvSpPr>
          <p:nvPr>
            <p:ph type="title"/>
          </p:nvPr>
        </p:nvSpPr>
        <p:spPr/>
        <p:txBody>
          <a:bodyPr/>
          <a:lstStyle/>
          <a:p>
            <a:r>
              <a:rPr lang="en-US" dirty="0"/>
              <a:t>Think-Pair-Share #2</a:t>
            </a:r>
          </a:p>
        </p:txBody>
      </p:sp>
      <p:sp>
        <p:nvSpPr>
          <p:cNvPr id="3" name="Content Placeholder 2">
            <a:extLst>
              <a:ext uri="{FF2B5EF4-FFF2-40B4-BE49-F238E27FC236}">
                <a16:creationId xmlns:a16="http://schemas.microsoft.com/office/drawing/2014/main" id="{B090A4C7-A8AB-D158-A2EC-60ABA1D45C46}"/>
              </a:ext>
            </a:extLst>
          </p:cNvPr>
          <p:cNvSpPr>
            <a:spLocks noGrp="1"/>
          </p:cNvSpPr>
          <p:nvPr>
            <p:ph idx="1"/>
          </p:nvPr>
        </p:nvSpPr>
        <p:spPr>
          <a:xfrm>
            <a:off x="1116676" y="1142939"/>
            <a:ext cx="10011767" cy="5484840"/>
          </a:xfrm>
        </p:spPr>
        <p:txBody>
          <a:bodyPr>
            <a:normAutofit/>
          </a:bodyPr>
          <a:lstStyle/>
          <a:p>
            <a:pPr marL="0" indent="0">
              <a:buNone/>
            </a:pPr>
            <a:r>
              <a:rPr lang="en-US" b="1" dirty="0"/>
              <a:t>Think: </a:t>
            </a:r>
            <a:r>
              <a:rPr lang="en-US" dirty="0"/>
              <a:t>individually reflect on the question </a:t>
            </a:r>
          </a:p>
          <a:p>
            <a:pPr marL="0" indent="0">
              <a:buNone/>
            </a:pPr>
            <a:r>
              <a:rPr lang="en-US" b="1" dirty="0"/>
              <a:t>Pair: </a:t>
            </a:r>
            <a:r>
              <a:rPr lang="en-US" dirty="0"/>
              <a:t>discuss with a small group</a:t>
            </a:r>
          </a:p>
          <a:p>
            <a:pPr marL="0" indent="0">
              <a:buNone/>
            </a:pPr>
            <a:r>
              <a:rPr lang="en-US" b="1" dirty="0"/>
              <a:t>Share: </a:t>
            </a:r>
            <a:r>
              <a:rPr lang="en-US" dirty="0"/>
              <a:t>discuss with the entire lab section</a:t>
            </a:r>
          </a:p>
          <a:p>
            <a:endParaRPr lang="en-US" dirty="0"/>
          </a:p>
          <a:p>
            <a:r>
              <a:rPr lang="en-US" sz="2600" dirty="0"/>
              <a:t>What component(s) of the confidence interval impact the </a:t>
            </a:r>
            <a:r>
              <a:rPr lang="en-US" sz="2600" b="1" dirty="0"/>
              <a:t>center</a:t>
            </a:r>
            <a:r>
              <a:rPr lang="en-US" sz="2600" dirty="0"/>
              <a:t> of the interval?</a:t>
            </a:r>
          </a:p>
          <a:p>
            <a:r>
              <a:rPr lang="en-US" sz="2600" dirty="0"/>
              <a:t>What component(s) of the confidence interval impact the </a:t>
            </a:r>
            <a:r>
              <a:rPr lang="en-US" sz="2600" b="1" dirty="0"/>
              <a:t>width</a:t>
            </a:r>
            <a:r>
              <a:rPr lang="en-US" sz="2600" dirty="0"/>
              <a:t> of the interval?</a:t>
            </a:r>
          </a:p>
          <a:p>
            <a:r>
              <a:rPr lang="en-US" sz="2600" dirty="0"/>
              <a:t>Bonus Question: Our interval in Demo #4 was created using a confidence </a:t>
            </a:r>
            <a:r>
              <a:rPr lang="en-US" sz="2600" b="1" i="1" dirty="0"/>
              <a:t>level</a:t>
            </a:r>
            <a:r>
              <a:rPr lang="en-US" sz="2600" dirty="0"/>
              <a:t> of 90%. What exactly does this mean? </a:t>
            </a:r>
          </a:p>
        </p:txBody>
      </p:sp>
      <p:sp>
        <p:nvSpPr>
          <p:cNvPr id="4" name="Slide Number Placeholder 3">
            <a:extLst>
              <a:ext uri="{FF2B5EF4-FFF2-40B4-BE49-F238E27FC236}">
                <a16:creationId xmlns:a16="http://schemas.microsoft.com/office/drawing/2014/main" id="{D37AE7AF-D203-16F5-8440-FA3B4D9A07C7}"/>
              </a:ext>
            </a:extLst>
          </p:cNvPr>
          <p:cNvSpPr>
            <a:spLocks noGrp="1"/>
          </p:cNvSpPr>
          <p:nvPr>
            <p:ph type="sldNum" sz="quarter" idx="12"/>
          </p:nvPr>
        </p:nvSpPr>
        <p:spPr/>
        <p:txBody>
          <a:bodyPr/>
          <a:lstStyle/>
          <a:p>
            <a:fld id="{69E57DC2-970A-4B3E-BB1C-7A09969E49DF}" type="slidenum">
              <a:rPr lang="en-US" smtClean="0"/>
              <a:pPr/>
              <a:t>43</a:t>
            </a:fld>
            <a:endParaRPr lang="en-US" dirty="0"/>
          </a:p>
        </p:txBody>
      </p:sp>
    </p:spTree>
    <p:extLst>
      <p:ext uri="{BB962C8B-B14F-4D97-AF65-F5344CB8AC3E}">
        <p14:creationId xmlns:p14="http://schemas.microsoft.com/office/powerpoint/2010/main" val="3268405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Interpretations</a:t>
            </a:r>
          </a:p>
        </p:txBody>
      </p:sp>
      <p:sp>
        <p:nvSpPr>
          <p:cNvPr id="3" name="Content Placeholder 2"/>
          <p:cNvSpPr>
            <a:spLocks noGrp="1"/>
          </p:cNvSpPr>
          <p:nvPr>
            <p:ph idx="1"/>
          </p:nvPr>
        </p:nvSpPr>
        <p:spPr>
          <a:xfrm>
            <a:off x="1116675" y="1142939"/>
            <a:ext cx="10329537" cy="5224610"/>
          </a:xfrm>
        </p:spPr>
        <p:txBody>
          <a:bodyPr>
            <a:normAutofit/>
          </a:bodyPr>
          <a:lstStyle/>
          <a:p>
            <a:pPr marL="0" indent="0">
              <a:buNone/>
            </a:pPr>
            <a:r>
              <a:rPr lang="en-US" sz="2600" dirty="0"/>
              <a:t>The 90% confidence interval we got was (0.0939 0.1670).</a:t>
            </a:r>
          </a:p>
          <a:p>
            <a:pPr marL="0" indent="0">
              <a:buNone/>
            </a:pPr>
            <a:endParaRPr lang="en-US" sz="2600" dirty="0"/>
          </a:p>
          <a:p>
            <a:pPr marL="0" indent="0">
              <a:buNone/>
            </a:pPr>
            <a:r>
              <a:rPr lang="en-US" sz="2600" dirty="0"/>
              <a:t>Confidence </a:t>
            </a:r>
            <a:r>
              <a:rPr lang="en-US" sz="2600" b="1" dirty="0"/>
              <a:t>Interval</a:t>
            </a:r>
          </a:p>
          <a:p>
            <a:pPr marL="0" indent="0">
              <a:buNone/>
            </a:pPr>
            <a:r>
              <a:rPr lang="en-US" sz="2400" dirty="0"/>
              <a:t>We estimate, with 90% confidence, that the population proportion of students who believe that ketchup can be considered jam lies between 0.0939 and 0.1670.</a:t>
            </a:r>
          </a:p>
          <a:p>
            <a:pPr marL="0" indent="0">
              <a:buNone/>
            </a:pPr>
            <a:endParaRPr lang="en-US" sz="2600" dirty="0"/>
          </a:p>
          <a:p>
            <a:pPr marL="0" indent="0">
              <a:buNone/>
            </a:pPr>
            <a:r>
              <a:rPr lang="en-US" sz="2600" dirty="0"/>
              <a:t>Confidence </a:t>
            </a:r>
            <a:r>
              <a:rPr lang="en-US" sz="2600" b="1" dirty="0"/>
              <a:t>Level</a:t>
            </a:r>
          </a:p>
          <a:p>
            <a:pPr marL="0" indent="0">
              <a:buNone/>
            </a:pPr>
            <a:r>
              <a:rPr lang="en-US" sz="2400" dirty="0"/>
              <a:t>If we repeated this procedure many times, we would expect 90% of these resulting confidence intervals to contain the population proportion of students who believe that ketchup can be considered jam.</a:t>
            </a:r>
          </a:p>
          <a:p>
            <a:pPr marL="0" indent="0">
              <a:buNone/>
            </a:pP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44</a:t>
            </a:fld>
            <a:endParaRPr lang="en-US" dirty="0"/>
          </a:p>
        </p:txBody>
      </p:sp>
    </p:spTree>
    <p:extLst>
      <p:ext uri="{BB962C8B-B14F-4D97-AF65-F5344CB8AC3E}">
        <p14:creationId xmlns:p14="http://schemas.microsoft.com/office/powerpoint/2010/main" val="35732844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5D54-052C-4705-A16A-CE28F9257268}"/>
              </a:ext>
            </a:extLst>
          </p:cNvPr>
          <p:cNvSpPr>
            <a:spLocks noGrp="1"/>
          </p:cNvSpPr>
          <p:nvPr>
            <p:ph type="title"/>
          </p:nvPr>
        </p:nvSpPr>
        <p:spPr/>
        <p:txBody>
          <a:bodyPr/>
          <a:lstStyle/>
          <a:p>
            <a:r>
              <a:rPr lang="en-US" dirty="0"/>
              <a:t>Confidence Level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1ABDB5-7AED-41F9-89CF-E4C40992C555}"/>
                  </a:ext>
                </a:extLst>
              </p:cNvPr>
              <p:cNvSpPr>
                <a:spLocks noGrp="1"/>
              </p:cNvSpPr>
              <p:nvPr>
                <p:ph idx="1"/>
              </p:nvPr>
            </p:nvSpPr>
            <p:spPr>
              <a:xfrm>
                <a:off x="1116676" y="1142939"/>
                <a:ext cx="6115397" cy="5224610"/>
              </a:xfrm>
            </p:spPr>
            <p:txBody>
              <a:bodyPr/>
              <a:lstStyle/>
              <a:p>
                <a:pPr marL="0" indent="0">
                  <a:buNone/>
                </a:pPr>
                <a:r>
                  <a:rPr lang="en-US" dirty="0"/>
                  <a:t>The confidence level is not a statement about a particular interval</a:t>
                </a:r>
              </a:p>
              <a:p>
                <a:pPr marL="0" indent="0">
                  <a:buNone/>
                </a:pPr>
                <a:endParaRPr lang="en-US" dirty="0"/>
              </a:p>
              <a:p>
                <a:pPr marL="0" indent="0">
                  <a:buNone/>
                </a:pPr>
                <a:r>
                  <a:rPr lang="en-US" dirty="0"/>
                  <a:t>Rather, it describes what would happen in the long run if this process was repeated over and over and a very large number of intervals were created</a:t>
                </a:r>
              </a:p>
              <a:p>
                <a:pPr marL="0" indent="0">
                  <a:buNone/>
                </a:pPr>
                <a:endParaRPr lang="en-US" dirty="0"/>
              </a:p>
              <a:p>
                <a:pPr marL="0" indent="0">
                  <a:buNone/>
                </a:pPr>
                <a:r>
                  <a:rPr lang="en-US" dirty="0"/>
                  <a:t>In the example to the right, 93 of the 100 intervals successfully capture </a:t>
                </a:r>
                <a14:m>
                  <m:oMath xmlns:m="http://schemas.openxmlformats.org/officeDocument/2006/math">
                    <m:r>
                      <a:rPr lang="en-US" b="0" i="1" smtClean="0">
                        <a:latin typeface="Cambria Math" panose="02040503050406030204" pitchFamily="18" charset="0"/>
                      </a:rPr>
                      <m:t>𝑝</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361ABDB5-7AED-41F9-89CF-E4C40992C555}"/>
                  </a:ext>
                </a:extLst>
              </p:cNvPr>
              <p:cNvSpPr>
                <a:spLocks noGrp="1" noRot="1" noChangeAspect="1" noMove="1" noResize="1" noEditPoints="1" noAdjustHandles="1" noChangeArrowheads="1" noChangeShapeType="1" noTextEdit="1"/>
              </p:cNvSpPr>
              <p:nvPr>
                <p:ph idx="1"/>
              </p:nvPr>
            </p:nvSpPr>
            <p:spPr>
              <a:xfrm>
                <a:off x="1116676" y="1142939"/>
                <a:ext cx="6115397" cy="5224610"/>
              </a:xfrm>
              <a:blipFill>
                <a:blip r:embed="rId2"/>
                <a:stretch>
                  <a:fillRect l="-1994" t="-1632" r="-29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FC8CEF7-6E17-4511-9F52-0D85F7E314E8}"/>
              </a:ext>
            </a:extLst>
          </p:cNvPr>
          <p:cNvSpPr>
            <a:spLocks noGrp="1"/>
          </p:cNvSpPr>
          <p:nvPr>
            <p:ph type="sldNum" sz="quarter" idx="12"/>
          </p:nvPr>
        </p:nvSpPr>
        <p:spPr/>
        <p:txBody>
          <a:bodyPr/>
          <a:lstStyle/>
          <a:p>
            <a:fld id="{69E57DC2-970A-4B3E-BB1C-7A09969E49DF}" type="slidenum">
              <a:rPr lang="en-US" smtClean="0"/>
              <a:pPr/>
              <a:t>45</a:t>
            </a:fld>
            <a:endParaRPr lang="en-US" dirty="0"/>
          </a:p>
        </p:txBody>
      </p:sp>
      <p:pic>
        <p:nvPicPr>
          <p:cNvPr id="6" name="Picture 5">
            <a:extLst>
              <a:ext uri="{FF2B5EF4-FFF2-40B4-BE49-F238E27FC236}">
                <a16:creationId xmlns:a16="http://schemas.microsoft.com/office/drawing/2014/main" id="{67890692-F36D-457B-B73A-D88B6AD60716}"/>
              </a:ext>
            </a:extLst>
          </p:cNvPr>
          <p:cNvPicPr>
            <a:picLocks noChangeAspect="1"/>
          </p:cNvPicPr>
          <p:nvPr/>
        </p:nvPicPr>
        <p:blipFill rotWithShape="1">
          <a:blip r:embed="rId3"/>
          <a:srcRect t="4482" b="4843"/>
          <a:stretch/>
        </p:blipFill>
        <p:spPr>
          <a:xfrm>
            <a:off x="7105135" y="907914"/>
            <a:ext cx="4546538" cy="522461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BAEB435-0A87-4937-8D06-63552981EF3D}"/>
                  </a:ext>
                </a:extLst>
              </p:cNvPr>
              <p:cNvSpPr txBox="1"/>
              <p:nvPr/>
            </p:nvSpPr>
            <p:spPr>
              <a:xfrm>
                <a:off x="8987916" y="538582"/>
                <a:ext cx="8819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5" name="TextBox 4">
                <a:extLst>
                  <a:ext uri="{FF2B5EF4-FFF2-40B4-BE49-F238E27FC236}">
                    <a16:creationId xmlns:a16="http://schemas.microsoft.com/office/drawing/2014/main" id="{EBAEB435-0A87-4937-8D06-63552981EF3D}"/>
                  </a:ext>
                </a:extLst>
              </p:cNvPr>
              <p:cNvSpPr txBox="1">
                <a:spLocks noRot="1" noChangeAspect="1" noMove="1" noResize="1" noEditPoints="1" noAdjustHandles="1" noChangeArrowheads="1" noChangeShapeType="1" noTextEdit="1"/>
              </p:cNvSpPr>
              <p:nvPr/>
            </p:nvSpPr>
            <p:spPr>
              <a:xfrm>
                <a:off x="8987916" y="538582"/>
                <a:ext cx="881974" cy="369332"/>
              </a:xfrm>
              <a:prstGeom prst="rect">
                <a:avLst/>
              </a:prstGeom>
              <a:blipFill>
                <a:blip r:embed="rId4"/>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AC73CEF-F553-4604-850C-3A29AA7EBD70}"/>
                  </a:ext>
                </a:extLst>
              </p:cNvPr>
              <p:cNvSpPr txBox="1"/>
              <p:nvPr/>
            </p:nvSpPr>
            <p:spPr>
              <a:xfrm>
                <a:off x="8987474" y="6132524"/>
                <a:ext cx="8819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7" name="TextBox 6">
                <a:extLst>
                  <a:ext uri="{FF2B5EF4-FFF2-40B4-BE49-F238E27FC236}">
                    <a16:creationId xmlns:a16="http://schemas.microsoft.com/office/drawing/2014/main" id="{2AC73CEF-F553-4604-850C-3A29AA7EBD70}"/>
                  </a:ext>
                </a:extLst>
              </p:cNvPr>
              <p:cNvSpPr txBox="1">
                <a:spLocks noRot="1" noChangeAspect="1" noMove="1" noResize="1" noEditPoints="1" noAdjustHandles="1" noChangeArrowheads="1" noChangeShapeType="1" noTextEdit="1"/>
              </p:cNvSpPr>
              <p:nvPr/>
            </p:nvSpPr>
            <p:spPr>
              <a:xfrm>
                <a:off x="8987474" y="6132524"/>
                <a:ext cx="881974" cy="369332"/>
              </a:xfrm>
              <a:prstGeom prst="rect">
                <a:avLst/>
              </a:prstGeom>
              <a:blipFill>
                <a:blip r:embed="rId5"/>
                <a:stretch>
                  <a:fillRect b="-4918"/>
                </a:stretch>
              </a:blipFill>
            </p:spPr>
            <p:txBody>
              <a:bodyPr/>
              <a:lstStyle/>
              <a:p>
                <a:r>
                  <a:rPr lang="en-US">
                    <a:noFill/>
                  </a:rPr>
                  <a:t> </a:t>
                </a:r>
              </a:p>
            </p:txBody>
          </p:sp>
        </mc:Fallback>
      </mc:AlternateContent>
    </p:spTree>
    <p:extLst>
      <p:ext uri="{BB962C8B-B14F-4D97-AF65-F5344CB8AC3E}">
        <p14:creationId xmlns:p14="http://schemas.microsoft.com/office/powerpoint/2010/main" val="10805682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Interpretations</a:t>
            </a:r>
          </a:p>
        </p:txBody>
      </p:sp>
      <p:sp>
        <p:nvSpPr>
          <p:cNvPr id="3" name="Content Placeholder 2"/>
          <p:cNvSpPr>
            <a:spLocks noGrp="1"/>
          </p:cNvSpPr>
          <p:nvPr>
            <p:ph idx="1"/>
          </p:nvPr>
        </p:nvSpPr>
        <p:spPr/>
        <p:txBody>
          <a:bodyPr/>
          <a:lstStyle/>
          <a:p>
            <a:pPr marL="0" indent="0">
              <a:buNone/>
            </a:pPr>
            <a:r>
              <a:rPr lang="en-US" dirty="0"/>
              <a:t>A confidence </a:t>
            </a:r>
            <a:r>
              <a:rPr lang="en-US" b="1" dirty="0"/>
              <a:t>interval</a:t>
            </a:r>
            <a:r>
              <a:rPr lang="en-US" dirty="0"/>
              <a:t> estimates a population parameter by providing a range of reasonable values for the unknown parameter. This is a </a:t>
            </a:r>
            <a:r>
              <a:rPr lang="en-US" i="1" dirty="0"/>
              <a:t>single</a:t>
            </a:r>
            <a:r>
              <a:rPr lang="en-US" dirty="0"/>
              <a:t> interval calculated using sample data. </a:t>
            </a:r>
          </a:p>
          <a:p>
            <a:pPr marL="0" indent="0">
              <a:buNone/>
            </a:pPr>
            <a:endParaRPr lang="en-US" dirty="0"/>
          </a:p>
          <a:p>
            <a:pPr marL="0" indent="0">
              <a:buNone/>
            </a:pPr>
            <a:r>
              <a:rPr lang="en-US" dirty="0"/>
              <a:t>A confidence </a:t>
            </a:r>
            <a:r>
              <a:rPr lang="en-US" b="1" dirty="0"/>
              <a:t>level</a:t>
            </a:r>
            <a:r>
              <a:rPr lang="en-US" dirty="0"/>
              <a:t> interpretation explains why the process for constructing a confidence interval is reliable. If we </a:t>
            </a:r>
            <a:r>
              <a:rPr lang="en-US" i="1" dirty="0"/>
              <a:t>repeat</a:t>
            </a:r>
            <a:r>
              <a:rPr lang="en-US" dirty="0"/>
              <a:t> the sampling process many times, a high percentage of the results would contain the unknown value of the parameter.</a:t>
            </a:r>
          </a:p>
        </p:txBody>
      </p:sp>
      <p:sp>
        <p:nvSpPr>
          <p:cNvPr id="4" name="Slide Number Placeholder 3"/>
          <p:cNvSpPr>
            <a:spLocks noGrp="1"/>
          </p:cNvSpPr>
          <p:nvPr>
            <p:ph type="sldNum" sz="quarter" idx="12"/>
          </p:nvPr>
        </p:nvSpPr>
        <p:spPr/>
        <p:txBody>
          <a:bodyPr/>
          <a:lstStyle/>
          <a:p>
            <a:fld id="{69E57DC2-970A-4B3E-BB1C-7A09969E49DF}" type="slidenum">
              <a:rPr lang="en-US" smtClean="0"/>
              <a:pPr/>
              <a:t>46</a:t>
            </a:fld>
            <a:endParaRPr lang="en-US" dirty="0"/>
          </a:p>
        </p:txBody>
      </p:sp>
    </p:spTree>
    <p:extLst>
      <p:ext uri="{BB962C8B-B14F-4D97-AF65-F5344CB8AC3E}">
        <p14:creationId xmlns:p14="http://schemas.microsoft.com/office/powerpoint/2010/main" val="140328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925C9-56B4-9345-B90A-E966EC45C6BE}"/>
              </a:ext>
            </a:extLst>
          </p:cNvPr>
          <p:cNvSpPr>
            <a:spLocks noGrp="1"/>
          </p:cNvSpPr>
          <p:nvPr>
            <p:ph type="title"/>
          </p:nvPr>
        </p:nvSpPr>
        <p:spPr/>
        <p:txBody>
          <a:bodyPr/>
          <a:lstStyle/>
          <a:p>
            <a:r>
              <a:rPr lang="en-US" dirty="0"/>
              <a:t>stats250package</a:t>
            </a:r>
          </a:p>
        </p:txBody>
      </p:sp>
      <p:sp>
        <p:nvSpPr>
          <p:cNvPr id="3" name="Content Placeholder 2">
            <a:extLst>
              <a:ext uri="{FF2B5EF4-FFF2-40B4-BE49-F238E27FC236}">
                <a16:creationId xmlns:a16="http://schemas.microsoft.com/office/drawing/2014/main" id="{611F1CDA-9BF9-F678-9CCA-3ABFF5C57B2D}"/>
              </a:ext>
            </a:extLst>
          </p:cNvPr>
          <p:cNvSpPr>
            <a:spLocks noGrp="1"/>
          </p:cNvSpPr>
          <p:nvPr>
            <p:ph idx="1"/>
          </p:nvPr>
        </p:nvSpPr>
        <p:spPr/>
        <p:txBody>
          <a:bodyPr/>
          <a:lstStyle/>
          <a:p>
            <a:pPr marL="0" indent="0">
              <a:buNone/>
            </a:pPr>
            <a:r>
              <a:rPr lang="en-US" dirty="0"/>
              <a:t>We have created our own package which contains useful functions that we'll be utilizing over the next few labs.</a:t>
            </a:r>
          </a:p>
          <a:p>
            <a:pPr marL="0" indent="0">
              <a:buNone/>
            </a:pPr>
            <a:endParaRPr lang="en-US" sz="1000" dirty="0"/>
          </a:p>
          <a:p>
            <a:pPr marL="0" indent="0">
              <a:buNone/>
            </a:pPr>
            <a:r>
              <a:rPr lang="en-US" dirty="0"/>
              <a:t>Be sure to run the code chunk to load in our package.</a:t>
            </a:r>
          </a:p>
        </p:txBody>
      </p:sp>
      <p:sp>
        <p:nvSpPr>
          <p:cNvPr id="4" name="Slide Number Placeholder 3">
            <a:extLst>
              <a:ext uri="{FF2B5EF4-FFF2-40B4-BE49-F238E27FC236}">
                <a16:creationId xmlns:a16="http://schemas.microsoft.com/office/drawing/2014/main" id="{1C176DB0-C1E6-9151-D6F2-802F185BE196}"/>
              </a:ext>
            </a:extLst>
          </p:cNvPr>
          <p:cNvSpPr>
            <a:spLocks noGrp="1"/>
          </p:cNvSpPr>
          <p:nvPr>
            <p:ph type="sldNum" sz="quarter" idx="12"/>
          </p:nvPr>
        </p:nvSpPr>
        <p:spPr/>
        <p:txBody>
          <a:bodyPr/>
          <a:lstStyle/>
          <a:p>
            <a:fld id="{69E57DC2-970A-4B3E-BB1C-7A09969E49DF}" type="slidenum">
              <a:rPr lang="en-US" smtClean="0"/>
              <a:pPr/>
              <a:t>5</a:t>
            </a:fld>
            <a:endParaRPr lang="en-US" dirty="0"/>
          </a:p>
        </p:txBody>
      </p:sp>
      <p:pic>
        <p:nvPicPr>
          <p:cNvPr id="7" name="Picture 6">
            <a:extLst>
              <a:ext uri="{FF2B5EF4-FFF2-40B4-BE49-F238E27FC236}">
                <a16:creationId xmlns:a16="http://schemas.microsoft.com/office/drawing/2014/main" id="{F43C0F11-8D9B-7C78-4804-9B06D130850C}"/>
              </a:ext>
            </a:extLst>
          </p:cNvPr>
          <p:cNvPicPr>
            <a:picLocks noChangeAspect="1"/>
          </p:cNvPicPr>
          <p:nvPr/>
        </p:nvPicPr>
        <p:blipFill>
          <a:blip r:embed="rId2"/>
          <a:stretch>
            <a:fillRect/>
          </a:stretch>
        </p:blipFill>
        <p:spPr>
          <a:xfrm>
            <a:off x="1116676" y="3090663"/>
            <a:ext cx="10111047" cy="882760"/>
          </a:xfrm>
          <a:prstGeom prst="rect">
            <a:avLst/>
          </a:prstGeom>
        </p:spPr>
      </p:pic>
    </p:spTree>
    <p:extLst>
      <p:ext uri="{BB962C8B-B14F-4D97-AF65-F5344CB8AC3E}">
        <p14:creationId xmlns:p14="http://schemas.microsoft.com/office/powerpoint/2010/main" val="3288782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889FF-76CC-B55F-D24C-DF200B1EF0DD}"/>
              </a:ext>
            </a:extLst>
          </p:cNvPr>
          <p:cNvSpPr>
            <a:spLocks noGrp="1"/>
          </p:cNvSpPr>
          <p:nvPr>
            <p:ph type="title"/>
          </p:nvPr>
        </p:nvSpPr>
        <p:spPr/>
        <p:txBody>
          <a:bodyPr/>
          <a:lstStyle/>
          <a:p>
            <a:r>
              <a:rPr lang="en-US" dirty="0"/>
              <a:t>Parameters vs Statistics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C95EB1-7351-8EA5-811B-3DB176A19E9F}"/>
                  </a:ext>
                </a:extLst>
              </p:cNvPr>
              <p:cNvSpPr>
                <a:spLocks noGrp="1"/>
              </p:cNvSpPr>
              <p:nvPr>
                <p:ph idx="1"/>
              </p:nvPr>
            </p:nvSpPr>
            <p:spPr/>
            <p:txBody>
              <a:bodyPr>
                <a:normAutofit/>
              </a:bodyPr>
              <a:lstStyle/>
              <a:p>
                <a:pPr marL="0" indent="0">
                  <a:buNone/>
                </a:pPr>
                <a:r>
                  <a:rPr lang="en-US" dirty="0"/>
                  <a:t>Parameter: a summary value calculated from a population</a:t>
                </a:r>
              </a:p>
              <a:p>
                <a:pPr lvl="1"/>
                <a:r>
                  <a:rPr lang="en-US" dirty="0"/>
                  <a:t>The population proportion (</a:t>
                </a:r>
                <a14:m>
                  <m:oMath xmlns:m="http://schemas.openxmlformats.org/officeDocument/2006/math">
                    <m:r>
                      <a:rPr lang="en-US" b="0" i="1" smtClean="0">
                        <a:latin typeface="Cambria Math" panose="02040503050406030204" pitchFamily="18" charset="0"/>
                      </a:rPr>
                      <m:t>𝑝</m:t>
                    </m:r>
                  </m:oMath>
                </a14:m>
                <a:r>
                  <a:rPr lang="en-US" dirty="0"/>
                  <a:t>) is a fixed (but often unknown) quantity</a:t>
                </a:r>
              </a:p>
              <a:p>
                <a:pPr marL="0" indent="0">
                  <a:buNone/>
                </a:pPr>
                <a:endParaRPr lang="en-US" dirty="0"/>
              </a:p>
              <a:p>
                <a:pPr marL="0" indent="0">
                  <a:buNone/>
                </a:pPr>
                <a:r>
                  <a:rPr lang="en-US" dirty="0"/>
                  <a:t>Statistic: a summary value calculated from a sample</a:t>
                </a:r>
              </a:p>
              <a:p>
                <a:pPr lvl="1"/>
                <a:r>
                  <a:rPr lang="en-US" dirty="0"/>
                  <a:t>The sample proportion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 is the proportion of "successes" out of a random sample of observations</a:t>
                </a:r>
              </a:p>
              <a:p>
                <a:pPr lvl="1"/>
                <a:r>
                  <a:rPr lang="en-US" dirty="0"/>
                  <a:t>The sample proportion will vary from sample to sample</a:t>
                </a:r>
              </a:p>
              <a:p>
                <a:pPr lvl="1"/>
                <a:r>
                  <a:rPr lang="en-US" dirty="0"/>
                  <a:t>This variability will decrease if the size of the sample is increased</a:t>
                </a:r>
              </a:p>
              <a:p>
                <a:pPr lvl="1"/>
                <a:r>
                  <a:rPr lang="en-US" dirty="0"/>
                  <a:t>The sampling distribution of the sample proportion helps us visualize how we expect a sample proportion to vary from sample to sample</a:t>
                </a:r>
              </a:p>
            </p:txBody>
          </p:sp>
        </mc:Choice>
        <mc:Fallback xmlns="">
          <p:sp>
            <p:nvSpPr>
              <p:cNvPr id="3" name="Content Placeholder 2">
                <a:extLst>
                  <a:ext uri="{FF2B5EF4-FFF2-40B4-BE49-F238E27FC236}">
                    <a16:creationId xmlns:a16="http://schemas.microsoft.com/office/drawing/2014/main" id="{D5C95EB1-7351-8EA5-811B-3DB176A19E9F}"/>
                  </a:ext>
                </a:extLst>
              </p:cNvPr>
              <p:cNvSpPr>
                <a:spLocks noGrp="1" noRot="1" noChangeAspect="1" noMove="1" noResize="1" noEditPoints="1" noAdjustHandles="1" noChangeArrowheads="1" noChangeShapeType="1" noTextEdit="1"/>
              </p:cNvSpPr>
              <p:nvPr>
                <p:ph idx="1"/>
              </p:nvPr>
            </p:nvSpPr>
            <p:spPr>
              <a:blipFill>
                <a:blip r:embed="rId2"/>
                <a:stretch>
                  <a:fillRect l="-1206" t="-163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61A9C9E-28D9-B00D-30AA-18D5DFE3E4E0}"/>
              </a:ext>
            </a:extLst>
          </p:cNvPr>
          <p:cNvSpPr>
            <a:spLocks noGrp="1"/>
          </p:cNvSpPr>
          <p:nvPr>
            <p:ph type="sldNum" sz="quarter" idx="12"/>
          </p:nvPr>
        </p:nvSpPr>
        <p:spPr/>
        <p:txBody>
          <a:bodyPr/>
          <a:lstStyle/>
          <a:p>
            <a:fld id="{69E57DC2-970A-4B3E-BB1C-7A09969E49DF}" type="slidenum">
              <a:rPr lang="en-US" smtClean="0"/>
              <a:pPr/>
              <a:t>6</a:t>
            </a:fld>
            <a:endParaRPr lang="en-US" dirty="0"/>
          </a:p>
        </p:txBody>
      </p:sp>
    </p:spTree>
    <p:extLst>
      <p:ext uri="{BB962C8B-B14F-4D97-AF65-F5344CB8AC3E}">
        <p14:creationId xmlns:p14="http://schemas.microsoft.com/office/powerpoint/2010/main" val="651497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EF0A1-A741-40A5-D0B8-BB10111106D4}"/>
              </a:ext>
            </a:extLst>
          </p:cNvPr>
          <p:cNvSpPr>
            <a:spLocks noGrp="1"/>
          </p:cNvSpPr>
          <p:nvPr>
            <p:ph type="title"/>
          </p:nvPr>
        </p:nvSpPr>
        <p:spPr/>
        <p:txBody>
          <a:bodyPr/>
          <a:lstStyle/>
          <a:p>
            <a:r>
              <a:rPr lang="en-US" dirty="0"/>
              <a:t>Proportions vs Means</a:t>
            </a:r>
          </a:p>
        </p:txBody>
      </p:sp>
      <p:sp>
        <p:nvSpPr>
          <p:cNvPr id="3" name="Content Placeholder 2">
            <a:extLst>
              <a:ext uri="{FF2B5EF4-FFF2-40B4-BE49-F238E27FC236}">
                <a16:creationId xmlns:a16="http://schemas.microsoft.com/office/drawing/2014/main" id="{EBFCAF38-E863-6FDF-1B92-DDFBCB476904}"/>
              </a:ext>
            </a:extLst>
          </p:cNvPr>
          <p:cNvSpPr>
            <a:spLocks noGrp="1"/>
          </p:cNvSpPr>
          <p:nvPr>
            <p:ph idx="1"/>
          </p:nvPr>
        </p:nvSpPr>
        <p:spPr/>
        <p:txBody>
          <a:bodyPr/>
          <a:lstStyle/>
          <a:p>
            <a:pPr marL="0" indent="0">
              <a:buNone/>
            </a:pPr>
            <a:r>
              <a:rPr lang="en-US" dirty="0"/>
              <a:t>Proportions are used to help summarize a </a:t>
            </a:r>
            <a:r>
              <a:rPr lang="en-US" b="1" dirty="0"/>
              <a:t>categorical</a:t>
            </a:r>
            <a:r>
              <a:rPr lang="en-US" dirty="0"/>
              <a:t> variable, specifically when the response is a yes/no scenario</a:t>
            </a:r>
          </a:p>
          <a:p>
            <a:pPr marL="0" indent="0">
              <a:buNone/>
            </a:pPr>
            <a:endParaRPr lang="en-US" dirty="0"/>
          </a:p>
          <a:p>
            <a:pPr marL="0" indent="0">
              <a:buNone/>
            </a:pPr>
            <a:r>
              <a:rPr lang="en-US" dirty="0"/>
              <a:t>Means are used to help summarize a </a:t>
            </a:r>
            <a:r>
              <a:rPr lang="en-US" b="1" dirty="0"/>
              <a:t>quantitative</a:t>
            </a:r>
            <a:r>
              <a:rPr lang="en-US" dirty="0"/>
              <a:t> variable by calculating the average value of some numeric response</a:t>
            </a:r>
          </a:p>
        </p:txBody>
      </p:sp>
      <p:sp>
        <p:nvSpPr>
          <p:cNvPr id="4" name="Slide Number Placeholder 3">
            <a:extLst>
              <a:ext uri="{FF2B5EF4-FFF2-40B4-BE49-F238E27FC236}">
                <a16:creationId xmlns:a16="http://schemas.microsoft.com/office/drawing/2014/main" id="{73FC89CD-EDE5-EF08-6EB3-F7952CEADF9B}"/>
              </a:ext>
            </a:extLst>
          </p:cNvPr>
          <p:cNvSpPr>
            <a:spLocks noGrp="1"/>
          </p:cNvSpPr>
          <p:nvPr>
            <p:ph type="sldNum" sz="quarter" idx="12"/>
          </p:nvPr>
        </p:nvSpPr>
        <p:spPr/>
        <p:txBody>
          <a:bodyPr/>
          <a:lstStyle/>
          <a:p>
            <a:fld id="{69E57DC2-970A-4B3E-BB1C-7A09969E49DF}" type="slidenum">
              <a:rPr lang="en-US" smtClean="0"/>
              <a:pPr/>
              <a:t>7</a:t>
            </a:fld>
            <a:endParaRPr lang="en-US" dirty="0"/>
          </a:p>
        </p:txBody>
      </p:sp>
    </p:spTree>
    <p:extLst>
      <p:ext uri="{BB962C8B-B14F-4D97-AF65-F5344CB8AC3E}">
        <p14:creationId xmlns:p14="http://schemas.microsoft.com/office/powerpoint/2010/main" val="1193468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A8D79-858D-DD22-707A-B20A260684E1}"/>
              </a:ext>
            </a:extLst>
          </p:cNvPr>
          <p:cNvSpPr>
            <a:spLocks noGrp="1"/>
          </p:cNvSpPr>
          <p:nvPr>
            <p:ph type="title"/>
          </p:nvPr>
        </p:nvSpPr>
        <p:spPr/>
        <p:txBody>
          <a:bodyPr/>
          <a:lstStyle/>
          <a:p>
            <a:r>
              <a:rPr lang="en-US" dirty="0"/>
              <a:t>Hypothesis Tests vs Confidence Intervals</a:t>
            </a:r>
          </a:p>
        </p:txBody>
      </p:sp>
      <p:sp>
        <p:nvSpPr>
          <p:cNvPr id="3" name="Content Placeholder 2">
            <a:extLst>
              <a:ext uri="{FF2B5EF4-FFF2-40B4-BE49-F238E27FC236}">
                <a16:creationId xmlns:a16="http://schemas.microsoft.com/office/drawing/2014/main" id="{33E5DCE4-A81D-5FA3-B477-7A48DDC9E771}"/>
              </a:ext>
            </a:extLst>
          </p:cNvPr>
          <p:cNvSpPr>
            <a:spLocks noGrp="1"/>
          </p:cNvSpPr>
          <p:nvPr>
            <p:ph idx="1"/>
          </p:nvPr>
        </p:nvSpPr>
        <p:spPr/>
        <p:txBody>
          <a:bodyPr/>
          <a:lstStyle/>
          <a:p>
            <a:pPr marL="0" indent="0">
              <a:buNone/>
            </a:pPr>
            <a:r>
              <a:rPr lang="en-US" dirty="0"/>
              <a:t>Hypothesis tests help us </a:t>
            </a:r>
            <a:r>
              <a:rPr lang="en-US" b="1" dirty="0"/>
              <a:t>evaluate a claim </a:t>
            </a:r>
            <a:r>
              <a:rPr lang="en-US" dirty="0"/>
              <a:t>or statement made about an unknown parameter of interest</a:t>
            </a:r>
          </a:p>
          <a:p>
            <a:pPr marL="0" indent="0">
              <a:buNone/>
            </a:pPr>
            <a:endParaRPr lang="en-US" dirty="0"/>
          </a:p>
          <a:p>
            <a:pPr marL="0" indent="0">
              <a:buNone/>
            </a:pPr>
            <a:r>
              <a:rPr lang="en-US" dirty="0"/>
              <a:t>Confidence intervals help us </a:t>
            </a:r>
            <a:r>
              <a:rPr lang="en-US" b="1" dirty="0"/>
              <a:t>estimate</a:t>
            </a:r>
            <a:r>
              <a:rPr lang="en-US" dirty="0"/>
              <a:t> an unknown parameter of interest by providing an interval of plausible values</a:t>
            </a:r>
          </a:p>
        </p:txBody>
      </p:sp>
      <p:sp>
        <p:nvSpPr>
          <p:cNvPr id="4" name="Slide Number Placeholder 3">
            <a:extLst>
              <a:ext uri="{FF2B5EF4-FFF2-40B4-BE49-F238E27FC236}">
                <a16:creationId xmlns:a16="http://schemas.microsoft.com/office/drawing/2014/main" id="{D9A1FE18-C0C1-6D14-5B2C-6910E7C71BC0}"/>
              </a:ext>
            </a:extLst>
          </p:cNvPr>
          <p:cNvSpPr>
            <a:spLocks noGrp="1"/>
          </p:cNvSpPr>
          <p:nvPr>
            <p:ph type="sldNum" sz="quarter" idx="12"/>
          </p:nvPr>
        </p:nvSpPr>
        <p:spPr/>
        <p:txBody>
          <a:bodyPr/>
          <a:lstStyle/>
          <a:p>
            <a:fld id="{69E57DC2-970A-4B3E-BB1C-7A09969E49DF}" type="slidenum">
              <a:rPr lang="en-US" smtClean="0"/>
              <a:pPr/>
              <a:t>8</a:t>
            </a:fld>
            <a:endParaRPr lang="en-US" dirty="0"/>
          </a:p>
        </p:txBody>
      </p:sp>
    </p:spTree>
    <p:extLst>
      <p:ext uri="{BB962C8B-B14F-4D97-AF65-F5344CB8AC3E}">
        <p14:creationId xmlns:p14="http://schemas.microsoft.com/office/powerpoint/2010/main" val="2310642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19CBA-8CA8-405D-96F2-DB041F907C96}"/>
              </a:ext>
            </a:extLst>
          </p:cNvPr>
          <p:cNvSpPr>
            <a:spLocks noGrp="1"/>
          </p:cNvSpPr>
          <p:nvPr>
            <p:ph type="title"/>
          </p:nvPr>
        </p:nvSpPr>
        <p:spPr/>
        <p:txBody>
          <a:bodyPr/>
          <a:lstStyle/>
          <a:p>
            <a:r>
              <a:rPr lang="en-US" dirty="0"/>
              <a:t>Employee Data Set</a:t>
            </a:r>
          </a:p>
        </p:txBody>
      </p:sp>
      <p:sp>
        <p:nvSpPr>
          <p:cNvPr id="3" name="Content Placeholder 2">
            <a:extLst>
              <a:ext uri="{FF2B5EF4-FFF2-40B4-BE49-F238E27FC236}">
                <a16:creationId xmlns:a16="http://schemas.microsoft.com/office/drawing/2014/main" id="{C6AD6105-2324-44A5-A375-4DA10C27D35B}"/>
              </a:ext>
            </a:extLst>
          </p:cNvPr>
          <p:cNvSpPr>
            <a:spLocks noGrp="1"/>
          </p:cNvSpPr>
          <p:nvPr>
            <p:ph idx="1"/>
          </p:nvPr>
        </p:nvSpPr>
        <p:spPr>
          <a:xfrm>
            <a:off x="1116675" y="1142939"/>
            <a:ext cx="10111049" cy="5224610"/>
          </a:xfrm>
        </p:spPr>
        <p:txBody>
          <a:bodyPr/>
          <a:lstStyle/>
          <a:p>
            <a:pPr marL="0" indent="0">
              <a:buNone/>
            </a:pPr>
            <a:r>
              <a:rPr lang="en-US" dirty="0"/>
              <a:t>We will revisit the </a:t>
            </a:r>
            <a:r>
              <a:rPr lang="en-US" i="1" dirty="0"/>
              <a:t>employee</a:t>
            </a:r>
            <a:r>
              <a:rPr lang="en-US" dirty="0"/>
              <a:t> data set from Lab 3. This data set contains information for </a:t>
            </a:r>
            <a:r>
              <a:rPr lang="en-US" b="1" i="1" dirty="0"/>
              <a:t>all</a:t>
            </a:r>
            <a:r>
              <a:rPr lang="en-US" dirty="0"/>
              <a:t> of the employees in a certain company.</a:t>
            </a:r>
          </a:p>
          <a:p>
            <a:pPr marL="0" indent="0">
              <a:buNone/>
            </a:pPr>
            <a:endParaRPr lang="en-US" dirty="0"/>
          </a:p>
          <a:p>
            <a:pPr marL="0" indent="0">
              <a:buNone/>
            </a:pPr>
            <a:r>
              <a:rPr lang="en-US" dirty="0"/>
              <a:t>Some of the categorical variables include </a:t>
            </a:r>
            <a:r>
              <a:rPr lang="en-US" i="1" dirty="0"/>
              <a:t>minority</a:t>
            </a:r>
            <a:r>
              <a:rPr lang="en-US" dirty="0"/>
              <a:t>, </a:t>
            </a:r>
            <a:r>
              <a:rPr lang="en-US" i="1" dirty="0"/>
              <a:t>female</a:t>
            </a:r>
            <a:r>
              <a:rPr lang="en-US" dirty="0"/>
              <a:t>, and </a:t>
            </a:r>
            <a:r>
              <a:rPr lang="en-US" i="1" dirty="0"/>
              <a:t>manager</a:t>
            </a:r>
            <a:r>
              <a:rPr lang="en-US" dirty="0"/>
              <a:t>. From these variables, we might be interested in finding...</a:t>
            </a:r>
          </a:p>
          <a:p>
            <a:pPr lvl="1"/>
            <a:r>
              <a:rPr lang="en-US" dirty="0"/>
              <a:t>What proportion of employees are minorities?</a:t>
            </a:r>
          </a:p>
          <a:p>
            <a:pPr lvl="1"/>
            <a:r>
              <a:rPr lang="en-US" dirty="0"/>
              <a:t>What proportion of employees are female?</a:t>
            </a:r>
          </a:p>
          <a:p>
            <a:pPr lvl="1"/>
            <a:r>
              <a:rPr lang="en-US" dirty="0"/>
              <a:t>What percent of employees are managers?</a:t>
            </a:r>
          </a:p>
        </p:txBody>
      </p:sp>
      <p:sp>
        <p:nvSpPr>
          <p:cNvPr id="4" name="Slide Number Placeholder 3">
            <a:extLst>
              <a:ext uri="{FF2B5EF4-FFF2-40B4-BE49-F238E27FC236}">
                <a16:creationId xmlns:a16="http://schemas.microsoft.com/office/drawing/2014/main" id="{49053E84-601D-417B-B84A-A088EC464771}"/>
              </a:ext>
            </a:extLst>
          </p:cNvPr>
          <p:cNvSpPr>
            <a:spLocks noGrp="1"/>
          </p:cNvSpPr>
          <p:nvPr>
            <p:ph type="sldNum" sz="quarter" idx="12"/>
          </p:nvPr>
        </p:nvSpPr>
        <p:spPr/>
        <p:txBody>
          <a:bodyPr/>
          <a:lstStyle/>
          <a:p>
            <a:fld id="{69E57DC2-970A-4B3E-BB1C-7A09969E49DF}" type="slidenum">
              <a:rPr lang="en-US" smtClean="0"/>
              <a:pPr/>
              <a:t>9</a:t>
            </a:fld>
            <a:endParaRPr lang="en-US" dirty="0"/>
          </a:p>
        </p:txBody>
      </p:sp>
    </p:spTree>
    <p:extLst>
      <p:ext uri="{BB962C8B-B14F-4D97-AF65-F5344CB8AC3E}">
        <p14:creationId xmlns:p14="http://schemas.microsoft.com/office/powerpoint/2010/main" val="1870498867"/>
      </p:ext>
    </p:extLst>
  </p:cSld>
  <p:clrMapOvr>
    <a:masterClrMapping/>
  </p:clrMapOvr>
</p:sld>
</file>

<file path=ppt/theme/theme1.xml><?xml version="1.0" encoding="utf-8"?>
<a:theme xmlns:a="http://schemas.openxmlformats.org/drawingml/2006/main" name="Crop">
  <a:themeElements>
    <a:clrScheme name="Custom 2">
      <a:dk1>
        <a:srgbClr val="002060"/>
      </a:dk1>
      <a:lt1>
        <a:srgbClr val="FFFFFF"/>
      </a:lt1>
      <a:dk2>
        <a:srgbClr val="002060"/>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15614</TotalTime>
  <Words>3286</Words>
  <Application>Microsoft Office PowerPoint</Application>
  <PresentationFormat>Widescreen</PresentationFormat>
  <Paragraphs>380</Paragraphs>
  <Slides>46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Cambria Math</vt:lpstr>
      <vt:lpstr>Franklin Gothic Book</vt:lpstr>
      <vt:lpstr>Source Sans Pro</vt:lpstr>
      <vt:lpstr>Crop</vt:lpstr>
      <vt:lpstr>STATS 250 Lab 4</vt:lpstr>
      <vt:lpstr>Course Reminders</vt:lpstr>
      <vt:lpstr>Lab 4</vt:lpstr>
      <vt:lpstr>Lab 4 </vt:lpstr>
      <vt:lpstr>stats250package</vt:lpstr>
      <vt:lpstr>Parameters vs Statistics</vt:lpstr>
      <vt:lpstr>Proportions vs Means</vt:lpstr>
      <vt:lpstr>Hypothesis Tests vs Confidence Intervals</vt:lpstr>
      <vt:lpstr>Employee Data Set</vt:lpstr>
      <vt:lpstr>Population Proportion</vt:lpstr>
      <vt:lpstr>Sample Proportions</vt:lpstr>
      <vt:lpstr>randomSampleProportion()</vt:lpstr>
      <vt:lpstr>Demo #1</vt:lpstr>
      <vt:lpstr>PowerPoint Presentation</vt:lpstr>
      <vt:lpstr>samplingDistProportion()</vt:lpstr>
      <vt:lpstr>Demo #2</vt:lpstr>
      <vt:lpstr>PowerPoint Presentation</vt:lpstr>
      <vt:lpstr>Demo #2</vt:lpstr>
      <vt:lpstr>Sampling Distribution of p ̂</vt:lpstr>
      <vt:lpstr>Hypothesis Tests</vt:lpstr>
      <vt:lpstr>Hypothesis Tests</vt:lpstr>
      <vt:lpstr>p-value</vt:lpstr>
      <vt:lpstr>Example</vt:lpstr>
      <vt:lpstr>Example</vt:lpstr>
      <vt:lpstr>Example</vt:lpstr>
      <vt:lpstr>Example</vt:lpstr>
      <vt:lpstr>Example</vt:lpstr>
      <vt:lpstr>Example</vt:lpstr>
      <vt:lpstr>Example (Lecture 11)</vt:lpstr>
      <vt:lpstr>onePopPropHT()</vt:lpstr>
      <vt:lpstr>Example (Lecture 11)</vt:lpstr>
      <vt:lpstr>Example (Lecture 11)</vt:lpstr>
      <vt:lpstr>Demo #3</vt:lpstr>
      <vt:lpstr>Demo #3</vt:lpstr>
      <vt:lpstr>Think-Pair-Share #1</vt:lpstr>
      <vt:lpstr>All These P’s</vt:lpstr>
      <vt:lpstr>Confidence Intervals</vt:lpstr>
      <vt:lpstr>Confidence Intervals</vt:lpstr>
      <vt:lpstr>onePopPropCI()</vt:lpstr>
      <vt:lpstr>Example (Lecture 12)</vt:lpstr>
      <vt:lpstr>Demo #4</vt:lpstr>
      <vt:lpstr>Demo #4</vt:lpstr>
      <vt:lpstr>Think-Pair-Share #2</vt:lpstr>
      <vt:lpstr>Interpretations</vt:lpstr>
      <vt:lpstr>Confidence Level</vt:lpstr>
      <vt:lpstr>Interpretations</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STATS 401</dc:title>
  <dc:creator>Mark Rulkowski</dc:creator>
  <cp:lastModifiedBy>Jiangyue</cp:lastModifiedBy>
  <cp:revision>451</cp:revision>
  <cp:lastPrinted>2021-10-26T10:13:42Z</cp:lastPrinted>
  <dcterms:created xsi:type="dcterms:W3CDTF">2019-10-17T19:00:46Z</dcterms:created>
  <dcterms:modified xsi:type="dcterms:W3CDTF">2023-03-06T16:26:58Z</dcterms:modified>
</cp:coreProperties>
</file>