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9" r:id="rId10"/>
    <p:sldId id="270" r:id="rId11"/>
    <p:sldId id="268" r:id="rId12"/>
    <p:sldId id="271" r:id="rId13"/>
    <p:sldId id="272" r:id="rId14"/>
    <p:sldId id="263" r:id="rId15"/>
    <p:sldId id="265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_baddam\Desktop\ChromiumV25_AssignmentOP_AllClasses.csv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avg(timeDelta)      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Sheet1!$A$2:$A$31</c:f>
              <c:numCache>
                <c:formatCode>General</c:formatCode>
                <c:ptCount val="3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28.0</c:v>
                </c:pt>
                <c:pt idx="27">
                  <c:v>29.0</c:v>
                </c:pt>
                <c:pt idx="28">
                  <c:v>30.0</c:v>
                </c:pt>
                <c:pt idx="29">
                  <c:v>32.0</c:v>
                </c:pt>
              </c:numCache>
            </c:numRef>
          </c:xVal>
          <c:yVal>
            <c:numRef>
              <c:f>Sheet1!$B$2:$B$31</c:f>
              <c:numCache>
                <c:formatCode>General</c:formatCode>
                <c:ptCount val="30"/>
                <c:pt idx="0">
                  <c:v>131.600735970561</c:v>
                </c:pt>
                <c:pt idx="1">
                  <c:v>106.456916627852</c:v>
                </c:pt>
                <c:pt idx="2">
                  <c:v>129.175252185608</c:v>
                </c:pt>
                <c:pt idx="3">
                  <c:v>109.086320040383</c:v>
                </c:pt>
                <c:pt idx="4">
                  <c:v>126.998385236447</c:v>
                </c:pt>
                <c:pt idx="5">
                  <c:v>156.629341317365</c:v>
                </c:pt>
                <c:pt idx="6">
                  <c:v>103.532021766429</c:v>
                </c:pt>
                <c:pt idx="7">
                  <c:v>181.192411924119</c:v>
                </c:pt>
                <c:pt idx="8">
                  <c:v>139.907150480256</c:v>
                </c:pt>
                <c:pt idx="9">
                  <c:v>192.71031096563</c:v>
                </c:pt>
                <c:pt idx="10">
                  <c:v>243.744382022471</c:v>
                </c:pt>
                <c:pt idx="11">
                  <c:v>159.849462365591</c:v>
                </c:pt>
                <c:pt idx="12">
                  <c:v>152.095808383233</c:v>
                </c:pt>
                <c:pt idx="13">
                  <c:v>235.292682926829</c:v>
                </c:pt>
                <c:pt idx="14">
                  <c:v>216.097560975609</c:v>
                </c:pt>
                <c:pt idx="15">
                  <c:v>209.195652173913</c:v>
                </c:pt>
                <c:pt idx="16">
                  <c:v>339.3055555555549</c:v>
                </c:pt>
                <c:pt idx="17">
                  <c:v>165.333333333333</c:v>
                </c:pt>
                <c:pt idx="18">
                  <c:v>119.684210526315</c:v>
                </c:pt>
                <c:pt idx="19">
                  <c:v>410.785714285714</c:v>
                </c:pt>
                <c:pt idx="20">
                  <c:v>285.384615384615</c:v>
                </c:pt>
                <c:pt idx="21">
                  <c:v>446.583333333333</c:v>
                </c:pt>
                <c:pt idx="22">
                  <c:v>192.25</c:v>
                </c:pt>
                <c:pt idx="23">
                  <c:v>68.0</c:v>
                </c:pt>
                <c:pt idx="24">
                  <c:v>63.0</c:v>
                </c:pt>
                <c:pt idx="25">
                  <c:v>166.666666666666</c:v>
                </c:pt>
                <c:pt idx="26">
                  <c:v>57.0</c:v>
                </c:pt>
                <c:pt idx="27">
                  <c:v>23.0</c:v>
                </c:pt>
                <c:pt idx="28">
                  <c:v>151.0</c:v>
                </c:pt>
                <c:pt idx="29">
                  <c:v>24.0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8316424"/>
        <c:axId val="2108321976"/>
      </c:scatterChart>
      <c:valAx>
        <c:axId val="2108316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</a:t>
                </a:r>
                <a:r>
                  <a:rPr lang="en-US"/>
                  <a:t> CCed</a:t>
                </a:r>
                <a:r>
                  <a:rPr lang="en-US" baseline="0"/>
                  <a:t> developers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321976"/>
        <c:crosses val="autoZero"/>
        <c:crossBetween val="midCat"/>
      </c:valAx>
      <c:valAx>
        <c:axId val="2108321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issue resolution time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316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strRef>
              <c:f>summary!$A$2:$A$12</c:f>
              <c:strCache>
                <c:ptCount val="11"/>
                <c:pt idx="0">
                  <c:v>v25</c:v>
                </c:pt>
                <c:pt idx="1">
                  <c:v>v26</c:v>
                </c:pt>
                <c:pt idx="2">
                  <c:v>v27</c:v>
                </c:pt>
                <c:pt idx="3">
                  <c:v>v28</c:v>
                </c:pt>
                <c:pt idx="4">
                  <c:v>v29</c:v>
                </c:pt>
                <c:pt idx="5">
                  <c:v>V30</c:v>
                </c:pt>
                <c:pt idx="6">
                  <c:v>v31</c:v>
                </c:pt>
                <c:pt idx="7">
                  <c:v>v32</c:v>
                </c:pt>
                <c:pt idx="8">
                  <c:v>v33</c:v>
                </c:pt>
                <c:pt idx="9">
                  <c:v>v34</c:v>
                </c:pt>
                <c:pt idx="10">
                  <c:v>v44</c:v>
                </c:pt>
              </c:strCache>
            </c:strRef>
          </c:xVal>
          <c:yVal>
            <c:numRef>
              <c:f>summary!$B$2:$B$12</c:f>
              <c:numCache>
                <c:formatCode>General</c:formatCode>
                <c:ptCount val="11"/>
                <c:pt idx="0">
                  <c:v>5.88372093</c:v>
                </c:pt>
                <c:pt idx="1">
                  <c:v>5.827586206999998</c:v>
                </c:pt>
                <c:pt idx="2">
                  <c:v>6.2875</c:v>
                </c:pt>
                <c:pt idx="3">
                  <c:v>6.141176470999999</c:v>
                </c:pt>
                <c:pt idx="4">
                  <c:v>6.0</c:v>
                </c:pt>
                <c:pt idx="5">
                  <c:v>1.769231</c:v>
                </c:pt>
                <c:pt idx="6">
                  <c:v>1.769230769</c:v>
                </c:pt>
                <c:pt idx="7">
                  <c:v>1.71875</c:v>
                </c:pt>
                <c:pt idx="8">
                  <c:v>1.65625</c:v>
                </c:pt>
                <c:pt idx="9">
                  <c:v>0.867346939</c:v>
                </c:pt>
                <c:pt idx="10">
                  <c:v>1.349514563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9821560"/>
        <c:axId val="2109404648"/>
      </c:scatterChart>
      <c:valAx>
        <c:axId val="2039821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Releases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404648"/>
        <c:crosses val="autoZero"/>
        <c:crossBetween val="midCat"/>
      </c:valAx>
      <c:valAx>
        <c:axId val="2109404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CBO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8215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04F6-98A9-4841-AF0D-F73C9FBD57AC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77E-EAC6-5749-A1F3-F9930C9B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04F6-98A9-4841-AF0D-F73C9FBD57AC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77E-EAC6-5749-A1F3-F9930C9B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3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04F6-98A9-4841-AF0D-F73C9FBD57AC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77E-EAC6-5749-A1F3-F9930C9B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6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04F6-98A9-4841-AF0D-F73C9FBD57AC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77E-EAC6-5749-A1F3-F9930C9B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0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04F6-98A9-4841-AF0D-F73C9FBD57AC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77E-EAC6-5749-A1F3-F9930C9B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2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04F6-98A9-4841-AF0D-F73C9FBD57AC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77E-EAC6-5749-A1F3-F9930C9B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8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04F6-98A9-4841-AF0D-F73C9FBD57AC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77E-EAC6-5749-A1F3-F9930C9B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04F6-98A9-4841-AF0D-F73C9FBD57AC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77E-EAC6-5749-A1F3-F9930C9B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3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04F6-98A9-4841-AF0D-F73C9FBD57AC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77E-EAC6-5749-A1F3-F9930C9B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2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04F6-98A9-4841-AF0D-F73C9FBD57AC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77E-EAC6-5749-A1F3-F9930C9B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5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04F6-98A9-4841-AF0D-F73C9FBD57AC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77E-EAC6-5749-A1F3-F9930C9B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1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04F6-98A9-4841-AF0D-F73C9FBD57AC}" type="datetimeFigureOut">
              <a:rPr lang="en-US" smtClean="0"/>
              <a:t>15-04-15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777E-EAC6-5749-A1F3-F9930C9B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9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Effectiveness of issue resolution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smtClean="0"/>
              <a:t>Chromium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164665"/>
              </p:ext>
            </p:extLst>
          </p:nvPr>
        </p:nvGraphicFramePr>
        <p:xfrm>
          <a:off x="2251710" y="4171440"/>
          <a:ext cx="464058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1875"/>
                <a:gridCol w="2338705"/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Ali </a:t>
                      </a:r>
                      <a:r>
                        <a:rPr lang="en-US" sz="2000" dirty="0" err="1">
                          <a:effectLst/>
                        </a:rPr>
                        <a:t>Sangari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6816304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Hojabr Sattari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6435807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Bhaskar Baddam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6761038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52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Issue resolution vs. </a:t>
            </a:r>
            <a:r>
              <a:rPr lang="en-US" dirty="0" err="1"/>
              <a:t>CCed</a:t>
            </a:r>
            <a:r>
              <a:rPr lang="en-US" dirty="0"/>
              <a:t> </a:t>
            </a:r>
            <a:r>
              <a:rPr lang="en-US" dirty="0" err="1" smtClean="0"/>
              <a:t>devs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091055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general as the number of </a:t>
            </a:r>
            <a:r>
              <a:rPr lang="en-US" dirty="0" err="1" smtClean="0"/>
              <a:t>CCed</a:t>
            </a:r>
            <a:r>
              <a:rPr lang="en-US" dirty="0" smtClean="0"/>
              <a:t> developers increases, the average time for resolving an issue also increases.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Collaboration on its own is not a sufficient measure for issue resolution effectiveness. Other measures need to be considered as well.</a:t>
            </a:r>
          </a:p>
        </p:txBody>
      </p:sp>
    </p:spTree>
    <p:extLst>
      <p:ext uri="{BB962C8B-B14F-4D97-AF65-F5344CB8AC3E}">
        <p14:creationId xmlns:p14="http://schemas.microsoft.com/office/powerpoint/2010/main" val="164389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and </a:t>
            </a:r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unit in class</a:t>
            </a:r>
            <a:r>
              <a:rPr lang="en-US" dirty="0"/>
              <a:t> </a:t>
            </a:r>
            <a:r>
              <a:rPr lang="en-US" dirty="0" smtClean="0"/>
              <a:t>cohesion and coupling is </a:t>
            </a:r>
            <a:r>
              <a:rPr lang="en-US" dirty="0" err="1" smtClean="0"/>
              <a:t>class_name</a:t>
            </a:r>
            <a:r>
              <a:rPr lang="en-US" dirty="0" smtClean="0"/>
              <a:t>. Each of our measures is in the summary </a:t>
            </a:r>
            <a:r>
              <a:rPr lang="en-US" dirty="0" smtClean="0"/>
              <a:t>table.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10" y="3293917"/>
            <a:ext cx="7130019" cy="301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2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CBO for each release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424250" cy="16228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Coupling drastically drops as the application moves from version 29 to 30.</a:t>
            </a:r>
          </a:p>
          <a:p>
            <a:r>
              <a:rPr lang="en-US" dirty="0" smtClean="0"/>
              <a:t>This improvement in coupling between classes may have been the result of a major refactoring.</a:t>
            </a:r>
          </a:p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14175"/>
              </p:ext>
            </p:extLst>
          </p:nvPr>
        </p:nvGraphicFramePr>
        <p:xfrm>
          <a:off x="128587" y="3223035"/>
          <a:ext cx="8886825" cy="3603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0206" y="6283090"/>
            <a:ext cx="30781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25 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559809" y="6317797"/>
            <a:ext cx="30781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1763913" y="6281584"/>
            <a:ext cx="30781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26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423302" y="6281585"/>
            <a:ext cx="30781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27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3094776" y="6281586"/>
            <a:ext cx="30781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28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3773799" y="6281584"/>
            <a:ext cx="30781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29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489021" y="6281584"/>
            <a:ext cx="30781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30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4296" y="6281584"/>
            <a:ext cx="30781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31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5839517" y="6287293"/>
            <a:ext cx="30781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32</a:t>
            </a:r>
            <a:endParaRPr 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6563791" y="6287293"/>
            <a:ext cx="30781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33 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7269959" y="6286706"/>
            <a:ext cx="30781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34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7985180" y="6286706"/>
            <a:ext cx="30781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44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8707593" y="6341024"/>
            <a:ext cx="30781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6068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CBO for each release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34950" cy="157249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Versions under 30 have CBO between 2 and 10.</a:t>
            </a:r>
          </a:p>
          <a:p>
            <a:r>
              <a:rPr lang="en-US" dirty="0" smtClean="0"/>
              <a:t>Versions 30 – 33 have lower coupling compared to their older versions.</a:t>
            </a:r>
          </a:p>
          <a:p>
            <a:r>
              <a:rPr lang="en-US" dirty="0" smtClean="0"/>
              <a:t>From version 34 – 44 CBO improves even further and remains consistent.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116" y="3447110"/>
            <a:ext cx="5510639" cy="33040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44849" y="6500368"/>
            <a:ext cx="3657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25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750741" y="6498862"/>
            <a:ext cx="3657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26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65690" y="6498863"/>
            <a:ext cx="3657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4613" y="6498864"/>
            <a:ext cx="3657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28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82020" y="6498862"/>
            <a:ext cx="3657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29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80382" y="6498862"/>
            <a:ext cx="3657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789323" y="6498862"/>
            <a:ext cx="3657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196723" y="6504571"/>
            <a:ext cx="3657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595075" y="6504571"/>
            <a:ext cx="3657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33 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1526" y="6503984"/>
            <a:ext cx="3657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34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409877" y="6503984"/>
            <a:ext cx="3657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013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</a:t>
            </a:r>
            <a:endParaRPr lang="en-US" dirty="0"/>
          </a:p>
        </p:txBody>
      </p:sp>
      <p:pic>
        <p:nvPicPr>
          <p:cNvPr id="8" name="Content Placeholder 7" descr="Screen Shot 2015-04-15 at 11.50.5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77" r="-17377"/>
          <a:stretch>
            <a:fillRect/>
          </a:stretch>
        </p:blipFill>
        <p:spPr>
          <a:xfrm>
            <a:off x="776107" y="2008406"/>
            <a:ext cx="7487356" cy="4117757"/>
          </a:xfrm>
        </p:spPr>
      </p:pic>
    </p:spTree>
    <p:extLst>
      <p:ext uri="{BB962C8B-B14F-4D97-AF65-F5344CB8AC3E}">
        <p14:creationId xmlns:p14="http://schemas.microsoft.com/office/powerpoint/2010/main" val="221869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number of </a:t>
            </a:r>
            <a:r>
              <a:rPr lang="en-US" dirty="0" err="1" smtClean="0"/>
              <a:t>CCed</a:t>
            </a:r>
            <a:r>
              <a:rPr lang="en-US" dirty="0" smtClean="0"/>
              <a:t> developers on a issue has direct relationship with the average issue resolution time. This could mean this type of collaboration is counterproductive.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Studying CBO metric in different versions of Chromium suggests that coupling between classes is decreasing and maintainability is increasing.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3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9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We </a:t>
            </a:r>
            <a:r>
              <a:rPr lang="en-US" dirty="0" smtClean="0"/>
              <a:t>would like to ensure </a:t>
            </a:r>
            <a:r>
              <a:rPr lang="en-US" dirty="0"/>
              <a:t>that Chrome is running </a:t>
            </a:r>
            <a:r>
              <a:rPr lang="en-US" dirty="0" smtClean="0"/>
              <a:t>smoothly by studying </a:t>
            </a:r>
          </a:p>
          <a:p>
            <a:pPr algn="just"/>
            <a:r>
              <a:rPr lang="en-US" dirty="0" smtClean="0"/>
              <a:t>How reported issues are tracked and resolved </a:t>
            </a:r>
          </a:p>
          <a:p>
            <a:pPr algn="just"/>
            <a:r>
              <a:rPr lang="en-US" dirty="0" smtClean="0"/>
              <a:t>Cohesiveness and coupling of modules.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9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Does collaboration (</a:t>
            </a:r>
            <a:r>
              <a:rPr lang="en-US" dirty="0" err="1" smtClean="0"/>
              <a:t>CCed</a:t>
            </a:r>
            <a:r>
              <a:rPr lang="en-US" dirty="0" smtClean="0"/>
              <a:t> developers on an issue ticket) reduce issue resolution time?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Does the cohesiveness and coupling of packages remain unchanged as new versions are released?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Outcome </a:t>
            </a:r>
            <a:r>
              <a:rPr lang="en-US" dirty="0" smtClean="0"/>
              <a:t>measure: </a:t>
            </a:r>
          </a:p>
          <a:p>
            <a:pPr lvl="1" algn="just"/>
            <a:r>
              <a:rPr lang="en-US" dirty="0"/>
              <a:t>L</a:t>
            </a:r>
            <a:r>
              <a:rPr lang="en-US" dirty="0" smtClean="0"/>
              <a:t>ength of issue resolution time.</a:t>
            </a:r>
          </a:p>
          <a:p>
            <a:pPr lvl="1" algn="just"/>
            <a:r>
              <a:rPr lang="en-US" dirty="0" smtClean="0"/>
              <a:t>Cohesiveness and coupling of C++ classes.</a:t>
            </a:r>
            <a:endParaRPr lang="en-US" dirty="0"/>
          </a:p>
          <a:p>
            <a:pPr algn="just"/>
            <a:r>
              <a:rPr lang="en-US" dirty="0"/>
              <a:t>Predictive </a:t>
            </a:r>
            <a:r>
              <a:rPr lang="en-US" dirty="0" smtClean="0"/>
              <a:t>measures: </a:t>
            </a:r>
          </a:p>
          <a:p>
            <a:pPr lvl="1" algn="just"/>
            <a:r>
              <a:rPr lang="en-US" dirty="0" smtClean="0"/>
              <a:t>number </a:t>
            </a:r>
            <a:r>
              <a:rPr lang="en-US" dirty="0" err="1" smtClean="0"/>
              <a:t>CCed</a:t>
            </a:r>
            <a:r>
              <a:rPr lang="en-US" dirty="0" smtClean="0"/>
              <a:t> </a:t>
            </a:r>
            <a:r>
              <a:rPr lang="en-US" dirty="0" smtClean="0"/>
              <a:t>developers on issues and delta between report date and close date.</a:t>
            </a:r>
          </a:p>
          <a:p>
            <a:pPr lvl="1" algn="just"/>
            <a:r>
              <a:rPr lang="en-US" dirty="0"/>
              <a:t>CBO and </a:t>
            </a:r>
            <a:r>
              <a:rPr lang="en-US" dirty="0" smtClean="0"/>
              <a:t>LCOM </a:t>
            </a:r>
            <a:r>
              <a:rPr lang="en-US" dirty="0" smtClean="0"/>
              <a:t>metrics.</a:t>
            </a:r>
            <a:endParaRPr lang="en-US" dirty="0"/>
          </a:p>
          <a:p>
            <a:pPr algn="just"/>
            <a:r>
              <a:rPr lang="en-US" dirty="0"/>
              <a:t>Confounding </a:t>
            </a:r>
            <a:r>
              <a:rPr lang="en-US" dirty="0" smtClean="0"/>
              <a:t>measures: </a:t>
            </a:r>
          </a:p>
          <a:p>
            <a:pPr lvl="1" algn="just"/>
            <a:r>
              <a:rPr lang="en-US" dirty="0" smtClean="0"/>
              <a:t>Expertise of the </a:t>
            </a:r>
            <a:r>
              <a:rPr lang="en-US" dirty="0" smtClean="0"/>
              <a:t>developer.</a:t>
            </a:r>
            <a:endParaRPr lang="en-US" dirty="0" smtClean="0"/>
          </a:p>
          <a:p>
            <a:pPr lvl="1" algn="just"/>
            <a:r>
              <a:rPr lang="en-US" dirty="0" smtClean="0"/>
              <a:t>Size and complexity of the </a:t>
            </a:r>
            <a:r>
              <a:rPr lang="en-US" dirty="0" smtClean="0"/>
              <a:t>class.</a:t>
            </a:r>
            <a:endParaRPr lang="en-US" strike="sngStrike" dirty="0" smtClean="0"/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68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Describe the different datasets</a:t>
            </a:r>
          </a:p>
          <a:p>
            <a:pPr lvl="1" algn="just"/>
            <a:r>
              <a:rPr lang="en-US" dirty="0" smtClean="0"/>
              <a:t>Bug reports (including discussion threads</a:t>
            </a:r>
            <a:r>
              <a:rPr lang="en-US" dirty="0" smtClean="0"/>
              <a:t>).</a:t>
            </a:r>
            <a:endParaRPr lang="en-US" dirty="0" smtClean="0"/>
          </a:p>
          <a:p>
            <a:pPr lvl="1" algn="just"/>
            <a:r>
              <a:rPr lang="en-US" dirty="0" smtClean="0"/>
              <a:t>Source code versioning </a:t>
            </a:r>
            <a:r>
              <a:rPr lang="en-US" dirty="0" smtClean="0"/>
              <a:t>control.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77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Data and Extract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For number of </a:t>
            </a:r>
            <a:r>
              <a:rPr lang="en-US" sz="2800" dirty="0" err="1" smtClean="0"/>
              <a:t>CCed</a:t>
            </a:r>
            <a:r>
              <a:rPr lang="en-US" sz="2800" dirty="0" smtClean="0"/>
              <a:t> developers we extracted all unique username/email accounts from each bug report using webpage source </a:t>
            </a:r>
            <a:r>
              <a:rPr lang="en-US" sz="2800" dirty="0" smtClean="0"/>
              <a:t>analysis.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We used </a:t>
            </a:r>
            <a:r>
              <a:rPr lang="en-US" sz="2800" dirty="0"/>
              <a:t>Understand Python API </a:t>
            </a:r>
            <a:r>
              <a:rPr lang="en-US" sz="2800" dirty="0" smtClean="0"/>
              <a:t>to calculate/extract CBO metric for each C++ class.</a:t>
            </a: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631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Data and Extract Attributes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Using Understand API to calculate CBO for a class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0" y="2685601"/>
            <a:ext cx="7517133" cy="41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and </a:t>
            </a:r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unit in bug report with </a:t>
            </a:r>
            <a:r>
              <a:rPr lang="en-US" dirty="0" err="1" smtClean="0"/>
              <a:t>CCed</a:t>
            </a:r>
            <a:r>
              <a:rPr lang="en-US" dirty="0" smtClean="0"/>
              <a:t> developers is id(</a:t>
            </a:r>
            <a:r>
              <a:rPr lang="en-US" dirty="0" err="1" smtClean="0"/>
              <a:t>issue_id</a:t>
            </a:r>
            <a:r>
              <a:rPr lang="en-US" dirty="0"/>
              <a:t>)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 unit in developer table is email</a:t>
            </a:r>
          </a:p>
          <a:p>
            <a:pPr algn="just"/>
            <a:r>
              <a:rPr lang="en-US" dirty="0" smtClean="0"/>
              <a:t>In summary table the unit is number </a:t>
            </a:r>
            <a:r>
              <a:rPr lang="en-US" dirty="0" smtClean="0"/>
              <a:t>of </a:t>
            </a:r>
            <a:r>
              <a:rPr lang="en-US" dirty="0" err="1" smtClean="0"/>
              <a:t>CCed</a:t>
            </a:r>
            <a:r>
              <a:rPr lang="en-US" dirty="0" smtClean="0"/>
              <a:t> developers (cc)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4288414"/>
            <a:ext cx="3552392" cy="241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8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resolution vs. </a:t>
            </a:r>
            <a:r>
              <a:rPr lang="en-US" dirty="0" err="1" smtClean="0"/>
              <a:t>CCed</a:t>
            </a:r>
            <a:r>
              <a:rPr lang="en-US" dirty="0" smtClean="0"/>
              <a:t> </a:t>
            </a:r>
            <a:r>
              <a:rPr lang="en-US" dirty="0" err="1" smtClean="0"/>
              <a:t>devs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80657" y="1600200"/>
            <a:ext cx="8641670" cy="717487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Average issue resolution time based on number of </a:t>
            </a:r>
            <a:r>
              <a:rPr lang="en-US" dirty="0" err="1" smtClean="0"/>
              <a:t>CCed</a:t>
            </a:r>
            <a:r>
              <a:rPr lang="en-US" dirty="0" smtClean="0"/>
              <a:t> developers.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402465"/>
              </p:ext>
            </p:extLst>
          </p:nvPr>
        </p:nvGraphicFramePr>
        <p:xfrm>
          <a:off x="380246" y="2047238"/>
          <a:ext cx="8542081" cy="4570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065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493</Words>
  <Application>Microsoft Macintosh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Effectiveness of issue resolution in Chromium</vt:lpstr>
      <vt:lpstr>Goal</vt:lpstr>
      <vt:lpstr>Questions</vt:lpstr>
      <vt:lpstr>Measures</vt:lpstr>
      <vt:lpstr>Raw Data </vt:lpstr>
      <vt:lpstr>Process Data and Extract Attributes</vt:lpstr>
      <vt:lpstr>Process Data and Extract Attributes</vt:lpstr>
      <vt:lpstr>Store and Link</vt:lpstr>
      <vt:lpstr>Issue resolution vs. CCed devs</vt:lpstr>
      <vt:lpstr>Issue resolution vs. CCed devs cont.</vt:lpstr>
      <vt:lpstr>Store and Link</vt:lpstr>
      <vt:lpstr>Average CBO for each release</vt:lpstr>
      <vt:lpstr>Average CBO for each release</vt:lpstr>
      <vt:lpstr>Statistical Model</vt:lpstr>
      <vt:lpstr>Conclusion</vt:lpstr>
      <vt:lpstr>Thank you</vt:lpstr>
    </vt:vector>
  </TitlesOfParts>
  <Company>Concordia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 Rigby</dc:creator>
  <cp:lastModifiedBy>bhaskar baddam</cp:lastModifiedBy>
  <cp:revision>62</cp:revision>
  <dcterms:created xsi:type="dcterms:W3CDTF">2015-04-07T21:37:29Z</dcterms:created>
  <dcterms:modified xsi:type="dcterms:W3CDTF">2015-04-15T16:01:01Z</dcterms:modified>
</cp:coreProperties>
</file>