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68" r:id="rId3"/>
    <p:sldId id="262" r:id="rId4"/>
    <p:sldId id="273" r:id="rId5"/>
    <p:sldId id="263" r:id="rId6"/>
    <p:sldId id="264" r:id="rId7"/>
    <p:sldId id="267" r:id="rId8"/>
    <p:sldId id="265" r:id="rId9"/>
    <p:sldId id="266" r:id="rId10"/>
    <p:sldId id="271" r:id="rId11"/>
    <p:sldId id="272" r:id="rId12"/>
    <p:sldId id="257" r:id="rId13"/>
    <p:sldId id="258" r:id="rId14"/>
    <p:sldId id="259" r:id="rId15"/>
    <p:sldId id="26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30D1D-2E27-48B0-8D87-BA172276BB61}" type="datetimeFigureOut">
              <a:rPr lang="en-US" smtClean="0"/>
              <a:t>01-Mar-17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363087-BACD-466A-AB74-85F403997901}" type="slidenum">
              <a:rPr lang="en-US" smtClean="0"/>
              <a:t>‹#›</a:t>
            </a:fld>
            <a:endParaRPr lang="en-US"/>
          </a:p>
        </p:txBody>
      </p:sp>
    </p:spTree>
    <p:extLst>
      <p:ext uri="{BB962C8B-B14F-4D97-AF65-F5344CB8AC3E}">
        <p14:creationId xmlns:p14="http://schemas.microsoft.com/office/powerpoint/2010/main" val="550853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363087-BACD-466A-AB74-85F403997901}" type="slidenum">
              <a:rPr lang="en-US" smtClean="0"/>
              <a:t>6</a:t>
            </a:fld>
            <a:endParaRPr lang="en-US"/>
          </a:p>
        </p:txBody>
      </p:sp>
    </p:spTree>
    <p:extLst>
      <p:ext uri="{BB962C8B-B14F-4D97-AF65-F5344CB8AC3E}">
        <p14:creationId xmlns:p14="http://schemas.microsoft.com/office/powerpoint/2010/main" val="563617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363087-BACD-466A-AB74-85F403997901}" type="slidenum">
              <a:rPr lang="en-US" smtClean="0"/>
              <a:t>13</a:t>
            </a:fld>
            <a:endParaRPr lang="en-US"/>
          </a:p>
        </p:txBody>
      </p:sp>
    </p:spTree>
    <p:extLst>
      <p:ext uri="{BB962C8B-B14F-4D97-AF65-F5344CB8AC3E}">
        <p14:creationId xmlns:p14="http://schemas.microsoft.com/office/powerpoint/2010/main" val="376953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D59163-7022-4C63-84B7-8732302ADA18}" type="datetimeFigureOut">
              <a:rPr lang="en-US" smtClean="0"/>
              <a:t>01-Mar-17</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CDB11814-FD7F-4C7F-92DA-E11CC5F335E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0904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D59163-7022-4C63-84B7-8732302ADA18}" type="datetimeFigureOut">
              <a:rPr lang="en-US" smtClean="0"/>
              <a:t>01-Mar-17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11814-FD7F-4C7F-92DA-E11CC5F335E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7925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D59163-7022-4C63-84B7-8732302ADA18}" type="datetimeFigureOut">
              <a:rPr lang="en-US" smtClean="0"/>
              <a:t>01-Mar-17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11814-FD7F-4C7F-92DA-E11CC5F335E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6676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D59163-7022-4C63-84B7-8732302ADA18}" type="datetimeFigureOut">
              <a:rPr lang="en-US" smtClean="0"/>
              <a:t>01-Mar-17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11814-FD7F-4C7F-92DA-E11CC5F335E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98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D59163-7022-4C63-84B7-8732302ADA18}" type="datetimeFigureOut">
              <a:rPr lang="en-US" smtClean="0"/>
              <a:t>01-Mar-17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11814-FD7F-4C7F-92DA-E11CC5F335E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9911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D59163-7022-4C63-84B7-8732302ADA18}" type="datetimeFigureOut">
              <a:rPr lang="en-US" smtClean="0"/>
              <a:t>01-Mar-17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B11814-FD7F-4C7F-92DA-E11CC5F335E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832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D59163-7022-4C63-84B7-8732302ADA18}" type="datetimeFigureOut">
              <a:rPr lang="en-US" smtClean="0"/>
              <a:t>01-Mar-17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B11814-FD7F-4C7F-92DA-E11CC5F335E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3863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D59163-7022-4C63-84B7-8732302ADA18}" type="datetimeFigureOut">
              <a:rPr lang="en-US" smtClean="0"/>
              <a:t>01-Mar-17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B11814-FD7F-4C7F-92DA-E11CC5F335E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9223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D59163-7022-4C63-84B7-8732302ADA18}" type="datetimeFigureOut">
              <a:rPr lang="en-US" smtClean="0"/>
              <a:t>01-Mar-17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B11814-FD7F-4C7F-92DA-E11CC5F335ED}" type="slidenum">
              <a:rPr lang="en-US" smtClean="0"/>
              <a:t>‹#›</a:t>
            </a:fld>
            <a:endParaRPr lang="en-US"/>
          </a:p>
        </p:txBody>
      </p:sp>
    </p:spTree>
    <p:extLst>
      <p:ext uri="{BB962C8B-B14F-4D97-AF65-F5344CB8AC3E}">
        <p14:creationId xmlns:p14="http://schemas.microsoft.com/office/powerpoint/2010/main" val="137466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D59163-7022-4C63-84B7-8732302ADA18}" type="datetimeFigureOut">
              <a:rPr lang="en-US" smtClean="0"/>
              <a:t>01-Mar-17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B11814-FD7F-4C7F-92DA-E11CC5F335E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871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4D59163-7022-4C63-84B7-8732302ADA18}" type="datetimeFigureOut">
              <a:rPr lang="en-US" smtClean="0"/>
              <a:t>01-Mar-17</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DB11814-FD7F-4C7F-92DA-E11CC5F335E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9749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4D59163-7022-4C63-84B7-8732302ADA18}" type="datetimeFigureOut">
              <a:rPr lang="en-US" smtClean="0"/>
              <a:t>01-Mar-17</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DB11814-FD7F-4C7F-92DA-E11CC5F335E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50589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Scheduler</a:t>
            </a:r>
          </a:p>
        </p:txBody>
      </p:sp>
      <p:sp>
        <p:nvSpPr>
          <p:cNvPr id="3" name="Subtitle 2"/>
          <p:cNvSpPr>
            <a:spLocks noGrp="1"/>
          </p:cNvSpPr>
          <p:nvPr>
            <p:ph type="subTitle" idx="1"/>
          </p:nvPr>
        </p:nvSpPr>
        <p:spPr>
          <a:xfrm>
            <a:off x="2417778" y="3602038"/>
            <a:ext cx="8250221" cy="2433002"/>
          </a:xfrm>
        </p:spPr>
        <p:txBody>
          <a:bodyPr anchor="t">
            <a:normAutofit/>
          </a:bodyPr>
          <a:lstStyle/>
          <a:p>
            <a:r>
              <a:rPr lang="en-US" sz="2000" dirty="0"/>
              <a:t>Everything schedule on Time !</a:t>
            </a:r>
          </a:p>
          <a:p>
            <a:endParaRPr lang="en-US" sz="2000" dirty="0"/>
          </a:p>
          <a:p>
            <a:pPr algn="r"/>
            <a:r>
              <a:rPr lang="en-US" sz="2000" b="1" dirty="0"/>
              <a:t>Presenting to:</a:t>
            </a:r>
          </a:p>
          <a:p>
            <a:pPr algn="r"/>
            <a:r>
              <a:rPr lang="en-US" sz="2000" b="1" dirty="0"/>
              <a:t>Dr. zubair malik</a:t>
            </a:r>
          </a:p>
          <a:p>
            <a:pPr algn="l"/>
            <a:endParaRPr lang="en-US" sz="2000" dirty="0"/>
          </a:p>
        </p:txBody>
      </p:sp>
    </p:spTree>
    <p:extLst>
      <p:ext uri="{BB962C8B-B14F-4D97-AF65-F5344CB8AC3E}">
        <p14:creationId xmlns:p14="http://schemas.microsoft.com/office/powerpoint/2010/main" val="3164954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Discussion</a:t>
            </a:r>
            <a:br>
              <a:rPr lang="en-US" dirty="0"/>
            </a:br>
            <a:endParaRPr lang="en-US" dirty="0"/>
          </a:p>
        </p:txBody>
      </p:sp>
      <p:sp>
        <p:nvSpPr>
          <p:cNvPr id="3" name="Content Placeholder 2"/>
          <p:cNvSpPr>
            <a:spLocks noGrp="1"/>
          </p:cNvSpPr>
          <p:nvPr>
            <p:ph idx="1"/>
          </p:nvPr>
        </p:nvSpPr>
        <p:spPr>
          <a:xfrm>
            <a:off x="872197" y="2015732"/>
            <a:ext cx="10367889" cy="4145917"/>
          </a:xfrm>
        </p:spPr>
        <p:txBody>
          <a:bodyPr>
            <a:normAutofit fontScale="92500" lnSpcReduction="20000"/>
          </a:bodyPr>
          <a:lstStyle/>
          <a:p>
            <a:pPr marL="0" indent="0">
              <a:buNone/>
            </a:pPr>
            <a:r>
              <a:rPr lang="en-US" sz="2400" b="1" dirty="0" err="1"/>
              <a:t>Shagufha</a:t>
            </a:r>
            <a:r>
              <a:rPr lang="en-US" sz="2400" b="1" dirty="0"/>
              <a:t> </a:t>
            </a:r>
            <a:r>
              <a:rPr lang="en-US" sz="2400" b="1" dirty="0" err="1"/>
              <a:t>Rawthore</a:t>
            </a:r>
            <a:r>
              <a:rPr lang="en-US" sz="2400" b="1" dirty="0"/>
              <a:t>:</a:t>
            </a:r>
            <a:endParaRPr lang="en-US" b="1" dirty="0"/>
          </a:p>
          <a:p>
            <a:r>
              <a:rPr lang="en-US" dirty="0"/>
              <a:t>She said that when she wanted to organize an event in a specific time slot and that time slot is already taken, she had to ask from the admin for the availability of any other slot.</a:t>
            </a:r>
          </a:p>
          <a:p>
            <a:pPr marL="0" indent="0">
              <a:buNone/>
            </a:pPr>
            <a:r>
              <a:rPr lang="en-US" sz="2400" b="1" dirty="0" err="1"/>
              <a:t>Khurram</a:t>
            </a:r>
            <a:r>
              <a:rPr lang="en-US" sz="2400" b="1" dirty="0"/>
              <a:t> Bhatti:</a:t>
            </a:r>
          </a:p>
          <a:p>
            <a:r>
              <a:rPr lang="en-US" dirty="0"/>
              <a:t>He said that he face problem while deciding when to take makeup classes. He has to ask from the admin about the available free slot in which the makeup session can be scheduled. He suggested that take any other scheduler and make changes in it in such a way that changed can be implemented in schedule at run time.</a:t>
            </a:r>
          </a:p>
          <a:p>
            <a:pPr marL="0" indent="0">
              <a:buNone/>
            </a:pPr>
            <a:r>
              <a:rPr lang="en-US" sz="2400" b="1" dirty="0"/>
              <a:t>Ammar:</a:t>
            </a:r>
            <a:endParaRPr lang="en-US" b="1" dirty="0"/>
          </a:p>
          <a:p>
            <a:r>
              <a:rPr lang="en-US" dirty="0"/>
              <a:t>He said that arranging TA sessions is a problem for them because of limited free time slots and to find the slots he has to traverse the complete schedule.</a:t>
            </a:r>
          </a:p>
          <a:p>
            <a:endParaRPr lang="en-US" dirty="0"/>
          </a:p>
        </p:txBody>
      </p:sp>
    </p:spTree>
    <p:extLst>
      <p:ext uri="{BB962C8B-B14F-4D97-AF65-F5344CB8AC3E}">
        <p14:creationId xmlns:p14="http://schemas.microsoft.com/office/powerpoint/2010/main" val="2005581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discussion</a:t>
            </a:r>
          </a:p>
        </p:txBody>
      </p:sp>
      <p:sp>
        <p:nvSpPr>
          <p:cNvPr id="3" name="Content Placeholder 2"/>
          <p:cNvSpPr>
            <a:spLocks noGrp="1"/>
          </p:cNvSpPr>
          <p:nvPr>
            <p:ph idx="1"/>
          </p:nvPr>
        </p:nvSpPr>
        <p:spPr>
          <a:xfrm>
            <a:off x="844062" y="2015733"/>
            <a:ext cx="10888393" cy="4117782"/>
          </a:xfrm>
        </p:spPr>
        <p:txBody>
          <a:bodyPr>
            <a:normAutofit fontScale="92500"/>
          </a:bodyPr>
          <a:lstStyle/>
          <a:p>
            <a:pPr marL="0" indent="0">
              <a:buNone/>
            </a:pPr>
            <a:r>
              <a:rPr lang="en-US" sz="2400" b="1" dirty="0"/>
              <a:t>   Maryam </a:t>
            </a:r>
            <a:r>
              <a:rPr lang="en-US" sz="2400" b="1" dirty="0" err="1"/>
              <a:t>Aftab</a:t>
            </a:r>
            <a:r>
              <a:rPr lang="en-US" sz="2400" b="1" dirty="0"/>
              <a:t>: </a:t>
            </a:r>
          </a:p>
          <a:p>
            <a:r>
              <a:rPr lang="en-US" dirty="0"/>
              <a:t>She makes schedule of all the classes in ITU and she said that she face many issues in making a schedule even on software and it is also very time consuming as the data entry process is very exhausting.</a:t>
            </a:r>
          </a:p>
          <a:p>
            <a:pPr marL="0" indent="0">
              <a:buNone/>
            </a:pPr>
            <a:r>
              <a:rPr lang="en-US" sz="2400" b="1" dirty="0"/>
              <a:t>   </a:t>
            </a:r>
            <a:r>
              <a:rPr lang="en-US" sz="2400" b="1" dirty="0" err="1"/>
              <a:t>Anwaar</a:t>
            </a:r>
            <a:r>
              <a:rPr lang="en-US" sz="2400" b="1" dirty="0"/>
              <a:t> Ahmad:</a:t>
            </a:r>
          </a:p>
          <a:p>
            <a:r>
              <a:rPr lang="en-US" dirty="0"/>
              <a:t>He said that he face difficulty when he is in his office doing some important work and the students come to his office asking about some topic considering him free.</a:t>
            </a:r>
          </a:p>
          <a:p>
            <a:pPr marL="0" indent="0">
              <a:buNone/>
            </a:pPr>
            <a:r>
              <a:rPr lang="en-US" dirty="0"/>
              <a:t>   </a:t>
            </a:r>
            <a:r>
              <a:rPr lang="en-US" sz="2400" b="1" dirty="0" err="1"/>
              <a:t>Meesam</a:t>
            </a:r>
            <a:r>
              <a:rPr lang="en-US" sz="2400" b="1" dirty="0"/>
              <a:t> Ali:</a:t>
            </a:r>
          </a:p>
          <a:p>
            <a:r>
              <a:rPr lang="en-US" dirty="0"/>
              <a:t>He said that he face difficulty in looking schedule of mid terms as the sitting arrangement and the lecture theatre for exam is decided on the respected exam day.</a:t>
            </a:r>
          </a:p>
          <a:p>
            <a:endParaRPr lang="en-US" dirty="0"/>
          </a:p>
        </p:txBody>
      </p:sp>
    </p:spTree>
    <p:extLst>
      <p:ext uri="{BB962C8B-B14F-4D97-AF65-F5344CB8AC3E}">
        <p14:creationId xmlns:p14="http://schemas.microsoft.com/office/powerpoint/2010/main" val="4253794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Analysis</a:t>
            </a:r>
          </a:p>
        </p:txBody>
      </p:sp>
      <p:sp>
        <p:nvSpPr>
          <p:cNvPr id="3" name="Content Placeholder 2"/>
          <p:cNvSpPr>
            <a:spLocks noGrp="1"/>
          </p:cNvSpPr>
          <p:nvPr>
            <p:ph idx="1"/>
          </p:nvPr>
        </p:nvSpPr>
        <p:spPr>
          <a:xfrm>
            <a:off x="1451579" y="2015732"/>
            <a:ext cx="5694809" cy="3450613"/>
          </a:xfrm>
        </p:spPr>
        <p:txBody>
          <a:bodyPr>
            <a:normAutofit/>
          </a:bodyPr>
          <a:lstStyle/>
          <a:p>
            <a:r>
              <a:rPr lang="en-US" sz="2800" dirty="0"/>
              <a:t>Initially we were unaware of the Importance of our Project</a:t>
            </a:r>
          </a:p>
          <a:p>
            <a:r>
              <a:rPr lang="en-US" sz="2800" dirty="0"/>
              <a:t>Survey showed that Primary Stakeholders really need such solution of their  problem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4283" y="2236764"/>
            <a:ext cx="4661676" cy="3229582"/>
          </a:xfrm>
          <a:prstGeom prst="rect">
            <a:avLst/>
          </a:prstGeom>
        </p:spPr>
      </p:pic>
    </p:spTree>
    <p:extLst>
      <p:ext uri="{BB962C8B-B14F-4D97-AF65-F5344CB8AC3E}">
        <p14:creationId xmlns:p14="http://schemas.microsoft.com/office/powerpoint/2010/main" val="567300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Empathy Map</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49489645"/>
              </p:ext>
            </p:extLst>
          </p:nvPr>
        </p:nvGraphicFramePr>
        <p:xfrm>
          <a:off x="914400" y="1329136"/>
          <a:ext cx="10719582" cy="5120640"/>
        </p:xfrm>
        <a:graphic>
          <a:graphicData uri="http://schemas.openxmlformats.org/drawingml/2006/table">
            <a:tbl>
              <a:tblPr firstRow="1" bandRow="1">
                <a:tableStyleId>{5C22544A-7EE6-4342-B048-85BDC9FD1C3A}</a:tableStyleId>
              </a:tblPr>
              <a:tblGrid>
                <a:gridCol w="5339366">
                  <a:extLst>
                    <a:ext uri="{9D8B030D-6E8A-4147-A177-3AD203B41FA5}">
                      <a16:colId xmlns:a16="http://schemas.microsoft.com/office/drawing/2014/main" val="531050287"/>
                    </a:ext>
                  </a:extLst>
                </a:gridCol>
                <a:gridCol w="5380216">
                  <a:extLst>
                    <a:ext uri="{9D8B030D-6E8A-4147-A177-3AD203B41FA5}">
                      <a16:colId xmlns:a16="http://schemas.microsoft.com/office/drawing/2014/main" val="1059880515"/>
                    </a:ext>
                  </a:extLst>
                </a:gridCol>
              </a:tblGrid>
              <a:tr h="370840">
                <a:tc>
                  <a:txBody>
                    <a:bodyPr/>
                    <a:lstStyle/>
                    <a:p>
                      <a:pPr algn="ctr"/>
                      <a:r>
                        <a:rPr lang="en-US" b="1" dirty="0"/>
                        <a:t>SAY</a:t>
                      </a:r>
                    </a:p>
                    <a:p>
                      <a:pPr algn="ctr"/>
                      <a:r>
                        <a:rPr lang="en-US" b="1" baseline="0" dirty="0"/>
                        <a:t>Schedule maker was saying that software </a:t>
                      </a:r>
                    </a:p>
                    <a:p>
                      <a:pPr algn="ctr"/>
                      <a:r>
                        <a:rPr lang="en-US" b="1" baseline="0" dirty="0"/>
                        <a:t>should be able to read the excel file</a:t>
                      </a:r>
                      <a:endParaRPr lang="en-US" b="1" dirty="0"/>
                    </a:p>
                    <a:p>
                      <a:pPr algn="ctr"/>
                      <a:r>
                        <a:rPr lang="en-US" b="1" dirty="0">
                          <a:solidFill>
                            <a:schemeClr val="accent4">
                              <a:lumMod val="60000"/>
                              <a:lumOff val="40000"/>
                            </a:schemeClr>
                          </a:solidFill>
                        </a:rPr>
                        <a:t>Facilitator was saying that</a:t>
                      </a:r>
                      <a:r>
                        <a:rPr lang="en-US" b="1" baseline="0" dirty="0">
                          <a:solidFill>
                            <a:schemeClr val="accent4">
                              <a:lumMod val="60000"/>
                              <a:lumOff val="40000"/>
                            </a:schemeClr>
                          </a:solidFill>
                        </a:rPr>
                        <a:t> he really </a:t>
                      </a:r>
                    </a:p>
                    <a:p>
                      <a:pPr algn="ctr"/>
                      <a:r>
                        <a:rPr lang="en-US" b="1" baseline="0" dirty="0">
                          <a:solidFill>
                            <a:schemeClr val="accent4">
                              <a:lumMod val="60000"/>
                              <a:lumOff val="40000"/>
                            </a:schemeClr>
                          </a:solidFill>
                        </a:rPr>
                        <a:t>need such mobile application</a:t>
                      </a:r>
                      <a:endParaRPr lang="en-US" b="1" dirty="0">
                        <a:solidFill>
                          <a:schemeClr val="accent4">
                            <a:lumMod val="60000"/>
                            <a:lumOff val="40000"/>
                          </a:schemeClr>
                        </a:solidFill>
                      </a:endParaRPr>
                    </a:p>
                    <a:p>
                      <a:pPr algn="ctr"/>
                      <a:r>
                        <a:rPr lang="en-US" b="1" dirty="0"/>
                        <a:t>Communication Officer said it is difficult </a:t>
                      </a:r>
                    </a:p>
                    <a:p>
                      <a:pPr algn="ctr"/>
                      <a:r>
                        <a:rPr lang="en-US" b="1" dirty="0"/>
                        <a:t>to</a:t>
                      </a:r>
                      <a:r>
                        <a:rPr lang="en-US" b="1" baseline="0" dirty="0"/>
                        <a:t> know about make-up classes</a:t>
                      </a:r>
                      <a:endParaRPr lang="en-US" b="1" dirty="0"/>
                    </a:p>
                    <a:p>
                      <a:pPr algn="ctr"/>
                      <a:endParaRPr lang="en-US" b="1" dirty="0"/>
                    </a:p>
                    <a:p>
                      <a:pPr algn="ctr"/>
                      <a:endParaRPr lang="en-US" b="1" dirty="0"/>
                    </a:p>
                  </a:txBody>
                  <a:tcPr marL="83516" marR="83516"/>
                </a:tc>
                <a:tc>
                  <a:txBody>
                    <a:bodyPr/>
                    <a:lstStyle/>
                    <a:p>
                      <a:pPr algn="ctr"/>
                      <a:r>
                        <a:rPr lang="en-US" b="1" dirty="0"/>
                        <a:t>DO</a:t>
                      </a:r>
                    </a:p>
                    <a:p>
                      <a:pPr algn="ctr"/>
                      <a:r>
                        <a:rPr lang="en-US" b="1" dirty="0"/>
                        <a:t>Schedule</a:t>
                      </a:r>
                      <a:r>
                        <a:rPr lang="en-US" b="1" baseline="0" dirty="0"/>
                        <a:t> maker was showing the </a:t>
                      </a:r>
                    </a:p>
                    <a:p>
                      <a:pPr algn="ctr"/>
                      <a:r>
                        <a:rPr lang="en-US" b="1" baseline="0" dirty="0"/>
                        <a:t>problems of using current software</a:t>
                      </a:r>
                    </a:p>
                    <a:p>
                      <a:pPr algn="ctr"/>
                      <a:r>
                        <a:rPr lang="en-US" b="1" dirty="0">
                          <a:solidFill>
                            <a:schemeClr val="accent4">
                              <a:lumMod val="60000"/>
                              <a:lumOff val="40000"/>
                            </a:schemeClr>
                          </a:solidFill>
                        </a:rPr>
                        <a:t>Facilitator also showed his method</a:t>
                      </a:r>
                    </a:p>
                    <a:p>
                      <a:pPr algn="ctr"/>
                      <a:r>
                        <a:rPr lang="en-US" b="1" dirty="0">
                          <a:solidFill>
                            <a:schemeClr val="accent4">
                              <a:lumMod val="60000"/>
                              <a:lumOff val="40000"/>
                            </a:schemeClr>
                          </a:solidFill>
                        </a:rPr>
                        <a:t>Of traversing</a:t>
                      </a:r>
                      <a:r>
                        <a:rPr lang="en-US" b="1" baseline="0" dirty="0">
                          <a:solidFill>
                            <a:schemeClr val="accent4">
                              <a:lumMod val="60000"/>
                              <a:lumOff val="40000"/>
                            </a:schemeClr>
                          </a:solidFill>
                        </a:rPr>
                        <a:t> through schedule, exhausting</a:t>
                      </a:r>
                      <a:endParaRPr lang="en-US" b="1" dirty="0">
                        <a:solidFill>
                          <a:schemeClr val="accent4">
                            <a:lumMod val="60000"/>
                            <a:lumOff val="40000"/>
                          </a:schemeClr>
                        </a:solidFill>
                      </a:endParaRPr>
                    </a:p>
                    <a:p>
                      <a:pPr algn="ctr"/>
                      <a:r>
                        <a:rPr lang="en-US" b="1" dirty="0"/>
                        <a:t>Communication Officer was humbly </a:t>
                      </a:r>
                    </a:p>
                    <a:p>
                      <a:pPr algn="ctr"/>
                      <a:r>
                        <a:rPr lang="en-US" b="1" dirty="0"/>
                        <a:t>telling about her tasks</a:t>
                      </a:r>
                    </a:p>
                    <a:p>
                      <a:pPr algn="ctr"/>
                      <a:endParaRPr lang="en-US" b="1" dirty="0"/>
                    </a:p>
                  </a:txBody>
                  <a:tcPr marL="83516" marR="83516"/>
                </a:tc>
                <a:extLst>
                  <a:ext uri="{0D108BD9-81ED-4DB2-BD59-A6C34878D82A}">
                    <a16:rowId xmlns:a16="http://schemas.microsoft.com/office/drawing/2014/main" val="1611109273"/>
                  </a:ext>
                </a:extLst>
              </a:tr>
              <a:tr h="370840">
                <a:tc>
                  <a:txBody>
                    <a:bodyPr/>
                    <a:lstStyle/>
                    <a:p>
                      <a:pPr algn="ctr"/>
                      <a:r>
                        <a:rPr lang="en-US" b="1" dirty="0"/>
                        <a:t>THINK</a:t>
                      </a:r>
                    </a:p>
                    <a:p>
                      <a:pPr algn="ctr"/>
                      <a:r>
                        <a:rPr lang="en-US" b="1" dirty="0"/>
                        <a:t>Schedule Maker was thinking that new software will</a:t>
                      </a:r>
                      <a:r>
                        <a:rPr lang="en-US" b="1" baseline="0" dirty="0"/>
                        <a:t> be easy to use and will have more features</a:t>
                      </a:r>
                      <a:endParaRPr lang="en-US" b="1" dirty="0"/>
                    </a:p>
                    <a:p>
                      <a:pPr algn="ctr"/>
                      <a:r>
                        <a:rPr lang="en-US" b="1" dirty="0">
                          <a:solidFill>
                            <a:schemeClr val="accent6">
                              <a:lumMod val="50000"/>
                            </a:schemeClr>
                          </a:solidFill>
                        </a:rPr>
                        <a:t>Facilitator was thinking that he is going to </a:t>
                      </a:r>
                    </a:p>
                    <a:p>
                      <a:pPr algn="ctr"/>
                      <a:r>
                        <a:rPr lang="en-US" b="1" dirty="0">
                          <a:solidFill>
                            <a:schemeClr val="accent6">
                              <a:lumMod val="50000"/>
                            </a:schemeClr>
                          </a:solidFill>
                        </a:rPr>
                        <a:t>have this application within few months</a:t>
                      </a:r>
                    </a:p>
                    <a:p>
                      <a:pPr algn="ctr"/>
                      <a:r>
                        <a:rPr lang="en-US" b="1" dirty="0"/>
                        <a:t>Communication Officer was thinking of minimizing his workload </a:t>
                      </a:r>
                    </a:p>
                    <a:p>
                      <a:pPr algn="ctr"/>
                      <a:endParaRPr lang="en-US" b="1" dirty="0"/>
                    </a:p>
                    <a:p>
                      <a:pPr algn="ctr"/>
                      <a:endParaRPr lang="en-US" b="1" dirty="0"/>
                    </a:p>
                  </a:txBody>
                  <a:tcPr marL="83516" marR="83516"/>
                </a:tc>
                <a:tc>
                  <a:txBody>
                    <a:bodyPr/>
                    <a:lstStyle/>
                    <a:p>
                      <a:pPr algn="ctr"/>
                      <a:r>
                        <a:rPr lang="en-US" b="1" dirty="0"/>
                        <a:t>FEEL</a:t>
                      </a:r>
                    </a:p>
                    <a:p>
                      <a:pPr algn="ctr"/>
                      <a:r>
                        <a:rPr lang="en-US" b="1" dirty="0"/>
                        <a:t>Schedule Maker was feeling relieved by </a:t>
                      </a:r>
                    </a:p>
                    <a:p>
                      <a:pPr algn="ctr"/>
                      <a:r>
                        <a:rPr lang="en-US" b="1" dirty="0"/>
                        <a:t>thinking of using such software</a:t>
                      </a:r>
                    </a:p>
                    <a:p>
                      <a:pPr algn="ctr"/>
                      <a:r>
                        <a:rPr lang="en-US" b="1" dirty="0">
                          <a:solidFill>
                            <a:schemeClr val="accent6">
                              <a:lumMod val="50000"/>
                            </a:schemeClr>
                          </a:solidFill>
                        </a:rPr>
                        <a:t>Facilitator was feeling happy</a:t>
                      </a:r>
                    </a:p>
                    <a:p>
                      <a:pPr algn="ctr"/>
                      <a:endParaRPr lang="en-US" b="1" dirty="0">
                        <a:solidFill>
                          <a:schemeClr val="accent6">
                            <a:lumMod val="50000"/>
                          </a:schemeClr>
                        </a:solidFill>
                      </a:endParaRPr>
                    </a:p>
                    <a:p>
                      <a:pPr algn="ctr"/>
                      <a:r>
                        <a:rPr lang="en-US" b="1" dirty="0"/>
                        <a:t>Communication officer was excited </a:t>
                      </a:r>
                    </a:p>
                  </a:txBody>
                  <a:tcPr marL="83516" marR="83516"/>
                </a:tc>
                <a:extLst>
                  <a:ext uri="{0D108BD9-81ED-4DB2-BD59-A6C34878D82A}">
                    <a16:rowId xmlns:a16="http://schemas.microsoft.com/office/drawing/2014/main" val="3418901041"/>
                  </a:ext>
                </a:extLst>
              </a:tr>
            </a:tbl>
          </a:graphicData>
        </a:graphic>
      </p:graphicFrame>
    </p:spTree>
    <p:extLst>
      <p:ext uri="{BB962C8B-B14F-4D97-AF65-F5344CB8AC3E}">
        <p14:creationId xmlns:p14="http://schemas.microsoft.com/office/powerpoint/2010/main" val="3211931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Needs and Insights</a:t>
            </a:r>
          </a:p>
        </p:txBody>
      </p:sp>
      <p:sp>
        <p:nvSpPr>
          <p:cNvPr id="3" name="Content Placeholder 2"/>
          <p:cNvSpPr>
            <a:spLocks noGrp="1"/>
          </p:cNvSpPr>
          <p:nvPr>
            <p:ph idx="1"/>
          </p:nvPr>
        </p:nvSpPr>
        <p:spPr/>
        <p:txBody>
          <a:bodyPr>
            <a:normAutofit/>
          </a:bodyPr>
          <a:lstStyle/>
          <a:p>
            <a:r>
              <a:rPr lang="en-US" sz="2400" dirty="0"/>
              <a:t>Schedule Maker wants to get rid off of entering data manually by opening more and more windows. She wants an easy data entry path and she also wants to customize the output manually as well.</a:t>
            </a:r>
          </a:p>
          <a:p>
            <a:r>
              <a:rPr lang="en-US" sz="2400" dirty="0"/>
              <a:t>Office boy(Ammar) wants the quick way to find the room of a particular class. Also empty LTs for make up or TA sessions.</a:t>
            </a:r>
          </a:p>
          <a:p>
            <a:r>
              <a:rPr lang="en-US" sz="2400" dirty="0" err="1"/>
              <a:t>Khurram</a:t>
            </a:r>
            <a:r>
              <a:rPr lang="en-US" sz="2400" dirty="0"/>
              <a:t> Bhatti wants to know the suggestions of time slots for make-up sessions .</a:t>
            </a:r>
          </a:p>
        </p:txBody>
      </p:sp>
    </p:spTree>
    <p:extLst>
      <p:ext uri="{BB962C8B-B14F-4D97-AF65-F5344CB8AC3E}">
        <p14:creationId xmlns:p14="http://schemas.microsoft.com/office/powerpoint/2010/main" val="1324304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Summary</a:t>
            </a:r>
          </a:p>
        </p:txBody>
      </p:sp>
      <p:sp>
        <p:nvSpPr>
          <p:cNvPr id="3" name="Content Placeholder 2"/>
          <p:cNvSpPr>
            <a:spLocks noGrp="1"/>
          </p:cNvSpPr>
          <p:nvPr>
            <p:ph idx="1"/>
          </p:nvPr>
        </p:nvSpPr>
        <p:spPr/>
        <p:txBody>
          <a:bodyPr>
            <a:normAutofit/>
          </a:bodyPr>
          <a:lstStyle/>
          <a:p>
            <a:r>
              <a:rPr lang="en-US" sz="2400" dirty="0"/>
              <a:t>The problem is quite genuine for many people and they need an easy solution</a:t>
            </a:r>
          </a:p>
          <a:p>
            <a:r>
              <a:rPr lang="en-US" sz="2400" dirty="0"/>
              <a:t>We are hoping to fulfill their needs in the best way we can</a:t>
            </a:r>
          </a:p>
          <a:p>
            <a:endParaRPr lang="en-US" sz="2400" dirty="0"/>
          </a:p>
          <a:p>
            <a:endParaRPr lang="en-US" sz="2400" dirty="0"/>
          </a:p>
          <a:p>
            <a:pPr marL="0" indent="0" algn="ctr">
              <a:buNone/>
            </a:pPr>
            <a:r>
              <a:rPr lang="en-US" sz="2400" dirty="0"/>
              <a:t>THANK YOU</a:t>
            </a:r>
          </a:p>
        </p:txBody>
      </p:sp>
    </p:spTree>
    <p:extLst>
      <p:ext uri="{BB962C8B-B14F-4D97-AF65-F5344CB8AC3E}">
        <p14:creationId xmlns:p14="http://schemas.microsoft.com/office/powerpoint/2010/main" val="1760586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Team Members</a:t>
            </a:r>
            <a:br>
              <a:rPr lang="en-US" b="1" dirty="0"/>
            </a:br>
            <a:endParaRPr lang="en-US" dirty="0"/>
          </a:p>
        </p:txBody>
      </p:sp>
      <p:sp>
        <p:nvSpPr>
          <p:cNvPr id="3" name="Content Placeholder 2"/>
          <p:cNvSpPr>
            <a:spLocks noGrp="1"/>
          </p:cNvSpPr>
          <p:nvPr>
            <p:ph idx="1"/>
          </p:nvPr>
        </p:nvSpPr>
        <p:spPr>
          <a:xfrm>
            <a:off x="4487595" y="2097618"/>
            <a:ext cx="4151438" cy="3450613"/>
          </a:xfrm>
        </p:spPr>
        <p:txBody>
          <a:bodyPr/>
          <a:lstStyle/>
          <a:p>
            <a:endParaRPr lang="en-US" dirty="0"/>
          </a:p>
          <a:p>
            <a:pPr marL="0" indent="0" algn="just">
              <a:buNone/>
            </a:pPr>
            <a:r>
              <a:rPr lang="en-US" sz="2400" dirty="0"/>
              <a:t>BSCS13002	Ali Satwat Khan</a:t>
            </a:r>
          </a:p>
          <a:p>
            <a:pPr marL="0" indent="0" algn="just">
              <a:buNone/>
            </a:pPr>
            <a:r>
              <a:rPr lang="en-US" sz="2400" dirty="0"/>
              <a:t>BSCS13005	Usman Zafar</a:t>
            </a:r>
          </a:p>
          <a:p>
            <a:pPr marL="0" indent="0" algn="just">
              <a:buNone/>
            </a:pPr>
            <a:r>
              <a:rPr lang="en-US" sz="2400" dirty="0"/>
              <a:t>BSCS13022	Muhammad Ali</a:t>
            </a:r>
          </a:p>
          <a:p>
            <a:pPr marL="0" indent="0" algn="just">
              <a:buNone/>
            </a:pPr>
            <a:r>
              <a:rPr lang="en-US" sz="2400" dirty="0"/>
              <a:t>BSCS13035	Badar Hashmi</a:t>
            </a:r>
          </a:p>
          <a:p>
            <a:endParaRPr lang="en-US" dirty="0"/>
          </a:p>
        </p:txBody>
      </p:sp>
    </p:spTree>
    <p:extLst>
      <p:ext uri="{BB962C8B-B14F-4D97-AF65-F5344CB8AC3E}">
        <p14:creationId xmlns:p14="http://schemas.microsoft.com/office/powerpoint/2010/main" val="1729270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2152356" y="2057400"/>
            <a:ext cx="8201465" cy="4038600"/>
          </a:xfrm>
        </p:spPr>
        <p:txBody>
          <a:bodyPr>
            <a:normAutofit/>
          </a:bodyPr>
          <a:lstStyle/>
          <a:p>
            <a:pPr marL="45720" indent="0" algn="ctr">
              <a:buNone/>
            </a:pPr>
            <a:endParaRPr lang="en-US" sz="3200" dirty="0"/>
          </a:p>
          <a:p>
            <a:pPr marL="45720" indent="0" algn="ctr">
              <a:buNone/>
            </a:pPr>
            <a:r>
              <a:rPr lang="en-US" sz="3200" b="1" dirty="0"/>
              <a:t>Problem Domain</a:t>
            </a:r>
            <a:endParaRPr lang="en-US" sz="800" b="1" dirty="0"/>
          </a:p>
          <a:p>
            <a:pPr marL="45720" indent="0" algn="just">
              <a:buNone/>
            </a:pPr>
            <a:r>
              <a:rPr lang="en-US" dirty="0"/>
              <a:t>Many a</a:t>
            </a:r>
            <a:r>
              <a:rPr lang="en-US" dirty="0">
                <a:solidFill>
                  <a:schemeClr val="tx1"/>
                </a:solidFill>
              </a:rPr>
              <a:t>pplications exist which generate the schedule for the university classes but amendments in a fixed schedule is a challenging task.  For example, finding </a:t>
            </a:r>
            <a:r>
              <a:rPr lang="en-US" dirty="0"/>
              <a:t>time slots for guest-lectures or make-up sessions. It</a:t>
            </a:r>
            <a:r>
              <a:rPr lang="en-US" dirty="0">
                <a:solidFill>
                  <a:schemeClr val="tx1"/>
                </a:solidFill>
              </a:rPr>
              <a:t> is muc</a:t>
            </a:r>
            <a:r>
              <a:rPr lang="en-US" dirty="0"/>
              <a:t>h difficult</a:t>
            </a:r>
            <a:r>
              <a:rPr lang="en-US" dirty="0">
                <a:solidFill>
                  <a:schemeClr val="tx1"/>
                </a:solidFill>
              </a:rPr>
              <a:t> to remember the overall schedule for a person and the facilitation staff face problem to facilitate students or staff about their schedule. Updating the schedule is also </a:t>
            </a:r>
            <a:r>
              <a:rPr lang="en-US" dirty="0"/>
              <a:t>a </a:t>
            </a:r>
            <a:r>
              <a:rPr lang="en-US" dirty="0">
                <a:solidFill>
                  <a:schemeClr val="tx1"/>
                </a:solidFill>
              </a:rPr>
              <a:t>problem for the facilitation staff.</a:t>
            </a:r>
          </a:p>
        </p:txBody>
      </p:sp>
    </p:spTree>
    <p:extLst>
      <p:ext uri="{BB962C8B-B14F-4D97-AF65-F5344CB8AC3E}">
        <p14:creationId xmlns:p14="http://schemas.microsoft.com/office/powerpoint/2010/main" val="3754429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Product</a:t>
            </a:r>
          </a:p>
        </p:txBody>
      </p:sp>
      <p:sp>
        <p:nvSpPr>
          <p:cNvPr id="3" name="Content Placeholder 2"/>
          <p:cNvSpPr>
            <a:spLocks noGrp="1"/>
          </p:cNvSpPr>
          <p:nvPr>
            <p:ph idx="1"/>
          </p:nvPr>
        </p:nvSpPr>
        <p:spPr/>
        <p:txBody>
          <a:bodyPr/>
          <a:lstStyle/>
          <a:p>
            <a:r>
              <a:rPr lang="en-US" b="1" dirty="0"/>
              <a:t>Schedule generator</a:t>
            </a:r>
            <a:br>
              <a:rPr lang="en-US" dirty="0"/>
            </a:br>
            <a:r>
              <a:rPr lang="en-US" dirty="0"/>
              <a:t>It will read the excel file in which courses, associated professors and associated classes      will be given, it will then generate the time slots for lectures with allotted rooms without collisions.</a:t>
            </a:r>
          </a:p>
          <a:p>
            <a:r>
              <a:rPr lang="en-US" b="1" dirty="0"/>
              <a:t>Schedule manager</a:t>
            </a:r>
            <a:br>
              <a:rPr lang="en-US" dirty="0"/>
            </a:br>
            <a:r>
              <a:rPr lang="en-US" dirty="0"/>
              <a:t>The application can sort the schedule according to </a:t>
            </a:r>
            <a:r>
              <a:rPr lang="en-US" b="1" dirty="0"/>
              <a:t>rooms, classes, professors</a:t>
            </a:r>
            <a:r>
              <a:rPr lang="en-US" dirty="0"/>
              <a:t> and </a:t>
            </a:r>
            <a:r>
              <a:rPr lang="en-US" b="1" dirty="0"/>
              <a:t>current time</a:t>
            </a:r>
            <a:r>
              <a:rPr lang="en-US" dirty="0"/>
              <a:t>. </a:t>
            </a:r>
          </a:p>
        </p:txBody>
      </p:sp>
    </p:spTree>
    <p:extLst>
      <p:ext uri="{BB962C8B-B14F-4D97-AF65-F5344CB8AC3E}">
        <p14:creationId xmlns:p14="http://schemas.microsoft.com/office/powerpoint/2010/main" val="917484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Potential Users</a:t>
            </a:r>
          </a:p>
        </p:txBody>
      </p:sp>
      <p:sp>
        <p:nvSpPr>
          <p:cNvPr id="3" name="Content Placeholder 2"/>
          <p:cNvSpPr>
            <a:spLocks noGrp="1"/>
          </p:cNvSpPr>
          <p:nvPr>
            <p:ph idx="1"/>
          </p:nvPr>
        </p:nvSpPr>
        <p:spPr/>
        <p:txBody>
          <a:bodyPr>
            <a:normAutofit/>
          </a:bodyPr>
          <a:lstStyle/>
          <a:p>
            <a:pPr marL="45720" indent="0" algn="ctr">
              <a:buNone/>
            </a:pPr>
            <a:r>
              <a:rPr lang="en-US" sz="2400" b="1" dirty="0">
                <a:solidFill>
                  <a:schemeClr val="accent1">
                    <a:lumMod val="75000"/>
                  </a:schemeClr>
                </a:solidFill>
              </a:rPr>
              <a:t>User Attribute List</a:t>
            </a:r>
          </a:p>
          <a:p>
            <a:pPr>
              <a:lnSpc>
                <a:spcPct val="150000"/>
              </a:lnSpc>
            </a:pPr>
            <a:r>
              <a:rPr lang="en-US" sz="2400" dirty="0"/>
              <a:t>Administration of the University</a:t>
            </a:r>
          </a:p>
          <a:p>
            <a:pPr>
              <a:lnSpc>
                <a:spcPct val="150000"/>
              </a:lnSpc>
            </a:pPr>
            <a:r>
              <a:rPr lang="en-US" sz="2400" dirty="0"/>
              <a:t>Facilitation Staff</a:t>
            </a:r>
          </a:p>
          <a:p>
            <a:pPr>
              <a:lnSpc>
                <a:spcPct val="150000"/>
              </a:lnSpc>
            </a:pPr>
            <a:r>
              <a:rPr lang="en-US" sz="2400" dirty="0"/>
              <a:t>Students</a:t>
            </a:r>
          </a:p>
          <a:p>
            <a:pPr>
              <a:lnSpc>
                <a:spcPct val="150000"/>
              </a:lnSpc>
            </a:pPr>
            <a:r>
              <a:rPr lang="en-US" sz="2400" dirty="0"/>
              <a:t>Faculty Staff</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1016" y="2521838"/>
            <a:ext cx="2438400" cy="2438400"/>
          </a:xfrm>
          <a:prstGeom prst="rect">
            <a:avLst/>
          </a:prstGeom>
        </p:spPr>
      </p:pic>
    </p:spTree>
    <p:extLst>
      <p:ext uri="{BB962C8B-B14F-4D97-AF65-F5344CB8AC3E}">
        <p14:creationId xmlns:p14="http://schemas.microsoft.com/office/powerpoint/2010/main" val="2165369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Potential Users</a:t>
            </a:r>
            <a:endParaRPr lang="en-US" dirty="0"/>
          </a:p>
        </p:txBody>
      </p:sp>
      <p:sp>
        <p:nvSpPr>
          <p:cNvPr id="3" name="Content Placeholder 2"/>
          <p:cNvSpPr>
            <a:spLocks noGrp="1"/>
          </p:cNvSpPr>
          <p:nvPr>
            <p:ph idx="1"/>
          </p:nvPr>
        </p:nvSpPr>
        <p:spPr/>
        <p:txBody>
          <a:bodyPr/>
          <a:lstStyle/>
          <a:p>
            <a:pPr marL="45720" indent="0" algn="ctr">
              <a:buNone/>
            </a:pPr>
            <a:r>
              <a:rPr lang="en-US" sz="2400" b="1" dirty="0"/>
              <a:t>People Interviewed</a:t>
            </a:r>
          </a:p>
        </p:txBody>
      </p:sp>
      <p:graphicFrame>
        <p:nvGraphicFramePr>
          <p:cNvPr id="7" name="Table 6"/>
          <p:cNvGraphicFramePr>
            <a:graphicFrameLocks noGrp="1"/>
          </p:cNvGraphicFramePr>
          <p:nvPr>
            <p:extLst>
              <p:ext uri="{D42A27DB-BD31-4B8C-83A1-F6EECF244321}">
                <p14:modId xmlns:p14="http://schemas.microsoft.com/office/powerpoint/2010/main" val="2460474336"/>
              </p:ext>
            </p:extLst>
          </p:nvPr>
        </p:nvGraphicFramePr>
        <p:xfrm>
          <a:off x="2756847" y="2601339"/>
          <a:ext cx="9239534" cy="3718560"/>
        </p:xfrm>
        <a:graphic>
          <a:graphicData uri="http://schemas.openxmlformats.org/drawingml/2006/table">
            <a:tbl>
              <a:tblPr firstRow="1" bandRow="1">
                <a:tableStyleId>{2D5ABB26-0587-4C30-8999-92F81FD0307C}</a:tableStyleId>
              </a:tblPr>
              <a:tblGrid>
                <a:gridCol w="4619767">
                  <a:extLst>
                    <a:ext uri="{9D8B030D-6E8A-4147-A177-3AD203B41FA5}">
                      <a16:colId xmlns:a16="http://schemas.microsoft.com/office/drawing/2014/main" val="20000"/>
                    </a:ext>
                  </a:extLst>
                </a:gridCol>
                <a:gridCol w="4619767">
                  <a:extLst>
                    <a:ext uri="{9D8B030D-6E8A-4147-A177-3AD203B41FA5}">
                      <a16:colId xmlns:a16="http://schemas.microsoft.com/office/drawing/2014/main" val="20001"/>
                    </a:ext>
                  </a:extLst>
                </a:gridCol>
              </a:tblGrid>
              <a:tr h="1549728">
                <a:tc>
                  <a:txBody>
                    <a:bodyPr/>
                    <a:lstStyle/>
                    <a:p>
                      <a:pPr marL="45720" indent="0">
                        <a:spcBef>
                          <a:spcPts val="0"/>
                        </a:spcBef>
                        <a:buNone/>
                      </a:pPr>
                      <a:r>
                        <a:rPr lang="en-US" sz="2400" b="1" dirty="0"/>
                        <a:t>Mariam </a:t>
                      </a:r>
                      <a:r>
                        <a:rPr lang="en-US" sz="2400" b="1" dirty="0" err="1"/>
                        <a:t>Aftab</a:t>
                      </a:r>
                      <a:r>
                        <a:rPr lang="en-US" sz="2800" b="1" dirty="0"/>
                        <a:t>		</a:t>
                      </a:r>
                      <a:endParaRPr lang="en-US" sz="1200" b="1" dirty="0"/>
                    </a:p>
                    <a:p>
                      <a:pPr marL="45720" indent="0">
                        <a:spcBef>
                          <a:spcPts val="0"/>
                        </a:spcBef>
                        <a:buNone/>
                      </a:pPr>
                      <a:r>
                        <a:rPr lang="en-US" sz="1800" dirty="0"/>
                        <a:t>Schedule generator at ITU</a:t>
                      </a:r>
                    </a:p>
                    <a:p>
                      <a:pPr marL="45720" indent="0">
                        <a:spcBef>
                          <a:spcPts val="0"/>
                        </a:spcBef>
                        <a:buNone/>
                      </a:pPr>
                      <a:r>
                        <a:rPr lang="en-US" sz="1800" dirty="0"/>
                        <a:t>Management team</a:t>
                      </a:r>
                    </a:p>
                    <a:p>
                      <a:pPr marL="45720" indent="0">
                        <a:spcBef>
                          <a:spcPts val="0"/>
                        </a:spcBef>
                        <a:buNone/>
                      </a:pPr>
                      <a:r>
                        <a:rPr lang="en-US" sz="1800" dirty="0"/>
                        <a:t>Event organizer </a:t>
                      </a:r>
                    </a:p>
                    <a:p>
                      <a:r>
                        <a:rPr lang="en-US" dirty="0"/>
                        <a:t>Maintains Calendar</a:t>
                      </a:r>
                      <a:br>
                        <a:rPr lang="en-US" dirty="0"/>
                      </a:br>
                      <a:endParaRPr lang="en-US" dirty="0"/>
                    </a:p>
                  </a:txBody>
                  <a:tcPr/>
                </a:tc>
                <a:tc>
                  <a:txBody>
                    <a:bodyPr/>
                    <a:lstStyle/>
                    <a:p>
                      <a:r>
                        <a:rPr lang="en-US" sz="2400" b="1" dirty="0"/>
                        <a:t>Meesam</a:t>
                      </a:r>
                      <a:r>
                        <a:rPr lang="en-US" sz="2400" b="1" baseline="0" dirty="0"/>
                        <a:t> Ali</a:t>
                      </a:r>
                    </a:p>
                    <a:p>
                      <a:r>
                        <a:rPr lang="en-US" sz="1800" b="0" dirty="0"/>
                        <a:t>Student</a:t>
                      </a:r>
                      <a:r>
                        <a:rPr lang="en-US" sz="1800" b="0" baseline="0" dirty="0"/>
                        <a:t> at FAST</a:t>
                      </a:r>
                    </a:p>
                    <a:p>
                      <a:r>
                        <a:rPr lang="en-US" sz="1800" b="0" baseline="0" dirty="0"/>
                        <a:t>Follow schedule</a:t>
                      </a:r>
                    </a:p>
                    <a:p>
                      <a:r>
                        <a:rPr lang="en-US" sz="1800" b="0" baseline="0" dirty="0"/>
                        <a:t>Attends Events</a:t>
                      </a:r>
                      <a:endParaRPr lang="en-US" sz="1800" b="0" dirty="0"/>
                    </a:p>
                  </a:txBody>
                  <a:tcPr/>
                </a:tc>
                <a:extLst>
                  <a:ext uri="{0D108BD9-81ED-4DB2-BD59-A6C34878D82A}">
                    <a16:rowId xmlns:a16="http://schemas.microsoft.com/office/drawing/2014/main" val="10000"/>
                  </a:ext>
                </a:extLst>
              </a:tr>
              <a:tr h="1571253">
                <a:tc>
                  <a:txBody>
                    <a:bodyPr/>
                    <a:lstStyle/>
                    <a:p>
                      <a:r>
                        <a:rPr lang="en-US" sz="2400" b="1" baseline="0" dirty="0"/>
                        <a:t>Anwar Ahmed</a:t>
                      </a:r>
                    </a:p>
                    <a:p>
                      <a:r>
                        <a:rPr lang="en-US" sz="1800" b="0" dirty="0"/>
                        <a:t>Assistant Professor at FAST</a:t>
                      </a:r>
                    </a:p>
                    <a:p>
                      <a:r>
                        <a:rPr lang="en-US" sz="1800" b="0" dirty="0"/>
                        <a:t>Batch</a:t>
                      </a:r>
                      <a:r>
                        <a:rPr lang="en-US" sz="1800" b="0" baseline="0" dirty="0"/>
                        <a:t> Advisor</a:t>
                      </a:r>
                    </a:p>
                    <a:p>
                      <a:r>
                        <a:rPr lang="en-US" sz="1800" b="0" baseline="0" dirty="0"/>
                        <a:t>Follow Schedule</a:t>
                      </a:r>
                    </a:p>
                    <a:p>
                      <a:r>
                        <a:rPr lang="en-US" sz="1800" b="0" baseline="0" dirty="0"/>
                        <a:t>Researcher</a:t>
                      </a:r>
                      <a:endParaRPr lang="en-US" sz="1800" b="0" dirty="0"/>
                    </a:p>
                    <a:p>
                      <a:endParaRPr lang="en-US" dirty="0"/>
                    </a:p>
                  </a:txBody>
                  <a:tcPr/>
                </a:tc>
                <a:tc>
                  <a:txBody>
                    <a:bodyPr/>
                    <a:lstStyle/>
                    <a:p>
                      <a:pPr marL="45720" indent="0">
                        <a:spcBef>
                          <a:spcPts val="0"/>
                        </a:spcBef>
                        <a:buNone/>
                      </a:pPr>
                      <a:r>
                        <a:rPr lang="en-US" sz="2400" b="1" dirty="0"/>
                        <a:t>Mr. Ammar </a:t>
                      </a:r>
                    </a:p>
                    <a:p>
                      <a:pPr marL="45720" indent="0">
                        <a:spcBef>
                          <a:spcPts val="0"/>
                        </a:spcBef>
                        <a:buNone/>
                      </a:pPr>
                      <a:r>
                        <a:rPr lang="en-US" sz="1800" dirty="0"/>
                        <a:t>Facilitator at ITU</a:t>
                      </a:r>
                    </a:p>
                    <a:p>
                      <a:pPr marL="45720" indent="0">
                        <a:spcBef>
                          <a:spcPts val="0"/>
                        </a:spcBef>
                        <a:buNone/>
                      </a:pPr>
                      <a:r>
                        <a:rPr lang="en-US" sz="1800" dirty="0"/>
                        <a:t>Management Team</a:t>
                      </a:r>
                    </a:p>
                    <a:p>
                      <a:pPr marL="45720" indent="0">
                        <a:spcBef>
                          <a:spcPts val="0"/>
                        </a:spcBef>
                        <a:buNone/>
                      </a:pPr>
                      <a:r>
                        <a:rPr lang="en-US" dirty="0"/>
                        <a:t>Deals with faculty and students</a:t>
                      </a:r>
                      <a:br>
                        <a:rPr lang="en-US" dirty="0"/>
                      </a:br>
                      <a:endParaRPr lang="en-US" sz="18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7850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Potential Users</a:t>
            </a:r>
            <a:endParaRPr lang="en-US" dirty="0"/>
          </a:p>
        </p:txBody>
      </p:sp>
      <p:sp>
        <p:nvSpPr>
          <p:cNvPr id="3" name="Content Placeholder 2"/>
          <p:cNvSpPr>
            <a:spLocks noGrp="1"/>
          </p:cNvSpPr>
          <p:nvPr>
            <p:ph idx="1"/>
          </p:nvPr>
        </p:nvSpPr>
        <p:spPr/>
        <p:txBody>
          <a:bodyPr/>
          <a:lstStyle/>
          <a:p>
            <a:pPr marL="0" indent="0" algn="ctr">
              <a:buNone/>
            </a:pPr>
            <a:r>
              <a:rPr lang="en-US" sz="2400" b="1" dirty="0"/>
              <a:t>People Interviewed</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38758591"/>
              </p:ext>
            </p:extLst>
          </p:nvPr>
        </p:nvGraphicFramePr>
        <p:xfrm>
          <a:off x="2483892" y="2739535"/>
          <a:ext cx="7833324" cy="2726810"/>
        </p:xfrm>
        <a:graphic>
          <a:graphicData uri="http://schemas.openxmlformats.org/drawingml/2006/table">
            <a:tbl>
              <a:tblPr firstRow="1" bandRow="1">
                <a:tableStyleId>{2D5ABB26-0587-4C30-8999-92F81FD0307C}</a:tableStyleId>
              </a:tblPr>
              <a:tblGrid>
                <a:gridCol w="3916662">
                  <a:extLst>
                    <a:ext uri="{9D8B030D-6E8A-4147-A177-3AD203B41FA5}">
                      <a16:colId xmlns:a16="http://schemas.microsoft.com/office/drawing/2014/main" val="20000"/>
                    </a:ext>
                  </a:extLst>
                </a:gridCol>
                <a:gridCol w="3916662">
                  <a:extLst>
                    <a:ext uri="{9D8B030D-6E8A-4147-A177-3AD203B41FA5}">
                      <a16:colId xmlns:a16="http://schemas.microsoft.com/office/drawing/2014/main" val="20001"/>
                    </a:ext>
                  </a:extLst>
                </a:gridCol>
              </a:tblGrid>
              <a:tr h="2726810">
                <a:tc>
                  <a:txBody>
                    <a:bodyPr/>
                    <a:lstStyle/>
                    <a:p>
                      <a:r>
                        <a:rPr lang="en-US" sz="2400" b="1" dirty="0"/>
                        <a:t>Ms. </a:t>
                      </a:r>
                      <a:r>
                        <a:rPr lang="en-US" sz="2400" b="1" i="0" kern="1200" dirty="0">
                          <a:solidFill>
                            <a:schemeClr val="tx1"/>
                          </a:solidFill>
                          <a:effectLst/>
                          <a:latin typeface="+mn-lt"/>
                          <a:ea typeface="+mn-ea"/>
                          <a:cs typeface="+mn-cs"/>
                        </a:rPr>
                        <a:t>Shagufha Rawthore</a:t>
                      </a:r>
                    </a:p>
                    <a:p>
                      <a:r>
                        <a:rPr lang="en-US" sz="1800" b="0" i="0" kern="1200" dirty="0">
                          <a:solidFill>
                            <a:schemeClr val="tx1"/>
                          </a:solidFill>
                          <a:effectLst/>
                          <a:latin typeface="+mn-lt"/>
                          <a:ea typeface="+mn-ea"/>
                          <a:cs typeface="+mn-cs"/>
                        </a:rPr>
                        <a:t>Communication Officer</a:t>
                      </a:r>
                    </a:p>
                    <a:p>
                      <a:r>
                        <a:rPr lang="en-US" sz="1800" b="0" i="0" kern="1200" dirty="0">
                          <a:solidFill>
                            <a:schemeClr val="tx1"/>
                          </a:solidFill>
                          <a:effectLst/>
                          <a:latin typeface="+mn-lt"/>
                          <a:ea typeface="+mn-ea"/>
                          <a:cs typeface="+mn-cs"/>
                        </a:rPr>
                        <a:t>Guest-Lectures Organizer</a:t>
                      </a:r>
                    </a:p>
                    <a:p>
                      <a:r>
                        <a:rPr lang="en-US" sz="1800" b="0" dirty="0"/>
                        <a:t>Training</a:t>
                      </a:r>
                      <a:r>
                        <a:rPr lang="en-US" sz="1800" b="0" baseline="0" dirty="0"/>
                        <a:t> Events Organizer</a:t>
                      </a:r>
                    </a:p>
                    <a:p>
                      <a:r>
                        <a:rPr lang="en-US" sz="1800" b="0" baseline="0" dirty="0"/>
                        <a:t>Management Team</a:t>
                      </a:r>
                      <a:endParaRPr lang="en-US" sz="1800" b="0" dirty="0"/>
                    </a:p>
                  </a:txBody>
                  <a:tcPr/>
                </a:tc>
                <a:tc>
                  <a:txBody>
                    <a:bodyPr/>
                    <a:lstStyle/>
                    <a:p>
                      <a:r>
                        <a:rPr lang="en-US" sz="2400" b="1" dirty="0"/>
                        <a:t>Mr. </a:t>
                      </a:r>
                      <a:r>
                        <a:rPr lang="en-US" sz="2400" b="1" dirty="0" err="1"/>
                        <a:t>Khurram</a:t>
                      </a:r>
                      <a:r>
                        <a:rPr lang="en-US" sz="2400" b="1" dirty="0"/>
                        <a:t> Bhatti</a:t>
                      </a:r>
                    </a:p>
                    <a:p>
                      <a:r>
                        <a:rPr lang="en-US" sz="1800" b="0" i="0" kern="1200" dirty="0">
                          <a:solidFill>
                            <a:schemeClr val="tx1"/>
                          </a:solidFill>
                          <a:effectLst/>
                          <a:latin typeface="+mn-lt"/>
                          <a:ea typeface="+mn-ea"/>
                          <a:cs typeface="+mn-cs"/>
                        </a:rPr>
                        <a:t>Assistant Professor at ITU</a:t>
                      </a:r>
                    </a:p>
                    <a:p>
                      <a:r>
                        <a:rPr lang="en-US" sz="1800" b="0" i="0" kern="1200" dirty="0">
                          <a:solidFill>
                            <a:schemeClr val="tx1"/>
                          </a:solidFill>
                          <a:effectLst/>
                          <a:latin typeface="+mn-lt"/>
                          <a:ea typeface="+mn-ea"/>
                          <a:cs typeface="+mn-cs"/>
                        </a:rPr>
                        <a:t>Post-Doctorate</a:t>
                      </a:r>
                    </a:p>
                    <a:p>
                      <a:r>
                        <a:rPr lang="en-US" sz="1800" b="0" i="0" kern="1200" dirty="0">
                          <a:solidFill>
                            <a:schemeClr val="tx1"/>
                          </a:solidFill>
                          <a:effectLst/>
                          <a:latin typeface="+mn-lt"/>
                          <a:ea typeface="+mn-ea"/>
                          <a:cs typeface="+mn-cs"/>
                        </a:rPr>
                        <a:t>Researcher </a:t>
                      </a:r>
                    </a:p>
                    <a:p>
                      <a:endParaRPr lang="en-US" sz="1800" b="0" i="0" kern="1200" dirty="0">
                        <a:solidFill>
                          <a:schemeClr val="tx1"/>
                        </a:solidFill>
                        <a:effectLst/>
                        <a:latin typeface="+mn-lt"/>
                        <a:ea typeface="+mn-ea"/>
                        <a:cs typeface="+mn-cs"/>
                      </a:endParaRPr>
                    </a:p>
                    <a:p>
                      <a:endParaRPr lang="en-US" sz="1800" b="0"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71712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Potential Users</a:t>
            </a:r>
            <a:endParaRPr lang="en-US" dirty="0"/>
          </a:p>
        </p:txBody>
      </p:sp>
      <p:sp>
        <p:nvSpPr>
          <p:cNvPr id="3" name="Content Placeholder 2"/>
          <p:cNvSpPr>
            <a:spLocks noGrp="1"/>
          </p:cNvSpPr>
          <p:nvPr>
            <p:ph idx="1"/>
          </p:nvPr>
        </p:nvSpPr>
        <p:spPr>
          <a:xfrm>
            <a:off x="1451579" y="2015732"/>
            <a:ext cx="9603275" cy="4399136"/>
          </a:xfrm>
        </p:spPr>
        <p:txBody>
          <a:bodyPr>
            <a:normAutofit fontScale="55000" lnSpcReduction="20000"/>
          </a:bodyPr>
          <a:lstStyle/>
          <a:p>
            <a:pPr marL="45720" indent="0" algn="ctr">
              <a:buNone/>
            </a:pPr>
            <a:r>
              <a:rPr lang="en-US" sz="4400" b="1" dirty="0"/>
              <a:t>Criteria</a:t>
            </a:r>
          </a:p>
          <a:p>
            <a:pPr marL="45720" indent="0" algn="ctr">
              <a:buNone/>
            </a:pPr>
            <a:endParaRPr lang="en-US" sz="2800" b="1" dirty="0"/>
          </a:p>
          <a:p>
            <a:pPr marL="45720" indent="0">
              <a:spcBef>
                <a:spcPts val="600"/>
              </a:spcBef>
              <a:buNone/>
            </a:pPr>
            <a:r>
              <a:rPr lang="en-US" sz="3200" b="1" dirty="0"/>
              <a:t>Why they were selected</a:t>
            </a:r>
          </a:p>
          <a:p>
            <a:pPr marL="45720" indent="0">
              <a:spcBef>
                <a:spcPts val="600"/>
              </a:spcBef>
              <a:buNone/>
            </a:pPr>
            <a:r>
              <a:rPr lang="en-US" sz="3300" dirty="0"/>
              <a:t>Because they are the stakeholders of our project</a:t>
            </a:r>
          </a:p>
          <a:p>
            <a:pPr marL="45720" indent="0">
              <a:spcBef>
                <a:spcPts val="600"/>
              </a:spcBef>
              <a:buNone/>
            </a:pPr>
            <a:endParaRPr lang="en-US" sz="3800" dirty="0"/>
          </a:p>
          <a:p>
            <a:pPr marL="45720" indent="0">
              <a:spcBef>
                <a:spcPts val="600"/>
              </a:spcBef>
              <a:buNone/>
            </a:pPr>
            <a:r>
              <a:rPr lang="en-US" sz="3200" b="1" dirty="0"/>
              <a:t>How they were recruited</a:t>
            </a:r>
          </a:p>
          <a:p>
            <a:pPr marL="45720" indent="0">
              <a:spcBef>
                <a:spcPts val="600"/>
              </a:spcBef>
              <a:buNone/>
            </a:pPr>
            <a:r>
              <a:rPr lang="en-US" sz="3300" dirty="0"/>
              <a:t>We met them personally in their office and ask them for time slot</a:t>
            </a:r>
          </a:p>
          <a:p>
            <a:pPr marL="45720" indent="0">
              <a:spcBef>
                <a:spcPts val="600"/>
              </a:spcBef>
              <a:buNone/>
            </a:pPr>
            <a:endParaRPr lang="en-US" sz="1800" dirty="0"/>
          </a:p>
          <a:p>
            <a:pPr marL="45720" indent="0">
              <a:spcBef>
                <a:spcPts val="600"/>
              </a:spcBef>
              <a:buNone/>
            </a:pPr>
            <a:r>
              <a:rPr lang="en-US" sz="3200" b="1" dirty="0"/>
              <a:t>Where they were interviewed</a:t>
            </a:r>
          </a:p>
          <a:p>
            <a:pPr marL="45720" indent="0">
              <a:spcBef>
                <a:spcPts val="600"/>
              </a:spcBef>
              <a:buNone/>
            </a:pPr>
            <a:r>
              <a:rPr lang="en-US" sz="3300" dirty="0"/>
              <a:t>They were interviewed in there office </a:t>
            </a:r>
          </a:p>
          <a:p>
            <a:pPr marL="45720" indent="0">
              <a:spcBef>
                <a:spcPts val="600"/>
              </a:spcBef>
              <a:buNone/>
            </a:pPr>
            <a:r>
              <a:rPr lang="en-US" sz="3300" dirty="0"/>
              <a:t>Some of them were interviewed on mobile.</a:t>
            </a:r>
            <a:br>
              <a:rPr lang="en-US" sz="3800" dirty="0"/>
            </a:br>
            <a:endParaRPr lang="en-US" sz="3800" dirty="0"/>
          </a:p>
        </p:txBody>
      </p:sp>
    </p:spTree>
    <p:extLst>
      <p:ext uri="{BB962C8B-B14F-4D97-AF65-F5344CB8AC3E}">
        <p14:creationId xmlns:p14="http://schemas.microsoft.com/office/powerpoint/2010/main" val="3567908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Interview Question </a:t>
            </a:r>
            <a:endParaRPr lang="en-US" dirty="0"/>
          </a:p>
        </p:txBody>
      </p:sp>
      <p:sp>
        <p:nvSpPr>
          <p:cNvPr id="3" name="Content Placeholder 2"/>
          <p:cNvSpPr>
            <a:spLocks noGrp="1"/>
          </p:cNvSpPr>
          <p:nvPr>
            <p:ph idx="1"/>
          </p:nvPr>
        </p:nvSpPr>
        <p:spPr>
          <a:xfrm>
            <a:off x="1143000" y="2408348"/>
            <a:ext cx="9872871" cy="3687651"/>
          </a:xfrm>
        </p:spPr>
        <p:txBody>
          <a:bodyPr/>
          <a:lstStyle/>
          <a:p>
            <a:r>
              <a:rPr lang="en-US" dirty="0"/>
              <a:t>What is the Job of the Stakeholder</a:t>
            </a:r>
          </a:p>
          <a:p>
            <a:r>
              <a:rPr lang="en-US" dirty="0"/>
              <a:t>What are their responsibilities</a:t>
            </a:r>
          </a:p>
          <a:p>
            <a:r>
              <a:rPr lang="en-US" dirty="0"/>
              <a:t>What’s their experience in generating and following schedule</a:t>
            </a:r>
          </a:p>
          <a:p>
            <a:r>
              <a:rPr lang="en-US" dirty="0"/>
              <a:t>How they generate and follow schedule</a:t>
            </a:r>
          </a:p>
          <a:p>
            <a:r>
              <a:rPr lang="en-US" dirty="0"/>
              <a:t>What problems they faced in current schedule methodology </a:t>
            </a:r>
          </a:p>
          <a:p>
            <a:r>
              <a:rPr lang="en-US" dirty="0"/>
              <a:t>What’s their thinking about our application</a:t>
            </a:r>
          </a:p>
          <a:p>
            <a:r>
              <a:rPr lang="en-US" dirty="0"/>
              <a:t>What are their feelings and suggestion about this project</a:t>
            </a:r>
          </a:p>
          <a:p>
            <a:endParaRPr lang="en-US" dirty="0"/>
          </a:p>
          <a:p>
            <a:endParaRPr lang="en-US" dirty="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7051" y="2408348"/>
            <a:ext cx="3870549" cy="2912012"/>
          </a:xfrm>
          <a:prstGeom prst="rect">
            <a:avLst/>
          </a:prstGeom>
        </p:spPr>
      </p:pic>
    </p:spTree>
    <p:extLst>
      <p:ext uri="{BB962C8B-B14F-4D97-AF65-F5344CB8AC3E}">
        <p14:creationId xmlns:p14="http://schemas.microsoft.com/office/powerpoint/2010/main" val="114782034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259</TotalTime>
  <Words>793</Words>
  <Application>Microsoft Office PowerPoint</Application>
  <PresentationFormat>Widescreen</PresentationFormat>
  <Paragraphs>132</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Gill Sans MT</vt:lpstr>
      <vt:lpstr>Times New Roman</vt:lpstr>
      <vt:lpstr>Gallery</vt:lpstr>
      <vt:lpstr>Scheduler</vt:lpstr>
      <vt:lpstr>Team Members </vt:lpstr>
      <vt:lpstr>INTRODUCTION</vt:lpstr>
      <vt:lpstr>Product</vt:lpstr>
      <vt:lpstr>Potential Users</vt:lpstr>
      <vt:lpstr>Potential Users</vt:lpstr>
      <vt:lpstr>Potential Users</vt:lpstr>
      <vt:lpstr>Potential Users</vt:lpstr>
      <vt:lpstr>Interview Question </vt:lpstr>
      <vt:lpstr>Discussion </vt:lpstr>
      <vt:lpstr>discussion</vt:lpstr>
      <vt:lpstr>Analysis</vt:lpstr>
      <vt:lpstr>Empathy Map</vt:lpstr>
      <vt:lpstr>Needs and Insights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SATWAT KHAN</dc:creator>
  <cp:lastModifiedBy>Muhammad Ali</cp:lastModifiedBy>
  <cp:revision>28</cp:revision>
  <dcterms:created xsi:type="dcterms:W3CDTF">2017-02-28T19:10:18Z</dcterms:created>
  <dcterms:modified xsi:type="dcterms:W3CDTF">2017-03-01T10:14:37Z</dcterms:modified>
</cp:coreProperties>
</file>