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68" r:id="rId3"/>
    <p:sldId id="262" r:id="rId4"/>
    <p:sldId id="283" r:id="rId5"/>
    <p:sldId id="284" r:id="rId6"/>
    <p:sldId id="291" r:id="rId7"/>
    <p:sldId id="263" r:id="rId8"/>
    <p:sldId id="264" r:id="rId9"/>
    <p:sldId id="267" r:id="rId10"/>
    <p:sldId id="265" r:id="rId11"/>
    <p:sldId id="257" r:id="rId12"/>
    <p:sldId id="258" r:id="rId13"/>
    <p:sldId id="259" r:id="rId14"/>
    <p:sldId id="288" r:id="rId15"/>
    <p:sldId id="286" r:id="rId16"/>
    <p:sldId id="287" r:id="rId17"/>
    <p:sldId id="290" r:id="rId18"/>
    <p:sldId id="285" r:id="rId19"/>
    <p:sldId id="276" r:id="rId20"/>
    <p:sldId id="277" r:id="rId21"/>
    <p:sldId id="282" r:id="rId22"/>
    <p:sldId id="279" r:id="rId23"/>
    <p:sldId id="280" r:id="rId24"/>
    <p:sldId id="278" r:id="rId25"/>
    <p:sldId id="260" r:id="rId26"/>
    <p:sldId id="289"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AEDDA5-5E73-450F-A692-A819CBA5737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CAD5861-6377-4BCB-8A54-66A83C43F118}">
      <dgm:prSet phldrT="[Text]"/>
      <dgm:spPr/>
      <dgm:t>
        <a:bodyPr/>
        <a:lstStyle/>
        <a:p>
          <a:r>
            <a:rPr lang="en-US" dirty="0"/>
            <a:t>IDEA</a:t>
          </a:r>
        </a:p>
      </dgm:t>
    </dgm:pt>
    <dgm:pt modelId="{9804857F-87D6-4869-98C7-1EBDBAA86174}" type="parTrans" cxnId="{26794756-A214-437C-AC35-22D5F447B8B8}">
      <dgm:prSet/>
      <dgm:spPr/>
      <dgm:t>
        <a:bodyPr/>
        <a:lstStyle/>
        <a:p>
          <a:endParaRPr lang="en-US"/>
        </a:p>
      </dgm:t>
    </dgm:pt>
    <dgm:pt modelId="{F9295165-F514-4082-AFFD-281F9B67C927}" type="sibTrans" cxnId="{26794756-A214-437C-AC35-22D5F447B8B8}">
      <dgm:prSet/>
      <dgm:spPr/>
      <dgm:t>
        <a:bodyPr/>
        <a:lstStyle/>
        <a:p>
          <a:endParaRPr lang="en-US"/>
        </a:p>
      </dgm:t>
    </dgm:pt>
    <dgm:pt modelId="{70A43578-A022-4BDE-B35C-A7394D33F228}">
      <dgm:prSet phldrT="[Text]"/>
      <dgm:spPr/>
      <dgm:t>
        <a:bodyPr/>
        <a:lstStyle/>
        <a:p>
          <a:r>
            <a:rPr lang="en-US" dirty="0"/>
            <a:t>NEEDS</a:t>
          </a:r>
        </a:p>
      </dgm:t>
    </dgm:pt>
    <dgm:pt modelId="{F35C6967-7E37-4862-86F3-EF00B587EF47}" type="parTrans" cxnId="{F9A1FFEA-FE21-400E-B829-411ADEFB4C6C}">
      <dgm:prSet/>
      <dgm:spPr/>
      <dgm:t>
        <a:bodyPr/>
        <a:lstStyle/>
        <a:p>
          <a:endParaRPr lang="en-US"/>
        </a:p>
      </dgm:t>
    </dgm:pt>
    <dgm:pt modelId="{465EFBB5-22C8-44A8-9FBF-B31660FEB406}" type="sibTrans" cxnId="{F9A1FFEA-FE21-400E-B829-411ADEFB4C6C}">
      <dgm:prSet/>
      <dgm:spPr/>
      <dgm:t>
        <a:bodyPr/>
        <a:lstStyle/>
        <a:p>
          <a:endParaRPr lang="en-US"/>
        </a:p>
      </dgm:t>
    </dgm:pt>
    <dgm:pt modelId="{283302EA-89D9-4241-BBA4-C1AEE3ECFF81}">
      <dgm:prSet phldrT="[Text]"/>
      <dgm:spPr/>
      <dgm:t>
        <a:bodyPr/>
        <a:lstStyle/>
        <a:p>
          <a:r>
            <a:rPr lang="en-US" dirty="0"/>
            <a:t>POV’s</a:t>
          </a:r>
        </a:p>
      </dgm:t>
    </dgm:pt>
    <dgm:pt modelId="{773CADEF-FCEB-4113-BFA6-37A71D5BA562}" type="parTrans" cxnId="{C69F0E7E-7212-4F0B-B643-FBA156F0D02A}">
      <dgm:prSet/>
      <dgm:spPr/>
      <dgm:t>
        <a:bodyPr/>
        <a:lstStyle/>
        <a:p>
          <a:endParaRPr lang="en-US"/>
        </a:p>
      </dgm:t>
    </dgm:pt>
    <dgm:pt modelId="{2B07F921-9FD3-4546-9808-2BB9FBBEED2C}" type="sibTrans" cxnId="{C69F0E7E-7212-4F0B-B643-FBA156F0D02A}">
      <dgm:prSet/>
      <dgm:spPr/>
      <dgm:t>
        <a:bodyPr/>
        <a:lstStyle/>
        <a:p>
          <a:endParaRPr lang="en-US"/>
        </a:p>
      </dgm:t>
    </dgm:pt>
    <dgm:pt modelId="{8364EB0F-7A45-4C0D-BB4D-A504C5707448}">
      <dgm:prSet phldrT="[Text]"/>
      <dgm:spPr/>
      <dgm:t>
        <a:bodyPr/>
        <a:lstStyle/>
        <a:p>
          <a:r>
            <a:rPr lang="en-US" dirty="0"/>
            <a:t>HMW</a:t>
          </a:r>
        </a:p>
      </dgm:t>
    </dgm:pt>
    <dgm:pt modelId="{BDE299DD-9D44-4C0B-94AF-E2A7BD0535B3}" type="parTrans" cxnId="{F7ED6E80-1C43-4775-A3B6-7A9B9AB1033B}">
      <dgm:prSet/>
      <dgm:spPr/>
      <dgm:t>
        <a:bodyPr/>
        <a:lstStyle/>
        <a:p>
          <a:endParaRPr lang="en-US"/>
        </a:p>
      </dgm:t>
    </dgm:pt>
    <dgm:pt modelId="{9ABE354E-E175-42C2-AAAB-1C804A3037A0}" type="sibTrans" cxnId="{F7ED6E80-1C43-4775-A3B6-7A9B9AB1033B}">
      <dgm:prSet/>
      <dgm:spPr/>
      <dgm:t>
        <a:bodyPr/>
        <a:lstStyle/>
        <a:p>
          <a:endParaRPr lang="en-US"/>
        </a:p>
      </dgm:t>
    </dgm:pt>
    <dgm:pt modelId="{811062A2-BFB6-44EA-8AF7-4B3B5F0858EA}">
      <dgm:prSet phldrT="[Text]"/>
      <dgm:spPr/>
      <dgm:t>
        <a:bodyPr/>
        <a:lstStyle/>
        <a:p>
          <a:r>
            <a:rPr lang="en-US" dirty="0"/>
            <a:t>VIDEO</a:t>
          </a:r>
        </a:p>
      </dgm:t>
    </dgm:pt>
    <dgm:pt modelId="{90594294-5B8C-4A61-9A64-26AC4FE8EEFB}" type="parTrans" cxnId="{D4BFA333-604B-4DB1-A66C-2CA7A042B1AD}">
      <dgm:prSet/>
      <dgm:spPr/>
      <dgm:t>
        <a:bodyPr/>
        <a:lstStyle/>
        <a:p>
          <a:endParaRPr lang="en-US"/>
        </a:p>
      </dgm:t>
    </dgm:pt>
    <dgm:pt modelId="{3DF82338-8934-430F-8AEB-2B1970D43296}" type="sibTrans" cxnId="{D4BFA333-604B-4DB1-A66C-2CA7A042B1AD}">
      <dgm:prSet/>
      <dgm:spPr/>
      <dgm:t>
        <a:bodyPr/>
        <a:lstStyle/>
        <a:p>
          <a:endParaRPr lang="en-US"/>
        </a:p>
      </dgm:t>
    </dgm:pt>
    <dgm:pt modelId="{E92E65AF-5AFB-4966-A2CE-15915EB04C62}" type="pres">
      <dgm:prSet presAssocID="{C5AEDDA5-5E73-450F-A692-A819CBA57379}" presName="Name0" presStyleCnt="0">
        <dgm:presLayoutVars>
          <dgm:chMax val="1"/>
          <dgm:dir/>
          <dgm:animLvl val="ctr"/>
          <dgm:resizeHandles val="exact"/>
        </dgm:presLayoutVars>
      </dgm:prSet>
      <dgm:spPr/>
    </dgm:pt>
    <dgm:pt modelId="{9F7837E1-C78D-4999-BA08-B46CCAC5B679}" type="pres">
      <dgm:prSet presAssocID="{1CAD5861-6377-4BCB-8A54-66A83C43F118}" presName="centerShape" presStyleLbl="node0" presStyleIdx="0" presStyleCnt="1"/>
      <dgm:spPr/>
    </dgm:pt>
    <dgm:pt modelId="{80604D26-39A5-48F9-BE4B-407845A0A75E}" type="pres">
      <dgm:prSet presAssocID="{70A43578-A022-4BDE-B35C-A7394D33F228}" presName="node" presStyleLbl="node1" presStyleIdx="0" presStyleCnt="4">
        <dgm:presLayoutVars>
          <dgm:bulletEnabled val="1"/>
        </dgm:presLayoutVars>
      </dgm:prSet>
      <dgm:spPr/>
    </dgm:pt>
    <dgm:pt modelId="{631E7A44-3160-41BD-9098-BFE2750BF1EA}" type="pres">
      <dgm:prSet presAssocID="{70A43578-A022-4BDE-B35C-A7394D33F228}" presName="dummy" presStyleCnt="0"/>
      <dgm:spPr/>
    </dgm:pt>
    <dgm:pt modelId="{C9DBC0B0-0D98-4E50-BBA2-F5012F5A1565}" type="pres">
      <dgm:prSet presAssocID="{465EFBB5-22C8-44A8-9FBF-B31660FEB406}" presName="sibTrans" presStyleLbl="sibTrans2D1" presStyleIdx="0" presStyleCnt="4"/>
      <dgm:spPr/>
    </dgm:pt>
    <dgm:pt modelId="{F617340F-679E-48F7-BAA8-F4A4AC84CEA1}" type="pres">
      <dgm:prSet presAssocID="{283302EA-89D9-4241-BBA4-C1AEE3ECFF81}" presName="node" presStyleLbl="node1" presStyleIdx="1" presStyleCnt="4">
        <dgm:presLayoutVars>
          <dgm:bulletEnabled val="1"/>
        </dgm:presLayoutVars>
      </dgm:prSet>
      <dgm:spPr/>
    </dgm:pt>
    <dgm:pt modelId="{859763CD-CF75-4201-BAB2-D130B0ABF9DD}" type="pres">
      <dgm:prSet presAssocID="{283302EA-89D9-4241-BBA4-C1AEE3ECFF81}" presName="dummy" presStyleCnt="0"/>
      <dgm:spPr/>
    </dgm:pt>
    <dgm:pt modelId="{17BE27D0-94C8-4859-9F92-B1CBE3682AE3}" type="pres">
      <dgm:prSet presAssocID="{2B07F921-9FD3-4546-9808-2BB9FBBEED2C}" presName="sibTrans" presStyleLbl="sibTrans2D1" presStyleIdx="1" presStyleCnt="4"/>
      <dgm:spPr/>
    </dgm:pt>
    <dgm:pt modelId="{8173C0BE-D6AA-417D-B913-FC68229CF277}" type="pres">
      <dgm:prSet presAssocID="{8364EB0F-7A45-4C0D-BB4D-A504C5707448}" presName="node" presStyleLbl="node1" presStyleIdx="2" presStyleCnt="4">
        <dgm:presLayoutVars>
          <dgm:bulletEnabled val="1"/>
        </dgm:presLayoutVars>
      </dgm:prSet>
      <dgm:spPr/>
    </dgm:pt>
    <dgm:pt modelId="{6EFF0159-D01F-4D4E-AFCD-A2688F1B8B2D}" type="pres">
      <dgm:prSet presAssocID="{8364EB0F-7A45-4C0D-BB4D-A504C5707448}" presName="dummy" presStyleCnt="0"/>
      <dgm:spPr/>
    </dgm:pt>
    <dgm:pt modelId="{7EFAE307-DAE3-4E44-9F02-32C57292E0C7}" type="pres">
      <dgm:prSet presAssocID="{9ABE354E-E175-42C2-AAAB-1C804A3037A0}" presName="sibTrans" presStyleLbl="sibTrans2D1" presStyleIdx="2" presStyleCnt="4"/>
      <dgm:spPr/>
    </dgm:pt>
    <dgm:pt modelId="{A9AEA0DA-93DB-416D-BB28-3EB704689B29}" type="pres">
      <dgm:prSet presAssocID="{811062A2-BFB6-44EA-8AF7-4B3B5F0858EA}" presName="node" presStyleLbl="node1" presStyleIdx="3" presStyleCnt="4">
        <dgm:presLayoutVars>
          <dgm:bulletEnabled val="1"/>
        </dgm:presLayoutVars>
      </dgm:prSet>
      <dgm:spPr/>
    </dgm:pt>
    <dgm:pt modelId="{E1F64E9F-783A-42EB-955D-483A556DF998}" type="pres">
      <dgm:prSet presAssocID="{811062A2-BFB6-44EA-8AF7-4B3B5F0858EA}" presName="dummy" presStyleCnt="0"/>
      <dgm:spPr/>
    </dgm:pt>
    <dgm:pt modelId="{CFD0F2A6-7246-4113-B0D2-2AFE2DC24C73}" type="pres">
      <dgm:prSet presAssocID="{3DF82338-8934-430F-8AEB-2B1970D43296}" presName="sibTrans" presStyleLbl="sibTrans2D1" presStyleIdx="3" presStyleCnt="4"/>
      <dgm:spPr/>
    </dgm:pt>
  </dgm:ptLst>
  <dgm:cxnLst>
    <dgm:cxn modelId="{3930CF00-D59C-4795-82BB-A467A6C800E9}" type="presOf" srcId="{70A43578-A022-4BDE-B35C-A7394D33F228}" destId="{80604D26-39A5-48F9-BE4B-407845A0A75E}" srcOrd="0" destOrd="0" presId="urn:microsoft.com/office/officeart/2005/8/layout/radial6"/>
    <dgm:cxn modelId="{D25D370D-2B9E-4191-B660-AF3D373A5A4F}" type="presOf" srcId="{283302EA-89D9-4241-BBA4-C1AEE3ECFF81}" destId="{F617340F-679E-48F7-BAA8-F4A4AC84CEA1}" srcOrd="0" destOrd="0" presId="urn:microsoft.com/office/officeart/2005/8/layout/radial6"/>
    <dgm:cxn modelId="{A6033017-7A27-4893-830B-E5CFA96A02F8}" type="presOf" srcId="{465EFBB5-22C8-44A8-9FBF-B31660FEB406}" destId="{C9DBC0B0-0D98-4E50-BBA2-F5012F5A1565}" srcOrd="0" destOrd="0" presId="urn:microsoft.com/office/officeart/2005/8/layout/radial6"/>
    <dgm:cxn modelId="{5B779C20-DA4B-4529-BA23-C14DB466E60D}" type="presOf" srcId="{C5AEDDA5-5E73-450F-A692-A819CBA57379}" destId="{E92E65AF-5AFB-4966-A2CE-15915EB04C62}" srcOrd="0" destOrd="0" presId="urn:microsoft.com/office/officeart/2005/8/layout/radial6"/>
    <dgm:cxn modelId="{D4BFA333-604B-4DB1-A66C-2CA7A042B1AD}" srcId="{1CAD5861-6377-4BCB-8A54-66A83C43F118}" destId="{811062A2-BFB6-44EA-8AF7-4B3B5F0858EA}" srcOrd="3" destOrd="0" parTransId="{90594294-5B8C-4A61-9A64-26AC4FE8EEFB}" sibTransId="{3DF82338-8934-430F-8AEB-2B1970D43296}"/>
    <dgm:cxn modelId="{D834D544-C12B-4989-A3CD-E0C73F494E99}" type="presOf" srcId="{3DF82338-8934-430F-8AEB-2B1970D43296}" destId="{CFD0F2A6-7246-4113-B0D2-2AFE2DC24C73}" srcOrd="0" destOrd="0" presId="urn:microsoft.com/office/officeart/2005/8/layout/radial6"/>
    <dgm:cxn modelId="{0C223866-3302-434B-B015-B6D76F3C01EE}" type="presOf" srcId="{9ABE354E-E175-42C2-AAAB-1C804A3037A0}" destId="{7EFAE307-DAE3-4E44-9F02-32C57292E0C7}" srcOrd="0" destOrd="0" presId="urn:microsoft.com/office/officeart/2005/8/layout/radial6"/>
    <dgm:cxn modelId="{26794756-A214-437C-AC35-22D5F447B8B8}" srcId="{C5AEDDA5-5E73-450F-A692-A819CBA57379}" destId="{1CAD5861-6377-4BCB-8A54-66A83C43F118}" srcOrd="0" destOrd="0" parTransId="{9804857F-87D6-4869-98C7-1EBDBAA86174}" sibTransId="{F9295165-F514-4082-AFFD-281F9B67C927}"/>
    <dgm:cxn modelId="{FC04D057-C728-478E-B348-20F65275E3BF}" type="presOf" srcId="{1CAD5861-6377-4BCB-8A54-66A83C43F118}" destId="{9F7837E1-C78D-4999-BA08-B46CCAC5B679}" srcOrd="0" destOrd="0" presId="urn:microsoft.com/office/officeart/2005/8/layout/radial6"/>
    <dgm:cxn modelId="{C69F0E7E-7212-4F0B-B643-FBA156F0D02A}" srcId="{1CAD5861-6377-4BCB-8A54-66A83C43F118}" destId="{283302EA-89D9-4241-BBA4-C1AEE3ECFF81}" srcOrd="1" destOrd="0" parTransId="{773CADEF-FCEB-4113-BFA6-37A71D5BA562}" sibTransId="{2B07F921-9FD3-4546-9808-2BB9FBBEED2C}"/>
    <dgm:cxn modelId="{F7ED6E80-1C43-4775-A3B6-7A9B9AB1033B}" srcId="{1CAD5861-6377-4BCB-8A54-66A83C43F118}" destId="{8364EB0F-7A45-4C0D-BB4D-A504C5707448}" srcOrd="2" destOrd="0" parTransId="{BDE299DD-9D44-4C0B-94AF-E2A7BD0535B3}" sibTransId="{9ABE354E-E175-42C2-AAAB-1C804A3037A0}"/>
    <dgm:cxn modelId="{CE74CA9C-06B0-4BED-A13C-4A1E9AF3ACCD}" type="presOf" srcId="{811062A2-BFB6-44EA-8AF7-4B3B5F0858EA}" destId="{A9AEA0DA-93DB-416D-BB28-3EB704689B29}" srcOrd="0" destOrd="0" presId="urn:microsoft.com/office/officeart/2005/8/layout/radial6"/>
    <dgm:cxn modelId="{10278AB5-0C40-4859-A0C6-1FD13742152D}" type="presOf" srcId="{8364EB0F-7A45-4C0D-BB4D-A504C5707448}" destId="{8173C0BE-D6AA-417D-B913-FC68229CF277}" srcOrd="0" destOrd="0" presId="urn:microsoft.com/office/officeart/2005/8/layout/radial6"/>
    <dgm:cxn modelId="{2D14E8D0-3885-4DDE-8B55-12EBD51F022D}" type="presOf" srcId="{2B07F921-9FD3-4546-9808-2BB9FBBEED2C}" destId="{17BE27D0-94C8-4859-9F92-B1CBE3682AE3}" srcOrd="0" destOrd="0" presId="urn:microsoft.com/office/officeart/2005/8/layout/radial6"/>
    <dgm:cxn modelId="{F9A1FFEA-FE21-400E-B829-411ADEFB4C6C}" srcId="{1CAD5861-6377-4BCB-8A54-66A83C43F118}" destId="{70A43578-A022-4BDE-B35C-A7394D33F228}" srcOrd="0" destOrd="0" parTransId="{F35C6967-7E37-4862-86F3-EF00B587EF47}" sibTransId="{465EFBB5-22C8-44A8-9FBF-B31660FEB406}"/>
    <dgm:cxn modelId="{2D651B5A-260D-4676-9611-E40977BE2649}" type="presParOf" srcId="{E92E65AF-5AFB-4966-A2CE-15915EB04C62}" destId="{9F7837E1-C78D-4999-BA08-B46CCAC5B679}" srcOrd="0" destOrd="0" presId="urn:microsoft.com/office/officeart/2005/8/layout/radial6"/>
    <dgm:cxn modelId="{BD47EFD8-608C-4772-85AA-E495E7F24BD4}" type="presParOf" srcId="{E92E65AF-5AFB-4966-A2CE-15915EB04C62}" destId="{80604D26-39A5-48F9-BE4B-407845A0A75E}" srcOrd="1" destOrd="0" presId="urn:microsoft.com/office/officeart/2005/8/layout/radial6"/>
    <dgm:cxn modelId="{51BB45B9-3B7E-46BC-9E3A-AAAE6957E755}" type="presParOf" srcId="{E92E65AF-5AFB-4966-A2CE-15915EB04C62}" destId="{631E7A44-3160-41BD-9098-BFE2750BF1EA}" srcOrd="2" destOrd="0" presId="urn:microsoft.com/office/officeart/2005/8/layout/radial6"/>
    <dgm:cxn modelId="{8703761B-4FEC-4628-A6B6-8E10840D0A96}" type="presParOf" srcId="{E92E65AF-5AFB-4966-A2CE-15915EB04C62}" destId="{C9DBC0B0-0D98-4E50-BBA2-F5012F5A1565}" srcOrd="3" destOrd="0" presId="urn:microsoft.com/office/officeart/2005/8/layout/radial6"/>
    <dgm:cxn modelId="{B3988327-B19E-4900-A633-6C09C5D6FE18}" type="presParOf" srcId="{E92E65AF-5AFB-4966-A2CE-15915EB04C62}" destId="{F617340F-679E-48F7-BAA8-F4A4AC84CEA1}" srcOrd="4" destOrd="0" presId="urn:microsoft.com/office/officeart/2005/8/layout/radial6"/>
    <dgm:cxn modelId="{EE3621B0-357B-4D50-AABA-104513F0851B}" type="presParOf" srcId="{E92E65AF-5AFB-4966-A2CE-15915EB04C62}" destId="{859763CD-CF75-4201-BAB2-D130B0ABF9DD}" srcOrd="5" destOrd="0" presId="urn:microsoft.com/office/officeart/2005/8/layout/radial6"/>
    <dgm:cxn modelId="{1CCB1FA7-33C2-4415-A068-1D207D0CFBCA}" type="presParOf" srcId="{E92E65AF-5AFB-4966-A2CE-15915EB04C62}" destId="{17BE27D0-94C8-4859-9F92-B1CBE3682AE3}" srcOrd="6" destOrd="0" presId="urn:microsoft.com/office/officeart/2005/8/layout/radial6"/>
    <dgm:cxn modelId="{3BE2D651-4E2B-4FAC-8F74-DDA03A58B279}" type="presParOf" srcId="{E92E65AF-5AFB-4966-A2CE-15915EB04C62}" destId="{8173C0BE-D6AA-417D-B913-FC68229CF277}" srcOrd="7" destOrd="0" presId="urn:microsoft.com/office/officeart/2005/8/layout/radial6"/>
    <dgm:cxn modelId="{CB1B6017-1C62-4185-A99E-35F84E9F2FD8}" type="presParOf" srcId="{E92E65AF-5AFB-4966-A2CE-15915EB04C62}" destId="{6EFF0159-D01F-4D4E-AFCD-A2688F1B8B2D}" srcOrd="8" destOrd="0" presId="urn:microsoft.com/office/officeart/2005/8/layout/radial6"/>
    <dgm:cxn modelId="{8CB133E2-516C-49FB-84B6-0726569D5016}" type="presParOf" srcId="{E92E65AF-5AFB-4966-A2CE-15915EB04C62}" destId="{7EFAE307-DAE3-4E44-9F02-32C57292E0C7}" srcOrd="9" destOrd="0" presId="urn:microsoft.com/office/officeart/2005/8/layout/radial6"/>
    <dgm:cxn modelId="{1CA8C8C8-66F5-4587-AF4A-3E6E9AE82B5E}" type="presParOf" srcId="{E92E65AF-5AFB-4966-A2CE-15915EB04C62}" destId="{A9AEA0DA-93DB-416D-BB28-3EB704689B29}" srcOrd="10" destOrd="0" presId="urn:microsoft.com/office/officeart/2005/8/layout/radial6"/>
    <dgm:cxn modelId="{9D69F073-BCE9-43F9-B27C-50D55C5186A1}" type="presParOf" srcId="{E92E65AF-5AFB-4966-A2CE-15915EB04C62}" destId="{E1F64E9F-783A-42EB-955D-483A556DF998}" srcOrd="11" destOrd="0" presId="urn:microsoft.com/office/officeart/2005/8/layout/radial6"/>
    <dgm:cxn modelId="{64380360-BC1E-484F-91E5-A1CE7AFA1A4E}" type="presParOf" srcId="{E92E65AF-5AFB-4966-A2CE-15915EB04C62}" destId="{CFD0F2A6-7246-4113-B0D2-2AFE2DC24C7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0F2A6-7246-4113-B0D2-2AFE2DC24C73}">
      <dsp:nvSpPr>
        <dsp:cNvPr id="0" name=""/>
        <dsp:cNvSpPr/>
      </dsp:nvSpPr>
      <dsp:spPr>
        <a:xfrm>
          <a:off x="4519751" y="472870"/>
          <a:ext cx="3152495" cy="3152495"/>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EFAE307-DAE3-4E44-9F02-32C57292E0C7}">
      <dsp:nvSpPr>
        <dsp:cNvPr id="0" name=""/>
        <dsp:cNvSpPr/>
      </dsp:nvSpPr>
      <dsp:spPr>
        <a:xfrm>
          <a:off x="4519751" y="472870"/>
          <a:ext cx="3152495" cy="3152495"/>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BE27D0-94C8-4859-9F92-B1CBE3682AE3}">
      <dsp:nvSpPr>
        <dsp:cNvPr id="0" name=""/>
        <dsp:cNvSpPr/>
      </dsp:nvSpPr>
      <dsp:spPr>
        <a:xfrm>
          <a:off x="4519751" y="472870"/>
          <a:ext cx="3152495" cy="3152495"/>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DBC0B0-0D98-4E50-BBA2-F5012F5A1565}">
      <dsp:nvSpPr>
        <dsp:cNvPr id="0" name=""/>
        <dsp:cNvSpPr/>
      </dsp:nvSpPr>
      <dsp:spPr>
        <a:xfrm>
          <a:off x="4519751" y="472870"/>
          <a:ext cx="3152495" cy="3152495"/>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7837E1-C78D-4999-BA08-B46CCAC5B679}">
      <dsp:nvSpPr>
        <dsp:cNvPr id="0" name=""/>
        <dsp:cNvSpPr/>
      </dsp:nvSpPr>
      <dsp:spPr>
        <a:xfrm>
          <a:off x="5370462" y="1323580"/>
          <a:ext cx="1451074" cy="145107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IDEA</a:t>
          </a:r>
        </a:p>
      </dsp:txBody>
      <dsp:txXfrm>
        <a:off x="5582967" y="1536085"/>
        <a:ext cx="1026064" cy="1026064"/>
      </dsp:txXfrm>
    </dsp:sp>
    <dsp:sp modelId="{80604D26-39A5-48F9-BE4B-407845A0A75E}">
      <dsp:nvSpPr>
        <dsp:cNvPr id="0" name=""/>
        <dsp:cNvSpPr/>
      </dsp:nvSpPr>
      <dsp:spPr>
        <a:xfrm>
          <a:off x="5588123" y="1561"/>
          <a:ext cx="1015751" cy="10157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NEEDS</a:t>
          </a:r>
        </a:p>
      </dsp:txBody>
      <dsp:txXfrm>
        <a:off x="5736876" y="150314"/>
        <a:ext cx="718245" cy="718245"/>
      </dsp:txXfrm>
    </dsp:sp>
    <dsp:sp modelId="{F617340F-679E-48F7-BAA8-F4A4AC84CEA1}">
      <dsp:nvSpPr>
        <dsp:cNvPr id="0" name=""/>
        <dsp:cNvSpPr/>
      </dsp:nvSpPr>
      <dsp:spPr>
        <a:xfrm>
          <a:off x="7127804" y="1541242"/>
          <a:ext cx="1015751" cy="10157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POV’s</a:t>
          </a:r>
        </a:p>
      </dsp:txBody>
      <dsp:txXfrm>
        <a:off x="7276557" y="1689995"/>
        <a:ext cx="718245" cy="718245"/>
      </dsp:txXfrm>
    </dsp:sp>
    <dsp:sp modelId="{8173C0BE-D6AA-417D-B913-FC68229CF277}">
      <dsp:nvSpPr>
        <dsp:cNvPr id="0" name=""/>
        <dsp:cNvSpPr/>
      </dsp:nvSpPr>
      <dsp:spPr>
        <a:xfrm>
          <a:off x="5588123" y="3080922"/>
          <a:ext cx="1015751" cy="10157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HMW</a:t>
          </a:r>
        </a:p>
      </dsp:txBody>
      <dsp:txXfrm>
        <a:off x="5736876" y="3229675"/>
        <a:ext cx="718245" cy="718245"/>
      </dsp:txXfrm>
    </dsp:sp>
    <dsp:sp modelId="{A9AEA0DA-93DB-416D-BB28-3EB704689B29}">
      <dsp:nvSpPr>
        <dsp:cNvPr id="0" name=""/>
        <dsp:cNvSpPr/>
      </dsp:nvSpPr>
      <dsp:spPr>
        <a:xfrm>
          <a:off x="4048442" y="1541242"/>
          <a:ext cx="1015751" cy="101575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VIDEO</a:t>
          </a:r>
        </a:p>
      </dsp:txBody>
      <dsp:txXfrm>
        <a:off x="4197195" y="1689995"/>
        <a:ext cx="718245" cy="71824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30D1D-2E27-48B0-8D87-BA172276BB61}" type="datetimeFigureOut">
              <a:rPr lang="en-US" smtClean="0"/>
              <a:t>14-Jun-17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63087-BACD-466A-AB74-85F403997901}" type="slidenum">
              <a:rPr lang="en-US" smtClean="0"/>
              <a:t>‹#›</a:t>
            </a:fld>
            <a:endParaRPr lang="en-US"/>
          </a:p>
        </p:txBody>
      </p:sp>
    </p:spTree>
    <p:extLst>
      <p:ext uri="{BB962C8B-B14F-4D97-AF65-F5344CB8AC3E}">
        <p14:creationId xmlns:p14="http://schemas.microsoft.com/office/powerpoint/2010/main" val="55085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63087-BACD-466A-AB74-85F403997901}" type="slidenum">
              <a:rPr lang="en-US" smtClean="0"/>
              <a:t>8</a:t>
            </a:fld>
            <a:endParaRPr lang="en-US"/>
          </a:p>
        </p:txBody>
      </p:sp>
    </p:spTree>
    <p:extLst>
      <p:ext uri="{BB962C8B-B14F-4D97-AF65-F5344CB8AC3E}">
        <p14:creationId xmlns:p14="http://schemas.microsoft.com/office/powerpoint/2010/main" val="56361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63087-BACD-466A-AB74-85F403997901}" type="slidenum">
              <a:rPr lang="en-US" smtClean="0"/>
              <a:t>12</a:t>
            </a:fld>
            <a:endParaRPr lang="en-US"/>
          </a:p>
        </p:txBody>
      </p:sp>
    </p:spTree>
    <p:extLst>
      <p:ext uri="{BB962C8B-B14F-4D97-AF65-F5344CB8AC3E}">
        <p14:creationId xmlns:p14="http://schemas.microsoft.com/office/powerpoint/2010/main" val="37695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14-Jun-17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DB11814-FD7F-4C7F-92DA-E11CC5F335E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90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14-Jun-17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92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14-Jun-17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67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59163-7022-4C63-84B7-8732302ADA18}" type="datetimeFigureOut">
              <a:rPr lang="en-US" smtClean="0"/>
              <a:t>14-Jun-17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59163-7022-4C63-84B7-8732302ADA18}" type="datetimeFigureOut">
              <a:rPr lang="en-US" smtClean="0"/>
              <a:t>14-Jun-17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11814-FD7F-4C7F-92DA-E11CC5F335E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991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D59163-7022-4C63-84B7-8732302ADA18}" type="datetimeFigureOut">
              <a:rPr lang="en-US" smtClean="0"/>
              <a:t>14-Jun-17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11814-FD7F-4C7F-92DA-E11CC5F335E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3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D59163-7022-4C63-84B7-8732302ADA18}" type="datetimeFigureOut">
              <a:rPr lang="en-US" smtClean="0"/>
              <a:t>14-Jun-17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11814-FD7F-4C7F-92DA-E11CC5F335E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86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D59163-7022-4C63-84B7-8732302ADA18}" type="datetimeFigureOut">
              <a:rPr lang="en-US" smtClean="0"/>
              <a:t>14-Jun-17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11814-FD7F-4C7F-92DA-E11CC5F335E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922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59163-7022-4C63-84B7-8732302ADA18}" type="datetimeFigureOut">
              <a:rPr lang="en-US" smtClean="0"/>
              <a:t>14-Jun-17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11814-FD7F-4C7F-92DA-E11CC5F335ED}" type="slidenum">
              <a:rPr lang="en-US" smtClean="0"/>
              <a:t>‹#›</a:t>
            </a:fld>
            <a:endParaRPr lang="en-US"/>
          </a:p>
        </p:txBody>
      </p:sp>
    </p:spTree>
    <p:extLst>
      <p:ext uri="{BB962C8B-B14F-4D97-AF65-F5344CB8AC3E}">
        <p14:creationId xmlns:p14="http://schemas.microsoft.com/office/powerpoint/2010/main" val="137466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D59163-7022-4C63-84B7-8732302ADA18}" type="datetimeFigureOut">
              <a:rPr lang="en-US" smtClean="0"/>
              <a:t>14-Jun-17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11814-FD7F-4C7F-92DA-E11CC5F335E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7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D59163-7022-4C63-84B7-8732302ADA18}" type="datetimeFigureOut">
              <a:rPr lang="en-US" smtClean="0"/>
              <a:t>14-Jun-17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DB11814-FD7F-4C7F-92DA-E11CC5F335E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74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D59163-7022-4C63-84B7-8732302ADA18}" type="datetimeFigureOut">
              <a:rPr lang="en-US" smtClean="0"/>
              <a:t>14-Jun-17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DB11814-FD7F-4C7F-92DA-E11CC5F335E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058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Scheduler</a:t>
            </a:r>
          </a:p>
        </p:txBody>
      </p:sp>
      <p:sp>
        <p:nvSpPr>
          <p:cNvPr id="3" name="Subtitle 2"/>
          <p:cNvSpPr>
            <a:spLocks noGrp="1"/>
          </p:cNvSpPr>
          <p:nvPr>
            <p:ph type="subTitle" idx="1"/>
          </p:nvPr>
        </p:nvSpPr>
        <p:spPr>
          <a:xfrm>
            <a:off x="2417778" y="3602038"/>
            <a:ext cx="8637074" cy="2433002"/>
          </a:xfrm>
        </p:spPr>
        <p:txBody>
          <a:bodyPr anchor="t">
            <a:normAutofit lnSpcReduction="10000"/>
          </a:bodyPr>
          <a:lstStyle/>
          <a:p>
            <a:r>
              <a:rPr lang="en-US" sz="2000" dirty="0"/>
              <a:t>Everything schedule on Time !</a:t>
            </a:r>
          </a:p>
          <a:p>
            <a:endParaRPr lang="en-US" sz="2000" dirty="0"/>
          </a:p>
          <a:p>
            <a:pPr algn="ctr"/>
            <a:r>
              <a:rPr lang="en-US" sz="2000" b="1" dirty="0"/>
              <a:t>			</a:t>
            </a:r>
          </a:p>
          <a:p>
            <a:pPr algn="ctr"/>
            <a:r>
              <a:rPr lang="en-US" sz="2000" b="1" dirty="0"/>
              <a:t>						       Presenting to:</a:t>
            </a:r>
          </a:p>
          <a:p>
            <a:pPr algn="r"/>
            <a:r>
              <a:rPr lang="en-US" sz="2000" b="1" dirty="0"/>
              <a:t>Ms. Amna </a:t>
            </a:r>
            <a:r>
              <a:rPr lang="en-US" sz="2000" b="1" dirty="0" err="1"/>
              <a:t>batool</a:t>
            </a:r>
            <a:r>
              <a:rPr lang="en-US" sz="2000" b="1" dirty="0"/>
              <a:t> </a:t>
            </a:r>
          </a:p>
          <a:p>
            <a:pPr algn="l"/>
            <a:endParaRPr lang="en-US" sz="2000" dirty="0"/>
          </a:p>
        </p:txBody>
      </p:sp>
    </p:spTree>
    <p:extLst>
      <p:ext uri="{BB962C8B-B14F-4D97-AF65-F5344CB8AC3E}">
        <p14:creationId xmlns:p14="http://schemas.microsoft.com/office/powerpoint/2010/main" val="316495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Times New Roman" panose="02020603050405020304" pitchFamily="18" charset="0"/>
              </a:rPr>
              <a:t>Potential Users</a:t>
            </a:r>
            <a:endParaRPr lang="en-US" dirty="0"/>
          </a:p>
        </p:txBody>
      </p:sp>
      <p:sp>
        <p:nvSpPr>
          <p:cNvPr id="3" name="Content Placeholder 2"/>
          <p:cNvSpPr>
            <a:spLocks noGrp="1"/>
          </p:cNvSpPr>
          <p:nvPr>
            <p:ph idx="1"/>
          </p:nvPr>
        </p:nvSpPr>
        <p:spPr>
          <a:xfrm>
            <a:off x="1451579" y="2015732"/>
            <a:ext cx="9603275" cy="4399136"/>
          </a:xfrm>
        </p:spPr>
        <p:txBody>
          <a:bodyPr>
            <a:normAutofit fontScale="55000" lnSpcReduction="20000"/>
          </a:bodyPr>
          <a:lstStyle/>
          <a:p>
            <a:pPr marL="45720" indent="0" algn="ctr">
              <a:buNone/>
            </a:pPr>
            <a:r>
              <a:rPr lang="en-US" sz="4400" b="1" dirty="0"/>
              <a:t>Criteria</a:t>
            </a:r>
          </a:p>
          <a:p>
            <a:pPr marL="45720" indent="0" algn="ctr">
              <a:buNone/>
            </a:pPr>
            <a:endParaRPr lang="en-US" sz="2800" b="1" dirty="0"/>
          </a:p>
          <a:p>
            <a:pPr marL="45720" indent="0">
              <a:spcBef>
                <a:spcPts val="600"/>
              </a:spcBef>
              <a:buNone/>
            </a:pPr>
            <a:r>
              <a:rPr lang="en-US" sz="3200" b="1" dirty="0"/>
              <a:t>Why they were selected</a:t>
            </a:r>
          </a:p>
          <a:p>
            <a:pPr marL="45720" indent="0">
              <a:spcBef>
                <a:spcPts val="600"/>
              </a:spcBef>
              <a:buNone/>
            </a:pPr>
            <a:r>
              <a:rPr lang="en-US" sz="3300" dirty="0"/>
              <a:t>Because they are the stakeholders of our project</a:t>
            </a:r>
          </a:p>
          <a:p>
            <a:pPr marL="45720" indent="0">
              <a:spcBef>
                <a:spcPts val="600"/>
              </a:spcBef>
              <a:buNone/>
            </a:pPr>
            <a:endParaRPr lang="en-US" sz="3800" dirty="0"/>
          </a:p>
          <a:p>
            <a:pPr marL="45720" indent="0">
              <a:spcBef>
                <a:spcPts val="600"/>
              </a:spcBef>
              <a:buNone/>
            </a:pPr>
            <a:r>
              <a:rPr lang="en-US" sz="3200" b="1" dirty="0"/>
              <a:t>How they were recruited</a:t>
            </a:r>
          </a:p>
          <a:p>
            <a:pPr marL="45720" indent="0">
              <a:spcBef>
                <a:spcPts val="600"/>
              </a:spcBef>
              <a:buNone/>
            </a:pPr>
            <a:r>
              <a:rPr lang="en-US" sz="3300" dirty="0"/>
              <a:t>We met them personally in their office and ask them for time slot</a:t>
            </a:r>
          </a:p>
          <a:p>
            <a:pPr marL="45720" indent="0">
              <a:spcBef>
                <a:spcPts val="600"/>
              </a:spcBef>
              <a:buNone/>
            </a:pPr>
            <a:endParaRPr lang="en-US" sz="1800" dirty="0"/>
          </a:p>
          <a:p>
            <a:pPr marL="45720" indent="0">
              <a:spcBef>
                <a:spcPts val="600"/>
              </a:spcBef>
              <a:buNone/>
            </a:pPr>
            <a:r>
              <a:rPr lang="en-US" sz="3200" b="1" dirty="0"/>
              <a:t>Where they were interviewed</a:t>
            </a:r>
          </a:p>
          <a:p>
            <a:pPr marL="45720" indent="0">
              <a:spcBef>
                <a:spcPts val="600"/>
              </a:spcBef>
              <a:buNone/>
            </a:pPr>
            <a:r>
              <a:rPr lang="en-US" sz="3300" dirty="0"/>
              <a:t>They were interviewed in there office </a:t>
            </a:r>
          </a:p>
          <a:p>
            <a:pPr marL="45720" indent="0">
              <a:spcBef>
                <a:spcPts val="600"/>
              </a:spcBef>
              <a:buNone/>
            </a:pPr>
            <a:r>
              <a:rPr lang="en-US" sz="3300" dirty="0"/>
              <a:t>Some of them were interviewed on mobile.</a:t>
            </a:r>
            <a:br>
              <a:rPr lang="en-US" sz="3800" dirty="0"/>
            </a:br>
            <a:endParaRPr lang="en-US" sz="3800" dirty="0"/>
          </a:p>
        </p:txBody>
      </p:sp>
    </p:spTree>
    <p:extLst>
      <p:ext uri="{BB962C8B-B14F-4D97-AF65-F5344CB8AC3E}">
        <p14:creationId xmlns:p14="http://schemas.microsoft.com/office/powerpoint/2010/main" val="356790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Analysis and importance </a:t>
            </a:r>
          </a:p>
        </p:txBody>
      </p:sp>
      <p:sp>
        <p:nvSpPr>
          <p:cNvPr id="3" name="Content Placeholder 2"/>
          <p:cNvSpPr>
            <a:spLocks noGrp="1"/>
          </p:cNvSpPr>
          <p:nvPr>
            <p:ph idx="1"/>
          </p:nvPr>
        </p:nvSpPr>
        <p:spPr>
          <a:xfrm>
            <a:off x="1451579" y="2015732"/>
            <a:ext cx="5720402" cy="3450613"/>
          </a:xfrm>
        </p:spPr>
        <p:txBody>
          <a:bodyPr>
            <a:normAutofit/>
          </a:bodyPr>
          <a:lstStyle/>
          <a:p>
            <a:r>
              <a:rPr lang="en-US" sz="2800" dirty="0"/>
              <a:t>Initially we were unaware of the Importance of our Project</a:t>
            </a:r>
          </a:p>
          <a:p>
            <a:pPr marL="0" indent="0">
              <a:buNone/>
            </a:pPr>
            <a:endParaRPr lang="en-US" sz="2800" dirty="0"/>
          </a:p>
          <a:p>
            <a:r>
              <a:rPr lang="en-US" sz="2800" dirty="0"/>
              <a:t>Primary Stakeholders really need such solution of their  problem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981" y="2015732"/>
            <a:ext cx="3882873" cy="2831690"/>
          </a:xfrm>
          <a:prstGeom prst="rect">
            <a:avLst/>
          </a:prstGeom>
        </p:spPr>
      </p:pic>
    </p:spTree>
    <p:extLst>
      <p:ext uri="{BB962C8B-B14F-4D97-AF65-F5344CB8AC3E}">
        <p14:creationId xmlns:p14="http://schemas.microsoft.com/office/powerpoint/2010/main" val="56730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562" y="286726"/>
            <a:ext cx="9603275" cy="1049235"/>
          </a:xfrm>
        </p:spPr>
        <p:txBody>
          <a:bodyPr>
            <a:normAutofit/>
          </a:bodyPr>
          <a:lstStyle/>
          <a:p>
            <a:pPr algn="ctr"/>
            <a:r>
              <a:rPr lang="en-US" sz="4000" dirty="0"/>
              <a:t>Empathy Map</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8307889"/>
              </p:ext>
            </p:extLst>
          </p:nvPr>
        </p:nvGraphicFramePr>
        <p:xfrm>
          <a:off x="882408" y="987613"/>
          <a:ext cx="10719582" cy="5120640"/>
        </p:xfrm>
        <a:graphic>
          <a:graphicData uri="http://schemas.openxmlformats.org/drawingml/2006/table">
            <a:tbl>
              <a:tblPr firstRow="1" bandRow="1">
                <a:tableStyleId>{5C22544A-7EE6-4342-B048-85BDC9FD1C3A}</a:tableStyleId>
              </a:tblPr>
              <a:tblGrid>
                <a:gridCol w="5339366">
                  <a:extLst>
                    <a:ext uri="{9D8B030D-6E8A-4147-A177-3AD203B41FA5}">
                      <a16:colId xmlns:a16="http://schemas.microsoft.com/office/drawing/2014/main" val="531050287"/>
                    </a:ext>
                  </a:extLst>
                </a:gridCol>
                <a:gridCol w="5380216">
                  <a:extLst>
                    <a:ext uri="{9D8B030D-6E8A-4147-A177-3AD203B41FA5}">
                      <a16:colId xmlns:a16="http://schemas.microsoft.com/office/drawing/2014/main" val="1059880515"/>
                    </a:ext>
                  </a:extLst>
                </a:gridCol>
              </a:tblGrid>
              <a:tr h="370840">
                <a:tc>
                  <a:txBody>
                    <a:bodyPr/>
                    <a:lstStyle/>
                    <a:p>
                      <a:pPr algn="ctr"/>
                      <a:r>
                        <a:rPr lang="en-US" b="1" dirty="0"/>
                        <a:t>SAY</a:t>
                      </a:r>
                    </a:p>
                    <a:p>
                      <a:pPr algn="ctr"/>
                      <a:r>
                        <a:rPr lang="en-US" b="1" baseline="0" dirty="0"/>
                        <a:t>Schedule maker was saying that software </a:t>
                      </a:r>
                    </a:p>
                    <a:p>
                      <a:pPr algn="ctr"/>
                      <a:r>
                        <a:rPr lang="en-US" b="1" baseline="0" dirty="0"/>
                        <a:t>should be able to read the excel file</a:t>
                      </a:r>
                      <a:endParaRPr lang="en-US" b="1" dirty="0"/>
                    </a:p>
                    <a:p>
                      <a:pPr algn="ctr"/>
                      <a:r>
                        <a:rPr lang="en-US" b="1" dirty="0">
                          <a:solidFill>
                            <a:schemeClr val="accent4">
                              <a:lumMod val="60000"/>
                              <a:lumOff val="40000"/>
                            </a:schemeClr>
                          </a:solidFill>
                        </a:rPr>
                        <a:t>Facilitator was saying that</a:t>
                      </a:r>
                      <a:r>
                        <a:rPr lang="en-US" b="1" baseline="0" dirty="0">
                          <a:solidFill>
                            <a:schemeClr val="accent4">
                              <a:lumMod val="60000"/>
                              <a:lumOff val="40000"/>
                            </a:schemeClr>
                          </a:solidFill>
                        </a:rPr>
                        <a:t> he really </a:t>
                      </a:r>
                    </a:p>
                    <a:p>
                      <a:pPr algn="ctr"/>
                      <a:r>
                        <a:rPr lang="en-US" b="1" baseline="0" dirty="0">
                          <a:solidFill>
                            <a:schemeClr val="accent4">
                              <a:lumMod val="60000"/>
                              <a:lumOff val="40000"/>
                            </a:schemeClr>
                          </a:solidFill>
                        </a:rPr>
                        <a:t>need such mobile application</a:t>
                      </a:r>
                      <a:endParaRPr lang="en-US" b="1" dirty="0">
                        <a:solidFill>
                          <a:schemeClr val="accent4">
                            <a:lumMod val="60000"/>
                            <a:lumOff val="40000"/>
                          </a:schemeClr>
                        </a:solidFill>
                      </a:endParaRPr>
                    </a:p>
                    <a:p>
                      <a:pPr algn="ctr"/>
                      <a:r>
                        <a:rPr lang="en-US" b="1" dirty="0"/>
                        <a:t>Communication Officer said it is difficult </a:t>
                      </a:r>
                    </a:p>
                    <a:p>
                      <a:pPr algn="ctr"/>
                      <a:r>
                        <a:rPr lang="en-US" b="1" dirty="0"/>
                        <a:t>to</a:t>
                      </a:r>
                      <a:r>
                        <a:rPr lang="en-US" b="1" baseline="0" dirty="0"/>
                        <a:t> know about make-up classes</a:t>
                      </a:r>
                      <a:endParaRPr lang="en-US" b="1" dirty="0"/>
                    </a:p>
                    <a:p>
                      <a:pPr algn="ctr"/>
                      <a:endParaRPr lang="en-US" b="1" dirty="0"/>
                    </a:p>
                    <a:p>
                      <a:pPr algn="ctr"/>
                      <a:endParaRPr lang="en-US" b="1" dirty="0"/>
                    </a:p>
                  </a:txBody>
                  <a:tcPr marL="83516" marR="83516"/>
                </a:tc>
                <a:tc>
                  <a:txBody>
                    <a:bodyPr/>
                    <a:lstStyle/>
                    <a:p>
                      <a:pPr algn="ctr"/>
                      <a:r>
                        <a:rPr lang="en-US" b="1" dirty="0"/>
                        <a:t>DO</a:t>
                      </a:r>
                    </a:p>
                    <a:p>
                      <a:pPr algn="ctr"/>
                      <a:r>
                        <a:rPr lang="en-US" b="1" dirty="0"/>
                        <a:t>Schedule</a:t>
                      </a:r>
                      <a:r>
                        <a:rPr lang="en-US" b="1" baseline="0" dirty="0"/>
                        <a:t> maker was showing the </a:t>
                      </a:r>
                    </a:p>
                    <a:p>
                      <a:pPr algn="ctr"/>
                      <a:r>
                        <a:rPr lang="en-US" b="1" baseline="0" dirty="0"/>
                        <a:t>problems of using current software</a:t>
                      </a:r>
                    </a:p>
                    <a:p>
                      <a:pPr algn="ctr"/>
                      <a:r>
                        <a:rPr lang="en-US" b="1" dirty="0">
                          <a:solidFill>
                            <a:schemeClr val="accent4">
                              <a:lumMod val="60000"/>
                              <a:lumOff val="40000"/>
                            </a:schemeClr>
                          </a:solidFill>
                        </a:rPr>
                        <a:t>Facilitator also showed his method</a:t>
                      </a:r>
                    </a:p>
                    <a:p>
                      <a:pPr algn="ctr"/>
                      <a:r>
                        <a:rPr lang="en-US" b="1" dirty="0">
                          <a:solidFill>
                            <a:schemeClr val="accent4">
                              <a:lumMod val="60000"/>
                              <a:lumOff val="40000"/>
                            </a:schemeClr>
                          </a:solidFill>
                        </a:rPr>
                        <a:t>Of traversing</a:t>
                      </a:r>
                      <a:r>
                        <a:rPr lang="en-US" b="1" baseline="0" dirty="0">
                          <a:solidFill>
                            <a:schemeClr val="accent4">
                              <a:lumMod val="60000"/>
                              <a:lumOff val="40000"/>
                            </a:schemeClr>
                          </a:solidFill>
                        </a:rPr>
                        <a:t> through schedule, exhausting</a:t>
                      </a:r>
                      <a:endParaRPr lang="en-US" b="1" dirty="0">
                        <a:solidFill>
                          <a:schemeClr val="accent4">
                            <a:lumMod val="60000"/>
                            <a:lumOff val="40000"/>
                          </a:schemeClr>
                        </a:solidFill>
                      </a:endParaRPr>
                    </a:p>
                    <a:p>
                      <a:pPr algn="ctr"/>
                      <a:r>
                        <a:rPr lang="en-US" b="1" dirty="0"/>
                        <a:t>Communication Officer was humbly </a:t>
                      </a:r>
                    </a:p>
                    <a:p>
                      <a:pPr algn="ctr"/>
                      <a:r>
                        <a:rPr lang="en-US" b="1" dirty="0"/>
                        <a:t>telling about her tasks</a:t>
                      </a:r>
                    </a:p>
                    <a:p>
                      <a:pPr algn="ctr"/>
                      <a:endParaRPr lang="en-US" b="1" dirty="0"/>
                    </a:p>
                  </a:txBody>
                  <a:tcPr marL="83516" marR="83516"/>
                </a:tc>
                <a:extLst>
                  <a:ext uri="{0D108BD9-81ED-4DB2-BD59-A6C34878D82A}">
                    <a16:rowId xmlns:a16="http://schemas.microsoft.com/office/drawing/2014/main" val="1611109273"/>
                  </a:ext>
                </a:extLst>
              </a:tr>
              <a:tr h="370840">
                <a:tc>
                  <a:txBody>
                    <a:bodyPr/>
                    <a:lstStyle/>
                    <a:p>
                      <a:pPr algn="ctr"/>
                      <a:r>
                        <a:rPr lang="en-US" b="1" dirty="0"/>
                        <a:t>THINK</a:t>
                      </a:r>
                    </a:p>
                    <a:p>
                      <a:pPr algn="ctr"/>
                      <a:r>
                        <a:rPr lang="en-US" b="1" dirty="0"/>
                        <a:t>Schedule Maker was thinking that new software will</a:t>
                      </a:r>
                      <a:r>
                        <a:rPr lang="en-US" b="1" baseline="0" dirty="0"/>
                        <a:t> be easy to use and will have more features</a:t>
                      </a:r>
                      <a:endParaRPr lang="en-US" b="1" dirty="0"/>
                    </a:p>
                    <a:p>
                      <a:pPr algn="ctr"/>
                      <a:r>
                        <a:rPr lang="en-US" b="1" dirty="0">
                          <a:solidFill>
                            <a:schemeClr val="accent6">
                              <a:lumMod val="50000"/>
                            </a:schemeClr>
                          </a:solidFill>
                        </a:rPr>
                        <a:t>Facilitator was thinking that he is going to </a:t>
                      </a:r>
                    </a:p>
                    <a:p>
                      <a:pPr algn="ctr"/>
                      <a:r>
                        <a:rPr lang="en-US" b="1" dirty="0">
                          <a:solidFill>
                            <a:schemeClr val="accent6">
                              <a:lumMod val="50000"/>
                            </a:schemeClr>
                          </a:solidFill>
                        </a:rPr>
                        <a:t>have this application within few months</a:t>
                      </a:r>
                    </a:p>
                    <a:p>
                      <a:pPr algn="ctr"/>
                      <a:r>
                        <a:rPr lang="en-US" b="1" dirty="0"/>
                        <a:t>Communication Officer was thinking of minimizing his workload </a:t>
                      </a:r>
                    </a:p>
                    <a:p>
                      <a:pPr algn="ctr"/>
                      <a:endParaRPr lang="en-US" b="1" dirty="0"/>
                    </a:p>
                    <a:p>
                      <a:pPr algn="ctr"/>
                      <a:endParaRPr lang="en-US" b="1" dirty="0"/>
                    </a:p>
                  </a:txBody>
                  <a:tcPr marL="83516" marR="83516"/>
                </a:tc>
                <a:tc>
                  <a:txBody>
                    <a:bodyPr/>
                    <a:lstStyle/>
                    <a:p>
                      <a:pPr algn="ctr"/>
                      <a:r>
                        <a:rPr lang="en-US" b="1" dirty="0"/>
                        <a:t>FEEL</a:t>
                      </a:r>
                    </a:p>
                    <a:p>
                      <a:pPr algn="ctr"/>
                      <a:r>
                        <a:rPr lang="en-US" b="1" dirty="0"/>
                        <a:t>Schedule Maker was feeling relieved by </a:t>
                      </a:r>
                    </a:p>
                    <a:p>
                      <a:pPr algn="ctr"/>
                      <a:r>
                        <a:rPr lang="en-US" b="1" dirty="0"/>
                        <a:t>thinking of using such software</a:t>
                      </a:r>
                    </a:p>
                    <a:p>
                      <a:pPr algn="ctr"/>
                      <a:r>
                        <a:rPr lang="en-US" b="1" dirty="0">
                          <a:solidFill>
                            <a:schemeClr val="accent6">
                              <a:lumMod val="50000"/>
                            </a:schemeClr>
                          </a:solidFill>
                        </a:rPr>
                        <a:t>Facilitator was feeling happy</a:t>
                      </a:r>
                    </a:p>
                    <a:p>
                      <a:pPr algn="ctr"/>
                      <a:endParaRPr lang="en-US" b="1" dirty="0">
                        <a:solidFill>
                          <a:schemeClr val="accent6">
                            <a:lumMod val="50000"/>
                          </a:schemeClr>
                        </a:solidFill>
                      </a:endParaRPr>
                    </a:p>
                    <a:p>
                      <a:pPr algn="ctr"/>
                      <a:r>
                        <a:rPr lang="en-US" b="1" dirty="0"/>
                        <a:t>Communication officer was excited </a:t>
                      </a:r>
                    </a:p>
                  </a:txBody>
                  <a:tcPr marL="83516" marR="83516"/>
                </a:tc>
                <a:extLst>
                  <a:ext uri="{0D108BD9-81ED-4DB2-BD59-A6C34878D82A}">
                    <a16:rowId xmlns:a16="http://schemas.microsoft.com/office/drawing/2014/main" val="3418901041"/>
                  </a:ext>
                </a:extLst>
              </a:tr>
            </a:tbl>
          </a:graphicData>
        </a:graphic>
      </p:graphicFrame>
    </p:spTree>
    <p:extLst>
      <p:ext uri="{BB962C8B-B14F-4D97-AF65-F5344CB8AC3E}">
        <p14:creationId xmlns:p14="http://schemas.microsoft.com/office/powerpoint/2010/main" val="321193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Needs and Insights</a:t>
            </a:r>
          </a:p>
        </p:txBody>
      </p:sp>
      <p:sp>
        <p:nvSpPr>
          <p:cNvPr id="3" name="Content Placeholder 2"/>
          <p:cNvSpPr>
            <a:spLocks noGrp="1"/>
          </p:cNvSpPr>
          <p:nvPr>
            <p:ph idx="1"/>
          </p:nvPr>
        </p:nvSpPr>
        <p:spPr/>
        <p:txBody>
          <a:bodyPr>
            <a:normAutofit/>
          </a:bodyPr>
          <a:lstStyle/>
          <a:p>
            <a:r>
              <a:rPr lang="en-US" sz="2400" dirty="0"/>
              <a:t>Administration wants to get rid off of manually scheduler making</a:t>
            </a:r>
          </a:p>
          <a:p>
            <a:endParaRPr lang="en-US" sz="2400" dirty="0"/>
          </a:p>
          <a:p>
            <a:r>
              <a:rPr lang="en-US" sz="2400" dirty="0"/>
              <a:t>Facilitation staff wants the quick way to find the room of a particular class. Also empty LTs for make up or TA sessions.</a:t>
            </a:r>
          </a:p>
          <a:p>
            <a:endParaRPr lang="en-US" sz="2400" dirty="0"/>
          </a:p>
          <a:p>
            <a:r>
              <a:rPr lang="en-US" sz="2400" dirty="0"/>
              <a:t>Faculty wants to know the suggestions of time slots for make-up sessions </a:t>
            </a:r>
          </a:p>
        </p:txBody>
      </p:sp>
    </p:spTree>
    <p:extLst>
      <p:ext uri="{BB962C8B-B14F-4D97-AF65-F5344CB8AC3E}">
        <p14:creationId xmlns:p14="http://schemas.microsoft.com/office/powerpoint/2010/main" val="132430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POV’s</a:t>
            </a:r>
          </a:p>
        </p:txBody>
      </p:sp>
      <p:sp>
        <p:nvSpPr>
          <p:cNvPr id="3" name="Content Placeholder 2"/>
          <p:cNvSpPr>
            <a:spLocks noGrp="1"/>
          </p:cNvSpPr>
          <p:nvPr>
            <p:ph idx="1"/>
          </p:nvPr>
        </p:nvSpPr>
        <p:spPr>
          <a:xfrm>
            <a:off x="1451579" y="1955409"/>
            <a:ext cx="9603275" cy="4149969"/>
          </a:xfrm>
        </p:spPr>
        <p:txBody>
          <a:bodyPr>
            <a:normAutofit/>
          </a:bodyPr>
          <a:lstStyle/>
          <a:p>
            <a:pPr lvl="0"/>
            <a:r>
              <a:rPr lang="en-US" sz="1800" b="1" dirty="0"/>
              <a:t>Maryam Aftab</a:t>
            </a:r>
            <a:r>
              <a:rPr lang="en-US" sz="1800" dirty="0"/>
              <a:t>, a schedule generator and event organizer at ITU. We were amazed to realize she had bad experiences with generating schedules. It would be </a:t>
            </a:r>
            <a:r>
              <a:rPr lang="en-US" sz="1800" b="1" dirty="0"/>
              <a:t>game changing</a:t>
            </a:r>
            <a:r>
              <a:rPr lang="en-US" sz="1800" dirty="0"/>
              <a:t> if she has to do less manual work to generate a schedule.</a:t>
            </a:r>
          </a:p>
          <a:p>
            <a:pPr>
              <a:lnSpc>
                <a:spcPct val="150000"/>
              </a:lnSpc>
            </a:pPr>
            <a:r>
              <a:rPr lang="en-US" sz="1800" b="1" dirty="0" err="1">
                <a:ea typeface="Arial" panose="020B0604020202020204" pitchFamily="34" charset="0"/>
              </a:rPr>
              <a:t>Ms.Shagufha</a:t>
            </a:r>
            <a:r>
              <a:rPr lang="en-US" sz="1800" b="1" dirty="0">
                <a:ea typeface="Arial" panose="020B0604020202020204" pitchFamily="34" charset="0"/>
              </a:rPr>
              <a:t> </a:t>
            </a:r>
            <a:r>
              <a:rPr lang="en-US" sz="1800" b="1" dirty="0" err="1">
                <a:ea typeface="Arial" panose="020B0604020202020204" pitchFamily="34" charset="0"/>
              </a:rPr>
              <a:t>Rawthore</a:t>
            </a:r>
            <a:r>
              <a:rPr lang="en-US" sz="1800" dirty="0">
                <a:ea typeface="Arial" panose="020B0604020202020204" pitchFamily="34" charset="0"/>
              </a:rPr>
              <a:t>, a communication officer at ITU and also a member of management team. We learned that when she wanted to organize an event in a specific time slot and that time slot is already taken, she had to ask from the admin for the availability of any other slot. </a:t>
            </a:r>
          </a:p>
          <a:p>
            <a:r>
              <a:rPr lang="en-US" sz="1800" b="1" dirty="0"/>
              <a:t>Khurram Bhatti</a:t>
            </a:r>
            <a:r>
              <a:rPr lang="en-US" sz="1800" dirty="0"/>
              <a:t>, Assistant Professor at ITU. He said that he face problem while deciding when to take makeup classes. He has to ask from the admin about the available free slot in which the makeup session can be scheduled. He suggested that take any other scheduler and make changes in it in such a way that changed can be implemented in schedule at run time.</a:t>
            </a:r>
          </a:p>
          <a:p>
            <a:endParaRPr lang="en-US" dirty="0"/>
          </a:p>
        </p:txBody>
      </p:sp>
    </p:spTree>
    <p:extLst>
      <p:ext uri="{BB962C8B-B14F-4D97-AF65-F5344CB8AC3E}">
        <p14:creationId xmlns:p14="http://schemas.microsoft.com/office/powerpoint/2010/main" val="51644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HMW’s</a:t>
            </a:r>
          </a:p>
        </p:txBody>
      </p:sp>
      <p:sp>
        <p:nvSpPr>
          <p:cNvPr id="3" name="Content Placeholder 2"/>
          <p:cNvSpPr>
            <a:spLocks noGrp="1"/>
          </p:cNvSpPr>
          <p:nvPr>
            <p:ph idx="1"/>
          </p:nvPr>
        </p:nvSpPr>
        <p:spPr>
          <a:xfrm>
            <a:off x="1451579" y="2015732"/>
            <a:ext cx="9603275" cy="4511677"/>
          </a:xfrm>
        </p:spPr>
        <p:txBody>
          <a:bodyPr>
            <a:normAutofit/>
          </a:bodyPr>
          <a:lstStyle/>
          <a:p>
            <a:pPr>
              <a:lnSpc>
                <a:spcPct val="150000"/>
              </a:lnSpc>
            </a:pPr>
            <a:r>
              <a:rPr lang="en-US" dirty="0"/>
              <a:t>Make everybody in the university known about the schedule.</a:t>
            </a:r>
          </a:p>
          <a:p>
            <a:pPr>
              <a:lnSpc>
                <a:spcPct val="150000"/>
              </a:lnSpc>
            </a:pPr>
            <a:r>
              <a:rPr lang="en-US" dirty="0"/>
              <a:t>Provide the complete detail of all classes.</a:t>
            </a:r>
          </a:p>
          <a:p>
            <a:pPr>
              <a:lnSpc>
                <a:spcPct val="150000"/>
              </a:lnSpc>
            </a:pPr>
            <a:r>
              <a:rPr lang="en-US" dirty="0"/>
              <a:t>Help to analyze the makeup class’s recovery.</a:t>
            </a:r>
          </a:p>
          <a:p>
            <a:pPr>
              <a:lnSpc>
                <a:spcPct val="150000"/>
              </a:lnSpc>
            </a:pPr>
            <a:r>
              <a:rPr lang="en-US" dirty="0"/>
              <a:t>Provide the complete ongoing activities in the university.</a:t>
            </a:r>
          </a:p>
          <a:p>
            <a:pPr>
              <a:lnSpc>
                <a:spcPct val="150000"/>
              </a:lnSpc>
            </a:pPr>
            <a:r>
              <a:rPr lang="en-US" dirty="0"/>
              <a:t>Tell students about teacher’s office hours.</a:t>
            </a:r>
          </a:p>
          <a:p>
            <a:pPr>
              <a:lnSpc>
                <a:spcPct val="150000"/>
              </a:lnSpc>
            </a:pPr>
            <a:r>
              <a:rPr lang="en-US" dirty="0"/>
              <a:t>Help event management team to finding free slot.</a:t>
            </a:r>
          </a:p>
          <a:p>
            <a:pPr>
              <a:lnSpc>
                <a:spcPct val="150000"/>
              </a:lnSpc>
            </a:pPr>
            <a:r>
              <a:rPr lang="en-US" dirty="0"/>
              <a:t>Check the availability of classes without asking from any one.</a:t>
            </a:r>
          </a:p>
        </p:txBody>
      </p:sp>
    </p:spTree>
    <p:extLst>
      <p:ext uri="{BB962C8B-B14F-4D97-AF65-F5344CB8AC3E}">
        <p14:creationId xmlns:p14="http://schemas.microsoft.com/office/powerpoint/2010/main" val="20356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Best selected Hmw’s</a:t>
            </a:r>
          </a:p>
        </p:txBody>
      </p:sp>
      <p:sp>
        <p:nvSpPr>
          <p:cNvPr id="3" name="Content Placeholder 2"/>
          <p:cNvSpPr>
            <a:spLocks noGrp="1"/>
          </p:cNvSpPr>
          <p:nvPr>
            <p:ph idx="1"/>
          </p:nvPr>
        </p:nvSpPr>
        <p:spPr/>
        <p:txBody>
          <a:bodyPr/>
          <a:lstStyle/>
          <a:p>
            <a:r>
              <a:rPr lang="en-US" dirty="0"/>
              <a:t>Make everybody in the university known about the schedule.</a:t>
            </a:r>
          </a:p>
          <a:p>
            <a:endParaRPr lang="en-US" dirty="0"/>
          </a:p>
          <a:p>
            <a:r>
              <a:rPr lang="en-US" dirty="0"/>
              <a:t>Incentivize teacher to share their free timings</a:t>
            </a:r>
          </a:p>
          <a:p>
            <a:endParaRPr lang="en-US" dirty="0"/>
          </a:p>
          <a:p>
            <a:r>
              <a:rPr lang="en-US" dirty="0"/>
              <a:t>Help event management team to finding free slot.</a:t>
            </a:r>
          </a:p>
          <a:p>
            <a:endParaRPr lang="en-US" dirty="0"/>
          </a:p>
          <a:p>
            <a:r>
              <a:rPr lang="en-US" dirty="0"/>
              <a:t>Provide the complete ongoing activities in the university.</a:t>
            </a:r>
          </a:p>
          <a:p>
            <a:endParaRPr lang="en-US" dirty="0"/>
          </a:p>
          <a:p>
            <a:endParaRPr lang="en-US" dirty="0"/>
          </a:p>
        </p:txBody>
      </p:sp>
    </p:spTree>
    <p:extLst>
      <p:ext uri="{BB962C8B-B14F-4D97-AF65-F5344CB8AC3E}">
        <p14:creationId xmlns:p14="http://schemas.microsoft.com/office/powerpoint/2010/main" val="288031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a:t>
            </a:r>
          </a:p>
        </p:txBody>
      </p:sp>
      <p:sp>
        <p:nvSpPr>
          <p:cNvPr id="3" name="Content Placeholder 2"/>
          <p:cNvSpPr>
            <a:spLocks noGrp="1"/>
          </p:cNvSpPr>
          <p:nvPr>
            <p:ph idx="1"/>
          </p:nvPr>
        </p:nvSpPr>
        <p:spPr/>
        <p:txBody>
          <a:bodyPr/>
          <a:lstStyle/>
          <a:p>
            <a:r>
              <a:rPr lang="en-US" b="1" dirty="0"/>
              <a:t>Schedule generator</a:t>
            </a:r>
            <a:br>
              <a:rPr lang="en-US" dirty="0"/>
            </a:br>
            <a:r>
              <a:rPr lang="en-US" dirty="0"/>
              <a:t>It will read the excel file in which courses, associated professors and associated classes      will be given, it will then generate the time slots for lectures with allotted rooms without collisions.</a:t>
            </a:r>
          </a:p>
          <a:p>
            <a:r>
              <a:rPr lang="en-US" b="1" dirty="0"/>
              <a:t>Schedule manager</a:t>
            </a:r>
            <a:br>
              <a:rPr lang="en-US" dirty="0"/>
            </a:br>
            <a:r>
              <a:rPr lang="en-US" dirty="0"/>
              <a:t>The application can sort the schedule according to </a:t>
            </a:r>
            <a:r>
              <a:rPr lang="en-US" b="1" dirty="0"/>
              <a:t>rooms, classes, professors</a:t>
            </a:r>
            <a:r>
              <a:rPr lang="en-US" dirty="0"/>
              <a:t> and </a:t>
            </a:r>
            <a:r>
              <a:rPr lang="en-US" b="1" dirty="0"/>
              <a:t>current time</a:t>
            </a:r>
            <a:r>
              <a:rPr lang="en-US" dirty="0"/>
              <a:t>. </a:t>
            </a:r>
          </a:p>
        </p:txBody>
      </p:sp>
    </p:spTree>
    <p:extLst>
      <p:ext uri="{BB962C8B-B14F-4D97-AF65-F5344CB8AC3E}">
        <p14:creationId xmlns:p14="http://schemas.microsoft.com/office/powerpoint/2010/main" val="3234537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dirty="0"/>
              <a:t>prototyping</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2378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LOW-FI PROTOTYPE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51579" y="1853754"/>
            <a:ext cx="9603275" cy="4249591"/>
          </a:xfrm>
          <a:prstGeom prst="rect">
            <a:avLst/>
          </a:prstGeom>
        </p:spPr>
      </p:pic>
    </p:spTree>
    <p:extLst>
      <p:ext uri="{BB962C8B-B14F-4D97-AF65-F5344CB8AC3E}">
        <p14:creationId xmlns:p14="http://schemas.microsoft.com/office/powerpoint/2010/main" val="243475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Team Members</a:t>
            </a:r>
            <a:br>
              <a:rPr lang="en-US" b="1" dirty="0"/>
            </a:br>
            <a:endParaRPr lang="en-US" dirty="0"/>
          </a:p>
        </p:txBody>
      </p:sp>
      <p:sp>
        <p:nvSpPr>
          <p:cNvPr id="3" name="Content Placeholder 2"/>
          <p:cNvSpPr>
            <a:spLocks noGrp="1"/>
          </p:cNvSpPr>
          <p:nvPr>
            <p:ph idx="1"/>
          </p:nvPr>
        </p:nvSpPr>
        <p:spPr>
          <a:xfrm>
            <a:off x="1747262" y="4333676"/>
            <a:ext cx="9011908" cy="3340810"/>
          </a:xfrm>
        </p:spPr>
        <p:txBody>
          <a:bodyPr/>
          <a:lstStyle/>
          <a:p>
            <a:pPr marL="0" indent="0">
              <a:buNone/>
            </a:pPr>
            <a:r>
              <a:rPr lang="en-US" dirty="0"/>
              <a:t>Muhammad Ali              </a:t>
            </a:r>
            <a:r>
              <a:rPr lang="en-US" dirty="0" err="1"/>
              <a:t>Ali</a:t>
            </a:r>
            <a:r>
              <a:rPr lang="en-US" dirty="0"/>
              <a:t> Satwat Khan           Usman Zafar             Badar Hashmi</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262" y="2237884"/>
            <a:ext cx="9011908" cy="2095792"/>
          </a:xfrm>
          <a:prstGeom prst="rect">
            <a:avLst/>
          </a:prstGeom>
        </p:spPr>
      </p:pic>
    </p:spTree>
    <p:extLst>
      <p:ext uri="{BB962C8B-B14F-4D97-AF65-F5344CB8AC3E}">
        <p14:creationId xmlns:p14="http://schemas.microsoft.com/office/powerpoint/2010/main" val="172927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MEDIUM-FI prototype</a:t>
            </a:r>
          </a:p>
        </p:txBody>
      </p:sp>
      <p:pic>
        <p:nvPicPr>
          <p:cNvPr id="12" name="Content Placehold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9" y="1961041"/>
            <a:ext cx="2283139" cy="4062086"/>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1646" y="1961041"/>
            <a:ext cx="2283140" cy="406208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1714" y="1961041"/>
            <a:ext cx="2284844" cy="4065118"/>
          </a:xfrm>
          <a:prstGeom prst="rect">
            <a:avLst/>
          </a:prstGeom>
        </p:spPr>
      </p:pic>
    </p:spTree>
    <p:extLst>
      <p:ext uri="{BB962C8B-B14F-4D97-AF65-F5344CB8AC3E}">
        <p14:creationId xmlns:p14="http://schemas.microsoft.com/office/powerpoint/2010/main" val="4153921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Testing Analysis</a:t>
            </a:r>
          </a:p>
        </p:txBody>
      </p:sp>
    </p:spTree>
    <p:extLst>
      <p:ext uri="{BB962C8B-B14F-4D97-AF65-F5344CB8AC3E}">
        <p14:creationId xmlns:p14="http://schemas.microsoft.com/office/powerpoint/2010/main" val="236156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HEURISTIC EVALUATION</a:t>
            </a:r>
          </a:p>
        </p:txBody>
      </p:sp>
      <p:sp>
        <p:nvSpPr>
          <p:cNvPr id="5" name="Content Placeholder 4"/>
          <p:cNvSpPr>
            <a:spLocks noGrp="1"/>
          </p:cNvSpPr>
          <p:nvPr>
            <p:ph idx="1"/>
          </p:nvPr>
        </p:nvSpPr>
        <p:spPr/>
        <p:txBody>
          <a:bodyPr/>
          <a:lstStyle/>
          <a:p>
            <a:pPr marL="0" indent="0">
              <a:buNone/>
            </a:pPr>
            <a:r>
              <a:rPr lang="en-US" b="1" dirty="0"/>
              <a:t>Problems with Medium-Fi prototype:</a:t>
            </a:r>
          </a:p>
          <a:p>
            <a:pPr>
              <a:lnSpc>
                <a:spcPct val="150000"/>
              </a:lnSpc>
            </a:pPr>
            <a:r>
              <a:rPr lang="en-US" dirty="0"/>
              <a:t>No Login Panel for registration</a:t>
            </a:r>
          </a:p>
          <a:p>
            <a:pPr>
              <a:lnSpc>
                <a:spcPct val="150000"/>
              </a:lnSpc>
            </a:pPr>
            <a:r>
              <a:rPr lang="en-US" dirty="0"/>
              <a:t>No Consistency for current schedule</a:t>
            </a:r>
          </a:p>
          <a:p>
            <a:pPr>
              <a:lnSpc>
                <a:spcPct val="150000"/>
              </a:lnSpc>
            </a:pPr>
            <a:r>
              <a:rPr lang="en-US" dirty="0"/>
              <a:t>Need Menu for options</a:t>
            </a:r>
          </a:p>
          <a:p>
            <a:pPr>
              <a:lnSpc>
                <a:spcPct val="150000"/>
              </a:lnSpc>
            </a:pPr>
            <a:r>
              <a:rPr lang="en-US" dirty="0"/>
              <a:t>No Notification Alert field</a:t>
            </a:r>
          </a:p>
          <a:p>
            <a:pPr marL="0" indent="0">
              <a:lnSpc>
                <a:spcPct val="150000"/>
              </a:lnSpc>
              <a:buNone/>
            </a:pPr>
            <a:r>
              <a:rPr lang="en-US" dirty="0"/>
              <a:t>   more…</a:t>
            </a:r>
          </a:p>
        </p:txBody>
      </p:sp>
      <p:sp>
        <p:nvSpPr>
          <p:cNvPr id="3" name="TextBox 2"/>
          <p:cNvSpPr txBox="1"/>
          <p:nvPr/>
        </p:nvSpPr>
        <p:spPr>
          <a:xfrm>
            <a:off x="8229600" y="4557933"/>
            <a:ext cx="3962400" cy="1938992"/>
          </a:xfrm>
          <a:prstGeom prst="rect">
            <a:avLst/>
          </a:prstGeom>
          <a:noFill/>
        </p:spPr>
        <p:txBody>
          <a:bodyPr wrap="square" rtlCol="0">
            <a:spAutoFit/>
          </a:bodyPr>
          <a:lstStyle/>
          <a:p>
            <a:r>
              <a:rPr lang="en-US" sz="2400" b="1" dirty="0"/>
              <a:t>Heuristics by:</a:t>
            </a:r>
          </a:p>
          <a:p>
            <a:r>
              <a:rPr lang="en-US" dirty="0"/>
              <a:t>			</a:t>
            </a:r>
            <a:r>
              <a:rPr lang="en-US" sz="2400" dirty="0"/>
              <a:t>Usama Latif</a:t>
            </a:r>
          </a:p>
          <a:p>
            <a:r>
              <a:rPr lang="en-US" sz="2400" dirty="0"/>
              <a:t>			Faisal Noor</a:t>
            </a:r>
          </a:p>
          <a:p>
            <a:r>
              <a:rPr lang="en-US" sz="2400" dirty="0"/>
              <a:t>			Zeeshan Muzammil</a:t>
            </a:r>
          </a:p>
          <a:p>
            <a:r>
              <a:rPr lang="en-US" sz="2400" dirty="0"/>
              <a:t>			</a:t>
            </a:r>
          </a:p>
        </p:txBody>
      </p:sp>
    </p:spTree>
    <p:extLst>
      <p:ext uri="{BB962C8B-B14F-4D97-AF65-F5344CB8AC3E}">
        <p14:creationId xmlns:p14="http://schemas.microsoft.com/office/powerpoint/2010/main" val="76535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Prototype Testing </a:t>
            </a:r>
          </a:p>
        </p:txBody>
      </p:sp>
      <p:sp>
        <p:nvSpPr>
          <p:cNvPr id="3" name="Content Placeholder 2"/>
          <p:cNvSpPr>
            <a:spLocks noGrp="1"/>
          </p:cNvSpPr>
          <p:nvPr>
            <p:ph idx="1"/>
          </p:nvPr>
        </p:nvSpPr>
        <p:spPr/>
        <p:txBody>
          <a:bodyPr/>
          <a:lstStyle/>
          <a:p>
            <a:r>
              <a:rPr lang="en-US" b="1" i="1" dirty="0" err="1"/>
              <a:t>Mehar</a:t>
            </a:r>
            <a:r>
              <a:rPr lang="en-US" b="1" i="1" dirty="0"/>
              <a:t> </a:t>
            </a:r>
            <a:r>
              <a:rPr lang="en-US" b="1" i="1" dirty="0" err="1"/>
              <a:t>Usama</a:t>
            </a:r>
            <a:r>
              <a:rPr lang="en-US" b="1" i="1" dirty="0"/>
              <a:t>(BSCS 14) : </a:t>
            </a:r>
            <a:r>
              <a:rPr lang="en-US" i="1" dirty="0"/>
              <a:t>This kind of application can help me in finding the availability of a professor.  </a:t>
            </a:r>
            <a:br>
              <a:rPr lang="en-US" i="1" dirty="0"/>
            </a:br>
            <a:r>
              <a:rPr lang="en-US" i="1" dirty="0"/>
              <a:t>It will be more beneficial for me if it will show the notifications before the start of class. </a:t>
            </a:r>
            <a:br>
              <a:rPr lang="en-US" i="1" dirty="0"/>
            </a:br>
            <a:r>
              <a:rPr lang="en-US" i="1" dirty="0"/>
              <a:t>During this, he showed me his old app which notifies him for the class.</a:t>
            </a:r>
          </a:p>
          <a:p>
            <a:r>
              <a:rPr lang="en-US" b="1" dirty="0" err="1"/>
              <a:t>Ammar</a:t>
            </a:r>
            <a:r>
              <a:rPr lang="en-US" b="1" dirty="0"/>
              <a:t> (help desk): </a:t>
            </a:r>
            <a:r>
              <a:rPr lang="en-US" dirty="0"/>
              <a:t>Good app, and it is perfect for me now, no need of any extra features.</a:t>
            </a:r>
          </a:p>
          <a:p>
            <a:r>
              <a:rPr lang="en-US" b="1" dirty="0" err="1"/>
              <a:t>Huziafa</a:t>
            </a:r>
            <a:r>
              <a:rPr lang="en-US" b="1" dirty="0"/>
              <a:t> (TA and RA): </a:t>
            </a:r>
            <a:r>
              <a:rPr lang="en-US" dirty="0"/>
              <a:t>Beneficial for me to find the slots for extra sessions, like TA or Makeup. It has a boring interface, make it more attractive.</a:t>
            </a:r>
            <a:endParaRPr lang="en-US" b="1" dirty="0"/>
          </a:p>
          <a:p>
            <a:endParaRPr lang="en-US" dirty="0"/>
          </a:p>
        </p:txBody>
      </p:sp>
    </p:spTree>
    <p:extLst>
      <p:ext uri="{BB962C8B-B14F-4D97-AF65-F5344CB8AC3E}">
        <p14:creationId xmlns:p14="http://schemas.microsoft.com/office/powerpoint/2010/main" val="3046752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HI-FI Prototype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8" y="1972057"/>
            <a:ext cx="2284881" cy="406518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117" y="1972058"/>
            <a:ext cx="2284883" cy="40651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9972" y="1972057"/>
            <a:ext cx="2284882" cy="4065186"/>
          </a:xfrm>
          <a:prstGeom prst="rect">
            <a:avLst/>
          </a:prstGeom>
        </p:spPr>
      </p:pic>
    </p:spTree>
    <p:extLst>
      <p:ext uri="{BB962C8B-B14F-4D97-AF65-F5344CB8AC3E}">
        <p14:creationId xmlns:p14="http://schemas.microsoft.com/office/powerpoint/2010/main" val="2206010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1451579" y="2302525"/>
            <a:ext cx="9603275" cy="3163820"/>
          </a:xfrm>
        </p:spPr>
        <p:txBody>
          <a:bodyPr>
            <a:normAutofit/>
          </a:bodyPr>
          <a:lstStyle/>
          <a:p>
            <a:r>
              <a:rPr lang="en-US" sz="2400" dirty="0"/>
              <a:t>The problem is quite genuine for many people and they need an easy solution</a:t>
            </a:r>
          </a:p>
          <a:p>
            <a:pPr marL="0" indent="0">
              <a:buNone/>
            </a:pPr>
            <a:endParaRPr lang="en-US" sz="2400" dirty="0"/>
          </a:p>
          <a:p>
            <a:r>
              <a:rPr lang="en-US" sz="2400" dirty="0"/>
              <a:t>We are hoping to fulfill their needs in the best way we can</a:t>
            </a:r>
          </a:p>
          <a:p>
            <a:endParaRPr lang="en-US" sz="2400" dirty="0"/>
          </a:p>
          <a:p>
            <a:endParaRPr lang="en-US" sz="2400" dirty="0"/>
          </a:p>
          <a:p>
            <a:pPr marL="0" indent="0" algn="ctr">
              <a:buNone/>
            </a:pPr>
            <a:endParaRPr lang="en-US" sz="2400" dirty="0"/>
          </a:p>
        </p:txBody>
      </p:sp>
    </p:spTree>
    <p:extLst>
      <p:ext uri="{BB962C8B-B14F-4D97-AF65-F5344CB8AC3E}">
        <p14:creationId xmlns:p14="http://schemas.microsoft.com/office/powerpoint/2010/main" val="1760586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Website - Prototype - GitHub </a:t>
            </a:r>
          </a:p>
        </p:txBody>
      </p:sp>
      <p:sp>
        <p:nvSpPr>
          <p:cNvPr id="3" name="Content Placeholder 2"/>
          <p:cNvSpPr>
            <a:spLocks noGrp="1"/>
          </p:cNvSpPr>
          <p:nvPr>
            <p:ph idx="1"/>
          </p:nvPr>
        </p:nvSpPr>
        <p:spPr>
          <a:xfrm>
            <a:off x="1451579" y="2015732"/>
            <a:ext cx="9603275" cy="4089646"/>
          </a:xfrm>
        </p:spPr>
        <p:txBody>
          <a:bodyPr>
            <a:normAutofit/>
          </a:bodyPr>
          <a:lstStyle/>
          <a:p>
            <a:r>
              <a:rPr lang="en-US" sz="2800" dirty="0"/>
              <a:t>Website:</a:t>
            </a:r>
          </a:p>
          <a:p>
            <a:pPr lvl="1"/>
            <a:r>
              <a:rPr lang="en-US" sz="2600" dirty="0"/>
              <a:t>schedulerpro.wordpress.com</a:t>
            </a:r>
          </a:p>
          <a:p>
            <a:r>
              <a:rPr lang="en-US" sz="2800" dirty="0"/>
              <a:t>Prototype:</a:t>
            </a:r>
          </a:p>
          <a:p>
            <a:pPr lvl="1"/>
            <a:r>
              <a:rPr lang="en-US" sz="2600" dirty="0"/>
              <a:t>www.fluidui.com</a:t>
            </a:r>
          </a:p>
          <a:p>
            <a:r>
              <a:rPr lang="en-US" sz="2800" dirty="0"/>
              <a:t>GitHub:</a:t>
            </a:r>
          </a:p>
          <a:p>
            <a:pPr lvl="1"/>
            <a:r>
              <a:rPr lang="en-US" sz="2600" dirty="0"/>
              <a:t>Github.com/</a:t>
            </a:r>
            <a:r>
              <a:rPr lang="en-US" sz="2600" dirty="0" err="1"/>
              <a:t>alisatwat</a:t>
            </a:r>
            <a:r>
              <a:rPr lang="en-US" sz="2600" dirty="0"/>
              <a:t>/</a:t>
            </a:r>
            <a:r>
              <a:rPr lang="en-US" sz="2600" dirty="0" err="1"/>
              <a:t>Scheduler_HCI_Project</a:t>
            </a:r>
            <a:endParaRPr lang="en-US" sz="2600" dirty="0"/>
          </a:p>
          <a:p>
            <a:endParaRPr lang="en-US" sz="2800" dirty="0"/>
          </a:p>
          <a:p>
            <a:pPr marL="457200" lvl="1" indent="0">
              <a:buNone/>
            </a:pPr>
            <a:endParaRPr lang="en-US" sz="2600" dirty="0"/>
          </a:p>
          <a:p>
            <a:pPr marL="457200" lvl="1" indent="0">
              <a:buNone/>
            </a:pPr>
            <a:endParaRPr lang="en-US" sz="2600" dirty="0"/>
          </a:p>
        </p:txBody>
      </p:sp>
    </p:spTree>
    <p:extLst>
      <p:ext uri="{BB962C8B-B14F-4D97-AF65-F5344CB8AC3E}">
        <p14:creationId xmlns:p14="http://schemas.microsoft.com/office/powerpoint/2010/main" val="3933908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76662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152356" y="2057400"/>
            <a:ext cx="8201465" cy="4038600"/>
          </a:xfrm>
        </p:spPr>
        <p:txBody>
          <a:bodyPr>
            <a:normAutofit/>
          </a:bodyPr>
          <a:lstStyle/>
          <a:p>
            <a:pPr marL="45720" indent="0" algn="ctr">
              <a:buNone/>
            </a:pPr>
            <a:endParaRPr lang="en-US" sz="1200" dirty="0"/>
          </a:p>
          <a:p>
            <a:pPr marL="45720" indent="0" algn="ctr">
              <a:buNone/>
            </a:pPr>
            <a:r>
              <a:rPr lang="en-US" sz="3200" b="1" dirty="0"/>
              <a:t>Problem Domain</a:t>
            </a:r>
            <a:endParaRPr lang="en-US" sz="800" b="1" dirty="0"/>
          </a:p>
          <a:p>
            <a:pPr marL="45720" indent="0" algn="just">
              <a:buNone/>
            </a:pPr>
            <a:r>
              <a:rPr lang="en-US" dirty="0"/>
              <a:t>Many a</a:t>
            </a:r>
            <a:r>
              <a:rPr lang="en-US" dirty="0">
                <a:solidFill>
                  <a:schemeClr val="tx1"/>
                </a:solidFill>
              </a:rPr>
              <a:t>pplications exist which generate the schedule for the university classes but amendments in a fixed schedule is a challenging task.  For example, finding </a:t>
            </a:r>
            <a:r>
              <a:rPr lang="en-US" dirty="0"/>
              <a:t>time slots for guest-lectures or make-up sessions. It</a:t>
            </a:r>
            <a:r>
              <a:rPr lang="en-US" dirty="0">
                <a:solidFill>
                  <a:schemeClr val="tx1"/>
                </a:solidFill>
              </a:rPr>
              <a:t> is muc</a:t>
            </a:r>
            <a:r>
              <a:rPr lang="en-US" dirty="0"/>
              <a:t>h difficult</a:t>
            </a:r>
            <a:r>
              <a:rPr lang="en-US" dirty="0">
                <a:solidFill>
                  <a:schemeClr val="tx1"/>
                </a:solidFill>
              </a:rPr>
              <a:t> to remember the overall schedule for a person and the facilitation staff face problem to facilitate students or staff about their schedule. Updating the schedule is also </a:t>
            </a:r>
            <a:r>
              <a:rPr lang="en-US" dirty="0"/>
              <a:t>a </a:t>
            </a:r>
            <a:r>
              <a:rPr lang="en-US" dirty="0">
                <a:solidFill>
                  <a:schemeClr val="tx1"/>
                </a:solidFill>
              </a:rPr>
              <a:t>problem for the facilitation staff.</a:t>
            </a:r>
          </a:p>
        </p:txBody>
      </p:sp>
    </p:spTree>
    <p:extLst>
      <p:ext uri="{BB962C8B-B14F-4D97-AF65-F5344CB8AC3E}">
        <p14:creationId xmlns:p14="http://schemas.microsoft.com/office/powerpoint/2010/main" val="37544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000" dirty="0"/>
              <a:t>idea</a:t>
            </a:r>
          </a:p>
        </p:txBody>
      </p:sp>
    </p:spTree>
    <p:extLst>
      <p:ext uri="{BB962C8B-B14F-4D97-AF65-F5344CB8AC3E}">
        <p14:creationId xmlns:p14="http://schemas.microsoft.com/office/powerpoint/2010/main" val="250491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46602"/>
            <a:ext cx="9603275" cy="807152"/>
          </a:xfrm>
        </p:spPr>
        <p:txBody>
          <a:bodyPr/>
          <a:lstStyle/>
          <a:p>
            <a:pPr algn="ctr"/>
            <a:r>
              <a:rPr lang="en-US" sz="3600" dirty="0"/>
              <a:t>Idea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039282"/>
              </p:ext>
            </p:extLst>
          </p:nvPr>
        </p:nvGraphicFramePr>
        <p:xfrm>
          <a:off x="0" y="2016125"/>
          <a:ext cx="12191999" cy="4098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96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Need Finding</a:t>
            </a:r>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3182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cs typeface="Times New Roman" panose="02020603050405020304" pitchFamily="18" charset="0"/>
              </a:rPr>
              <a:t>Potential Users</a:t>
            </a:r>
          </a:p>
        </p:txBody>
      </p:sp>
      <p:sp>
        <p:nvSpPr>
          <p:cNvPr id="3" name="Content Placeholder 2"/>
          <p:cNvSpPr>
            <a:spLocks noGrp="1"/>
          </p:cNvSpPr>
          <p:nvPr>
            <p:ph idx="1"/>
          </p:nvPr>
        </p:nvSpPr>
        <p:spPr/>
        <p:txBody>
          <a:bodyPr>
            <a:normAutofit/>
          </a:bodyPr>
          <a:lstStyle/>
          <a:p>
            <a:pPr marL="45720" indent="0" algn="ctr">
              <a:buNone/>
            </a:pPr>
            <a:r>
              <a:rPr lang="en-US" sz="2400" b="1" dirty="0">
                <a:solidFill>
                  <a:schemeClr val="accent1">
                    <a:lumMod val="75000"/>
                  </a:schemeClr>
                </a:solidFill>
              </a:rPr>
              <a:t>User Attribute List</a:t>
            </a:r>
          </a:p>
          <a:p>
            <a:pPr>
              <a:lnSpc>
                <a:spcPct val="150000"/>
              </a:lnSpc>
            </a:pPr>
            <a:r>
              <a:rPr lang="en-US" sz="2400" dirty="0"/>
              <a:t>Administration of the University</a:t>
            </a:r>
          </a:p>
          <a:p>
            <a:pPr>
              <a:lnSpc>
                <a:spcPct val="150000"/>
              </a:lnSpc>
            </a:pPr>
            <a:r>
              <a:rPr lang="en-US" sz="2400" dirty="0"/>
              <a:t>Facilitation Staff</a:t>
            </a:r>
          </a:p>
          <a:p>
            <a:pPr>
              <a:lnSpc>
                <a:spcPct val="150000"/>
              </a:lnSpc>
            </a:pPr>
            <a:r>
              <a:rPr lang="en-US" sz="2400" dirty="0"/>
              <a:t>Students</a:t>
            </a:r>
          </a:p>
          <a:p>
            <a:pPr>
              <a:lnSpc>
                <a:spcPct val="150000"/>
              </a:lnSpc>
            </a:pPr>
            <a:r>
              <a:rPr lang="en-US" sz="2400" dirty="0"/>
              <a:t>Faculty Staff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016" y="2521838"/>
            <a:ext cx="2438400" cy="2438400"/>
          </a:xfrm>
          <a:prstGeom prst="rect">
            <a:avLst/>
          </a:prstGeom>
        </p:spPr>
      </p:pic>
    </p:spTree>
    <p:extLst>
      <p:ext uri="{BB962C8B-B14F-4D97-AF65-F5344CB8AC3E}">
        <p14:creationId xmlns:p14="http://schemas.microsoft.com/office/powerpoint/2010/main" val="216536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Times New Roman" panose="02020603050405020304" pitchFamily="18" charset="0"/>
              </a:rPr>
              <a:t>Potential Users</a:t>
            </a:r>
            <a:endParaRPr lang="en-US" dirty="0"/>
          </a:p>
        </p:txBody>
      </p:sp>
      <p:sp>
        <p:nvSpPr>
          <p:cNvPr id="3" name="Content Placeholder 2"/>
          <p:cNvSpPr>
            <a:spLocks noGrp="1"/>
          </p:cNvSpPr>
          <p:nvPr>
            <p:ph idx="1"/>
          </p:nvPr>
        </p:nvSpPr>
        <p:spPr/>
        <p:txBody>
          <a:bodyPr/>
          <a:lstStyle/>
          <a:p>
            <a:pPr marL="45720" indent="0" algn="ctr">
              <a:buNone/>
            </a:pPr>
            <a:r>
              <a:rPr lang="en-US" sz="2400" b="1" dirty="0"/>
              <a:t>People Interviewed</a:t>
            </a:r>
          </a:p>
        </p:txBody>
      </p:sp>
      <p:graphicFrame>
        <p:nvGraphicFramePr>
          <p:cNvPr id="7" name="Table 6"/>
          <p:cNvGraphicFramePr>
            <a:graphicFrameLocks noGrp="1"/>
          </p:cNvGraphicFramePr>
          <p:nvPr>
            <p:extLst>
              <p:ext uri="{D42A27DB-BD31-4B8C-83A1-F6EECF244321}">
                <p14:modId xmlns:p14="http://schemas.microsoft.com/office/powerpoint/2010/main" val="2460474336"/>
              </p:ext>
            </p:extLst>
          </p:nvPr>
        </p:nvGraphicFramePr>
        <p:xfrm>
          <a:off x="2756847" y="2601339"/>
          <a:ext cx="9239534" cy="3718560"/>
        </p:xfrm>
        <a:graphic>
          <a:graphicData uri="http://schemas.openxmlformats.org/drawingml/2006/table">
            <a:tbl>
              <a:tblPr firstRow="1" bandRow="1">
                <a:tableStyleId>{2D5ABB26-0587-4C30-8999-92F81FD0307C}</a:tableStyleId>
              </a:tblPr>
              <a:tblGrid>
                <a:gridCol w="4619767">
                  <a:extLst>
                    <a:ext uri="{9D8B030D-6E8A-4147-A177-3AD203B41FA5}">
                      <a16:colId xmlns:a16="http://schemas.microsoft.com/office/drawing/2014/main" val="20000"/>
                    </a:ext>
                  </a:extLst>
                </a:gridCol>
                <a:gridCol w="4619767">
                  <a:extLst>
                    <a:ext uri="{9D8B030D-6E8A-4147-A177-3AD203B41FA5}">
                      <a16:colId xmlns:a16="http://schemas.microsoft.com/office/drawing/2014/main" val="20001"/>
                    </a:ext>
                  </a:extLst>
                </a:gridCol>
              </a:tblGrid>
              <a:tr h="1549728">
                <a:tc>
                  <a:txBody>
                    <a:bodyPr/>
                    <a:lstStyle/>
                    <a:p>
                      <a:pPr marL="45720" indent="0">
                        <a:spcBef>
                          <a:spcPts val="0"/>
                        </a:spcBef>
                        <a:buNone/>
                      </a:pPr>
                      <a:r>
                        <a:rPr lang="en-US" sz="2400" b="1" dirty="0"/>
                        <a:t>Mariam </a:t>
                      </a:r>
                      <a:r>
                        <a:rPr lang="en-US" sz="2400" b="1" dirty="0" err="1"/>
                        <a:t>Aftab</a:t>
                      </a:r>
                      <a:r>
                        <a:rPr lang="en-US" sz="2800" b="1" dirty="0"/>
                        <a:t>		</a:t>
                      </a:r>
                      <a:endParaRPr lang="en-US" sz="1200" b="1" dirty="0"/>
                    </a:p>
                    <a:p>
                      <a:pPr marL="45720" indent="0">
                        <a:spcBef>
                          <a:spcPts val="0"/>
                        </a:spcBef>
                        <a:buNone/>
                      </a:pPr>
                      <a:r>
                        <a:rPr lang="en-US" sz="1800" dirty="0"/>
                        <a:t>Schedule generator at ITU</a:t>
                      </a:r>
                    </a:p>
                    <a:p>
                      <a:pPr marL="45720" indent="0">
                        <a:spcBef>
                          <a:spcPts val="0"/>
                        </a:spcBef>
                        <a:buNone/>
                      </a:pPr>
                      <a:r>
                        <a:rPr lang="en-US" sz="1800" dirty="0"/>
                        <a:t>Management team</a:t>
                      </a:r>
                    </a:p>
                    <a:p>
                      <a:pPr marL="45720" indent="0">
                        <a:spcBef>
                          <a:spcPts val="0"/>
                        </a:spcBef>
                        <a:buNone/>
                      </a:pPr>
                      <a:r>
                        <a:rPr lang="en-US" sz="1800" dirty="0"/>
                        <a:t>Event organizer </a:t>
                      </a:r>
                    </a:p>
                    <a:p>
                      <a:r>
                        <a:rPr lang="en-US" dirty="0"/>
                        <a:t>Maintains Calendar</a:t>
                      </a:r>
                      <a:br>
                        <a:rPr lang="en-US" dirty="0"/>
                      </a:br>
                      <a:endParaRPr lang="en-US" dirty="0"/>
                    </a:p>
                  </a:txBody>
                  <a:tcPr/>
                </a:tc>
                <a:tc>
                  <a:txBody>
                    <a:bodyPr/>
                    <a:lstStyle/>
                    <a:p>
                      <a:r>
                        <a:rPr lang="en-US" sz="2400" b="1" dirty="0"/>
                        <a:t>Meesam</a:t>
                      </a:r>
                      <a:r>
                        <a:rPr lang="en-US" sz="2400" b="1" baseline="0" dirty="0"/>
                        <a:t> Ali</a:t>
                      </a:r>
                    </a:p>
                    <a:p>
                      <a:r>
                        <a:rPr lang="en-US" sz="1800" b="0" dirty="0"/>
                        <a:t>Student</a:t>
                      </a:r>
                      <a:r>
                        <a:rPr lang="en-US" sz="1800" b="0" baseline="0" dirty="0"/>
                        <a:t> at FAST</a:t>
                      </a:r>
                    </a:p>
                    <a:p>
                      <a:r>
                        <a:rPr lang="en-US" sz="1800" b="0" baseline="0" dirty="0"/>
                        <a:t>Follow schedule</a:t>
                      </a:r>
                    </a:p>
                    <a:p>
                      <a:r>
                        <a:rPr lang="en-US" sz="1800" b="0" baseline="0" dirty="0"/>
                        <a:t>Attends Events</a:t>
                      </a:r>
                      <a:endParaRPr lang="en-US" sz="1800" b="0" dirty="0"/>
                    </a:p>
                  </a:txBody>
                  <a:tcPr/>
                </a:tc>
                <a:extLst>
                  <a:ext uri="{0D108BD9-81ED-4DB2-BD59-A6C34878D82A}">
                    <a16:rowId xmlns:a16="http://schemas.microsoft.com/office/drawing/2014/main" val="10000"/>
                  </a:ext>
                </a:extLst>
              </a:tr>
              <a:tr h="1571253">
                <a:tc>
                  <a:txBody>
                    <a:bodyPr/>
                    <a:lstStyle/>
                    <a:p>
                      <a:r>
                        <a:rPr lang="en-US" sz="2400" b="1" baseline="0" dirty="0"/>
                        <a:t>Anwar Ahmed</a:t>
                      </a:r>
                    </a:p>
                    <a:p>
                      <a:r>
                        <a:rPr lang="en-US" sz="1800" b="0" dirty="0"/>
                        <a:t>Assistant Professor at FAST</a:t>
                      </a:r>
                    </a:p>
                    <a:p>
                      <a:r>
                        <a:rPr lang="en-US" sz="1800" b="0" dirty="0"/>
                        <a:t>Batch</a:t>
                      </a:r>
                      <a:r>
                        <a:rPr lang="en-US" sz="1800" b="0" baseline="0" dirty="0"/>
                        <a:t> Advisor</a:t>
                      </a:r>
                    </a:p>
                    <a:p>
                      <a:r>
                        <a:rPr lang="en-US" sz="1800" b="0" baseline="0" dirty="0"/>
                        <a:t>Follow Schedule</a:t>
                      </a:r>
                    </a:p>
                    <a:p>
                      <a:r>
                        <a:rPr lang="en-US" sz="1800" b="0" baseline="0" dirty="0"/>
                        <a:t>Researcher</a:t>
                      </a:r>
                      <a:endParaRPr lang="en-US" sz="1800" b="0" dirty="0"/>
                    </a:p>
                    <a:p>
                      <a:endParaRPr lang="en-US" dirty="0"/>
                    </a:p>
                  </a:txBody>
                  <a:tcPr/>
                </a:tc>
                <a:tc>
                  <a:txBody>
                    <a:bodyPr/>
                    <a:lstStyle/>
                    <a:p>
                      <a:pPr marL="45720" indent="0">
                        <a:spcBef>
                          <a:spcPts val="0"/>
                        </a:spcBef>
                        <a:buNone/>
                      </a:pPr>
                      <a:r>
                        <a:rPr lang="en-US" sz="2400" b="1" dirty="0"/>
                        <a:t>Mr. Ammar </a:t>
                      </a:r>
                    </a:p>
                    <a:p>
                      <a:pPr marL="45720" indent="0">
                        <a:spcBef>
                          <a:spcPts val="0"/>
                        </a:spcBef>
                        <a:buNone/>
                      </a:pPr>
                      <a:r>
                        <a:rPr lang="en-US" sz="1800" dirty="0"/>
                        <a:t>Facilitator at ITU</a:t>
                      </a:r>
                    </a:p>
                    <a:p>
                      <a:pPr marL="45720" indent="0">
                        <a:spcBef>
                          <a:spcPts val="0"/>
                        </a:spcBef>
                        <a:buNone/>
                      </a:pPr>
                      <a:r>
                        <a:rPr lang="en-US" sz="1800" dirty="0"/>
                        <a:t>Management Team</a:t>
                      </a:r>
                    </a:p>
                    <a:p>
                      <a:pPr marL="45720" indent="0">
                        <a:spcBef>
                          <a:spcPts val="0"/>
                        </a:spcBef>
                        <a:buNone/>
                      </a:pPr>
                      <a:r>
                        <a:rPr lang="en-US" dirty="0"/>
                        <a:t>Deals with faculty and students</a:t>
                      </a:r>
                      <a:br>
                        <a:rPr lang="en-US" dirty="0"/>
                      </a:br>
                      <a:endParaRPr lang="en-US" sz="18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785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cs typeface="Times New Roman" panose="02020603050405020304" pitchFamily="18" charset="0"/>
              </a:rPr>
              <a:t>Potential Users</a:t>
            </a:r>
            <a:endParaRPr lang="en-US" dirty="0"/>
          </a:p>
        </p:txBody>
      </p:sp>
      <p:sp>
        <p:nvSpPr>
          <p:cNvPr id="3" name="Content Placeholder 2"/>
          <p:cNvSpPr>
            <a:spLocks noGrp="1"/>
          </p:cNvSpPr>
          <p:nvPr>
            <p:ph idx="1"/>
          </p:nvPr>
        </p:nvSpPr>
        <p:spPr/>
        <p:txBody>
          <a:bodyPr/>
          <a:lstStyle/>
          <a:p>
            <a:pPr marL="0" indent="0" algn="ctr">
              <a:buNone/>
            </a:pPr>
            <a:r>
              <a:rPr lang="en-US" sz="2400" b="1" dirty="0"/>
              <a:t>People Interviewed</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227780"/>
              </p:ext>
            </p:extLst>
          </p:nvPr>
        </p:nvGraphicFramePr>
        <p:xfrm>
          <a:off x="2483892" y="2739535"/>
          <a:ext cx="7833324" cy="3566160"/>
        </p:xfrm>
        <a:graphic>
          <a:graphicData uri="http://schemas.openxmlformats.org/drawingml/2006/table">
            <a:tbl>
              <a:tblPr firstRow="1" bandRow="1">
                <a:tableStyleId>{2D5ABB26-0587-4C30-8999-92F81FD0307C}</a:tableStyleId>
              </a:tblPr>
              <a:tblGrid>
                <a:gridCol w="3916662">
                  <a:extLst>
                    <a:ext uri="{9D8B030D-6E8A-4147-A177-3AD203B41FA5}">
                      <a16:colId xmlns:a16="http://schemas.microsoft.com/office/drawing/2014/main" val="20000"/>
                    </a:ext>
                  </a:extLst>
                </a:gridCol>
                <a:gridCol w="3916662">
                  <a:extLst>
                    <a:ext uri="{9D8B030D-6E8A-4147-A177-3AD203B41FA5}">
                      <a16:colId xmlns:a16="http://schemas.microsoft.com/office/drawing/2014/main" val="20001"/>
                    </a:ext>
                  </a:extLst>
                </a:gridCol>
              </a:tblGrid>
              <a:tr h="2726810">
                <a:tc>
                  <a:txBody>
                    <a:bodyPr/>
                    <a:lstStyle/>
                    <a:p>
                      <a:r>
                        <a:rPr lang="en-US" sz="2400" b="1" dirty="0"/>
                        <a:t>Ms. </a:t>
                      </a:r>
                      <a:r>
                        <a:rPr lang="en-US" sz="2400" b="1" i="0" kern="1200" dirty="0">
                          <a:solidFill>
                            <a:schemeClr val="tx1"/>
                          </a:solidFill>
                          <a:effectLst/>
                          <a:latin typeface="+mn-lt"/>
                          <a:ea typeface="+mn-ea"/>
                          <a:cs typeface="+mn-cs"/>
                        </a:rPr>
                        <a:t>Shagufha Rawthore</a:t>
                      </a:r>
                    </a:p>
                    <a:p>
                      <a:r>
                        <a:rPr lang="en-US" sz="1800" b="0" i="0" kern="1200" dirty="0">
                          <a:solidFill>
                            <a:schemeClr val="tx1"/>
                          </a:solidFill>
                          <a:effectLst/>
                          <a:latin typeface="+mn-lt"/>
                          <a:ea typeface="+mn-ea"/>
                          <a:cs typeface="+mn-cs"/>
                        </a:rPr>
                        <a:t>Communication Officer</a:t>
                      </a:r>
                    </a:p>
                    <a:p>
                      <a:r>
                        <a:rPr lang="en-US" sz="1800" b="0" i="0" kern="1200" dirty="0">
                          <a:solidFill>
                            <a:schemeClr val="tx1"/>
                          </a:solidFill>
                          <a:effectLst/>
                          <a:latin typeface="+mn-lt"/>
                          <a:ea typeface="+mn-ea"/>
                          <a:cs typeface="+mn-cs"/>
                        </a:rPr>
                        <a:t>Guest-Lectures Organizer</a:t>
                      </a:r>
                    </a:p>
                    <a:p>
                      <a:r>
                        <a:rPr lang="en-US" sz="1800" b="0" dirty="0"/>
                        <a:t>Training</a:t>
                      </a:r>
                      <a:r>
                        <a:rPr lang="en-US" sz="1800" b="0" baseline="0" dirty="0"/>
                        <a:t> Events Organizer</a:t>
                      </a:r>
                    </a:p>
                    <a:p>
                      <a:r>
                        <a:rPr lang="en-US" sz="1800" b="0" baseline="0" dirty="0"/>
                        <a:t>Management Team</a:t>
                      </a:r>
                    </a:p>
                    <a:p>
                      <a:pPr marL="45720" indent="0">
                        <a:spcBef>
                          <a:spcPts val="0"/>
                        </a:spcBef>
                        <a:buNone/>
                      </a:pPr>
                      <a:endParaRPr lang="en-US" sz="2400" b="1" dirty="0"/>
                    </a:p>
                    <a:p>
                      <a:pPr marL="45720" indent="0">
                        <a:spcBef>
                          <a:spcPts val="0"/>
                        </a:spcBef>
                        <a:buNone/>
                      </a:pPr>
                      <a:r>
                        <a:rPr lang="en-US" sz="2400" b="1" dirty="0"/>
                        <a:t>Hafiz</a:t>
                      </a:r>
                      <a:r>
                        <a:rPr lang="en-US" sz="2400" b="1" baseline="0" dirty="0"/>
                        <a:t> </a:t>
                      </a:r>
                      <a:r>
                        <a:rPr lang="en-US" sz="2400" b="1" baseline="0" dirty="0" err="1"/>
                        <a:t>Suleman</a:t>
                      </a:r>
                      <a:r>
                        <a:rPr lang="en-US" sz="2800" b="1" dirty="0"/>
                        <a:t>		</a:t>
                      </a:r>
                      <a:endParaRPr lang="en-US" sz="1200" b="1" dirty="0"/>
                    </a:p>
                    <a:p>
                      <a:pPr marL="45720" indent="0">
                        <a:spcBef>
                          <a:spcPts val="0"/>
                        </a:spcBef>
                        <a:buNone/>
                      </a:pPr>
                      <a:r>
                        <a:rPr lang="en-US" sz="1800" dirty="0"/>
                        <a:t>M.SC</a:t>
                      </a:r>
                      <a:r>
                        <a:rPr lang="en-US" sz="1800" baseline="0" dirty="0"/>
                        <a:t> student in PU</a:t>
                      </a:r>
                    </a:p>
                    <a:p>
                      <a:pPr marL="45720" indent="0">
                        <a:spcBef>
                          <a:spcPts val="0"/>
                        </a:spcBef>
                        <a:buNone/>
                      </a:pPr>
                      <a:r>
                        <a:rPr lang="en-US" sz="1800" baseline="0" dirty="0"/>
                        <a:t>Follow schedule</a:t>
                      </a:r>
                      <a:endParaRPr lang="en-US" sz="1800" dirty="0"/>
                    </a:p>
                    <a:p>
                      <a:endParaRPr lang="en-US" sz="1800" b="0" dirty="0"/>
                    </a:p>
                  </a:txBody>
                  <a:tcPr/>
                </a:tc>
                <a:tc>
                  <a:txBody>
                    <a:bodyPr/>
                    <a:lstStyle/>
                    <a:p>
                      <a:r>
                        <a:rPr lang="en-US" sz="2400" b="1" dirty="0"/>
                        <a:t>Mr. </a:t>
                      </a:r>
                      <a:r>
                        <a:rPr lang="en-US" sz="2400" b="1" dirty="0" err="1"/>
                        <a:t>Khurram</a:t>
                      </a:r>
                      <a:r>
                        <a:rPr lang="en-US" sz="2400" b="1" dirty="0"/>
                        <a:t> Bhatti</a:t>
                      </a:r>
                    </a:p>
                    <a:p>
                      <a:r>
                        <a:rPr lang="en-US" sz="1800" b="0" i="0" kern="1200" dirty="0">
                          <a:solidFill>
                            <a:schemeClr val="tx1"/>
                          </a:solidFill>
                          <a:effectLst/>
                          <a:latin typeface="+mn-lt"/>
                          <a:ea typeface="+mn-ea"/>
                          <a:cs typeface="+mn-cs"/>
                        </a:rPr>
                        <a:t>Assistant Professor at ITU</a:t>
                      </a:r>
                    </a:p>
                    <a:p>
                      <a:r>
                        <a:rPr lang="en-US" sz="1800" b="0" i="0" kern="1200" dirty="0">
                          <a:solidFill>
                            <a:schemeClr val="tx1"/>
                          </a:solidFill>
                          <a:effectLst/>
                          <a:latin typeface="+mn-lt"/>
                          <a:ea typeface="+mn-ea"/>
                          <a:cs typeface="+mn-cs"/>
                        </a:rPr>
                        <a:t>Post-Doctorate</a:t>
                      </a:r>
                    </a:p>
                    <a:p>
                      <a:r>
                        <a:rPr lang="en-US" sz="1800" b="0" i="0" kern="1200" dirty="0">
                          <a:solidFill>
                            <a:schemeClr val="tx1"/>
                          </a:solidFill>
                          <a:effectLst/>
                          <a:latin typeface="+mn-lt"/>
                          <a:ea typeface="+mn-ea"/>
                          <a:cs typeface="+mn-cs"/>
                        </a:rPr>
                        <a:t>Researcher </a:t>
                      </a:r>
                    </a:p>
                    <a:p>
                      <a:endParaRPr lang="en-US" sz="18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p>
                      <a:r>
                        <a:rPr lang="en-US" sz="2400" b="1" baseline="0" dirty="0"/>
                        <a:t>Sami </a:t>
                      </a:r>
                      <a:r>
                        <a:rPr lang="en-US" sz="2400" b="1" baseline="0" dirty="0" err="1"/>
                        <a:t>Ullah</a:t>
                      </a:r>
                      <a:endParaRPr lang="en-US" sz="2400" b="1" baseline="0" dirty="0"/>
                    </a:p>
                    <a:p>
                      <a:r>
                        <a:rPr lang="en-US" sz="1800" b="0" dirty="0"/>
                        <a:t>Student</a:t>
                      </a:r>
                      <a:r>
                        <a:rPr lang="en-US" sz="1800" b="0" baseline="0" dirty="0"/>
                        <a:t> at FAST</a:t>
                      </a:r>
                    </a:p>
                    <a:p>
                      <a:r>
                        <a:rPr lang="en-US" sz="1800" b="0" baseline="0" dirty="0"/>
                        <a:t>Follow schedule</a:t>
                      </a:r>
                    </a:p>
                    <a:p>
                      <a:endParaRPr lang="en-US" sz="18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p>
                      <a:endParaRPr lang="en-US" sz="18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717124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419</TotalTime>
  <Words>845</Words>
  <Application>Microsoft Office PowerPoint</Application>
  <PresentationFormat>Widescreen</PresentationFormat>
  <Paragraphs>179</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Gill Sans MT</vt:lpstr>
      <vt:lpstr>Times New Roman</vt:lpstr>
      <vt:lpstr>Wingdings</vt:lpstr>
      <vt:lpstr>Gallery</vt:lpstr>
      <vt:lpstr>Scheduler</vt:lpstr>
      <vt:lpstr>Team Members </vt:lpstr>
      <vt:lpstr>INTRODUCTION</vt:lpstr>
      <vt:lpstr>idea</vt:lpstr>
      <vt:lpstr>Idea Processing</vt:lpstr>
      <vt:lpstr>Need Finding</vt:lpstr>
      <vt:lpstr>Potential Users</vt:lpstr>
      <vt:lpstr>Potential Users</vt:lpstr>
      <vt:lpstr>Potential Users</vt:lpstr>
      <vt:lpstr>Potential Users</vt:lpstr>
      <vt:lpstr>Analysis and importance </vt:lpstr>
      <vt:lpstr>Empathy Map</vt:lpstr>
      <vt:lpstr>Needs and Insights</vt:lpstr>
      <vt:lpstr>POV’s</vt:lpstr>
      <vt:lpstr>HMW’s</vt:lpstr>
      <vt:lpstr>Best selected Hmw’s</vt:lpstr>
      <vt:lpstr>Product</vt:lpstr>
      <vt:lpstr>prototyping</vt:lpstr>
      <vt:lpstr>LOW-FI PROTOTYPE</vt:lpstr>
      <vt:lpstr>MEDIUM-FI prototype</vt:lpstr>
      <vt:lpstr>Testing Analysis</vt:lpstr>
      <vt:lpstr>HEURISTIC EVALUATION</vt:lpstr>
      <vt:lpstr>Prototype Testing </vt:lpstr>
      <vt:lpstr>HI-FI Prototype</vt:lpstr>
      <vt:lpstr>conclusion</vt:lpstr>
      <vt:lpstr>Website - Prototype - GitHub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SATWAT KHAN</dc:creator>
  <cp:lastModifiedBy>Muhammad Ali</cp:lastModifiedBy>
  <cp:revision>47</cp:revision>
  <dcterms:created xsi:type="dcterms:W3CDTF">2017-02-28T19:10:18Z</dcterms:created>
  <dcterms:modified xsi:type="dcterms:W3CDTF">2017-06-14T09:33:39Z</dcterms:modified>
</cp:coreProperties>
</file>