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FB3F-B9B3-48E5-9AF5-F9A0F032001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BE57-2D8B-488E-AE1A-3C0C228C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2BE57-2D8B-488E-AE1A-3C0C228C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27089" b="21637"/>
          <a:stretch>
            <a:fillRect/>
          </a:stretch>
        </p:blipFill>
        <p:spPr bwMode="auto">
          <a:xfrm>
            <a:off x="-71966" y="0"/>
            <a:ext cx="12263967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103632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029200"/>
            <a:ext cx="8534400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5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98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5634" y="838200"/>
            <a:ext cx="2592917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767" y="838200"/>
            <a:ext cx="757766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96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1" y="838200"/>
            <a:ext cx="10363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884767" y="1714500"/>
            <a:ext cx="5080000" cy="46101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7967" y="1714500"/>
            <a:ext cx="5080000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90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1" y="838200"/>
            <a:ext cx="10363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84767" y="1714500"/>
            <a:ext cx="10363200" cy="46101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tr-TR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26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0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7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767" y="1714500"/>
            <a:ext cx="50800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967" y="1714500"/>
            <a:ext cx="50800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68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55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3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9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2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7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5351" y="838200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767" y="1714500"/>
            <a:ext cx="103632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1276"/>
            <a:ext cx="25400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4B8C97-39D0-43D8-B828-537243C86B85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 sz="1800"/>
          </a:p>
        </p:txBody>
      </p:sp>
      <p:pic>
        <p:nvPicPr>
          <p:cNvPr id="7174" name="Picture 11" descr="AirLine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0266024" y="344488"/>
            <a:ext cx="11512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400">
                <a:solidFill>
                  <a:schemeClr val="bg1"/>
                </a:solidFill>
              </a:rPr>
              <a:t>Wireless life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351" y="0"/>
            <a:ext cx="12192000" cy="6858000"/>
          </a:xfrm>
          <a:prstGeom prst="rect">
            <a:avLst/>
          </a:prstGeom>
          <a:noFill/>
          <a:ln w="12700">
            <a:solidFill>
              <a:srgbClr val="9084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sz="1800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35931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ヒラギノ角ゴ Pro W3" pitchFamily="48" charset="-128"/>
        </a:defRPr>
      </a:lvl9pPr>
    </p:titleStyle>
    <p:bodyStyle>
      <a:lvl1pPr marL="193675" indent="-193675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482600" indent="-192088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766763" indent="-187325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bg2"/>
          </a:solidFill>
          <a:latin typeface="+mn-lt"/>
          <a:ea typeface="+mn-ea"/>
        </a:defRPr>
      </a:lvl3pPr>
      <a:lvl4pPr marL="1049338" indent="-193675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bg2"/>
          </a:solidFill>
          <a:latin typeface="+mn-lt"/>
          <a:ea typeface="+mn-ea"/>
        </a:defRPr>
      </a:lvl4pPr>
      <a:lvl5pPr marL="1328738" indent="-190500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anose="02020603050405020304" pitchFamily="18" charset="0"/>
        <a:buChar char="•"/>
        <a:defRPr sz="1200">
          <a:solidFill>
            <a:schemeClr val="bg2"/>
          </a:solidFill>
          <a:latin typeface="+mn-lt"/>
          <a:ea typeface="+mn-ea"/>
        </a:defRPr>
      </a:lvl5pPr>
      <a:lvl6pPr marL="1785938" indent="-190500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+mn-ea"/>
        </a:defRPr>
      </a:lvl6pPr>
      <a:lvl7pPr marL="2243138" indent="-190500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+mn-ea"/>
        </a:defRPr>
      </a:lvl7pPr>
      <a:lvl8pPr marL="2700338" indent="-190500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+mn-ea"/>
        </a:defRPr>
      </a:lvl8pPr>
      <a:lvl9pPr marL="3157538" indent="-190500" algn="l" defTabSz="896938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linux.net/books/lkd2" TargetMode="External"/><Relationship Id="rId2" Type="http://schemas.openxmlformats.org/officeDocument/2006/relationships/hyperlink" Target="http://www.tldp.org/LDP/lkmpg/2.6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ashcourse.ca/introduction-linux-kernel-programming/introduction-linux-kernel-programming" TargetMode="External"/><Relationship Id="rId5" Type="http://schemas.openxmlformats.org/officeDocument/2006/relationships/hyperlink" Target="http://www.linuxjournal.com/article/7353" TargetMode="External"/><Relationship Id="rId4" Type="http://schemas.openxmlformats.org/officeDocument/2006/relationships/hyperlink" Target="http://www.makelinux.net/ldd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Kernel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AirTies</a:t>
            </a:r>
            <a:r>
              <a:rPr lang="en-US" dirty="0" smtClean="0"/>
              <a:t> </a:t>
            </a:r>
            <a:r>
              <a:rPr lang="en-US" dirty="0" err="1" smtClean="0"/>
              <a:t>SummerSeed</a:t>
            </a:r>
            <a:r>
              <a:rPr lang="en-US" dirty="0" smtClean="0"/>
              <a:t> ‘15</a:t>
            </a:r>
          </a:p>
          <a:p>
            <a:endParaRPr lang="en-US" dirty="0"/>
          </a:p>
          <a:p>
            <a:r>
              <a:rPr lang="en-US" dirty="0" smtClean="0"/>
              <a:t>Bilal Hatipoglu</a:t>
            </a:r>
          </a:p>
          <a:p>
            <a:r>
              <a:rPr lang="en-US" dirty="0" smtClean="0"/>
              <a:t>02.07.2015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1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lsmod</a:t>
            </a:r>
            <a:r>
              <a:rPr lang="en-US" dirty="0" smtClean="0"/>
              <a:t>/</a:t>
            </a:r>
            <a:r>
              <a:rPr lang="en-US" dirty="0" err="1" smtClean="0"/>
              <a:t>insmod</a:t>
            </a:r>
            <a:r>
              <a:rPr lang="en-US" dirty="0" smtClean="0"/>
              <a:t>/</a:t>
            </a:r>
            <a:r>
              <a:rPr lang="en-US" dirty="0" err="1" smtClean="0"/>
              <a:t>rmmod</a:t>
            </a:r>
            <a:r>
              <a:rPr lang="en-US" dirty="0" smtClean="0"/>
              <a:t>/</a:t>
            </a:r>
            <a:r>
              <a:rPr lang="en-US" dirty="0" err="1" smtClean="0"/>
              <a:t>modprobe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list the currently installed modules: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simplest way to load a module is via </a:t>
            </a:r>
            <a:r>
              <a:rPr lang="en-US" i="1" dirty="0" err="1" smtClean="0"/>
              <a:t>insmod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module.ko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To remove a module, you use the </a:t>
            </a:r>
            <a:r>
              <a:rPr lang="en-US" i="1" dirty="0" err="1" smtClean="0"/>
              <a:t>rmmod</a:t>
            </a:r>
            <a:r>
              <a:rPr lang="en-US" dirty="0" smtClean="0"/>
              <a:t> utility.</a:t>
            </a:r>
          </a:p>
          <a:p>
            <a:pPr marL="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</a:p>
          <a:p>
            <a:r>
              <a:rPr lang="en-US" dirty="0" smtClean="0"/>
              <a:t>You need “root” privileges to insert/remove a module.</a:t>
            </a:r>
          </a:p>
          <a:p>
            <a:r>
              <a:rPr lang="en-US" dirty="0" smtClean="0"/>
              <a:t>The utility </a:t>
            </a:r>
            <a:r>
              <a:rPr lang="en-US" i="1" dirty="0" err="1" smtClean="0"/>
              <a:t>modprobe</a:t>
            </a:r>
            <a:r>
              <a:rPr lang="en-US" dirty="0" smtClean="0"/>
              <a:t> provides dependency resolution, intelligent error checking and reporting, and more advanced features and options. Its use is highly encouraged.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 module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jffs2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vs. User-space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most small and medium-sized applications perform a single task from beginning to end, every kernel module just registers itself in order to serve future </a:t>
            </a:r>
            <a:r>
              <a:rPr lang="en-US" dirty="0" smtClean="0"/>
              <a:t>requests.</a:t>
            </a:r>
          </a:p>
          <a:p>
            <a:r>
              <a:rPr lang="en-US" dirty="0" smtClean="0"/>
              <a:t>A program usually begins with a main() function, executes a bunch of instructions and terminates upon completion of those instructions.</a:t>
            </a:r>
          </a:p>
          <a:p>
            <a:r>
              <a:rPr lang="en-US" dirty="0" smtClean="0"/>
              <a:t>Kernel modules work a bit differently. A module always begin with either the </a:t>
            </a:r>
            <a:r>
              <a:rPr lang="en-US" dirty="0" err="1" smtClean="0"/>
              <a:t>init_module</a:t>
            </a:r>
            <a:r>
              <a:rPr lang="en-US" dirty="0" smtClean="0"/>
              <a:t> or the function you specify with </a:t>
            </a:r>
            <a:r>
              <a:rPr lang="en-US" dirty="0" err="1" smtClean="0"/>
              <a:t>module_init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All modules end by calling either </a:t>
            </a:r>
            <a:r>
              <a:rPr lang="en-US" dirty="0" err="1" smtClean="0"/>
              <a:t>exit_module</a:t>
            </a:r>
            <a:r>
              <a:rPr lang="en-US" dirty="0" smtClean="0"/>
              <a:t> or the function you specify with the </a:t>
            </a:r>
            <a:r>
              <a:rPr lang="en-US" dirty="0" err="1" smtClean="0"/>
              <a:t>module_exit</a:t>
            </a:r>
            <a:r>
              <a:rPr lang="en-US" dirty="0" smtClean="0"/>
              <a:t> call. </a:t>
            </a:r>
          </a:p>
          <a:p>
            <a:pPr marL="193675" lvl="1" indent="-193675">
              <a:buFontTx/>
              <a:buChar char="•"/>
            </a:pPr>
            <a:r>
              <a:rPr lang="en-US" dirty="0" smtClean="0"/>
              <a:t>You cannot use any of the </a:t>
            </a:r>
            <a:r>
              <a:rPr lang="en-US" i="1" dirty="0" smtClean="0"/>
              <a:t>standard library</a:t>
            </a:r>
            <a:r>
              <a:rPr lang="en-US" dirty="0" smtClean="0"/>
              <a:t> functions </a:t>
            </a:r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fopen</a:t>
            </a:r>
            <a:r>
              <a:rPr lang="en-US" dirty="0" smtClean="0"/>
              <a:t>, 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memcpy</a:t>
            </a:r>
            <a:r>
              <a:rPr lang="en-US" dirty="0" smtClean="0"/>
              <a:t>, </a:t>
            </a:r>
            <a:r>
              <a:rPr lang="en-US" dirty="0" err="1" smtClean="0"/>
              <a:t>pthread</a:t>
            </a:r>
            <a:r>
              <a:rPr lang="en-US" dirty="0" smtClean="0"/>
              <a:t> etc.)</a:t>
            </a:r>
            <a:r>
              <a:rPr lang="en-US" dirty="0" smtClean="0"/>
              <a:t>. Instead, you can use the corresponding ones provided by the Linux kernel.</a:t>
            </a:r>
          </a:p>
          <a:p>
            <a:pPr marL="193675" lvl="1" indent="-193675">
              <a:buFontTx/>
              <a:buChar char="•"/>
            </a:pPr>
            <a:r>
              <a:rPr lang="en-US" dirty="0" smtClean="0"/>
              <a:t>You cannot “sleep” in kernel-space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/* Needed by all modules */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kernel.h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/* Needed for KERN_INFO */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/* Needed for the macros */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world\n");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__exit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hello_exit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("Goodbye, cruel world\n");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module_exit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hello_exit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MODULE_LICENSE("GPL");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MODULE_AUTHOR("Bilal Hatipoglu");	/* Who wrote this module? */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MODULE_DESCRIPTION("Hello world module!");	/* What does this module do */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9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module_param</a:t>
            </a:r>
            <a:r>
              <a:rPr lang="en-US" i="1" dirty="0" smtClean="0"/>
              <a:t>(name, type, perm);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 = 30;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module_param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char *name;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module_param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Used as: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age=29 name=“Bilal"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BuILDING</a:t>
            </a:r>
            <a:r>
              <a:rPr lang="en-US" dirty="0" smtClean="0"/>
              <a:t> Kernel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7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install build-essential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-headers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Kernel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Makefile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 +=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hello_world.o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make -C /lib/modules/$(shell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-r)/build SUBDIRS=$(PWD) modules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make -C /lib/modules/$(shell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-r)/build SUBDIRS=$(PWD) clean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/PROC FILESYSTEM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mechanism for the kernel and kernel modules to send information to processes or visa-verse.</a:t>
            </a:r>
          </a:p>
          <a:p>
            <a:r>
              <a:rPr lang="en-US" dirty="0" smtClean="0"/>
              <a:t>Originally designed to allow easy access to information about processes (hence the name). Don’t be confused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a “virtual </a:t>
            </a:r>
            <a:r>
              <a:rPr lang="en-US" dirty="0" err="1" smtClean="0">
                <a:sym typeface="Wingdings" panose="05000000000000000000" pitchFamily="2" charset="2"/>
              </a:rPr>
              <a:t>filesystem</a:t>
            </a:r>
            <a:r>
              <a:rPr lang="en-US" dirty="0" smtClean="0">
                <a:sym typeface="Wingdings" panose="05000000000000000000" pitchFamily="2" charset="2"/>
              </a:rPr>
              <a:t>”. Nothing in it are real files stored at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proc_fs.h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seq_file.h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hello_proc_show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seq_file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*m, void *v) {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seq_printf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(m, "Hello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age=%d name=%s\n“, age, name);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hello_proc_open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*file) {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single_open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hello_proc_show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hello_proc_fops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.owner = THIS_MODULE,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.open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hello_proc_open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.read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seq_read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llseek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seq_lseek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.release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single_release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hello_proc_init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proc_create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0, NULL, &amp;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hello_proc_fops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__exit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hello_proc_exit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remove_proc_entry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0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octl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devices can perform operations beyond simple data transfers; user space must often be able to request, for example, that the device lock its door, eject its media, report error information, change a baud rate, or self destruct. These operations are usually supported via the </a:t>
            </a:r>
            <a:r>
              <a:rPr lang="en-US" i="1" dirty="0" err="1" smtClean="0"/>
              <a:t>ioctl</a:t>
            </a:r>
            <a:r>
              <a:rPr lang="en-US" dirty="0" smtClean="0"/>
              <a:t> method, which implements the system call by the same name.</a:t>
            </a:r>
          </a:p>
          <a:p>
            <a:r>
              <a:rPr lang="en-US" dirty="0" smtClean="0"/>
              <a:t>In user space, the </a:t>
            </a:r>
            <a:r>
              <a:rPr lang="en-US" dirty="0" err="1" smtClean="0"/>
              <a:t>ioctl</a:t>
            </a:r>
            <a:r>
              <a:rPr lang="en-US" dirty="0" smtClean="0"/>
              <a:t> system call has the following prototype: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unsigned 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ioctl</a:t>
            </a:r>
            <a:r>
              <a:rPr lang="en-US" sz="1800" dirty="0" smtClean="0"/>
              <a:t> driver method has a prototype that differs somewhat from the user-space version: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unsigned 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uaccess.h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IOCTL_SET_AGE	1001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IOCTL_GET_AGE	1002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*file, unsigned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ioctl_num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unsigned long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ioctl_param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ioctl_num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IOCTL_SET_AGE: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copy_from_user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(&amp;age,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ioctl_param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IOCTL_GET_AGE: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copy_to_user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ioctl_param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&amp;age,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hello_proc_fops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.owner = THIS_MODULE,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.open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hello_proc_open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.read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seq_read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llseek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seq_lseek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.release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single_release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unlocked_ioctl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7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(user-space)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767" y="1502229"/>
            <a:ext cx="10363200" cy="4822371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ioctl.h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/*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IOCTL_SET_AGE	1001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IOCTL_GET_AGE	1002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ioctl_set_age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IOCTL_SET_AGE, &amp;age);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ioctl_set_msg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failed:%d\n",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exit(-1);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ioctl_get_age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IOCTL_GET_AGE, &amp;age);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ioctl_get_msg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failed:%d\n",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exit(-1);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:%d\n", age);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(user-space)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767" y="1502229"/>
            <a:ext cx="10363200" cy="4822371"/>
          </a:xfrm>
        </p:spPr>
        <p:txBody>
          <a:bodyPr/>
          <a:lstStyle/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ret_val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 = 99;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open("/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hello_proc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0);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("Can't open device file\n");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exit(-1);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ioctl_set_age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age);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ioctl_get_age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close(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file_desc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4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DevICE</a:t>
            </a:r>
            <a:r>
              <a:rPr lang="en-US" dirty="0" smtClean="0"/>
              <a:t> DRIVERS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every device is actually a file under /dev.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 operations are almost the same as file operations: open/read/write/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/release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Device vs. Block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('c') Device is one with which the Driver communicates by sending and receiving single characters (bytes, octets).</a:t>
            </a:r>
          </a:p>
          <a:p>
            <a:r>
              <a:rPr lang="en-US" dirty="0"/>
              <a:t>A Block ('b') Device is one with which the Driver communicates by sending entire blocks of data.</a:t>
            </a:r>
          </a:p>
          <a:p>
            <a:r>
              <a:rPr lang="en-US" dirty="0"/>
              <a:t>Examples for Character Devices: serial ports, parallel ports, sounds cards.</a:t>
            </a:r>
          </a:p>
          <a:p>
            <a:r>
              <a:rPr lang="en-US" dirty="0"/>
              <a:t>Examples for Block Devices: hard disks, USB cameras, Disk-On-Key.</a:t>
            </a:r>
          </a:p>
          <a:p>
            <a:r>
              <a:rPr lang="en-US" dirty="0"/>
              <a:t>For the user, the type of the Device (block or character) does not matter - you just care that this is a hard disk partition or a sound card.</a:t>
            </a:r>
          </a:p>
          <a:p>
            <a:r>
              <a:rPr lang="en-US" dirty="0"/>
              <a:t>Driver programmers, however, do care, but that's beyond our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/ Minor numbers</a:t>
            </a:r>
          </a:p>
          <a:p>
            <a:r>
              <a:rPr lang="en-US" dirty="0" err="1" smtClean="0"/>
              <a:t>mknod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Linux Kernel Module Programming Guide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http://www.tldp.org/LDP/lkmpg/2.6/html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Linux Kernel Development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http://www.makelinux.net/books/lkd2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Linux Device Drivers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http://www.makelinux.net/ldd3/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Writing a simple USB Driver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http://www.linuxjournal.com/article/7353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Introduction to Linux Kernel Programming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http://www.crashcourse.ca/introduction-linux-kernel-programming/introduction-linux-kernel-programming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6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483" y="1714500"/>
            <a:ext cx="5561044" cy="46101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Linux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User-space vs. </a:t>
            </a:r>
            <a:r>
              <a:rPr lang="en-US" dirty="0" smtClean="0"/>
              <a:t>Kernel-space</a:t>
            </a:r>
          </a:p>
          <a:p>
            <a:pPr lvl="1"/>
            <a:r>
              <a:rPr lang="en-US" dirty="0"/>
              <a:t>Common Pitfalls</a:t>
            </a:r>
            <a:endParaRPr lang="en-US" dirty="0" smtClean="0"/>
          </a:p>
          <a:p>
            <a:r>
              <a:rPr lang="en-US" dirty="0"/>
              <a:t>Kernel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err="1" smtClean="0"/>
              <a:t>lsmod</a:t>
            </a:r>
            <a:r>
              <a:rPr lang="en-US" dirty="0" smtClean="0"/>
              <a:t>/</a:t>
            </a:r>
            <a:r>
              <a:rPr lang="en-US" dirty="0" err="1" smtClean="0"/>
              <a:t>insmod</a:t>
            </a:r>
            <a:r>
              <a:rPr lang="en-US" dirty="0" smtClean="0"/>
              <a:t>/</a:t>
            </a:r>
            <a:r>
              <a:rPr lang="en-US" dirty="0" err="1" smtClean="0"/>
              <a:t>rmmod</a:t>
            </a:r>
            <a:r>
              <a:rPr lang="en-US" dirty="0" smtClean="0"/>
              <a:t>/</a:t>
            </a:r>
            <a:r>
              <a:rPr lang="en-US" dirty="0" err="1" smtClean="0"/>
              <a:t>modprobe</a:t>
            </a:r>
            <a:endParaRPr lang="en-US" dirty="0"/>
          </a:p>
          <a:p>
            <a:pPr lvl="1"/>
            <a:r>
              <a:rPr lang="en-US" dirty="0" smtClean="0"/>
              <a:t>Modules </a:t>
            </a:r>
            <a:r>
              <a:rPr lang="en-US" dirty="0"/>
              <a:t>vs. User-space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3437" y="1714500"/>
            <a:ext cx="5253134" cy="4610100"/>
          </a:xfrm>
        </p:spPr>
        <p:txBody>
          <a:bodyPr/>
          <a:lstStyle/>
          <a:p>
            <a:r>
              <a:rPr lang="en-US" dirty="0" smtClean="0"/>
              <a:t>Building Kernel Modules</a:t>
            </a:r>
          </a:p>
          <a:p>
            <a:pPr lvl="1"/>
            <a:r>
              <a:rPr lang="en-US" dirty="0" smtClean="0"/>
              <a:t>Prerequisites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/>
              <a:t>The /</a:t>
            </a:r>
            <a:r>
              <a:rPr lang="en-US" dirty="0" err="1"/>
              <a:t>proc</a:t>
            </a:r>
            <a:r>
              <a:rPr lang="en-US" dirty="0"/>
              <a:t>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IOCTL</a:t>
            </a:r>
          </a:p>
          <a:p>
            <a:r>
              <a:rPr lang="en-US" dirty="0"/>
              <a:t>Device </a:t>
            </a:r>
            <a:r>
              <a:rPr lang="en-US" dirty="0" smtClean="0"/>
              <a:t>Drivers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“Operating System” consists of:</a:t>
            </a:r>
          </a:p>
          <a:p>
            <a:pPr lvl="1"/>
            <a:r>
              <a:rPr lang="en-US" dirty="0" smtClean="0"/>
              <a:t>Bootloader</a:t>
            </a:r>
          </a:p>
          <a:p>
            <a:pPr lvl="1"/>
            <a:r>
              <a:rPr lang="en-US" dirty="0" smtClean="0"/>
              <a:t>Kernel &amp; Device Drivers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Other Utilities</a:t>
            </a:r>
          </a:p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Manages Hardware</a:t>
            </a:r>
          </a:p>
          <a:p>
            <a:pPr lvl="1"/>
            <a:r>
              <a:rPr lang="en-US" dirty="0" smtClean="0"/>
              <a:t>Distributes System Resources</a:t>
            </a:r>
          </a:p>
          <a:p>
            <a:pPr lvl="1"/>
            <a:r>
              <a:rPr lang="en-US" dirty="0" smtClean="0"/>
              <a:t>Creates a Multi-user and Multi-tasking environment for all other applications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err="1" smtClean="0"/>
              <a:t>Seperation</a:t>
            </a:r>
            <a:r>
              <a:rPr lang="en-US" dirty="0" smtClean="0"/>
              <a:t> &amp; Security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517024"/>
            <a:ext cx="7800392" cy="51014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User-space vs. Kernel-space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referred as “User mode” and “Kernel mode”.</a:t>
            </a:r>
          </a:p>
          <a:p>
            <a:r>
              <a:rPr lang="en-US" dirty="0" smtClean="0"/>
              <a:t>A process (code) is executing either in user space, or in kernel space.</a:t>
            </a: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Executing in “virtual address space”</a:t>
            </a:r>
          </a:p>
          <a:p>
            <a:pPr lvl="1"/>
            <a:r>
              <a:rPr lang="en-US" dirty="0" smtClean="0"/>
              <a:t>Can only access limited “virtual memory” assigned by kernel to that process</a:t>
            </a:r>
          </a:p>
          <a:p>
            <a:pPr lvl="1"/>
            <a:r>
              <a:rPr lang="en-US" dirty="0" smtClean="0"/>
              <a:t>“Fatal errors” (traps) only affects that process</a:t>
            </a:r>
            <a:endParaRPr lang="en-US" dirty="0" smtClean="0"/>
          </a:p>
          <a:p>
            <a:pPr lvl="1"/>
            <a:r>
              <a:rPr lang="en-US" dirty="0" smtClean="0"/>
              <a:t>No access to devices directly</a:t>
            </a:r>
          </a:p>
          <a:p>
            <a:pPr lvl="1"/>
            <a:r>
              <a:rPr lang="en-US" dirty="0" smtClean="0"/>
              <a:t>Has normal privileges</a:t>
            </a:r>
          </a:p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Has all privileges</a:t>
            </a:r>
          </a:p>
          <a:p>
            <a:pPr lvl="1"/>
            <a:r>
              <a:rPr lang="en-US" dirty="0" smtClean="0"/>
              <a:t>Has access to entire physical memory and devices (hardware) directly</a:t>
            </a:r>
          </a:p>
          <a:p>
            <a:pPr lvl="1"/>
            <a:r>
              <a:rPr lang="en-US" dirty="0" smtClean="0"/>
              <a:t>“Fatal errors” (traps) affects the entire system (reboot required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enable-disable interrupts,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Common Pitfalls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user-space, in kernel-space, you </a:t>
            </a:r>
            <a:r>
              <a:rPr lang="en-US" b="1" dirty="0" smtClean="0"/>
              <a:t>cannot</a:t>
            </a:r>
          </a:p>
          <a:p>
            <a:pPr lvl="1"/>
            <a:r>
              <a:rPr lang="en-US" dirty="0" smtClean="0"/>
              <a:t>Use standard libraries (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fopen</a:t>
            </a:r>
            <a:r>
              <a:rPr lang="en-US" dirty="0" smtClean="0"/>
              <a:t>, 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memcpy</a:t>
            </a:r>
            <a:r>
              <a:rPr lang="en-US" dirty="0" smtClean="0"/>
              <a:t>, </a:t>
            </a:r>
            <a:r>
              <a:rPr lang="en-US" dirty="0" err="1" smtClean="0"/>
              <a:t>pthread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Use floating point variables (they are actually provided by standard libraries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Busy wait (sleep)</a:t>
            </a:r>
          </a:p>
          <a:p>
            <a:r>
              <a:rPr lang="en-US" dirty="0" smtClean="0"/>
              <a:t>Additionally, be careful:</a:t>
            </a:r>
            <a:endParaRPr lang="en-US" b="1" dirty="0" smtClean="0"/>
          </a:p>
          <a:p>
            <a:pPr lvl="1"/>
            <a:r>
              <a:rPr lang="en-US" dirty="0" smtClean="0"/>
              <a:t>Not to disable interrupts too long (</a:t>
            </a:r>
            <a:r>
              <a:rPr lang="en-US" dirty="0" smtClean="0"/>
              <a:t>your </a:t>
            </a:r>
            <a:r>
              <a:rPr lang="en-US" dirty="0"/>
              <a:t>system will be </a:t>
            </a:r>
            <a:r>
              <a:rPr lang="en-US" dirty="0" smtClean="0"/>
              <a:t>stuck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Prevent “access violation” (a.k.a. segmentation fault) </a:t>
            </a:r>
            <a:r>
              <a:rPr lang="en-US" dirty="0" smtClean="0"/>
              <a:t>(you can crash anything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free the memory that you allocate (or it will stay on your RAM forever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proper synchronization and prevent “dead-locks”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never a good idea to declare large automatic variables; if you need larger structures, you should allocate them dynamically at runtime.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is… Why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referred as “Loadable Kernel Modules” or “Dynamic Loadable Kernel Modules”.</a:t>
            </a:r>
          </a:p>
          <a:p>
            <a:r>
              <a:rPr lang="en-US" dirty="0" smtClean="0"/>
              <a:t>Modules </a:t>
            </a:r>
            <a:r>
              <a:rPr lang="en-US" dirty="0"/>
              <a:t>are pieces of code that can be loaded and unloaded into the kernel upon </a:t>
            </a:r>
            <a:r>
              <a:rPr lang="en-US" dirty="0" smtClean="0"/>
              <a:t>demand without need to:</a:t>
            </a:r>
          </a:p>
          <a:p>
            <a:pPr lvl="1"/>
            <a:r>
              <a:rPr lang="en-US" dirty="0" smtClean="0"/>
              <a:t>Reboot</a:t>
            </a:r>
          </a:p>
          <a:p>
            <a:pPr lvl="1"/>
            <a:r>
              <a:rPr lang="en-US" dirty="0" smtClean="0"/>
              <a:t>Re-compile the entire kernel</a:t>
            </a:r>
          </a:p>
          <a:p>
            <a:r>
              <a:rPr lang="en-US" dirty="0"/>
              <a:t>Without modules, we would have to build </a:t>
            </a:r>
            <a:r>
              <a:rPr lang="en-US" dirty="0" smtClean="0"/>
              <a:t>kernels </a:t>
            </a:r>
            <a:r>
              <a:rPr lang="en-US" dirty="0" err="1" smtClean="0"/>
              <a:t>evertime</a:t>
            </a:r>
            <a:r>
              <a:rPr lang="en-US" dirty="0" smtClean="0"/>
              <a:t> and </a:t>
            </a:r>
            <a:r>
              <a:rPr lang="en-US" dirty="0"/>
              <a:t>add new functionality directly into the kernel </a:t>
            </a:r>
            <a:r>
              <a:rPr lang="en-US" dirty="0" smtClean="0"/>
              <a:t>image.</a:t>
            </a:r>
          </a:p>
          <a:p>
            <a:r>
              <a:rPr lang="en-US" dirty="0" smtClean="0"/>
              <a:t>Besides </a:t>
            </a:r>
            <a:r>
              <a:rPr lang="en-US" dirty="0"/>
              <a:t>having larger kernels, this has the disadvantage of requiring us to rebuild and reboot the kernel every time we want new </a:t>
            </a:r>
            <a:r>
              <a:rPr lang="en-US" dirty="0" smtClean="0"/>
              <a:t>functionality!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C97-39D0-43D8-B828-537243C86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_ppt_Template_V1">
  <a:themeElements>
    <a:clrScheme name="">
      <a:dk1>
        <a:srgbClr val="000000"/>
      </a:dk1>
      <a:lt1>
        <a:srgbClr val="FFFFFF"/>
      </a:lt1>
      <a:dk2>
        <a:srgbClr val="FF3000"/>
      </a:dk2>
      <a:lt2>
        <a:srgbClr val="7B7B7B"/>
      </a:lt2>
      <a:accent1>
        <a:srgbClr val="FF0900"/>
      </a:accent1>
      <a:accent2>
        <a:srgbClr val="A2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920000"/>
      </a:accent6>
      <a:hlink>
        <a:srgbClr val="FF4D00"/>
      </a:hlink>
      <a:folHlink>
        <a:srgbClr val="849DC7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7B7B7B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AirTies_Presentaion_Template_pot</Template>
  <TotalTime>1485</TotalTime>
  <Words>1207</Words>
  <Application>Microsoft Office PowerPoint</Application>
  <PresentationFormat>Widescreen</PresentationFormat>
  <Paragraphs>303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ヒラギノ角ゴ Pro W3</vt:lpstr>
      <vt:lpstr>Arial</vt:lpstr>
      <vt:lpstr>Calibri</vt:lpstr>
      <vt:lpstr>Courier New</vt:lpstr>
      <vt:lpstr>Times</vt:lpstr>
      <vt:lpstr>Wingdings</vt:lpstr>
      <vt:lpstr>AT_ppt_Template_V1</vt:lpstr>
      <vt:lpstr>Linux Kernel Modules</vt:lpstr>
      <vt:lpstr>IntroductIon</vt:lpstr>
      <vt:lpstr>Outline</vt:lpstr>
      <vt:lpstr>Linux Kernel</vt:lpstr>
      <vt:lpstr>Linux Kernel (2)</vt:lpstr>
      <vt:lpstr>User-space vs. Kernel-space</vt:lpstr>
      <vt:lpstr>Common Pitfalls</vt:lpstr>
      <vt:lpstr>Kernel modules</vt:lpstr>
      <vt:lpstr>What is… Why we need…</vt:lpstr>
      <vt:lpstr>lsmod/insmod/rmmod/modprobe</vt:lpstr>
      <vt:lpstr>Modules vs. User-space Applications</vt:lpstr>
      <vt:lpstr>Basic Structure</vt:lpstr>
      <vt:lpstr>Module Parameters</vt:lpstr>
      <vt:lpstr>BuILDING Kernel modules</vt:lpstr>
      <vt:lpstr>Prerequisites</vt:lpstr>
      <vt:lpstr>Building Kernel Modules</vt:lpstr>
      <vt:lpstr>THE /PROC FILESYSTEM</vt:lpstr>
      <vt:lpstr>What the…</vt:lpstr>
      <vt:lpstr>Example</vt:lpstr>
      <vt:lpstr>Ioctl</vt:lpstr>
      <vt:lpstr>ioctl</vt:lpstr>
      <vt:lpstr>Example</vt:lpstr>
      <vt:lpstr>Example (user-space)</vt:lpstr>
      <vt:lpstr>Example (user-space) (2)</vt:lpstr>
      <vt:lpstr>DevICE DRIVERS</vt:lpstr>
      <vt:lpstr>Device Drivers</vt:lpstr>
      <vt:lpstr>Character Device vs. Block Device</vt:lpstr>
      <vt:lpstr>Other Stuff</vt:lpstr>
      <vt:lpstr>USEFUL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Modules</dc:title>
  <dc:creator>Bilal Hatipoglu</dc:creator>
  <cp:lastModifiedBy>Bilal Hatipoglu</cp:lastModifiedBy>
  <cp:revision>23</cp:revision>
  <dcterms:created xsi:type="dcterms:W3CDTF">2015-07-01T11:20:10Z</dcterms:created>
  <dcterms:modified xsi:type="dcterms:W3CDTF">2015-07-02T12:06:05Z</dcterms:modified>
</cp:coreProperties>
</file>