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216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9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48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92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16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03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35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3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0F33FC8-DD09-45F6-84F7-C8B6CFE225BD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11/13/2019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95BE0C-0BE4-410B-B1C9-D126B121DBBE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8961FCA-A770-41F0-89D6-DCE798EE8734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11/13/2019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875BC5-0B7C-4165-BAE3-61DCB132C557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3AE383-949F-45EE-ABDD-118E62C33A2A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11/13/2019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8D8B50-1F4D-4EDA-87EA-4B91007A96A7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E439C0-0FD5-416D-AA36-5EFFF0A0DAF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F3B15C-2508-4763-9E3B-3C3347A51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3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Image Recognition using Node.js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More fun we have done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Content Placeholder 3"/>
          <p:cNvPicPr/>
          <p:nvPr/>
        </p:nvPicPr>
        <p:blipFill>
          <a:blip r:embed="rId2"/>
          <a:stretch/>
        </p:blipFill>
        <p:spPr>
          <a:xfrm>
            <a:off x="1005840" y="1814040"/>
            <a:ext cx="3161160" cy="4386960"/>
          </a:xfrm>
          <a:prstGeom prst="rect">
            <a:avLst/>
          </a:prstGeom>
          <a:ln>
            <a:noFill/>
          </a:ln>
        </p:spPr>
      </p:pic>
      <p:pic>
        <p:nvPicPr>
          <p:cNvPr id="154" name="Picture 4"/>
          <p:cNvPicPr/>
          <p:nvPr/>
        </p:nvPicPr>
        <p:blipFill>
          <a:blip r:embed="rId3"/>
          <a:stretch/>
        </p:blipFill>
        <p:spPr>
          <a:xfrm>
            <a:off x="4297680" y="1828800"/>
            <a:ext cx="3309120" cy="438696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4"/>
          <a:stretch/>
        </p:blipFill>
        <p:spPr>
          <a:xfrm>
            <a:off x="7772400" y="1828800"/>
            <a:ext cx="305064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Core concepts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solidFill>
            <a:srgbClr val="E7E4CC"/>
          </a:solidFill>
          <a:ln>
            <a:noFill/>
          </a:ln>
        </p:spPr>
        <p:txBody>
          <a:bodyPr lIns="0" rIns="0">
            <a:normAutofit fontScale="85000" lnSpcReduction="20000"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We have a main function that do all the business i.e. ‘</a:t>
            </a:r>
            <a:r>
              <a:rPr lang="en-US" sz="2000" b="0" i="1" strike="noStrike" spc="-1">
                <a:solidFill>
                  <a:srgbClr val="00B0F0"/>
                </a:solidFill>
                <a:latin typeface="Calibri"/>
              </a:rPr>
              <a:t>imageClassification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’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It actually contain 2 important functions i.e. </a:t>
            </a:r>
            <a:r>
              <a:rPr lang="en-US" sz="2000" b="0" i="1" strike="noStrike" spc="-1">
                <a:solidFill>
                  <a:srgbClr val="00B0F0"/>
                </a:solidFill>
                <a:latin typeface="Calibri"/>
              </a:rPr>
              <a:t>mobilenet.load() </a:t>
            </a: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and  </a:t>
            </a:r>
            <a:r>
              <a:rPr lang="en-US" sz="2000" b="0" i="1" strike="noStrike" spc="-1">
                <a:solidFill>
                  <a:srgbClr val="00B0F0"/>
                </a:solidFill>
                <a:latin typeface="Calibri"/>
              </a:rPr>
              <a:t>mobilenetModel.classify()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1" i="1" strike="noStrike" spc="-1">
                <a:solidFill>
                  <a:srgbClr val="404040"/>
                </a:solidFill>
                <a:latin typeface="Courier New"/>
              </a:rPr>
              <a:t>const</a:t>
            </a: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imageClassification = </a:t>
            </a:r>
            <a:r>
              <a:rPr lang="en-US" sz="2000" b="1" i="1" strike="noStrike" spc="-1">
                <a:solidFill>
                  <a:srgbClr val="404040"/>
                </a:solidFill>
                <a:latin typeface="Courier New"/>
              </a:rPr>
              <a:t>async</a:t>
            </a: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function(path){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</a:t>
            </a:r>
            <a:r>
              <a:rPr lang="en-US" sz="2000" b="1" i="1" strike="noStrike" spc="-1">
                <a:solidFill>
                  <a:srgbClr val="404040"/>
                </a:solidFill>
                <a:latin typeface="Courier New"/>
              </a:rPr>
              <a:t>const</a:t>
            </a: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image = readImage(path);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// Load the model.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</a:t>
            </a:r>
            <a:r>
              <a:rPr lang="en-US" sz="2000" b="1" i="1" strike="noStrike" spc="-1">
                <a:solidFill>
                  <a:srgbClr val="404040"/>
                </a:solidFill>
                <a:latin typeface="Courier New"/>
              </a:rPr>
              <a:t>const</a:t>
            </a: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mobilenetModel = await mobilenet.load();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// Classify the image.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</a:t>
            </a:r>
            <a:r>
              <a:rPr lang="en-US" sz="2000" b="1" i="1" strike="noStrike" spc="-1">
                <a:solidFill>
                  <a:srgbClr val="404040"/>
                </a:solidFill>
                <a:latin typeface="Courier New"/>
              </a:rPr>
              <a:t>const</a:t>
            </a: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predictions = await mobilenetModel.classify(image);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console.log('Classification Results:', predictions);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  return predictions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i="1" strike="noStrike" spc="-1">
                <a:solidFill>
                  <a:srgbClr val="404040"/>
                </a:solidFill>
                <a:latin typeface="Courier New"/>
              </a:rPr>
              <a:t>}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9840" y="97920"/>
            <a:ext cx="12031920" cy="120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 b="0" strike="noStrike" spc="-49">
                <a:solidFill>
                  <a:srgbClr val="404040"/>
                </a:solidFill>
                <a:latin typeface="Calibri Light"/>
              </a:rPr>
              <a:t>‘</a:t>
            </a:r>
            <a:r>
              <a:rPr lang="en-US" sz="3600" b="0" i="1" strike="noStrike" spc="-49">
                <a:solidFill>
                  <a:srgbClr val="00B0F0"/>
                </a:solidFill>
                <a:latin typeface="Courier New"/>
              </a:rPr>
              <a:t>mobilenet.load()</a:t>
            </a:r>
            <a:r>
              <a:rPr lang="en-US" sz="3600" b="0" i="1" strike="noStrike" spc="-49">
                <a:solidFill>
                  <a:srgbClr val="000000"/>
                </a:solidFill>
                <a:latin typeface="Courier New"/>
              </a:rPr>
              <a:t>’</a:t>
            </a:r>
            <a:br/>
            <a:r>
              <a:rPr lang="en-US" sz="3600" b="0" strike="noStrike" spc="-49">
                <a:solidFill>
                  <a:srgbClr val="404040"/>
                </a:solidFill>
                <a:latin typeface="Calibri Light"/>
              </a:rPr>
              <a:t> 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89800" y="1304640"/>
            <a:ext cx="10671480" cy="4906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0000"/>
                </a:solidFill>
                <a:latin typeface="Gadugi"/>
                <a:ea typeface="Gadugi"/>
              </a:rPr>
              <a:t>This function actually loads ‘mobilenet’ model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arenR"/>
            </a:pPr>
            <a:r>
              <a:rPr lang="en-US" sz="2100" b="0" strike="noStrike" spc="-1">
                <a:solidFill>
                  <a:srgbClr val="FF0000"/>
                </a:solidFill>
                <a:latin typeface="Gadugi"/>
                <a:ea typeface="Gadugi"/>
              </a:rPr>
              <a:t>It returns the loaded model by using which we can perform classification  </a:t>
            </a:r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9840" y="97920"/>
            <a:ext cx="12031920" cy="120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 b="0" strike="noStrike" spc="-49">
                <a:solidFill>
                  <a:srgbClr val="404040"/>
                </a:solidFill>
                <a:latin typeface="Calibri Light"/>
              </a:rPr>
              <a:t>‘</a:t>
            </a:r>
            <a:r>
              <a:rPr lang="en-US" sz="3600" b="0" i="1" strike="noStrike" spc="-49">
                <a:solidFill>
                  <a:srgbClr val="00B0F0"/>
                </a:solidFill>
                <a:latin typeface="Courier New"/>
              </a:rPr>
              <a:t>mobilenetModel.classify()’</a:t>
            </a:r>
            <a:br/>
            <a:r>
              <a:rPr lang="en-US" sz="3600" b="0" strike="noStrike" spc="-49">
                <a:solidFill>
                  <a:srgbClr val="404040"/>
                </a:solidFill>
                <a:latin typeface="Calibri Light"/>
              </a:rPr>
              <a:t> 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89800" y="902880"/>
            <a:ext cx="10671480" cy="53586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2500" lnSpcReduction="20000"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0000"/>
                </a:solidFill>
                <a:latin typeface="Gadugi"/>
                <a:ea typeface="Gadugi"/>
              </a:rPr>
              <a:t>Takes an input image element and returns an array with top classes and their probabilities.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arenR"/>
            </a:pPr>
            <a:r>
              <a:rPr lang="en-US" sz="2100" b="0" strike="noStrike" spc="-1">
                <a:solidFill>
                  <a:srgbClr val="FF0000"/>
                </a:solidFill>
                <a:latin typeface="Gadugi"/>
                <a:ea typeface="Gadugi"/>
              </a:rPr>
              <a:t>Returns a Promise that resolves to an array of classes and probabilities that may looks like:</a:t>
            </a:r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[{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  className: 'tiger, Panthera tigris',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  probability: 0.9109411239624023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},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{ className: 'tiger cat',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 probability: 0.08328785002231598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},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{ className: 'lynx, catamount',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  probability: 0.003347322577610612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  }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Gadugi"/>
              </a:rPr>
              <a:t>]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0000"/>
                </a:solidFill>
                <a:latin typeface="Gadugi"/>
                <a:ea typeface="Gadugi"/>
              </a:rPr>
              <a:t>It is set default to return 3 objects in array with different probabilities(we can change it).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2382480" y="948960"/>
            <a:ext cx="6696360" cy="445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What our project do ?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Basically we upload a picture of animal and our application classify it’s type/class i.e. whether it is lion or rabbit or cat etc.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It also give the probability of accuracy of the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We have used TensorFlow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TensorFlow is a free and open-source software library for dataflow. 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It is also used for machine learning applications such as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Modules we have used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r>
              <a:rPr lang="en-US" sz="2000" b="1" dirty="0"/>
              <a:t>1.	</a:t>
            </a:r>
            <a:r>
              <a:rPr lang="en-US" sz="2000" b="1" dirty="0" err="1"/>
              <a:t>mobilenet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i="1" dirty="0"/>
              <a:t> </a:t>
            </a:r>
          </a:p>
          <a:p>
            <a:r>
              <a:rPr lang="en-US" sz="2000" i="1" dirty="0"/>
              <a:t>Pre-trained model for TensorFlow.js</a:t>
            </a:r>
            <a:endParaRPr lang="en-US" sz="2000" b="1" dirty="0"/>
          </a:p>
          <a:p>
            <a:r>
              <a:rPr lang="en-US" sz="2000" dirty="0"/>
              <a:t>	 </a:t>
            </a:r>
            <a:r>
              <a:rPr lang="en-US" sz="2000" dirty="0" err="1"/>
              <a:t>MobileNets</a:t>
            </a:r>
            <a:r>
              <a:rPr lang="en-US" sz="2000" dirty="0"/>
              <a:t> are small, low-latency, low-power models parameterized to meet the resource constraints of a variety of use cases. </a:t>
            </a:r>
            <a:r>
              <a:rPr lang="en-US" sz="2000" dirty="0" err="1"/>
              <a:t>MobileNets</a:t>
            </a:r>
            <a:r>
              <a:rPr lang="en-US" sz="2000" dirty="0"/>
              <a:t> trade off between latency, size and accuracy while comparing favorably with popular models from the literature.</a:t>
            </a:r>
          </a:p>
          <a:p>
            <a:r>
              <a:rPr lang="en-US" sz="2000" b="1" dirty="0"/>
              <a:t>2.	</a:t>
            </a:r>
            <a:r>
              <a:rPr lang="en-US" sz="2000" b="1" dirty="0" err="1"/>
              <a:t>tfjs</a:t>
            </a:r>
            <a:r>
              <a:rPr lang="en-US" sz="2000" b="1" dirty="0"/>
              <a:t>-node</a:t>
            </a:r>
            <a:endParaRPr lang="en-US" sz="2000" dirty="0"/>
          </a:p>
          <a:p>
            <a:r>
              <a:rPr lang="en-US" sz="2000" i="1" dirty="0"/>
              <a:t>	The module provides native TensorFlow </a:t>
            </a:r>
            <a:r>
              <a:rPr lang="en-US" sz="2000" i="1"/>
              <a:t>execution  backend</a:t>
            </a:r>
            <a:r>
              <a:rPr lang="en-US" sz="2000" i="1" dirty="0"/>
              <a:t> JavaScript applications under the Node.js runtime.</a:t>
            </a:r>
            <a:endParaRPr lang="en-US" sz="2000" dirty="0"/>
          </a:p>
          <a:p>
            <a:r>
              <a:rPr lang="en-US" sz="2000" b="1" dirty="0"/>
              <a:t>3.	</a:t>
            </a:r>
            <a:r>
              <a:rPr lang="en-US" sz="2000" b="1" dirty="0" err="1"/>
              <a:t>tfjs</a:t>
            </a:r>
            <a:endParaRPr lang="en-US" sz="2000" b="1" dirty="0"/>
          </a:p>
          <a:p>
            <a:r>
              <a:rPr lang="en-US" sz="2000" b="1" dirty="0"/>
              <a:t>	 </a:t>
            </a:r>
            <a:r>
              <a:rPr lang="en-US" sz="2000" b="1" dirty="0" err="1"/>
              <a:t>tfjs</a:t>
            </a:r>
            <a:r>
              <a:rPr lang="en-US" sz="2000" b="1" dirty="0"/>
              <a:t> </a:t>
            </a:r>
            <a:r>
              <a:rPr lang="en-US" sz="2000" dirty="0"/>
              <a:t>means</a:t>
            </a:r>
            <a:r>
              <a:rPr lang="en-US" sz="2000" b="1" dirty="0"/>
              <a:t>TensorFlow.js</a:t>
            </a:r>
            <a:r>
              <a:rPr lang="en-US" sz="2000" dirty="0"/>
              <a:t> which</a:t>
            </a:r>
            <a:r>
              <a:rPr lang="en-US" sz="2000" b="1" dirty="0"/>
              <a:t> </a:t>
            </a:r>
            <a:r>
              <a:rPr lang="en-US" sz="2000" dirty="0"/>
              <a:t>is a library for machine learning in JavaScript. Develop ML models in JavaScript, and use ML directly in the browser or in Node.js.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1139F-FDE7-4C85-AA63-CC6A901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Modules snippet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9ED17-BEB8-421C-9BD9-4DF8853B9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99" y="643538"/>
            <a:ext cx="10003302" cy="3618586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6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Templating and Routing….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Front-end templating is done in Handlebars.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And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Express is used for handling routes.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Here's how it looks like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3"/>
          <p:cNvPicPr/>
          <p:nvPr/>
        </p:nvPicPr>
        <p:blipFill>
          <a:blip r:embed="rId2"/>
          <a:stretch/>
        </p:blipFill>
        <p:spPr>
          <a:xfrm>
            <a:off x="4187520" y="1846440"/>
            <a:ext cx="3876840" cy="410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Here's how it looks like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Content Placeholder 3"/>
          <p:cNvPicPr/>
          <p:nvPr/>
        </p:nvPicPr>
        <p:blipFill>
          <a:blip r:embed="rId2"/>
          <a:stretch/>
        </p:blipFill>
        <p:spPr>
          <a:xfrm>
            <a:off x="4246920" y="1846440"/>
            <a:ext cx="3759120" cy="444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Here's how it looks like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Content Placeholder 3"/>
          <p:cNvPicPr/>
          <p:nvPr/>
        </p:nvPicPr>
        <p:blipFill>
          <a:blip r:embed="rId2"/>
          <a:stretch/>
        </p:blipFill>
        <p:spPr>
          <a:xfrm>
            <a:off x="4085640" y="1862280"/>
            <a:ext cx="3924720" cy="44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277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Gadugi</vt:lpstr>
      <vt:lpstr>Symbol</vt:lpstr>
      <vt:lpstr>Times New Roman</vt:lpstr>
      <vt:lpstr>Wingdings</vt:lpstr>
      <vt:lpstr>Office Theme</vt:lpstr>
      <vt:lpstr>Office Theme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Modules snippet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using Node.js</dc:title>
  <dc:subject/>
  <dc:creator>Muhammad Abdullah</dc:creator>
  <dc:description/>
  <cp:lastModifiedBy>Muhammad Talha</cp:lastModifiedBy>
  <cp:revision>27</cp:revision>
  <dcterms:created xsi:type="dcterms:W3CDTF">2019-11-12T18:58:29Z</dcterms:created>
  <dcterms:modified xsi:type="dcterms:W3CDTF">2019-11-13T05:59:46Z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