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772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7A46"/>
    <a:srgbClr val="FFD579"/>
    <a:srgbClr val="C2BF01"/>
    <a:srgbClr val="4E8F00"/>
    <a:srgbClr val="941100"/>
    <a:srgbClr val="945200"/>
    <a:srgbClr val="009193"/>
    <a:srgbClr val="7A81FF"/>
    <a:srgbClr val="0432FF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7199"/>
  </p:normalViewPr>
  <p:slideViewPr>
    <p:cSldViewPr snapToGrid="0" snapToObjects="1">
      <p:cViewPr>
        <p:scale>
          <a:sx n="200" d="100"/>
          <a:sy n="200" d="100"/>
        </p:scale>
        <p:origin x="5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C6B4E-36A9-2F46-8990-841B8D060E77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3EA34-F1D6-434E-872B-8AAB493D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10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3617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1pPr>
    <a:lvl2pPr marL="616809" algn="l" defTabSz="1233617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2pPr>
    <a:lvl3pPr marL="1233617" algn="l" defTabSz="1233617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3pPr>
    <a:lvl4pPr marL="1850426" algn="l" defTabSz="1233617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4pPr>
    <a:lvl5pPr marL="2467234" algn="l" defTabSz="1233617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5pPr>
    <a:lvl6pPr marL="3084043" algn="l" defTabSz="1233617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6pPr>
    <a:lvl7pPr marL="3700851" algn="l" defTabSz="1233617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7pPr>
    <a:lvl8pPr marL="4317660" algn="l" defTabSz="1233617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8pPr>
    <a:lvl9pPr marL="4934468" algn="l" defTabSz="1233617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3EA34-F1D6-434E-872B-8AAB493D30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4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3EA34-F1D6-434E-872B-8AAB493D30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7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272011"/>
            <a:ext cx="6606540" cy="2705947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082310"/>
            <a:ext cx="5829300" cy="1876530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2017-EDA1-2341-B146-EE33CFA66E9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360A-6320-514A-8BE4-0FE830AF4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1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2017-EDA1-2341-B146-EE33CFA66E9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360A-6320-514A-8BE4-0FE830AF4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7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413808"/>
            <a:ext cx="1675924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413808"/>
            <a:ext cx="4930616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2017-EDA1-2341-B146-EE33CFA66E9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360A-6320-514A-8BE4-0FE830AF4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2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2017-EDA1-2341-B146-EE33CFA66E9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360A-6320-514A-8BE4-0FE830AF4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8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937705"/>
            <a:ext cx="6703695" cy="3233102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5201393"/>
            <a:ext cx="6703695" cy="1700212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2017-EDA1-2341-B146-EE33CFA66E9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360A-6320-514A-8BE4-0FE830AF4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1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069042"/>
            <a:ext cx="330327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069042"/>
            <a:ext cx="330327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2017-EDA1-2341-B146-EE33CFA66E9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360A-6320-514A-8BE4-0FE830AF4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8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13810"/>
            <a:ext cx="6703695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905318"/>
            <a:ext cx="3288089" cy="933767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839085"/>
            <a:ext cx="3288089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905318"/>
            <a:ext cx="3304282" cy="933767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839085"/>
            <a:ext cx="3304282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2017-EDA1-2341-B146-EE33CFA66E9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360A-6320-514A-8BE4-0FE830AF4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2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2017-EDA1-2341-B146-EE33CFA66E9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360A-6320-514A-8BE4-0FE830AF4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8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2017-EDA1-2341-B146-EE33CFA66E9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360A-6320-514A-8BE4-0FE830AF4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0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18160"/>
            <a:ext cx="2506801" cy="18135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119083"/>
            <a:ext cx="3934778" cy="5523442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331720"/>
            <a:ext cx="2506801" cy="4319800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2017-EDA1-2341-B146-EE33CFA66E9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360A-6320-514A-8BE4-0FE830AF4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4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18160"/>
            <a:ext cx="2506801" cy="18135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119083"/>
            <a:ext cx="3934778" cy="5523442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331720"/>
            <a:ext cx="2506801" cy="4319800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2017-EDA1-2341-B146-EE33CFA66E9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360A-6320-514A-8BE4-0FE830AF4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1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413810"/>
            <a:ext cx="6703695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069042"/>
            <a:ext cx="6703695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7203865"/>
            <a:ext cx="174879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52017-EDA1-2341-B146-EE33CFA66E9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7203865"/>
            <a:ext cx="262318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7203865"/>
            <a:ext cx="174879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B360A-6320-514A-8BE4-0FE830AF4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8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257">
            <a:extLst>
              <a:ext uri="{FF2B5EF4-FFF2-40B4-BE49-F238E27FC236}">
                <a16:creationId xmlns:a16="http://schemas.microsoft.com/office/drawing/2014/main" id="{4D5994AA-8FBD-5E45-9A68-20B823AC6C6B}"/>
              </a:ext>
            </a:extLst>
          </p:cNvPr>
          <p:cNvSpPr txBox="1"/>
          <p:nvPr/>
        </p:nvSpPr>
        <p:spPr>
          <a:xfrm>
            <a:off x="6730228" y="2081730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F</a:t>
            </a:r>
            <a:r>
              <a:rPr lang="en-US" sz="800" baseline="-25000" dirty="0">
                <a:latin typeface="Times" pitchFamily="2" charset="0"/>
              </a:rPr>
              <a:t>m,i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3CF15FEE-8606-C747-8FFC-5130F4ECF7D8}"/>
              </a:ext>
            </a:extLst>
          </p:cNvPr>
          <p:cNvSpPr txBox="1"/>
          <p:nvPr/>
        </p:nvSpPr>
        <p:spPr>
          <a:xfrm>
            <a:off x="6760705" y="-264802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F</a:t>
            </a:r>
            <a:r>
              <a:rPr lang="en-US" sz="800" baseline="-25000" dirty="0">
                <a:latin typeface="Times" pitchFamily="2" charset="0"/>
              </a:rPr>
              <a:t>1,i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7C9779E-248D-1341-B265-60FC15D682CA}"/>
              </a:ext>
            </a:extLst>
          </p:cNvPr>
          <p:cNvSpPr txBox="1"/>
          <p:nvPr/>
        </p:nvSpPr>
        <p:spPr>
          <a:xfrm>
            <a:off x="6709960" y="304425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F</a:t>
            </a:r>
            <a:r>
              <a:rPr lang="en-US" sz="800" baseline="-25000" dirty="0">
                <a:latin typeface="Times" pitchFamily="2" charset="0"/>
              </a:rPr>
              <a:t>n,i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4F0F2D17-82DD-1F40-8DF2-C65FA74FC3AA}"/>
              </a:ext>
            </a:extLst>
          </p:cNvPr>
          <p:cNvSpPr txBox="1"/>
          <p:nvPr/>
        </p:nvSpPr>
        <p:spPr>
          <a:xfrm rot="5400000">
            <a:off x="6864047" y="1941413"/>
            <a:ext cx="282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…</a:t>
            </a:r>
          </a:p>
          <a:p>
            <a:endParaRPr lang="en-US" sz="1100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92EE0312-EDDC-0249-867E-50F557C13FE5}"/>
              </a:ext>
            </a:extLst>
          </p:cNvPr>
          <p:cNvSpPr txBox="1"/>
          <p:nvPr/>
        </p:nvSpPr>
        <p:spPr>
          <a:xfrm rot="5400000">
            <a:off x="6843967" y="3620809"/>
            <a:ext cx="282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…</a:t>
            </a:r>
          </a:p>
          <a:p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E6B31-A9B1-B144-AB38-8B62A64F2B60}"/>
              </a:ext>
            </a:extLst>
          </p:cNvPr>
          <p:cNvSpPr txBox="1"/>
          <p:nvPr/>
        </p:nvSpPr>
        <p:spPr>
          <a:xfrm>
            <a:off x="332072" y="2075202"/>
            <a:ext cx="838691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latin typeface="Times" pitchFamily="2" charset="0"/>
              </a:rPr>
              <a:t>Modality 1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55B0C9DD-AD6D-2946-87B6-F1D9B0E330FB}"/>
              </a:ext>
            </a:extLst>
          </p:cNvPr>
          <p:cNvSpPr/>
          <p:nvPr/>
        </p:nvSpPr>
        <p:spPr>
          <a:xfrm>
            <a:off x="1153636" y="3270433"/>
            <a:ext cx="137110" cy="1115421"/>
          </a:xfrm>
          <a:prstGeom prst="leftBrace">
            <a:avLst>
              <a:gd name="adj1" fmla="val 8333"/>
              <a:gd name="adj2" fmla="val 5340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48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CA1A6-E88E-D84A-B83E-B4EDC7C22B0B}"/>
              </a:ext>
            </a:extLst>
          </p:cNvPr>
          <p:cNvSpPr txBox="1"/>
          <p:nvPr/>
        </p:nvSpPr>
        <p:spPr>
          <a:xfrm>
            <a:off x="297510" y="3722300"/>
            <a:ext cx="878767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latin typeface="Times" pitchFamily="2" charset="0"/>
              </a:rPr>
              <a:t>Modality 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F1147-11DA-8048-A096-B886F7D1E481}"/>
              </a:ext>
            </a:extLst>
          </p:cNvPr>
          <p:cNvSpPr txBox="1"/>
          <p:nvPr/>
        </p:nvSpPr>
        <p:spPr>
          <a:xfrm rot="5400000">
            <a:off x="2029779" y="2658110"/>
            <a:ext cx="196489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1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5E3D4A-7349-2B4E-A627-93901F98875D}"/>
              </a:ext>
            </a:extLst>
          </p:cNvPr>
          <p:cNvSpPr txBox="1"/>
          <p:nvPr/>
        </p:nvSpPr>
        <p:spPr>
          <a:xfrm>
            <a:off x="1389967" y="1726005"/>
            <a:ext cx="40748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iM</a:t>
            </a:r>
            <a:r>
              <a:rPr lang="en-US" sz="1148" baseline="-25000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21B20C-949E-684E-8002-43D8B7757CAB}"/>
              </a:ext>
            </a:extLst>
          </p:cNvPr>
          <p:cNvSpPr txBox="1"/>
          <p:nvPr/>
        </p:nvSpPr>
        <p:spPr>
          <a:xfrm>
            <a:off x="1399095" y="2428515"/>
            <a:ext cx="43473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chemeClr val="accent2">
                    <a:lumMod val="50000"/>
                  </a:schemeClr>
                </a:solidFill>
                <a:latin typeface="Times" pitchFamily="2" charset="0"/>
              </a:rPr>
              <a:t>iM</a:t>
            </a:r>
            <a:r>
              <a:rPr lang="en-US" sz="1148" baseline="-25000" dirty="0">
                <a:solidFill>
                  <a:schemeClr val="accent2">
                    <a:lumMod val="50000"/>
                  </a:schemeClr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AB7978-4122-2C4F-B822-7AF4486E8107}"/>
              </a:ext>
            </a:extLst>
          </p:cNvPr>
          <p:cNvSpPr txBox="1"/>
          <p:nvPr/>
        </p:nvSpPr>
        <p:spPr>
          <a:xfrm rot="5400000">
            <a:off x="2526624" y="1932178"/>
            <a:ext cx="282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…</a:t>
            </a:r>
          </a:p>
          <a:p>
            <a:endParaRPr 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1FF5D-D506-524B-AED4-4D8C412BB1FE}"/>
              </a:ext>
            </a:extLst>
          </p:cNvPr>
          <p:cNvSpPr txBox="1"/>
          <p:nvPr/>
        </p:nvSpPr>
        <p:spPr>
          <a:xfrm>
            <a:off x="1845273" y="1482988"/>
            <a:ext cx="479618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7030A0"/>
                </a:solidFill>
                <a:latin typeface="Times" pitchFamily="2" charset="0"/>
              </a:rPr>
              <a:t>PFP</a:t>
            </a:r>
            <a:r>
              <a:rPr lang="en-US" sz="1148" baseline="-25000" dirty="0">
                <a:solidFill>
                  <a:srgbClr val="7030A0"/>
                </a:solidFill>
                <a:latin typeface="Times" pitchFamily="2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2B20F2-5C76-5848-802A-10E1442DA3CF}"/>
              </a:ext>
            </a:extLst>
          </p:cNvPr>
          <p:cNvSpPr txBox="1"/>
          <p:nvPr/>
        </p:nvSpPr>
        <p:spPr>
          <a:xfrm>
            <a:off x="1845273" y="1627034"/>
            <a:ext cx="50366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571357"/>
                </a:solidFill>
                <a:latin typeface="Times" pitchFamily="2" charset="0"/>
              </a:rPr>
              <a:t>NFP</a:t>
            </a:r>
            <a:r>
              <a:rPr lang="en-US" sz="1148" baseline="-25000" dirty="0">
                <a:solidFill>
                  <a:srgbClr val="571357"/>
                </a:solidFill>
                <a:latin typeface="Times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6A7FA4-D94B-B44B-B4D5-6374788DE809}"/>
              </a:ext>
            </a:extLst>
          </p:cNvPr>
          <p:cNvSpPr txBox="1"/>
          <p:nvPr/>
        </p:nvSpPr>
        <p:spPr>
          <a:xfrm>
            <a:off x="1825055" y="2172348"/>
            <a:ext cx="506870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FF0000"/>
                </a:solidFill>
                <a:latin typeface="Times" pitchFamily="2" charset="0"/>
              </a:rPr>
              <a:t>PFP</a:t>
            </a:r>
            <a:r>
              <a:rPr lang="en-US" sz="1148" baseline="-25000" dirty="0">
                <a:solidFill>
                  <a:srgbClr val="FF0000"/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1B4523-5132-A244-8F61-326CD10C58B2}"/>
              </a:ext>
            </a:extLst>
          </p:cNvPr>
          <p:cNvSpPr txBox="1"/>
          <p:nvPr/>
        </p:nvSpPr>
        <p:spPr>
          <a:xfrm>
            <a:off x="1821929" y="2318715"/>
            <a:ext cx="530915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C00000"/>
                </a:solidFill>
                <a:latin typeface="Times" pitchFamily="2" charset="0"/>
              </a:rPr>
              <a:t>NFP</a:t>
            </a:r>
            <a:r>
              <a:rPr lang="en-US" sz="1148" baseline="-25000" dirty="0">
                <a:solidFill>
                  <a:srgbClr val="C00000"/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DADE5C88-B76A-7542-A76C-ECB4A9132F96}"/>
              </a:ext>
            </a:extLst>
          </p:cNvPr>
          <p:cNvSpPr/>
          <p:nvPr/>
        </p:nvSpPr>
        <p:spPr>
          <a:xfrm>
            <a:off x="1157529" y="1604520"/>
            <a:ext cx="137110" cy="1148937"/>
          </a:xfrm>
          <a:prstGeom prst="leftBrace">
            <a:avLst>
              <a:gd name="adj1" fmla="val 8333"/>
              <a:gd name="adj2" fmla="val 5340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48"/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A1856702-D564-AC4E-9F44-44C67A8B4DF0}"/>
              </a:ext>
            </a:extLst>
          </p:cNvPr>
          <p:cNvSpPr/>
          <p:nvPr/>
        </p:nvSpPr>
        <p:spPr>
          <a:xfrm rot="5400000">
            <a:off x="2354907" y="1608611"/>
            <a:ext cx="268983" cy="153459"/>
          </a:xfrm>
          <a:prstGeom prst="trapezoid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4C966A-4E5F-E94F-AA33-9871E155A6C5}"/>
              </a:ext>
            </a:extLst>
          </p:cNvPr>
          <p:cNvCxnSpPr>
            <a:cxnSpLocks/>
          </p:cNvCxnSpPr>
          <p:nvPr/>
        </p:nvCxnSpPr>
        <p:spPr>
          <a:xfrm flipH="1">
            <a:off x="2288916" y="1628975"/>
            <a:ext cx="123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8B9BB4-9675-B445-842C-17B3BED828CF}"/>
              </a:ext>
            </a:extLst>
          </p:cNvPr>
          <p:cNvCxnSpPr>
            <a:cxnSpLocks/>
          </p:cNvCxnSpPr>
          <p:nvPr/>
        </p:nvCxnSpPr>
        <p:spPr>
          <a:xfrm flipH="1">
            <a:off x="2288916" y="1775342"/>
            <a:ext cx="123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F5808A4-ED60-9A4D-BC16-DCCB2CE42CF9}"/>
                  </a:ext>
                </a:extLst>
              </p:cNvPr>
              <p:cNvSpPr txBox="1"/>
              <p:nvPr/>
            </p:nvSpPr>
            <p:spPr>
              <a:xfrm>
                <a:off x="2551310" y="1776505"/>
                <a:ext cx="341760" cy="246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00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F5808A4-ED60-9A4D-BC16-DCCB2CE42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310" y="1776505"/>
                <a:ext cx="341760" cy="2463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96DE1676-385E-C84D-B99F-9C50EDA4262A}"/>
              </a:ext>
            </a:extLst>
          </p:cNvPr>
          <p:cNvCxnSpPr>
            <a:cxnSpLocks/>
          </p:cNvCxnSpPr>
          <p:nvPr/>
        </p:nvCxnSpPr>
        <p:spPr>
          <a:xfrm>
            <a:off x="2571968" y="1669231"/>
            <a:ext cx="146783" cy="1884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A35D44-C8D6-6544-9405-032BE067E75E}"/>
              </a:ext>
            </a:extLst>
          </p:cNvPr>
          <p:cNvCxnSpPr/>
          <p:nvPr/>
        </p:nvCxnSpPr>
        <p:spPr>
          <a:xfrm>
            <a:off x="2774035" y="1907513"/>
            <a:ext cx="301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1ADCD59-4431-BD4A-BADF-B9375E53CC46}"/>
              </a:ext>
            </a:extLst>
          </p:cNvPr>
          <p:cNvSpPr txBox="1"/>
          <p:nvPr/>
        </p:nvSpPr>
        <p:spPr>
          <a:xfrm>
            <a:off x="2732783" y="1691394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SE</a:t>
            </a:r>
            <a:r>
              <a:rPr lang="en-US" sz="800" baseline="-25000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1,j</a:t>
            </a:r>
          </a:p>
        </p:txBody>
      </p:sp>
      <p:sp>
        <p:nvSpPr>
          <p:cNvPr id="57" name="Trapezoid 56">
            <a:extLst>
              <a:ext uri="{FF2B5EF4-FFF2-40B4-BE49-F238E27FC236}">
                <a16:creationId xmlns:a16="http://schemas.microsoft.com/office/drawing/2014/main" id="{BBB8E615-478A-D842-B676-42E0C40A0778}"/>
              </a:ext>
            </a:extLst>
          </p:cNvPr>
          <p:cNvSpPr/>
          <p:nvPr/>
        </p:nvSpPr>
        <p:spPr>
          <a:xfrm rot="5400000">
            <a:off x="2340092" y="2336859"/>
            <a:ext cx="268983" cy="153459"/>
          </a:xfrm>
          <a:prstGeom prst="trapezoid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4E9A0D-939C-AD46-8012-1163A3206283}"/>
              </a:ext>
            </a:extLst>
          </p:cNvPr>
          <p:cNvCxnSpPr>
            <a:cxnSpLocks/>
          </p:cNvCxnSpPr>
          <p:nvPr/>
        </p:nvCxnSpPr>
        <p:spPr>
          <a:xfrm flipH="1">
            <a:off x="2288925" y="2357222"/>
            <a:ext cx="108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1F3125-5BB1-B845-A745-28A56D27E2B3}"/>
                  </a:ext>
                </a:extLst>
              </p:cNvPr>
              <p:cNvSpPr txBox="1"/>
              <p:nvPr/>
            </p:nvSpPr>
            <p:spPr>
              <a:xfrm>
                <a:off x="2536495" y="2480120"/>
                <a:ext cx="341760" cy="246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001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1F3125-5BB1-B845-A745-28A56D27E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495" y="2480120"/>
                <a:ext cx="341760" cy="2463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4D20855F-81D3-C546-A779-FF456CB7D30F}"/>
              </a:ext>
            </a:extLst>
          </p:cNvPr>
          <p:cNvCxnSpPr>
            <a:cxnSpLocks/>
          </p:cNvCxnSpPr>
          <p:nvPr/>
        </p:nvCxnSpPr>
        <p:spPr>
          <a:xfrm>
            <a:off x="2557153" y="2397478"/>
            <a:ext cx="146783" cy="1884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7689AC1-3991-514F-9756-CFC657B532AD}"/>
              </a:ext>
            </a:extLst>
          </p:cNvPr>
          <p:cNvCxnSpPr/>
          <p:nvPr/>
        </p:nvCxnSpPr>
        <p:spPr>
          <a:xfrm>
            <a:off x="2759219" y="2635761"/>
            <a:ext cx="301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54E95AB-5025-634A-A39D-2D04D9862F5E}"/>
              </a:ext>
            </a:extLst>
          </p:cNvPr>
          <p:cNvSpPr txBox="1"/>
          <p:nvPr/>
        </p:nvSpPr>
        <p:spPr>
          <a:xfrm>
            <a:off x="2739557" y="2410841"/>
            <a:ext cx="418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>
                    <a:lumMod val="50000"/>
                  </a:schemeClr>
                </a:solidFill>
                <a:latin typeface="Times" pitchFamily="2" charset="0"/>
              </a:rPr>
              <a:t>SE</a:t>
            </a:r>
            <a:r>
              <a:rPr lang="en-US" sz="900" baseline="-25000" dirty="0">
                <a:solidFill>
                  <a:schemeClr val="accent2">
                    <a:lumMod val="50000"/>
                  </a:schemeClr>
                </a:solidFill>
                <a:latin typeface="Times" pitchFamily="2" charset="0"/>
              </a:rPr>
              <a:t>m,j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E0DE013-69E6-534F-BB39-25C9E4692176}"/>
              </a:ext>
            </a:extLst>
          </p:cNvPr>
          <p:cNvCxnSpPr>
            <a:cxnSpLocks/>
          </p:cNvCxnSpPr>
          <p:nvPr/>
        </p:nvCxnSpPr>
        <p:spPr>
          <a:xfrm flipH="1">
            <a:off x="1801334" y="1523247"/>
            <a:ext cx="11085" cy="30002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D5FEFB3-C4E0-764A-9D58-90422257BFF8}"/>
              </a:ext>
            </a:extLst>
          </p:cNvPr>
          <p:cNvCxnSpPr>
            <a:cxnSpLocks/>
          </p:cNvCxnSpPr>
          <p:nvPr/>
        </p:nvCxnSpPr>
        <p:spPr>
          <a:xfrm>
            <a:off x="1757707" y="1910037"/>
            <a:ext cx="904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94B5438-1924-074B-AEB3-07722C4EECBC}"/>
              </a:ext>
            </a:extLst>
          </p:cNvPr>
          <p:cNvCxnSpPr>
            <a:cxnSpLocks/>
          </p:cNvCxnSpPr>
          <p:nvPr/>
        </p:nvCxnSpPr>
        <p:spPr>
          <a:xfrm flipH="1">
            <a:off x="2310771" y="1522265"/>
            <a:ext cx="13488" cy="30012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8D8B69A-7AED-6C4B-AB55-DBEBD6A091B3}"/>
              </a:ext>
            </a:extLst>
          </p:cNvPr>
          <p:cNvCxnSpPr>
            <a:endCxn id="22" idx="1"/>
          </p:cNvCxnSpPr>
          <p:nvPr/>
        </p:nvCxnSpPr>
        <p:spPr>
          <a:xfrm>
            <a:off x="2488284" y="-105713"/>
            <a:ext cx="1115" cy="75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88D838E-25EA-1747-AD36-AC83189B8996}"/>
              </a:ext>
            </a:extLst>
          </p:cNvPr>
          <p:cNvCxnSpPr/>
          <p:nvPr/>
        </p:nvCxnSpPr>
        <p:spPr>
          <a:xfrm>
            <a:off x="2487170" y="2224436"/>
            <a:ext cx="1115" cy="75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ED3CAC9-BAA4-9D4F-B511-FC04E2D6490A}"/>
              </a:ext>
            </a:extLst>
          </p:cNvPr>
          <p:cNvSpPr txBox="1"/>
          <p:nvPr/>
        </p:nvSpPr>
        <p:spPr>
          <a:xfrm>
            <a:off x="2415395" y="-238249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F</a:t>
            </a:r>
            <a:r>
              <a:rPr lang="en-US" sz="800" baseline="-25000" dirty="0">
                <a:latin typeface="Times" pitchFamily="2" charset="0"/>
              </a:rPr>
              <a:t>1,j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C4DB89-1C19-A345-A047-4471A20096FF}"/>
              </a:ext>
            </a:extLst>
          </p:cNvPr>
          <p:cNvSpPr txBox="1"/>
          <p:nvPr/>
        </p:nvSpPr>
        <p:spPr>
          <a:xfrm>
            <a:off x="2411003" y="2102372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F</a:t>
            </a:r>
            <a:r>
              <a:rPr lang="en-US" sz="800" baseline="-25000" dirty="0">
                <a:latin typeface="Times" pitchFamily="2" charset="0"/>
              </a:rPr>
              <a:t>m,j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64A5C87-797B-DE42-96AB-CAA3DD42396C}"/>
              </a:ext>
            </a:extLst>
          </p:cNvPr>
          <p:cNvCxnSpPr>
            <a:cxnSpLocks/>
          </p:cNvCxnSpPr>
          <p:nvPr/>
        </p:nvCxnSpPr>
        <p:spPr>
          <a:xfrm flipH="1">
            <a:off x="2286479" y="2481047"/>
            <a:ext cx="108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C782F5F-3E09-4142-A3D0-0CC74AD8742C}"/>
              </a:ext>
            </a:extLst>
          </p:cNvPr>
          <p:cNvCxnSpPr>
            <a:cxnSpLocks/>
          </p:cNvCxnSpPr>
          <p:nvPr/>
        </p:nvCxnSpPr>
        <p:spPr>
          <a:xfrm>
            <a:off x="1757706" y="2603222"/>
            <a:ext cx="904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FE3B46E9-1E82-D442-AC30-DC7EF576D9AC}"/>
              </a:ext>
            </a:extLst>
          </p:cNvPr>
          <p:cNvSpPr txBox="1"/>
          <p:nvPr/>
        </p:nvSpPr>
        <p:spPr>
          <a:xfrm>
            <a:off x="1396840" y="3432136"/>
            <a:ext cx="40748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iM</a:t>
            </a:r>
            <a:r>
              <a:rPr lang="en-US" sz="1148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4BED289-6F08-C64E-B787-AFC643593D98}"/>
              </a:ext>
            </a:extLst>
          </p:cNvPr>
          <p:cNvSpPr txBox="1"/>
          <p:nvPr/>
        </p:nvSpPr>
        <p:spPr>
          <a:xfrm>
            <a:off x="1372612" y="4108085"/>
            <a:ext cx="40748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iM</a:t>
            </a:r>
            <a:r>
              <a:rPr lang="en-US" sz="1148" baseline="-25000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p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27A9D80-8591-8E41-B806-F24F03A19076}"/>
              </a:ext>
            </a:extLst>
          </p:cNvPr>
          <p:cNvSpPr txBox="1"/>
          <p:nvPr/>
        </p:nvSpPr>
        <p:spPr>
          <a:xfrm>
            <a:off x="1814900" y="3161137"/>
            <a:ext cx="479618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0432FF"/>
                </a:solidFill>
                <a:latin typeface="Times" pitchFamily="2" charset="0"/>
              </a:rPr>
              <a:t>PFP</a:t>
            </a:r>
            <a:r>
              <a:rPr lang="en-US" sz="1148" baseline="-25000" dirty="0">
                <a:solidFill>
                  <a:srgbClr val="0432FF"/>
                </a:solidFill>
                <a:latin typeface="Times" pitchFamily="2" charset="0"/>
              </a:rPr>
              <a:t>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17BE584-33A5-1744-B5F3-45D56B141436}"/>
              </a:ext>
            </a:extLst>
          </p:cNvPr>
          <p:cNvSpPr txBox="1"/>
          <p:nvPr/>
        </p:nvSpPr>
        <p:spPr>
          <a:xfrm>
            <a:off x="1814900" y="3305183"/>
            <a:ext cx="50366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7A81FF"/>
                </a:solidFill>
                <a:latin typeface="Times" pitchFamily="2" charset="0"/>
              </a:rPr>
              <a:t>NFP</a:t>
            </a:r>
            <a:r>
              <a:rPr lang="en-US" sz="1148" baseline="-25000" dirty="0">
                <a:solidFill>
                  <a:srgbClr val="7A81FF"/>
                </a:solidFill>
                <a:latin typeface="Times" pitchFamily="2" charset="0"/>
              </a:rPr>
              <a:t>n</a:t>
            </a:r>
          </a:p>
        </p:txBody>
      </p:sp>
      <p:sp>
        <p:nvSpPr>
          <p:cNvPr id="142" name="Trapezoid 141">
            <a:extLst>
              <a:ext uri="{FF2B5EF4-FFF2-40B4-BE49-F238E27FC236}">
                <a16:creationId xmlns:a16="http://schemas.microsoft.com/office/drawing/2014/main" id="{F93BD7E2-A057-CC41-A1E1-8CF88A96E34A}"/>
              </a:ext>
            </a:extLst>
          </p:cNvPr>
          <p:cNvSpPr/>
          <p:nvPr/>
        </p:nvSpPr>
        <p:spPr>
          <a:xfrm rot="5400000">
            <a:off x="2325051" y="3291420"/>
            <a:ext cx="268983" cy="153459"/>
          </a:xfrm>
          <a:prstGeom prst="trapezoid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B574ECF-3C00-AD4D-B26D-F16DAFBB27C7}"/>
              </a:ext>
            </a:extLst>
          </p:cNvPr>
          <p:cNvCxnSpPr>
            <a:cxnSpLocks/>
          </p:cNvCxnSpPr>
          <p:nvPr/>
        </p:nvCxnSpPr>
        <p:spPr>
          <a:xfrm flipH="1">
            <a:off x="2259059" y="3311783"/>
            <a:ext cx="123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6BD3E57-7BA7-674D-9259-6A1399267C9A}"/>
              </a:ext>
            </a:extLst>
          </p:cNvPr>
          <p:cNvCxnSpPr>
            <a:cxnSpLocks/>
          </p:cNvCxnSpPr>
          <p:nvPr/>
        </p:nvCxnSpPr>
        <p:spPr>
          <a:xfrm flipH="1">
            <a:off x="2259059" y="3458150"/>
            <a:ext cx="123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D2231FA-9F36-144A-8264-3B04E8744187}"/>
                  </a:ext>
                </a:extLst>
              </p:cNvPr>
              <p:cNvSpPr txBox="1"/>
              <p:nvPr/>
            </p:nvSpPr>
            <p:spPr>
              <a:xfrm>
                <a:off x="2521453" y="3459313"/>
                <a:ext cx="341760" cy="24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001" dirty="0"/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D2231FA-9F36-144A-8264-3B04E8744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453" y="3459313"/>
                <a:ext cx="341760" cy="2463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5A5C6043-EAB2-1444-9904-DD9695684B84}"/>
              </a:ext>
            </a:extLst>
          </p:cNvPr>
          <p:cNvCxnSpPr>
            <a:cxnSpLocks/>
          </p:cNvCxnSpPr>
          <p:nvPr/>
        </p:nvCxnSpPr>
        <p:spPr>
          <a:xfrm>
            <a:off x="2542112" y="3352039"/>
            <a:ext cx="146783" cy="1884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6FFA9BC-72BE-A645-8976-28B60FB23B8B}"/>
              </a:ext>
            </a:extLst>
          </p:cNvPr>
          <p:cNvCxnSpPr>
            <a:cxnSpLocks/>
          </p:cNvCxnSpPr>
          <p:nvPr/>
        </p:nvCxnSpPr>
        <p:spPr>
          <a:xfrm>
            <a:off x="2744178" y="3590321"/>
            <a:ext cx="301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305D5B3D-DC35-C345-909B-1CDF2FD1AF64}"/>
              </a:ext>
            </a:extLst>
          </p:cNvPr>
          <p:cNvSpPr txBox="1"/>
          <p:nvPr/>
        </p:nvSpPr>
        <p:spPr>
          <a:xfrm>
            <a:off x="2757180" y="3358722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SE</a:t>
            </a:r>
            <a:r>
              <a:rPr lang="en-US" sz="900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n,j</a:t>
            </a:r>
          </a:p>
        </p:txBody>
      </p:sp>
      <p:sp>
        <p:nvSpPr>
          <p:cNvPr id="149" name="Trapezoid 148">
            <a:extLst>
              <a:ext uri="{FF2B5EF4-FFF2-40B4-BE49-F238E27FC236}">
                <a16:creationId xmlns:a16="http://schemas.microsoft.com/office/drawing/2014/main" id="{6919EC48-40D7-B743-8B2F-A33EC9C6A564}"/>
              </a:ext>
            </a:extLst>
          </p:cNvPr>
          <p:cNvSpPr/>
          <p:nvPr/>
        </p:nvSpPr>
        <p:spPr>
          <a:xfrm rot="5400000">
            <a:off x="2310235" y="4019666"/>
            <a:ext cx="268983" cy="153459"/>
          </a:xfrm>
          <a:prstGeom prst="trapezoid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E310DCC-B3D5-4D44-9301-F7F8304E693C}"/>
                  </a:ext>
                </a:extLst>
              </p:cNvPr>
              <p:cNvSpPr txBox="1"/>
              <p:nvPr/>
            </p:nvSpPr>
            <p:spPr>
              <a:xfrm>
                <a:off x="2506638" y="4187560"/>
                <a:ext cx="341760" cy="24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001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E310DCC-B3D5-4D44-9301-F7F8304E6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638" y="4187560"/>
                <a:ext cx="341760" cy="2463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C7E7E387-CE0C-0146-AC64-4EC099637971}"/>
              </a:ext>
            </a:extLst>
          </p:cNvPr>
          <p:cNvCxnSpPr>
            <a:cxnSpLocks/>
          </p:cNvCxnSpPr>
          <p:nvPr/>
        </p:nvCxnSpPr>
        <p:spPr>
          <a:xfrm>
            <a:off x="2527296" y="4080286"/>
            <a:ext cx="146783" cy="1884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E420543-1A06-244A-B3D9-CC35A0E66425}"/>
              </a:ext>
            </a:extLst>
          </p:cNvPr>
          <p:cNvCxnSpPr>
            <a:cxnSpLocks/>
          </p:cNvCxnSpPr>
          <p:nvPr/>
        </p:nvCxnSpPr>
        <p:spPr>
          <a:xfrm>
            <a:off x="2729363" y="4318568"/>
            <a:ext cx="301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D06E0993-A84F-9F48-996D-391B1222BE87}"/>
              </a:ext>
            </a:extLst>
          </p:cNvPr>
          <p:cNvSpPr txBox="1"/>
          <p:nvPr/>
        </p:nvSpPr>
        <p:spPr>
          <a:xfrm>
            <a:off x="2738894" y="4086615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SE</a:t>
            </a:r>
            <a:r>
              <a:rPr lang="en-US" sz="900" baseline="-25000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p,j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EC04E8D-D1E9-4743-9ED9-36ED9D7C7DDA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2458427" y="3177298"/>
            <a:ext cx="1115" cy="75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E5C1D6CB-F027-AA42-8B28-044548D21A1F}"/>
              </a:ext>
            </a:extLst>
          </p:cNvPr>
          <p:cNvCxnSpPr>
            <a:cxnSpLocks/>
          </p:cNvCxnSpPr>
          <p:nvPr/>
        </p:nvCxnSpPr>
        <p:spPr>
          <a:xfrm>
            <a:off x="2457313" y="3907244"/>
            <a:ext cx="1115" cy="75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1946E35F-0A47-BF43-931A-2A2EBAB19EF0}"/>
              </a:ext>
            </a:extLst>
          </p:cNvPr>
          <p:cNvSpPr txBox="1"/>
          <p:nvPr/>
        </p:nvSpPr>
        <p:spPr>
          <a:xfrm>
            <a:off x="2390736" y="306490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F</a:t>
            </a:r>
            <a:r>
              <a:rPr lang="en-US" sz="800" baseline="-25000" dirty="0">
                <a:latin typeface="Times" pitchFamily="2" charset="0"/>
              </a:rPr>
              <a:t>n,j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EE80973-D2EF-1C47-A5F4-4E5954AA7388}"/>
              </a:ext>
            </a:extLst>
          </p:cNvPr>
          <p:cNvSpPr txBox="1"/>
          <p:nvPr/>
        </p:nvSpPr>
        <p:spPr>
          <a:xfrm>
            <a:off x="2394155" y="3767629"/>
            <a:ext cx="324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F</a:t>
            </a:r>
            <a:r>
              <a:rPr lang="en-US" sz="800" baseline="-25000" dirty="0">
                <a:latin typeface="Times" pitchFamily="2" charset="0"/>
              </a:rPr>
              <a:t>p,j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D5660E5-AAF8-6643-8EB5-2A1F05E1402C}"/>
              </a:ext>
            </a:extLst>
          </p:cNvPr>
          <p:cNvSpPr txBox="1"/>
          <p:nvPr/>
        </p:nvSpPr>
        <p:spPr>
          <a:xfrm>
            <a:off x="1826782" y="3865701"/>
            <a:ext cx="479618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C2BF01"/>
                </a:solidFill>
                <a:latin typeface="Times" pitchFamily="2" charset="0"/>
              </a:rPr>
              <a:t>PFP</a:t>
            </a:r>
            <a:r>
              <a:rPr lang="en-US" sz="1148" baseline="-25000" dirty="0">
                <a:solidFill>
                  <a:srgbClr val="C2BF01"/>
                </a:solidFill>
                <a:latin typeface="Times" pitchFamily="2" charset="0"/>
              </a:rPr>
              <a:t>p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2A58B46-72FF-C140-81DB-20E9BF6AA4CE}"/>
              </a:ext>
            </a:extLst>
          </p:cNvPr>
          <p:cNvSpPr txBox="1"/>
          <p:nvPr/>
        </p:nvSpPr>
        <p:spPr>
          <a:xfrm>
            <a:off x="1823650" y="4012068"/>
            <a:ext cx="50366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927A46"/>
                </a:solidFill>
                <a:latin typeface="Times" pitchFamily="2" charset="0"/>
              </a:rPr>
              <a:t>NFP</a:t>
            </a:r>
            <a:r>
              <a:rPr lang="en-US" sz="1148" baseline="-25000" dirty="0">
                <a:solidFill>
                  <a:srgbClr val="927A46"/>
                </a:solidFill>
                <a:latin typeface="Times" pitchFamily="2" charset="0"/>
              </a:rPr>
              <a:t>p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1A2CAEC-264E-5448-9545-37F880A7CFB1}"/>
              </a:ext>
            </a:extLst>
          </p:cNvPr>
          <p:cNvCxnSpPr>
            <a:cxnSpLocks/>
          </p:cNvCxnSpPr>
          <p:nvPr/>
        </p:nvCxnSpPr>
        <p:spPr>
          <a:xfrm flipH="1">
            <a:off x="2261691" y="4039857"/>
            <a:ext cx="108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A0CB3E4F-2C56-5047-BBFC-636A41F16EC6}"/>
              </a:ext>
            </a:extLst>
          </p:cNvPr>
          <p:cNvCxnSpPr>
            <a:cxnSpLocks/>
          </p:cNvCxnSpPr>
          <p:nvPr/>
        </p:nvCxnSpPr>
        <p:spPr>
          <a:xfrm flipH="1">
            <a:off x="2259246" y="4163681"/>
            <a:ext cx="108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85928D5-AB1A-3E41-97DF-ED08165B1383}"/>
              </a:ext>
            </a:extLst>
          </p:cNvPr>
          <p:cNvCxnSpPr>
            <a:cxnSpLocks/>
          </p:cNvCxnSpPr>
          <p:nvPr/>
        </p:nvCxnSpPr>
        <p:spPr>
          <a:xfrm>
            <a:off x="1727849" y="3590321"/>
            <a:ext cx="904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5EC46F8-27DB-344E-A86F-A39202EBF5E9}"/>
              </a:ext>
            </a:extLst>
          </p:cNvPr>
          <p:cNvCxnSpPr>
            <a:cxnSpLocks/>
          </p:cNvCxnSpPr>
          <p:nvPr/>
        </p:nvCxnSpPr>
        <p:spPr>
          <a:xfrm>
            <a:off x="1715459" y="4318568"/>
            <a:ext cx="904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85B644D5-3D7E-DA48-B469-B13082E085B4}"/>
              </a:ext>
            </a:extLst>
          </p:cNvPr>
          <p:cNvSpPr txBox="1"/>
          <p:nvPr/>
        </p:nvSpPr>
        <p:spPr>
          <a:xfrm>
            <a:off x="1491970" y="-447263"/>
            <a:ext cx="139012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Times" pitchFamily="2" charset="0"/>
              </a:rPr>
              <a:t>Unoptimized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E0FAFBD-4091-A948-8F80-5910D54A6D28}"/>
              </a:ext>
            </a:extLst>
          </p:cNvPr>
          <p:cNvSpPr txBox="1"/>
          <p:nvPr/>
        </p:nvSpPr>
        <p:spPr>
          <a:xfrm rot="5400000">
            <a:off x="4212222" y="2648340"/>
            <a:ext cx="196489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1" dirty="0"/>
              <a:t>…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459652F-F37D-2C4E-AF20-CC78A25E6F75}"/>
              </a:ext>
            </a:extLst>
          </p:cNvPr>
          <p:cNvSpPr txBox="1"/>
          <p:nvPr/>
        </p:nvSpPr>
        <p:spPr>
          <a:xfrm>
            <a:off x="3562622" y="1758940"/>
            <a:ext cx="40748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iM</a:t>
            </a:r>
            <a:r>
              <a:rPr lang="en-US" sz="1148" baseline="-25000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1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CB6019A-D0BA-3347-8431-0FC46CEF4E5F}"/>
              </a:ext>
            </a:extLst>
          </p:cNvPr>
          <p:cNvSpPr txBox="1"/>
          <p:nvPr/>
        </p:nvSpPr>
        <p:spPr>
          <a:xfrm>
            <a:off x="3571750" y="2461450"/>
            <a:ext cx="43473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chemeClr val="accent2">
                    <a:lumMod val="50000"/>
                  </a:schemeClr>
                </a:solidFill>
                <a:latin typeface="Times" pitchFamily="2" charset="0"/>
              </a:rPr>
              <a:t>iM</a:t>
            </a:r>
            <a:r>
              <a:rPr lang="en-US" sz="1148" baseline="-25000" dirty="0">
                <a:solidFill>
                  <a:schemeClr val="accent2">
                    <a:lumMod val="50000"/>
                  </a:schemeClr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E21FA3F-5730-254D-9BB1-A1E1733824DB}"/>
              </a:ext>
            </a:extLst>
          </p:cNvPr>
          <p:cNvSpPr txBox="1"/>
          <p:nvPr/>
        </p:nvSpPr>
        <p:spPr>
          <a:xfrm>
            <a:off x="4017928" y="1485296"/>
            <a:ext cx="479618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7030A0"/>
                </a:solidFill>
                <a:latin typeface="Times" pitchFamily="2" charset="0"/>
              </a:rPr>
              <a:t>PFP</a:t>
            </a:r>
            <a:r>
              <a:rPr lang="en-US" sz="1148" baseline="-25000" dirty="0">
                <a:solidFill>
                  <a:srgbClr val="7030A0"/>
                </a:solidFill>
                <a:latin typeface="Times" pitchFamily="2" charset="0"/>
              </a:rPr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20660BD-0CA2-9B4F-97B3-A2BC99DE15DB}"/>
              </a:ext>
            </a:extLst>
          </p:cNvPr>
          <p:cNvSpPr txBox="1"/>
          <p:nvPr/>
        </p:nvSpPr>
        <p:spPr>
          <a:xfrm>
            <a:off x="4017928" y="1629341"/>
            <a:ext cx="50366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571357"/>
                </a:solidFill>
                <a:latin typeface="Times" pitchFamily="2" charset="0"/>
              </a:rPr>
              <a:t>NFP</a:t>
            </a:r>
            <a:r>
              <a:rPr lang="en-US" sz="1148" baseline="-25000" dirty="0">
                <a:solidFill>
                  <a:srgbClr val="571357"/>
                </a:solidFill>
                <a:latin typeface="Times" pitchFamily="2" charset="0"/>
              </a:rPr>
              <a:t>1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6E926CD-2A1C-7946-933A-054CA2E5B545}"/>
              </a:ext>
            </a:extLst>
          </p:cNvPr>
          <p:cNvSpPr txBox="1"/>
          <p:nvPr/>
        </p:nvSpPr>
        <p:spPr>
          <a:xfrm>
            <a:off x="3997710" y="2174656"/>
            <a:ext cx="506870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FF0000"/>
                </a:solidFill>
                <a:latin typeface="Times" pitchFamily="2" charset="0"/>
              </a:rPr>
              <a:t>PFP</a:t>
            </a:r>
            <a:r>
              <a:rPr lang="en-US" sz="1148" baseline="-25000" dirty="0">
                <a:solidFill>
                  <a:srgbClr val="FF0000"/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AA2B4C8-B0E7-3540-ACF9-4D256360A272}"/>
              </a:ext>
            </a:extLst>
          </p:cNvPr>
          <p:cNvSpPr txBox="1"/>
          <p:nvPr/>
        </p:nvSpPr>
        <p:spPr>
          <a:xfrm>
            <a:off x="3994585" y="2321023"/>
            <a:ext cx="530915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C00000"/>
                </a:solidFill>
                <a:latin typeface="Times" pitchFamily="2" charset="0"/>
              </a:rPr>
              <a:t>NFP</a:t>
            </a:r>
            <a:r>
              <a:rPr lang="en-US" sz="1148" baseline="-25000" dirty="0">
                <a:solidFill>
                  <a:srgbClr val="C00000"/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181" name="Trapezoid 180">
            <a:extLst>
              <a:ext uri="{FF2B5EF4-FFF2-40B4-BE49-F238E27FC236}">
                <a16:creationId xmlns:a16="http://schemas.microsoft.com/office/drawing/2014/main" id="{0CBFA611-7828-6D4B-A287-3346383A928D}"/>
              </a:ext>
            </a:extLst>
          </p:cNvPr>
          <p:cNvSpPr/>
          <p:nvPr/>
        </p:nvSpPr>
        <p:spPr>
          <a:xfrm rot="5400000">
            <a:off x="4527563" y="1610919"/>
            <a:ext cx="268983" cy="153459"/>
          </a:xfrm>
          <a:prstGeom prst="trapezoid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8CB6DD7-D9F0-B34C-9627-FC46272D2FAB}"/>
              </a:ext>
            </a:extLst>
          </p:cNvPr>
          <p:cNvCxnSpPr>
            <a:cxnSpLocks/>
          </p:cNvCxnSpPr>
          <p:nvPr/>
        </p:nvCxnSpPr>
        <p:spPr>
          <a:xfrm flipH="1">
            <a:off x="4461571" y="1631282"/>
            <a:ext cx="123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BA08B2D6-2CD0-5B4D-9FB9-8E1003430455}"/>
              </a:ext>
            </a:extLst>
          </p:cNvPr>
          <p:cNvCxnSpPr>
            <a:cxnSpLocks/>
          </p:cNvCxnSpPr>
          <p:nvPr/>
        </p:nvCxnSpPr>
        <p:spPr>
          <a:xfrm flipH="1">
            <a:off x="4461571" y="1777649"/>
            <a:ext cx="123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105E0BE0-66B2-5940-8F83-11F9ACE53716}"/>
                  </a:ext>
                </a:extLst>
              </p:cNvPr>
              <p:cNvSpPr txBox="1"/>
              <p:nvPr/>
            </p:nvSpPr>
            <p:spPr>
              <a:xfrm>
                <a:off x="4723965" y="1778811"/>
                <a:ext cx="341760" cy="246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001" dirty="0"/>
              </a:p>
            </p:txBody>
          </p:sp>
        </mc:Choice>
        <mc:Fallback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105E0BE0-66B2-5940-8F83-11F9ACE53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965" y="1778811"/>
                <a:ext cx="341760" cy="2463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241DB4C8-2097-514C-9582-A62A90A34FF9}"/>
              </a:ext>
            </a:extLst>
          </p:cNvPr>
          <p:cNvCxnSpPr>
            <a:cxnSpLocks/>
          </p:cNvCxnSpPr>
          <p:nvPr/>
        </p:nvCxnSpPr>
        <p:spPr>
          <a:xfrm>
            <a:off x="4744624" y="1671538"/>
            <a:ext cx="146783" cy="1884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A944072-0B43-9E4C-84E8-4D5196E87444}"/>
              </a:ext>
            </a:extLst>
          </p:cNvPr>
          <p:cNvCxnSpPr/>
          <p:nvPr/>
        </p:nvCxnSpPr>
        <p:spPr>
          <a:xfrm>
            <a:off x="4946690" y="1909820"/>
            <a:ext cx="301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D675277F-D367-EA4A-A829-47B478B417FD}"/>
              </a:ext>
            </a:extLst>
          </p:cNvPr>
          <p:cNvSpPr txBox="1"/>
          <p:nvPr/>
        </p:nvSpPr>
        <p:spPr>
          <a:xfrm>
            <a:off x="4976928" y="1693264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SE</a:t>
            </a:r>
            <a:r>
              <a:rPr lang="en-US" sz="900" baseline="-25000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1,j</a:t>
            </a:r>
          </a:p>
        </p:txBody>
      </p:sp>
      <p:sp>
        <p:nvSpPr>
          <p:cNvPr id="188" name="Trapezoid 187">
            <a:extLst>
              <a:ext uri="{FF2B5EF4-FFF2-40B4-BE49-F238E27FC236}">
                <a16:creationId xmlns:a16="http://schemas.microsoft.com/office/drawing/2014/main" id="{F6BBA942-A7AB-5544-9288-34132992A975}"/>
              </a:ext>
            </a:extLst>
          </p:cNvPr>
          <p:cNvSpPr/>
          <p:nvPr/>
        </p:nvSpPr>
        <p:spPr>
          <a:xfrm rot="5400000">
            <a:off x="4512747" y="2339165"/>
            <a:ext cx="268983" cy="153459"/>
          </a:xfrm>
          <a:prstGeom prst="trapezoid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1F09AD3-0603-AE48-88F1-94F4FF5AFEF8}"/>
              </a:ext>
            </a:extLst>
          </p:cNvPr>
          <p:cNvCxnSpPr>
            <a:cxnSpLocks/>
          </p:cNvCxnSpPr>
          <p:nvPr/>
        </p:nvCxnSpPr>
        <p:spPr>
          <a:xfrm flipH="1">
            <a:off x="4461579" y="2359529"/>
            <a:ext cx="108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D058FD55-DC85-1840-AC82-05A8FF2A31A3}"/>
                  </a:ext>
                </a:extLst>
              </p:cNvPr>
              <p:cNvSpPr txBox="1"/>
              <p:nvPr/>
            </p:nvSpPr>
            <p:spPr>
              <a:xfrm>
                <a:off x="4709150" y="2482426"/>
                <a:ext cx="341760" cy="246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001" dirty="0"/>
              </a:p>
            </p:txBody>
          </p:sp>
        </mc:Choice>
        <mc:Fallback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D058FD55-DC85-1840-AC82-05A8FF2A3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150" y="2482426"/>
                <a:ext cx="341760" cy="2463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180717FD-479A-0547-8FB2-2C8D4C594B12}"/>
              </a:ext>
            </a:extLst>
          </p:cNvPr>
          <p:cNvCxnSpPr>
            <a:cxnSpLocks/>
          </p:cNvCxnSpPr>
          <p:nvPr/>
        </p:nvCxnSpPr>
        <p:spPr>
          <a:xfrm>
            <a:off x="4729808" y="2399785"/>
            <a:ext cx="146783" cy="1884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B7A4153D-203C-D644-998C-52755E6F5C73}"/>
              </a:ext>
            </a:extLst>
          </p:cNvPr>
          <p:cNvCxnSpPr/>
          <p:nvPr/>
        </p:nvCxnSpPr>
        <p:spPr>
          <a:xfrm>
            <a:off x="4931875" y="2638067"/>
            <a:ext cx="301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AA4A98A6-2E7F-6247-B2B8-12FDF73CF415}"/>
              </a:ext>
            </a:extLst>
          </p:cNvPr>
          <p:cNvSpPr txBox="1"/>
          <p:nvPr/>
        </p:nvSpPr>
        <p:spPr>
          <a:xfrm>
            <a:off x="4948656" y="2391245"/>
            <a:ext cx="418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>
                    <a:lumMod val="50000"/>
                  </a:schemeClr>
                </a:solidFill>
                <a:latin typeface="Times" pitchFamily="2" charset="0"/>
              </a:rPr>
              <a:t>SE</a:t>
            </a:r>
            <a:r>
              <a:rPr lang="en-US" sz="900" baseline="-25000" dirty="0">
                <a:solidFill>
                  <a:schemeClr val="accent2">
                    <a:lumMod val="50000"/>
                  </a:schemeClr>
                </a:solidFill>
                <a:latin typeface="Times" pitchFamily="2" charset="0"/>
              </a:rPr>
              <a:t>m,j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20C1B13-8F36-294E-BEA9-402E0EF585BE}"/>
              </a:ext>
            </a:extLst>
          </p:cNvPr>
          <p:cNvCxnSpPr>
            <a:cxnSpLocks/>
          </p:cNvCxnSpPr>
          <p:nvPr/>
        </p:nvCxnSpPr>
        <p:spPr>
          <a:xfrm flipH="1">
            <a:off x="3973989" y="1525554"/>
            <a:ext cx="11085" cy="30002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C5C56515-75E2-3149-8A62-4031B3644E38}"/>
              </a:ext>
            </a:extLst>
          </p:cNvPr>
          <p:cNvCxnSpPr>
            <a:cxnSpLocks/>
          </p:cNvCxnSpPr>
          <p:nvPr/>
        </p:nvCxnSpPr>
        <p:spPr>
          <a:xfrm>
            <a:off x="3930362" y="1912344"/>
            <a:ext cx="904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5C429FF-A1B7-BB48-9C5D-ED61A8E670B2}"/>
              </a:ext>
            </a:extLst>
          </p:cNvPr>
          <p:cNvCxnSpPr>
            <a:cxnSpLocks/>
          </p:cNvCxnSpPr>
          <p:nvPr/>
        </p:nvCxnSpPr>
        <p:spPr>
          <a:xfrm flipH="1">
            <a:off x="4483426" y="1524571"/>
            <a:ext cx="13488" cy="30012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24D8F99-BCDA-B648-9FB2-857F3D9767BC}"/>
              </a:ext>
            </a:extLst>
          </p:cNvPr>
          <p:cNvCxnSpPr>
            <a:endCxn id="181" idx="1"/>
          </p:cNvCxnSpPr>
          <p:nvPr/>
        </p:nvCxnSpPr>
        <p:spPr>
          <a:xfrm>
            <a:off x="4660939" y="-103407"/>
            <a:ext cx="1115" cy="75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B6F80FD5-04B6-B64F-ABBD-4C499FA76E4E}"/>
              </a:ext>
            </a:extLst>
          </p:cNvPr>
          <p:cNvCxnSpPr/>
          <p:nvPr/>
        </p:nvCxnSpPr>
        <p:spPr>
          <a:xfrm>
            <a:off x="4659825" y="2226743"/>
            <a:ext cx="1115" cy="75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CD13B200-BC1F-B44D-ABC5-31FEB4408744}"/>
              </a:ext>
            </a:extLst>
          </p:cNvPr>
          <p:cNvSpPr txBox="1"/>
          <p:nvPr/>
        </p:nvSpPr>
        <p:spPr>
          <a:xfrm>
            <a:off x="4588050" y="-23594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F</a:t>
            </a:r>
            <a:r>
              <a:rPr lang="en-US" sz="800" baseline="-25000" dirty="0">
                <a:latin typeface="Times" pitchFamily="2" charset="0"/>
              </a:rPr>
              <a:t>1,j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3E29BD1-8A27-E14A-8A1F-086E786B4FAF}"/>
              </a:ext>
            </a:extLst>
          </p:cNvPr>
          <p:cNvSpPr txBox="1"/>
          <p:nvPr/>
        </p:nvSpPr>
        <p:spPr>
          <a:xfrm>
            <a:off x="4583658" y="2104679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F</a:t>
            </a:r>
            <a:r>
              <a:rPr lang="en-US" sz="800" baseline="-25000" dirty="0">
                <a:latin typeface="Times" pitchFamily="2" charset="0"/>
              </a:rPr>
              <a:t>m,j</a:t>
            </a: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3C4C3AB5-5B11-4B4C-B73D-487A1B8B53B6}"/>
              </a:ext>
            </a:extLst>
          </p:cNvPr>
          <p:cNvCxnSpPr>
            <a:cxnSpLocks/>
          </p:cNvCxnSpPr>
          <p:nvPr/>
        </p:nvCxnSpPr>
        <p:spPr>
          <a:xfrm flipH="1">
            <a:off x="4459134" y="2483354"/>
            <a:ext cx="108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FB2BCE27-E118-8546-8AC7-377182752791}"/>
              </a:ext>
            </a:extLst>
          </p:cNvPr>
          <p:cNvCxnSpPr>
            <a:cxnSpLocks/>
          </p:cNvCxnSpPr>
          <p:nvPr/>
        </p:nvCxnSpPr>
        <p:spPr>
          <a:xfrm>
            <a:off x="3930361" y="2605529"/>
            <a:ext cx="904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8BCB87D2-8676-0541-8785-AD576DA69330}"/>
              </a:ext>
            </a:extLst>
          </p:cNvPr>
          <p:cNvSpPr txBox="1"/>
          <p:nvPr/>
        </p:nvSpPr>
        <p:spPr>
          <a:xfrm>
            <a:off x="3569495" y="3465073"/>
            <a:ext cx="40748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iM</a:t>
            </a:r>
            <a:r>
              <a:rPr lang="en-US" sz="1148" baseline="-25000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9E4138E-A53A-8446-84D6-641825057E4A}"/>
              </a:ext>
            </a:extLst>
          </p:cNvPr>
          <p:cNvSpPr txBox="1"/>
          <p:nvPr/>
        </p:nvSpPr>
        <p:spPr>
          <a:xfrm>
            <a:off x="3517383" y="4148867"/>
            <a:ext cx="43473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chemeClr val="accent2">
                    <a:lumMod val="50000"/>
                  </a:schemeClr>
                </a:solidFill>
                <a:latin typeface="Times" pitchFamily="2" charset="0"/>
              </a:rPr>
              <a:t>iM</a:t>
            </a:r>
            <a:r>
              <a:rPr lang="en-US" sz="1148" baseline="-25000" dirty="0">
                <a:solidFill>
                  <a:schemeClr val="accent2">
                    <a:lumMod val="50000"/>
                  </a:schemeClr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1B6F2FB-8905-4640-955C-B73F7D7A2963}"/>
              </a:ext>
            </a:extLst>
          </p:cNvPr>
          <p:cNvSpPr txBox="1"/>
          <p:nvPr/>
        </p:nvSpPr>
        <p:spPr>
          <a:xfrm>
            <a:off x="3987554" y="3163444"/>
            <a:ext cx="479618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0432FF"/>
                </a:solidFill>
                <a:latin typeface="Times" pitchFamily="2" charset="0"/>
              </a:rPr>
              <a:t>PFP</a:t>
            </a:r>
            <a:r>
              <a:rPr lang="en-US" sz="1148" baseline="-25000" dirty="0">
                <a:solidFill>
                  <a:srgbClr val="0432FF"/>
                </a:solidFill>
                <a:latin typeface="Times" pitchFamily="2" charset="0"/>
              </a:rPr>
              <a:t>n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92CB74E-8E39-5746-8B08-4F03DA94574E}"/>
              </a:ext>
            </a:extLst>
          </p:cNvPr>
          <p:cNvSpPr txBox="1"/>
          <p:nvPr/>
        </p:nvSpPr>
        <p:spPr>
          <a:xfrm>
            <a:off x="3987554" y="3307490"/>
            <a:ext cx="50366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7A81FF"/>
                </a:solidFill>
                <a:latin typeface="Times" pitchFamily="2" charset="0"/>
              </a:rPr>
              <a:t>NFP</a:t>
            </a:r>
            <a:r>
              <a:rPr lang="en-US" sz="1148" baseline="-25000" dirty="0">
                <a:solidFill>
                  <a:srgbClr val="7A81FF"/>
                </a:solidFill>
                <a:latin typeface="Times" pitchFamily="2" charset="0"/>
              </a:rPr>
              <a:t>n</a:t>
            </a:r>
          </a:p>
        </p:txBody>
      </p:sp>
      <p:sp>
        <p:nvSpPr>
          <p:cNvPr id="208" name="Trapezoid 207">
            <a:extLst>
              <a:ext uri="{FF2B5EF4-FFF2-40B4-BE49-F238E27FC236}">
                <a16:creationId xmlns:a16="http://schemas.microsoft.com/office/drawing/2014/main" id="{3518FFB8-4126-394D-9207-097CC9EBBB21}"/>
              </a:ext>
            </a:extLst>
          </p:cNvPr>
          <p:cNvSpPr/>
          <p:nvPr/>
        </p:nvSpPr>
        <p:spPr>
          <a:xfrm rot="5400000">
            <a:off x="4497706" y="3293726"/>
            <a:ext cx="268983" cy="153459"/>
          </a:xfrm>
          <a:prstGeom prst="trapezoid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DD9660CE-39C8-3D4E-B260-1D046E412491}"/>
              </a:ext>
            </a:extLst>
          </p:cNvPr>
          <p:cNvCxnSpPr>
            <a:cxnSpLocks/>
          </p:cNvCxnSpPr>
          <p:nvPr/>
        </p:nvCxnSpPr>
        <p:spPr>
          <a:xfrm flipH="1">
            <a:off x="4431714" y="3314090"/>
            <a:ext cx="123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C892D0A-15B8-FB4F-A1E2-8BF3EB68A55B}"/>
              </a:ext>
            </a:extLst>
          </p:cNvPr>
          <p:cNvCxnSpPr>
            <a:cxnSpLocks/>
          </p:cNvCxnSpPr>
          <p:nvPr/>
        </p:nvCxnSpPr>
        <p:spPr>
          <a:xfrm flipH="1">
            <a:off x="4431714" y="3460457"/>
            <a:ext cx="123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321CA9A9-5C5C-A746-9620-FA4BB0109459}"/>
                  </a:ext>
                </a:extLst>
              </p:cNvPr>
              <p:cNvSpPr txBox="1"/>
              <p:nvPr/>
            </p:nvSpPr>
            <p:spPr>
              <a:xfrm>
                <a:off x="4694108" y="3461620"/>
                <a:ext cx="341760" cy="24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001" dirty="0"/>
              </a:p>
            </p:txBody>
          </p:sp>
        </mc:Choice>
        <mc:Fallback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321CA9A9-5C5C-A746-9620-FA4BB0109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108" y="3461620"/>
                <a:ext cx="341760" cy="2463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70410B19-A43D-374C-B2A2-49DC03A6FFB8}"/>
              </a:ext>
            </a:extLst>
          </p:cNvPr>
          <p:cNvCxnSpPr>
            <a:cxnSpLocks/>
          </p:cNvCxnSpPr>
          <p:nvPr/>
        </p:nvCxnSpPr>
        <p:spPr>
          <a:xfrm>
            <a:off x="4714767" y="3354347"/>
            <a:ext cx="146783" cy="1884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F04A00D5-E647-0F45-AB42-F4DC896EAE3D}"/>
              </a:ext>
            </a:extLst>
          </p:cNvPr>
          <p:cNvCxnSpPr>
            <a:cxnSpLocks/>
          </p:cNvCxnSpPr>
          <p:nvPr/>
        </p:nvCxnSpPr>
        <p:spPr>
          <a:xfrm>
            <a:off x="4916832" y="3592628"/>
            <a:ext cx="301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82CAD39E-A254-8443-BE5A-69B0055503B3}"/>
              </a:ext>
            </a:extLst>
          </p:cNvPr>
          <p:cNvSpPr txBox="1"/>
          <p:nvPr/>
        </p:nvSpPr>
        <p:spPr>
          <a:xfrm>
            <a:off x="4947071" y="3376073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SE</a:t>
            </a:r>
            <a:r>
              <a:rPr lang="en-US" sz="900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n,j</a:t>
            </a:r>
          </a:p>
        </p:txBody>
      </p:sp>
      <p:sp>
        <p:nvSpPr>
          <p:cNvPr id="215" name="Trapezoid 214">
            <a:extLst>
              <a:ext uri="{FF2B5EF4-FFF2-40B4-BE49-F238E27FC236}">
                <a16:creationId xmlns:a16="http://schemas.microsoft.com/office/drawing/2014/main" id="{612D82CD-0445-7949-A083-20B98EAC5D98}"/>
              </a:ext>
            </a:extLst>
          </p:cNvPr>
          <p:cNvSpPr/>
          <p:nvPr/>
        </p:nvSpPr>
        <p:spPr>
          <a:xfrm rot="5400000">
            <a:off x="4482891" y="4021974"/>
            <a:ext cx="268983" cy="153459"/>
          </a:xfrm>
          <a:prstGeom prst="trapezoid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07C8723A-FCDD-AE4F-A619-95E085B050A1}"/>
                  </a:ext>
                </a:extLst>
              </p:cNvPr>
              <p:cNvSpPr txBox="1"/>
              <p:nvPr/>
            </p:nvSpPr>
            <p:spPr>
              <a:xfrm>
                <a:off x="4679293" y="4189866"/>
                <a:ext cx="341760" cy="24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001" dirty="0"/>
              </a:p>
            </p:txBody>
          </p:sp>
        </mc:Choice>
        <mc:Fallback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07C8723A-FCDD-AE4F-A619-95E085B05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293" y="4189866"/>
                <a:ext cx="341760" cy="2463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9F87BD8E-D43E-5A4A-B55F-FA45B74CF633}"/>
              </a:ext>
            </a:extLst>
          </p:cNvPr>
          <p:cNvCxnSpPr>
            <a:cxnSpLocks/>
          </p:cNvCxnSpPr>
          <p:nvPr/>
        </p:nvCxnSpPr>
        <p:spPr>
          <a:xfrm>
            <a:off x="4699952" y="4082593"/>
            <a:ext cx="146783" cy="1884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98A942DB-A2E9-5A4F-9D68-A0898D3F4163}"/>
              </a:ext>
            </a:extLst>
          </p:cNvPr>
          <p:cNvCxnSpPr>
            <a:cxnSpLocks/>
          </p:cNvCxnSpPr>
          <p:nvPr/>
        </p:nvCxnSpPr>
        <p:spPr>
          <a:xfrm>
            <a:off x="4902018" y="4320875"/>
            <a:ext cx="301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32F257B1-B72B-7940-A854-9463E4D8338F}"/>
              </a:ext>
            </a:extLst>
          </p:cNvPr>
          <p:cNvSpPr txBox="1"/>
          <p:nvPr/>
        </p:nvSpPr>
        <p:spPr>
          <a:xfrm>
            <a:off x="4953688" y="4089909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SE</a:t>
            </a:r>
            <a:r>
              <a:rPr lang="en-US" sz="900" baseline="-25000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p,j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9AD1AE9-4E27-704B-B0CC-2202461A8150}"/>
              </a:ext>
            </a:extLst>
          </p:cNvPr>
          <p:cNvCxnSpPr>
            <a:cxnSpLocks/>
            <a:endCxn id="208" idx="1"/>
          </p:cNvCxnSpPr>
          <p:nvPr/>
        </p:nvCxnSpPr>
        <p:spPr>
          <a:xfrm>
            <a:off x="4631082" y="3179606"/>
            <a:ext cx="1115" cy="75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D4CB64E0-9AA8-5C43-9A04-1AD5B211D467}"/>
              </a:ext>
            </a:extLst>
          </p:cNvPr>
          <p:cNvCxnSpPr>
            <a:cxnSpLocks/>
          </p:cNvCxnSpPr>
          <p:nvPr/>
        </p:nvCxnSpPr>
        <p:spPr>
          <a:xfrm>
            <a:off x="4629967" y="3909550"/>
            <a:ext cx="1115" cy="75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D065B010-7BF1-B845-BECD-83EBC897443C}"/>
              </a:ext>
            </a:extLst>
          </p:cNvPr>
          <p:cNvSpPr txBox="1"/>
          <p:nvPr/>
        </p:nvSpPr>
        <p:spPr>
          <a:xfrm>
            <a:off x="4563391" y="3067207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F</a:t>
            </a:r>
            <a:r>
              <a:rPr lang="en-US" sz="800" baseline="-25000" dirty="0">
                <a:latin typeface="Times" pitchFamily="2" charset="0"/>
              </a:rPr>
              <a:t>n,j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457AED8-231C-E24A-BC45-83AF65DAA967}"/>
              </a:ext>
            </a:extLst>
          </p:cNvPr>
          <p:cNvSpPr txBox="1"/>
          <p:nvPr/>
        </p:nvSpPr>
        <p:spPr>
          <a:xfrm>
            <a:off x="4566810" y="3769935"/>
            <a:ext cx="324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F</a:t>
            </a:r>
            <a:r>
              <a:rPr lang="en-US" sz="800" baseline="-25000" dirty="0">
                <a:latin typeface="Times" pitchFamily="2" charset="0"/>
              </a:rPr>
              <a:t>p,j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C1CFF8D-57ED-FA47-B91E-AA6666DC30E8}"/>
              </a:ext>
            </a:extLst>
          </p:cNvPr>
          <p:cNvSpPr txBox="1"/>
          <p:nvPr/>
        </p:nvSpPr>
        <p:spPr>
          <a:xfrm>
            <a:off x="3999437" y="3868007"/>
            <a:ext cx="479618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C2BF01"/>
                </a:solidFill>
                <a:latin typeface="Times" pitchFamily="2" charset="0"/>
              </a:rPr>
              <a:t>PFP</a:t>
            </a:r>
            <a:r>
              <a:rPr lang="en-US" sz="1148" baseline="-25000" dirty="0">
                <a:solidFill>
                  <a:srgbClr val="C2BF01"/>
                </a:solidFill>
                <a:latin typeface="Times" pitchFamily="2" charset="0"/>
              </a:rPr>
              <a:t>p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434DB560-8878-8540-9918-0787CC4EEB77}"/>
              </a:ext>
            </a:extLst>
          </p:cNvPr>
          <p:cNvSpPr txBox="1"/>
          <p:nvPr/>
        </p:nvSpPr>
        <p:spPr>
          <a:xfrm>
            <a:off x="3996305" y="4014375"/>
            <a:ext cx="50366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927A46"/>
                </a:solidFill>
                <a:latin typeface="Times" pitchFamily="2" charset="0"/>
              </a:rPr>
              <a:t>NFP</a:t>
            </a:r>
            <a:r>
              <a:rPr lang="en-US" sz="1148" baseline="-25000" dirty="0">
                <a:solidFill>
                  <a:srgbClr val="927A46"/>
                </a:solidFill>
                <a:latin typeface="Times" pitchFamily="2" charset="0"/>
              </a:rPr>
              <a:t>p</a:t>
            </a: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6728747A-036C-5248-8F52-EB3374169366}"/>
              </a:ext>
            </a:extLst>
          </p:cNvPr>
          <p:cNvCxnSpPr>
            <a:cxnSpLocks/>
          </p:cNvCxnSpPr>
          <p:nvPr/>
        </p:nvCxnSpPr>
        <p:spPr>
          <a:xfrm flipH="1">
            <a:off x="4434346" y="4042163"/>
            <a:ext cx="108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EEFE0217-5DC9-6B48-8C64-A416F586CF0F}"/>
              </a:ext>
            </a:extLst>
          </p:cNvPr>
          <p:cNvCxnSpPr>
            <a:cxnSpLocks/>
          </p:cNvCxnSpPr>
          <p:nvPr/>
        </p:nvCxnSpPr>
        <p:spPr>
          <a:xfrm flipH="1">
            <a:off x="4431902" y="4165988"/>
            <a:ext cx="108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953B3DC8-E5F7-F64E-95B3-3BA5F0A60D54}"/>
              </a:ext>
            </a:extLst>
          </p:cNvPr>
          <p:cNvCxnSpPr>
            <a:cxnSpLocks/>
          </p:cNvCxnSpPr>
          <p:nvPr/>
        </p:nvCxnSpPr>
        <p:spPr>
          <a:xfrm>
            <a:off x="3900503" y="3592628"/>
            <a:ext cx="904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1504DA0B-72D1-8F40-A036-CA984EEF950D}"/>
              </a:ext>
            </a:extLst>
          </p:cNvPr>
          <p:cNvCxnSpPr>
            <a:cxnSpLocks/>
          </p:cNvCxnSpPr>
          <p:nvPr/>
        </p:nvCxnSpPr>
        <p:spPr>
          <a:xfrm>
            <a:off x="3888114" y="4320875"/>
            <a:ext cx="904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0A08AAA2-9431-5B4C-9D06-0DB14BF51298}"/>
              </a:ext>
            </a:extLst>
          </p:cNvPr>
          <p:cNvSpPr txBox="1"/>
          <p:nvPr/>
        </p:nvSpPr>
        <p:spPr>
          <a:xfrm>
            <a:off x="3417476" y="-1041053"/>
            <a:ext cx="2079227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dirty="0">
                <a:latin typeface="Times" pitchFamily="2" charset="0"/>
              </a:rPr>
              <a:t>iM vectors constant per modality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E67017D-4F53-BD49-9CCB-E84A1397166E}"/>
              </a:ext>
            </a:extLst>
          </p:cNvPr>
          <p:cNvSpPr txBox="1"/>
          <p:nvPr/>
        </p:nvSpPr>
        <p:spPr>
          <a:xfrm rot="5400000">
            <a:off x="6347665" y="2671765"/>
            <a:ext cx="196489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1" dirty="0"/>
              <a:t>…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4C4C93FA-3517-684B-BB88-4E3327BF6BEB}"/>
              </a:ext>
            </a:extLst>
          </p:cNvPr>
          <p:cNvSpPr txBox="1"/>
          <p:nvPr/>
        </p:nvSpPr>
        <p:spPr>
          <a:xfrm>
            <a:off x="5709192" y="1735991"/>
            <a:ext cx="40748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iM</a:t>
            </a:r>
            <a:r>
              <a:rPr lang="en-US" sz="1148" baseline="-25000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1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3809DFB-9D27-B74F-B66B-4BD843F33CAB}"/>
              </a:ext>
            </a:extLst>
          </p:cNvPr>
          <p:cNvSpPr txBox="1"/>
          <p:nvPr/>
        </p:nvSpPr>
        <p:spPr>
          <a:xfrm>
            <a:off x="5718321" y="2438502"/>
            <a:ext cx="43473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chemeClr val="accent2">
                    <a:lumMod val="50000"/>
                  </a:schemeClr>
                </a:solidFill>
                <a:latin typeface="Times" pitchFamily="2" charset="0"/>
              </a:rPr>
              <a:t>iM</a:t>
            </a:r>
            <a:r>
              <a:rPr lang="en-US" sz="1148" baseline="-25000" dirty="0">
                <a:solidFill>
                  <a:schemeClr val="accent2">
                    <a:lumMod val="50000"/>
                  </a:schemeClr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B3CDAF63-57C8-E94B-BE67-FFEECFC35405}"/>
              </a:ext>
            </a:extLst>
          </p:cNvPr>
          <p:cNvSpPr txBox="1"/>
          <p:nvPr/>
        </p:nvSpPr>
        <p:spPr>
          <a:xfrm rot="5400000">
            <a:off x="6192174" y="1859747"/>
            <a:ext cx="282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…</a:t>
            </a:r>
          </a:p>
          <a:p>
            <a:endParaRPr lang="en-US" sz="11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5F053736-4667-1046-8084-67F83B28EBA4}"/>
              </a:ext>
            </a:extLst>
          </p:cNvPr>
          <p:cNvSpPr txBox="1"/>
          <p:nvPr/>
        </p:nvSpPr>
        <p:spPr>
          <a:xfrm>
            <a:off x="6164497" y="1462346"/>
            <a:ext cx="479618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7030A0"/>
                </a:solidFill>
                <a:latin typeface="Times" pitchFamily="2" charset="0"/>
              </a:rPr>
              <a:t>PFP</a:t>
            </a:r>
            <a:r>
              <a:rPr lang="en-US" sz="1148" baseline="-25000" dirty="0">
                <a:solidFill>
                  <a:srgbClr val="7030A0"/>
                </a:solidFill>
                <a:latin typeface="Times" pitchFamily="2" charset="0"/>
              </a:rPr>
              <a:t>1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9299CAED-1A34-E040-8328-232894EE83B6}"/>
              </a:ext>
            </a:extLst>
          </p:cNvPr>
          <p:cNvSpPr txBox="1"/>
          <p:nvPr/>
        </p:nvSpPr>
        <p:spPr>
          <a:xfrm>
            <a:off x="6164498" y="1606392"/>
            <a:ext cx="50366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571357"/>
                </a:solidFill>
                <a:latin typeface="Times" pitchFamily="2" charset="0"/>
              </a:rPr>
              <a:t>NFP</a:t>
            </a:r>
            <a:r>
              <a:rPr lang="en-US" sz="1148" baseline="-25000" dirty="0">
                <a:solidFill>
                  <a:srgbClr val="571357"/>
                </a:solidFill>
                <a:latin typeface="Times" pitchFamily="2" charset="0"/>
              </a:rPr>
              <a:t>1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C4273EC-AE97-6C49-8729-69451F2CEF0D}"/>
              </a:ext>
            </a:extLst>
          </p:cNvPr>
          <p:cNvSpPr txBox="1"/>
          <p:nvPr/>
        </p:nvSpPr>
        <p:spPr>
          <a:xfrm>
            <a:off x="6144279" y="2151706"/>
            <a:ext cx="479618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7030A0"/>
                </a:solidFill>
                <a:latin typeface="Times" pitchFamily="2" charset="0"/>
              </a:rPr>
              <a:t>PFP</a:t>
            </a:r>
            <a:r>
              <a:rPr lang="en-US" sz="1148" baseline="-25000" dirty="0">
                <a:solidFill>
                  <a:srgbClr val="7030A0"/>
                </a:solidFill>
                <a:latin typeface="Times" pitchFamily="2" charset="0"/>
              </a:rPr>
              <a:t>1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CBF20D8C-978B-404C-87DB-C7016E83C85F}"/>
              </a:ext>
            </a:extLst>
          </p:cNvPr>
          <p:cNvSpPr txBox="1"/>
          <p:nvPr/>
        </p:nvSpPr>
        <p:spPr>
          <a:xfrm>
            <a:off x="6141147" y="2298073"/>
            <a:ext cx="50366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571357"/>
                </a:solidFill>
                <a:latin typeface="Times" pitchFamily="2" charset="0"/>
              </a:rPr>
              <a:t>NFP</a:t>
            </a:r>
            <a:r>
              <a:rPr lang="en-US" sz="1148" baseline="-25000" dirty="0">
                <a:solidFill>
                  <a:srgbClr val="571357"/>
                </a:solidFill>
                <a:latin typeface="Times" pitchFamily="2" charset="0"/>
              </a:rPr>
              <a:t>1</a:t>
            </a:r>
          </a:p>
        </p:txBody>
      </p:sp>
      <p:sp>
        <p:nvSpPr>
          <p:cNvPr id="239" name="Trapezoid 238">
            <a:extLst>
              <a:ext uri="{FF2B5EF4-FFF2-40B4-BE49-F238E27FC236}">
                <a16:creationId xmlns:a16="http://schemas.microsoft.com/office/drawing/2014/main" id="{23A0E97B-26D5-C647-86A5-56E233553E07}"/>
              </a:ext>
            </a:extLst>
          </p:cNvPr>
          <p:cNvSpPr/>
          <p:nvPr/>
        </p:nvSpPr>
        <p:spPr>
          <a:xfrm rot="5400000">
            <a:off x="6674133" y="1587968"/>
            <a:ext cx="268983" cy="153459"/>
          </a:xfrm>
          <a:prstGeom prst="trapezoid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D00A84DE-9088-3548-B103-A30C0FC0AED2}"/>
              </a:ext>
            </a:extLst>
          </p:cNvPr>
          <p:cNvCxnSpPr>
            <a:cxnSpLocks/>
          </p:cNvCxnSpPr>
          <p:nvPr/>
        </p:nvCxnSpPr>
        <p:spPr>
          <a:xfrm flipH="1">
            <a:off x="6608141" y="1608333"/>
            <a:ext cx="123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5AF54726-0623-0D47-85C5-09DB71F7EA21}"/>
              </a:ext>
            </a:extLst>
          </p:cNvPr>
          <p:cNvCxnSpPr>
            <a:cxnSpLocks/>
          </p:cNvCxnSpPr>
          <p:nvPr/>
        </p:nvCxnSpPr>
        <p:spPr>
          <a:xfrm flipH="1">
            <a:off x="6608141" y="1754700"/>
            <a:ext cx="123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81993F25-2792-2C47-8D4B-9102E2DFBB7A}"/>
                  </a:ext>
                </a:extLst>
              </p:cNvPr>
              <p:cNvSpPr txBox="1"/>
              <p:nvPr/>
            </p:nvSpPr>
            <p:spPr>
              <a:xfrm>
                <a:off x="6870535" y="1755863"/>
                <a:ext cx="341760" cy="246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001" dirty="0"/>
              </a:p>
            </p:txBody>
          </p:sp>
        </mc:Choice>
        <mc:Fallback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81993F25-2792-2C47-8D4B-9102E2DFB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535" y="1755863"/>
                <a:ext cx="341760" cy="2463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8F651FE6-2402-1143-AC53-DAF498DB223D}"/>
              </a:ext>
            </a:extLst>
          </p:cNvPr>
          <p:cNvCxnSpPr>
            <a:cxnSpLocks/>
          </p:cNvCxnSpPr>
          <p:nvPr/>
        </p:nvCxnSpPr>
        <p:spPr>
          <a:xfrm>
            <a:off x="6891193" y="1648589"/>
            <a:ext cx="146783" cy="1884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15BF19DB-A988-F945-8D50-545632868ACF}"/>
              </a:ext>
            </a:extLst>
          </p:cNvPr>
          <p:cNvCxnSpPr/>
          <p:nvPr/>
        </p:nvCxnSpPr>
        <p:spPr>
          <a:xfrm>
            <a:off x="7093259" y="1886871"/>
            <a:ext cx="301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Trapezoid 245">
            <a:extLst>
              <a:ext uri="{FF2B5EF4-FFF2-40B4-BE49-F238E27FC236}">
                <a16:creationId xmlns:a16="http://schemas.microsoft.com/office/drawing/2014/main" id="{CDDEC573-2E6E-5941-BDD8-4F1AC847B946}"/>
              </a:ext>
            </a:extLst>
          </p:cNvPr>
          <p:cNvSpPr/>
          <p:nvPr/>
        </p:nvSpPr>
        <p:spPr>
          <a:xfrm rot="5400000">
            <a:off x="6659318" y="2316217"/>
            <a:ext cx="268983" cy="153459"/>
          </a:xfrm>
          <a:prstGeom prst="trapezoid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9DFD091-94BE-654C-9AFA-527510FCD4DA}"/>
              </a:ext>
            </a:extLst>
          </p:cNvPr>
          <p:cNvCxnSpPr>
            <a:cxnSpLocks/>
          </p:cNvCxnSpPr>
          <p:nvPr/>
        </p:nvCxnSpPr>
        <p:spPr>
          <a:xfrm flipH="1">
            <a:off x="6608149" y="2336580"/>
            <a:ext cx="108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25FA6896-F5BC-C74D-943B-B63F3879B660}"/>
                  </a:ext>
                </a:extLst>
              </p:cNvPr>
              <p:cNvSpPr txBox="1"/>
              <p:nvPr/>
            </p:nvSpPr>
            <p:spPr>
              <a:xfrm>
                <a:off x="6855720" y="2459478"/>
                <a:ext cx="341760" cy="246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001" dirty="0"/>
              </a:p>
            </p:txBody>
          </p:sp>
        </mc:Choice>
        <mc:Fallback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25FA6896-F5BC-C74D-943B-B63F3879B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720" y="2459478"/>
                <a:ext cx="341760" cy="24634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Elbow Connector 248">
            <a:extLst>
              <a:ext uri="{FF2B5EF4-FFF2-40B4-BE49-F238E27FC236}">
                <a16:creationId xmlns:a16="http://schemas.microsoft.com/office/drawing/2014/main" id="{4E268C27-6964-7C46-82EC-765C4408A9C2}"/>
              </a:ext>
            </a:extLst>
          </p:cNvPr>
          <p:cNvCxnSpPr>
            <a:cxnSpLocks/>
          </p:cNvCxnSpPr>
          <p:nvPr/>
        </p:nvCxnSpPr>
        <p:spPr>
          <a:xfrm>
            <a:off x="6876378" y="2376836"/>
            <a:ext cx="146783" cy="1884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BD81A9BC-4B6D-0444-878C-4875E965CF65}"/>
              </a:ext>
            </a:extLst>
          </p:cNvPr>
          <p:cNvCxnSpPr/>
          <p:nvPr/>
        </p:nvCxnSpPr>
        <p:spPr>
          <a:xfrm>
            <a:off x="7078444" y="2615118"/>
            <a:ext cx="301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1BF8B71-6D4F-D448-8F83-17D50B45871F}"/>
              </a:ext>
            </a:extLst>
          </p:cNvPr>
          <p:cNvCxnSpPr>
            <a:cxnSpLocks/>
          </p:cNvCxnSpPr>
          <p:nvPr/>
        </p:nvCxnSpPr>
        <p:spPr>
          <a:xfrm flipH="1">
            <a:off x="6120560" y="1520057"/>
            <a:ext cx="7701" cy="298280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3C54FEB-D199-0444-8D5C-7E4F85B1E1EA}"/>
              </a:ext>
            </a:extLst>
          </p:cNvPr>
          <p:cNvCxnSpPr>
            <a:cxnSpLocks/>
          </p:cNvCxnSpPr>
          <p:nvPr/>
        </p:nvCxnSpPr>
        <p:spPr>
          <a:xfrm>
            <a:off x="6076931" y="1889395"/>
            <a:ext cx="904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CFDB368A-F17C-974B-8238-FAB1D597844E}"/>
              </a:ext>
            </a:extLst>
          </p:cNvPr>
          <p:cNvCxnSpPr>
            <a:cxnSpLocks/>
          </p:cNvCxnSpPr>
          <p:nvPr/>
        </p:nvCxnSpPr>
        <p:spPr>
          <a:xfrm flipH="1">
            <a:off x="6631547" y="1520057"/>
            <a:ext cx="13488" cy="30012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831A60F8-1898-6E4F-AF36-9047DB6552E0}"/>
              </a:ext>
            </a:extLst>
          </p:cNvPr>
          <p:cNvCxnSpPr>
            <a:endCxn id="239" idx="1"/>
          </p:cNvCxnSpPr>
          <p:nvPr/>
        </p:nvCxnSpPr>
        <p:spPr>
          <a:xfrm>
            <a:off x="6807509" y="-126355"/>
            <a:ext cx="1115" cy="75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69DF1D44-8821-ED44-BC9E-57A61BC52411}"/>
              </a:ext>
            </a:extLst>
          </p:cNvPr>
          <p:cNvCxnSpPr/>
          <p:nvPr/>
        </p:nvCxnSpPr>
        <p:spPr>
          <a:xfrm>
            <a:off x="6806394" y="2203793"/>
            <a:ext cx="1115" cy="75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28E024B2-A3D1-884C-89EF-94A8FAF58F25}"/>
              </a:ext>
            </a:extLst>
          </p:cNvPr>
          <p:cNvCxnSpPr>
            <a:cxnSpLocks/>
          </p:cNvCxnSpPr>
          <p:nvPr/>
        </p:nvCxnSpPr>
        <p:spPr>
          <a:xfrm flipH="1">
            <a:off x="6605704" y="2460405"/>
            <a:ext cx="108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50686C19-1DB9-AE40-A916-8E1928C16594}"/>
              </a:ext>
            </a:extLst>
          </p:cNvPr>
          <p:cNvCxnSpPr>
            <a:cxnSpLocks/>
          </p:cNvCxnSpPr>
          <p:nvPr/>
        </p:nvCxnSpPr>
        <p:spPr>
          <a:xfrm>
            <a:off x="6076930" y="2582580"/>
            <a:ext cx="904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>
            <a:extLst>
              <a:ext uri="{FF2B5EF4-FFF2-40B4-BE49-F238E27FC236}">
                <a16:creationId xmlns:a16="http://schemas.microsoft.com/office/drawing/2014/main" id="{B0E2FE59-597F-B940-ADFA-FE518C39BC4F}"/>
              </a:ext>
            </a:extLst>
          </p:cNvPr>
          <p:cNvSpPr txBox="1"/>
          <p:nvPr/>
        </p:nvSpPr>
        <p:spPr>
          <a:xfrm>
            <a:off x="5716064" y="3442123"/>
            <a:ext cx="40748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iM</a:t>
            </a:r>
            <a:r>
              <a:rPr lang="en-US" sz="1148" baseline="-25000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1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F7625BB1-A308-D948-8368-D4A7D0DC2A92}"/>
              </a:ext>
            </a:extLst>
          </p:cNvPr>
          <p:cNvSpPr txBox="1"/>
          <p:nvPr/>
        </p:nvSpPr>
        <p:spPr>
          <a:xfrm>
            <a:off x="5691837" y="4118071"/>
            <a:ext cx="43473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chemeClr val="accent2">
                    <a:lumMod val="50000"/>
                  </a:schemeClr>
                </a:solidFill>
                <a:latin typeface="Times" pitchFamily="2" charset="0"/>
              </a:rPr>
              <a:t>iM</a:t>
            </a:r>
            <a:r>
              <a:rPr lang="en-US" sz="1148" baseline="-25000" dirty="0">
                <a:solidFill>
                  <a:schemeClr val="accent2">
                    <a:lumMod val="50000"/>
                  </a:schemeClr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6BDD87CA-FF8B-FA48-AE8B-09A1727BC9DC}"/>
              </a:ext>
            </a:extLst>
          </p:cNvPr>
          <p:cNvSpPr txBox="1"/>
          <p:nvPr/>
        </p:nvSpPr>
        <p:spPr>
          <a:xfrm rot="5400000">
            <a:off x="6176112" y="3537080"/>
            <a:ext cx="282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…</a:t>
            </a:r>
          </a:p>
          <a:p>
            <a:endParaRPr lang="en-US" sz="11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C918D9B-2587-2842-AB5E-8CA862191144}"/>
              </a:ext>
            </a:extLst>
          </p:cNvPr>
          <p:cNvSpPr txBox="1"/>
          <p:nvPr/>
        </p:nvSpPr>
        <p:spPr>
          <a:xfrm>
            <a:off x="6134125" y="3140495"/>
            <a:ext cx="479618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0432FF"/>
                </a:solidFill>
                <a:latin typeface="Times" pitchFamily="2" charset="0"/>
              </a:rPr>
              <a:t>PFP</a:t>
            </a:r>
            <a:r>
              <a:rPr lang="en-US" sz="1148" baseline="-25000" dirty="0">
                <a:solidFill>
                  <a:srgbClr val="0432FF"/>
                </a:solidFill>
                <a:latin typeface="Times" pitchFamily="2" charset="0"/>
              </a:rPr>
              <a:t>n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49BE8693-7797-2D49-81CD-0EA908789889}"/>
              </a:ext>
            </a:extLst>
          </p:cNvPr>
          <p:cNvSpPr txBox="1"/>
          <p:nvPr/>
        </p:nvSpPr>
        <p:spPr>
          <a:xfrm>
            <a:off x="6134125" y="3284540"/>
            <a:ext cx="50366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7A81FF"/>
                </a:solidFill>
                <a:latin typeface="Times" pitchFamily="2" charset="0"/>
              </a:rPr>
              <a:t>NFP</a:t>
            </a:r>
            <a:r>
              <a:rPr lang="en-US" sz="1148" baseline="-25000" dirty="0">
                <a:solidFill>
                  <a:srgbClr val="7A81FF"/>
                </a:solidFill>
                <a:latin typeface="Times" pitchFamily="2" charset="0"/>
              </a:rPr>
              <a:t>n</a:t>
            </a:r>
          </a:p>
        </p:txBody>
      </p:sp>
      <p:sp>
        <p:nvSpPr>
          <p:cNvPr id="266" name="Trapezoid 265">
            <a:extLst>
              <a:ext uri="{FF2B5EF4-FFF2-40B4-BE49-F238E27FC236}">
                <a16:creationId xmlns:a16="http://schemas.microsoft.com/office/drawing/2014/main" id="{89119BD5-AC68-0B49-B451-B0869CC8D822}"/>
              </a:ext>
            </a:extLst>
          </p:cNvPr>
          <p:cNvSpPr/>
          <p:nvPr/>
        </p:nvSpPr>
        <p:spPr>
          <a:xfrm rot="5400000">
            <a:off x="6644276" y="3270778"/>
            <a:ext cx="268983" cy="153459"/>
          </a:xfrm>
          <a:prstGeom prst="trapezoid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F628567-B44B-2F42-8D92-32B8058FEDC1}"/>
              </a:ext>
            </a:extLst>
          </p:cNvPr>
          <p:cNvCxnSpPr>
            <a:cxnSpLocks/>
          </p:cNvCxnSpPr>
          <p:nvPr/>
        </p:nvCxnSpPr>
        <p:spPr>
          <a:xfrm flipH="1">
            <a:off x="6578284" y="3291141"/>
            <a:ext cx="123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FF5690CE-CDE5-6540-B26F-68C51340CE80}"/>
              </a:ext>
            </a:extLst>
          </p:cNvPr>
          <p:cNvCxnSpPr>
            <a:cxnSpLocks/>
          </p:cNvCxnSpPr>
          <p:nvPr/>
        </p:nvCxnSpPr>
        <p:spPr>
          <a:xfrm flipH="1">
            <a:off x="6578284" y="3437508"/>
            <a:ext cx="123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3E4CB7F1-54BE-B048-A4AA-FEA64567E40A}"/>
                  </a:ext>
                </a:extLst>
              </p:cNvPr>
              <p:cNvSpPr txBox="1"/>
              <p:nvPr/>
            </p:nvSpPr>
            <p:spPr>
              <a:xfrm>
                <a:off x="6840678" y="3438671"/>
                <a:ext cx="341760" cy="24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001" dirty="0"/>
              </a:p>
            </p:txBody>
          </p:sp>
        </mc:Choice>
        <mc:Fallback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3E4CB7F1-54BE-B048-A4AA-FEA64567E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678" y="3438671"/>
                <a:ext cx="341760" cy="24634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0" name="Elbow Connector 269">
            <a:extLst>
              <a:ext uri="{FF2B5EF4-FFF2-40B4-BE49-F238E27FC236}">
                <a16:creationId xmlns:a16="http://schemas.microsoft.com/office/drawing/2014/main" id="{B926CDE5-3104-FD4E-A202-7F481BCF9D07}"/>
              </a:ext>
            </a:extLst>
          </p:cNvPr>
          <p:cNvCxnSpPr>
            <a:cxnSpLocks/>
          </p:cNvCxnSpPr>
          <p:nvPr/>
        </p:nvCxnSpPr>
        <p:spPr>
          <a:xfrm>
            <a:off x="6861336" y="3331397"/>
            <a:ext cx="146783" cy="1884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73994626-9401-644A-A922-8DCB39801FD0}"/>
              </a:ext>
            </a:extLst>
          </p:cNvPr>
          <p:cNvCxnSpPr>
            <a:cxnSpLocks/>
          </p:cNvCxnSpPr>
          <p:nvPr/>
        </p:nvCxnSpPr>
        <p:spPr>
          <a:xfrm>
            <a:off x="7063402" y="3569679"/>
            <a:ext cx="301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Trapezoid 272">
            <a:extLst>
              <a:ext uri="{FF2B5EF4-FFF2-40B4-BE49-F238E27FC236}">
                <a16:creationId xmlns:a16="http://schemas.microsoft.com/office/drawing/2014/main" id="{97B9D60E-5AE8-1649-823A-524D140B44C4}"/>
              </a:ext>
            </a:extLst>
          </p:cNvPr>
          <p:cNvSpPr/>
          <p:nvPr/>
        </p:nvSpPr>
        <p:spPr>
          <a:xfrm rot="5400000">
            <a:off x="6629461" y="3999024"/>
            <a:ext cx="268983" cy="153459"/>
          </a:xfrm>
          <a:prstGeom prst="trapezoid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80BB8FFF-B5FB-6C4D-807B-D03F8E0D7B48}"/>
                  </a:ext>
                </a:extLst>
              </p:cNvPr>
              <p:cNvSpPr txBox="1"/>
              <p:nvPr/>
            </p:nvSpPr>
            <p:spPr>
              <a:xfrm>
                <a:off x="6825863" y="4166918"/>
                <a:ext cx="341760" cy="24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001" dirty="0"/>
              </a:p>
            </p:txBody>
          </p:sp>
        </mc:Choice>
        <mc:Fallback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80BB8FFF-B5FB-6C4D-807B-D03F8E0D7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863" y="4166918"/>
                <a:ext cx="341760" cy="24634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Elbow Connector 274">
            <a:extLst>
              <a:ext uri="{FF2B5EF4-FFF2-40B4-BE49-F238E27FC236}">
                <a16:creationId xmlns:a16="http://schemas.microsoft.com/office/drawing/2014/main" id="{40E3F117-4DF1-B34D-8EB7-65EC816D6ED0}"/>
              </a:ext>
            </a:extLst>
          </p:cNvPr>
          <p:cNvCxnSpPr>
            <a:cxnSpLocks/>
          </p:cNvCxnSpPr>
          <p:nvPr/>
        </p:nvCxnSpPr>
        <p:spPr>
          <a:xfrm>
            <a:off x="6846521" y="4059644"/>
            <a:ext cx="146783" cy="1884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6C7AE559-8F8A-3A4C-A42A-27EB86281713}"/>
              </a:ext>
            </a:extLst>
          </p:cNvPr>
          <p:cNvCxnSpPr>
            <a:cxnSpLocks/>
          </p:cNvCxnSpPr>
          <p:nvPr/>
        </p:nvCxnSpPr>
        <p:spPr>
          <a:xfrm>
            <a:off x="7048587" y="4297926"/>
            <a:ext cx="301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4FAC5837-69A7-0345-AD9D-F2F9F71EFA7E}"/>
              </a:ext>
            </a:extLst>
          </p:cNvPr>
          <p:cNvCxnSpPr>
            <a:cxnSpLocks/>
            <a:endCxn id="266" idx="1"/>
          </p:cNvCxnSpPr>
          <p:nvPr/>
        </p:nvCxnSpPr>
        <p:spPr>
          <a:xfrm>
            <a:off x="6777652" y="3156656"/>
            <a:ext cx="1115" cy="75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81BA3C9-777B-2B4E-AC97-4DCC231A7D67}"/>
              </a:ext>
            </a:extLst>
          </p:cNvPr>
          <p:cNvCxnSpPr>
            <a:cxnSpLocks/>
          </p:cNvCxnSpPr>
          <p:nvPr/>
        </p:nvCxnSpPr>
        <p:spPr>
          <a:xfrm>
            <a:off x="6776537" y="3886602"/>
            <a:ext cx="1115" cy="75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9CAB8757-6666-1248-BFCF-BDBD11BD6C8C}"/>
              </a:ext>
            </a:extLst>
          </p:cNvPr>
          <p:cNvSpPr txBox="1"/>
          <p:nvPr/>
        </p:nvSpPr>
        <p:spPr>
          <a:xfrm>
            <a:off x="6713379" y="3746987"/>
            <a:ext cx="324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F</a:t>
            </a:r>
            <a:r>
              <a:rPr lang="en-US" sz="800" baseline="-25000" dirty="0">
                <a:latin typeface="Times" pitchFamily="2" charset="0"/>
              </a:rPr>
              <a:t>p,i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95FBDC81-21A7-864A-8D10-2E8722CA4BF6}"/>
              </a:ext>
            </a:extLst>
          </p:cNvPr>
          <p:cNvSpPr txBox="1"/>
          <p:nvPr/>
        </p:nvSpPr>
        <p:spPr>
          <a:xfrm>
            <a:off x="6146007" y="3845059"/>
            <a:ext cx="479618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0432FF"/>
                </a:solidFill>
                <a:latin typeface="Times" pitchFamily="2" charset="0"/>
              </a:rPr>
              <a:t>PFP</a:t>
            </a:r>
            <a:r>
              <a:rPr lang="en-US" sz="1148" baseline="-25000" dirty="0">
                <a:solidFill>
                  <a:srgbClr val="0432FF"/>
                </a:solidFill>
                <a:latin typeface="Times" pitchFamily="2" charset="0"/>
              </a:rPr>
              <a:t>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AE1066E3-202B-AA4E-A357-21269BEC6C81}"/>
              </a:ext>
            </a:extLst>
          </p:cNvPr>
          <p:cNvSpPr txBox="1"/>
          <p:nvPr/>
        </p:nvSpPr>
        <p:spPr>
          <a:xfrm>
            <a:off x="6142875" y="3991426"/>
            <a:ext cx="50366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7A81FF"/>
                </a:solidFill>
                <a:latin typeface="Times" pitchFamily="2" charset="0"/>
              </a:rPr>
              <a:t>NFP</a:t>
            </a:r>
            <a:r>
              <a:rPr lang="en-US" sz="1148" baseline="-25000" dirty="0">
                <a:solidFill>
                  <a:srgbClr val="7A81FF"/>
                </a:solidFill>
                <a:latin typeface="Times" pitchFamily="2" charset="0"/>
              </a:rPr>
              <a:t>n</a:t>
            </a:r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25F30522-B14E-BD4E-96EF-E1F3F7E226F0}"/>
              </a:ext>
            </a:extLst>
          </p:cNvPr>
          <p:cNvCxnSpPr>
            <a:cxnSpLocks/>
          </p:cNvCxnSpPr>
          <p:nvPr/>
        </p:nvCxnSpPr>
        <p:spPr>
          <a:xfrm flipH="1">
            <a:off x="6580916" y="4019214"/>
            <a:ext cx="108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AEE742DF-0EEA-C247-B4A8-6CC58C0DC19E}"/>
              </a:ext>
            </a:extLst>
          </p:cNvPr>
          <p:cNvCxnSpPr>
            <a:cxnSpLocks/>
          </p:cNvCxnSpPr>
          <p:nvPr/>
        </p:nvCxnSpPr>
        <p:spPr>
          <a:xfrm flipH="1">
            <a:off x="6578471" y="4143039"/>
            <a:ext cx="108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F21B08E4-048D-734A-B3E9-1F0DED812C51}"/>
              </a:ext>
            </a:extLst>
          </p:cNvPr>
          <p:cNvCxnSpPr>
            <a:cxnSpLocks/>
          </p:cNvCxnSpPr>
          <p:nvPr/>
        </p:nvCxnSpPr>
        <p:spPr>
          <a:xfrm>
            <a:off x="6047073" y="3569679"/>
            <a:ext cx="904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6BD3AE4C-F918-1143-9DB3-3F3566D0D148}"/>
              </a:ext>
            </a:extLst>
          </p:cNvPr>
          <p:cNvCxnSpPr>
            <a:cxnSpLocks/>
          </p:cNvCxnSpPr>
          <p:nvPr/>
        </p:nvCxnSpPr>
        <p:spPr>
          <a:xfrm>
            <a:off x="6034685" y="4297926"/>
            <a:ext cx="904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68841049-28A2-9141-BC91-CE3B1C6D878A}"/>
              </a:ext>
            </a:extLst>
          </p:cNvPr>
          <p:cNvSpPr txBox="1"/>
          <p:nvPr/>
        </p:nvSpPr>
        <p:spPr>
          <a:xfrm>
            <a:off x="5771310" y="-1071476"/>
            <a:ext cx="1922986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dirty="0">
                <a:latin typeface="Times" pitchFamily="2" charset="0"/>
              </a:rPr>
              <a:t>FP constant per feature channel</a:t>
            </a:r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F9E29A8E-B708-4F46-AA0E-9BFE9AE88751}"/>
              </a:ext>
            </a:extLst>
          </p:cNvPr>
          <p:cNvCxnSpPr>
            <a:cxnSpLocks/>
          </p:cNvCxnSpPr>
          <p:nvPr/>
        </p:nvCxnSpPr>
        <p:spPr>
          <a:xfrm>
            <a:off x="3319455" y="559149"/>
            <a:ext cx="0" cy="39596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B18D7FBF-9BBA-964B-A0BC-BC5695B0CF1B}"/>
              </a:ext>
            </a:extLst>
          </p:cNvPr>
          <p:cNvCxnSpPr>
            <a:cxnSpLocks/>
          </p:cNvCxnSpPr>
          <p:nvPr/>
        </p:nvCxnSpPr>
        <p:spPr>
          <a:xfrm>
            <a:off x="5544821" y="559145"/>
            <a:ext cx="1005" cy="3966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17F41B04-5C6C-7042-9F66-AD3B2D757CAD}"/>
              </a:ext>
            </a:extLst>
          </p:cNvPr>
          <p:cNvCxnSpPr>
            <a:cxnSpLocks/>
          </p:cNvCxnSpPr>
          <p:nvPr/>
        </p:nvCxnSpPr>
        <p:spPr>
          <a:xfrm>
            <a:off x="125634" y="4691922"/>
            <a:ext cx="75193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8" name="TextBox 297">
            <a:extLst>
              <a:ext uri="{FF2B5EF4-FFF2-40B4-BE49-F238E27FC236}">
                <a16:creationId xmlns:a16="http://schemas.microsoft.com/office/drawing/2014/main" id="{C0CE64B6-08C7-DC4D-B5D7-18A5FFDA9300}"/>
              </a:ext>
            </a:extLst>
          </p:cNvPr>
          <p:cNvSpPr txBox="1"/>
          <p:nvPr/>
        </p:nvSpPr>
        <p:spPr>
          <a:xfrm>
            <a:off x="131345" y="5670218"/>
            <a:ext cx="870751" cy="2863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1" dirty="0">
                <a:latin typeface="Times" pitchFamily="2" charset="0"/>
              </a:rPr>
              <a:t>A	B</a:t>
            </a:r>
          </a:p>
          <a:p>
            <a:r>
              <a:rPr lang="en-US" sz="1801" dirty="0">
                <a:latin typeface="Times" pitchFamily="2" charset="0"/>
              </a:rPr>
              <a:t>C	D</a:t>
            </a:r>
          </a:p>
          <a:p>
            <a:r>
              <a:rPr lang="en-US" sz="1801" dirty="0">
                <a:latin typeface="Times" pitchFamily="2" charset="0"/>
              </a:rPr>
              <a:t>E	F</a:t>
            </a:r>
          </a:p>
          <a:p>
            <a:r>
              <a:rPr lang="en-US" sz="1801" dirty="0">
                <a:latin typeface="Times" pitchFamily="2" charset="0"/>
              </a:rPr>
              <a:t>G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C6E2492E-F734-6A4D-9908-1EDA78971BEE}"/>
              </a:ext>
            </a:extLst>
          </p:cNvPr>
          <p:cNvSpPr txBox="1"/>
          <p:nvPr/>
        </p:nvSpPr>
        <p:spPr>
          <a:xfrm>
            <a:off x="130333" y="5019887"/>
            <a:ext cx="877228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1" dirty="0">
                <a:latin typeface="Times" pitchFamily="2" charset="0"/>
              </a:rPr>
              <a:t>Stored </a:t>
            </a:r>
          </a:p>
          <a:p>
            <a:pPr algn="ctr"/>
            <a:r>
              <a:rPr lang="en-US" sz="1801" dirty="0">
                <a:latin typeface="Times" pitchFamily="2" charset="0"/>
              </a:rPr>
              <a:t>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00" name="Table 300">
                <a:extLst>
                  <a:ext uri="{FF2B5EF4-FFF2-40B4-BE49-F238E27FC236}">
                    <a16:creationId xmlns:a16="http://schemas.microsoft.com/office/drawing/2014/main" id="{D51D5222-6488-5F46-9563-3C8C1E4F5F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0917574"/>
                  </p:ext>
                </p:extLst>
              </p:nvPr>
            </p:nvGraphicFramePr>
            <p:xfrm>
              <a:off x="1082736" y="4884801"/>
              <a:ext cx="3151743" cy="3254573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776529">
                      <a:extLst>
                        <a:ext uri="{9D8B030D-6E8A-4147-A177-3AD203B41FA5}">
                          <a16:colId xmlns:a16="http://schemas.microsoft.com/office/drawing/2014/main" val="800336810"/>
                        </a:ext>
                      </a:extLst>
                    </a:gridCol>
                    <a:gridCol w="380717">
                      <a:extLst>
                        <a:ext uri="{9D8B030D-6E8A-4147-A177-3AD203B41FA5}">
                          <a16:colId xmlns:a16="http://schemas.microsoft.com/office/drawing/2014/main" val="1933235674"/>
                        </a:ext>
                      </a:extLst>
                    </a:gridCol>
                    <a:gridCol w="460269">
                      <a:extLst>
                        <a:ext uri="{9D8B030D-6E8A-4147-A177-3AD203B41FA5}">
                          <a16:colId xmlns:a16="http://schemas.microsoft.com/office/drawing/2014/main" val="3707098253"/>
                        </a:ext>
                      </a:extLst>
                    </a:gridCol>
                    <a:gridCol w="454131">
                      <a:extLst>
                        <a:ext uri="{9D8B030D-6E8A-4147-A177-3AD203B41FA5}">
                          <a16:colId xmlns:a16="http://schemas.microsoft.com/office/drawing/2014/main" val="2011143093"/>
                        </a:ext>
                      </a:extLst>
                    </a:gridCol>
                    <a:gridCol w="1080097">
                      <a:extLst>
                        <a:ext uri="{9D8B030D-6E8A-4147-A177-3AD203B41FA5}">
                          <a16:colId xmlns:a16="http://schemas.microsoft.com/office/drawing/2014/main" val="2848086047"/>
                        </a:ext>
                      </a:extLst>
                    </a:gridCol>
                  </a:tblGrid>
                  <a:tr h="416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Feature </a:t>
                          </a:r>
                        </a:p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Channel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iM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PFP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NFP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Unique pairs used</a:t>
                          </a:r>
                        </a:p>
                      </a:txBody>
                      <a:tcPr marT="45721" marB="45721"/>
                    </a:tc>
                    <a:extLst>
                      <a:ext uri="{0D108BD9-81ED-4DB2-BD59-A6C34878D82A}">
                        <a16:rowId xmlns:a16="http://schemas.microsoft.com/office/drawing/2014/main" val="1381769353"/>
                      </a:ext>
                    </a:extLst>
                  </a:tr>
                  <a:tr h="416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1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A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B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C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772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Times" pitchFamily="2" charset="0"/>
                            </a:rPr>
                            <a:t>(A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/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B),</a:t>
                          </a:r>
                          <a:r>
                            <a:rPr lang="en-US" sz="1100" baseline="0" dirty="0">
                              <a:latin typeface="Times" pitchFamily="2" charset="0"/>
                            </a:rPr>
                            <a:t> (A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/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C)</a:t>
                          </a:r>
                        </a:p>
                      </a:txBody>
                      <a:tcPr marT="45721" marB="45721"/>
                    </a:tc>
                    <a:extLst>
                      <a:ext uri="{0D108BD9-81ED-4DB2-BD59-A6C34878D82A}">
                        <a16:rowId xmlns:a16="http://schemas.microsoft.com/office/drawing/2014/main" val="4180223300"/>
                      </a:ext>
                    </a:extLst>
                  </a:tr>
                  <a:tr h="416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2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A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D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E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772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Times" pitchFamily="2" charset="0"/>
                            </a:rPr>
                            <a:t>(A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/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D),</a:t>
                          </a:r>
                          <a:r>
                            <a:rPr lang="en-US" sz="1100" baseline="0" dirty="0">
                              <a:latin typeface="Times" pitchFamily="2" charset="0"/>
                            </a:rPr>
                            <a:t> (A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/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E)</a:t>
                          </a:r>
                        </a:p>
                      </a:txBody>
                      <a:tcPr marT="45721" marB="45721"/>
                    </a:tc>
                    <a:extLst>
                      <a:ext uri="{0D108BD9-81ED-4DB2-BD59-A6C34878D82A}">
                        <a16:rowId xmlns:a16="http://schemas.microsoft.com/office/drawing/2014/main" val="1872647803"/>
                      </a:ext>
                    </a:extLst>
                  </a:tr>
                  <a:tr h="267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3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A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F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G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772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Times" pitchFamily="2" charset="0"/>
                            </a:rPr>
                            <a:t>(A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/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F),</a:t>
                          </a:r>
                          <a:r>
                            <a:rPr lang="en-US" sz="1100" baseline="0" dirty="0">
                              <a:latin typeface="Times" pitchFamily="2" charset="0"/>
                            </a:rPr>
                            <a:t> (A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/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G)</a:t>
                          </a:r>
                        </a:p>
                      </a:txBody>
                      <a:tcPr marT="45721" marB="45721"/>
                    </a:tc>
                    <a:extLst>
                      <a:ext uri="{0D108BD9-81ED-4DB2-BD59-A6C34878D82A}">
                        <a16:rowId xmlns:a16="http://schemas.microsoft.com/office/drawing/2014/main" val="191845282"/>
                      </a:ext>
                    </a:extLst>
                  </a:tr>
                  <a:tr h="267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4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B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C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D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772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Times" pitchFamily="2" charset="0"/>
                            </a:rPr>
                            <a:t>(B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/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C),</a:t>
                          </a:r>
                          <a:r>
                            <a:rPr lang="en-US" sz="1100" baseline="0" dirty="0">
                              <a:latin typeface="Times" pitchFamily="2" charset="0"/>
                            </a:rPr>
                            <a:t> (B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/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D)</a:t>
                          </a:r>
                        </a:p>
                      </a:txBody>
                      <a:tcPr marT="45721" marB="45721"/>
                    </a:tc>
                    <a:extLst>
                      <a:ext uri="{0D108BD9-81ED-4DB2-BD59-A6C34878D82A}">
                        <a16:rowId xmlns:a16="http://schemas.microsoft.com/office/drawing/2014/main" val="1971017034"/>
                      </a:ext>
                    </a:extLst>
                  </a:tr>
                  <a:tr h="267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5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B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E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F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772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Times" pitchFamily="2" charset="0"/>
                            </a:rPr>
                            <a:t>(B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/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E),</a:t>
                          </a:r>
                          <a:r>
                            <a:rPr lang="en-US" sz="1100" baseline="0" dirty="0">
                              <a:latin typeface="Times" pitchFamily="2" charset="0"/>
                            </a:rPr>
                            <a:t> (B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/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F)</a:t>
                          </a:r>
                        </a:p>
                      </a:txBody>
                      <a:tcPr marT="45721" marB="45721"/>
                    </a:tc>
                    <a:extLst>
                      <a:ext uri="{0D108BD9-81ED-4DB2-BD59-A6C34878D82A}">
                        <a16:rowId xmlns:a16="http://schemas.microsoft.com/office/drawing/2014/main" val="1551008610"/>
                      </a:ext>
                    </a:extLst>
                  </a:tr>
                  <a:tr h="267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6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D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E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F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772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Times" pitchFamily="2" charset="0"/>
                            </a:rPr>
                            <a:t>(D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/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E),</a:t>
                          </a:r>
                          <a:r>
                            <a:rPr lang="en-US" sz="1100" baseline="0" dirty="0">
                              <a:latin typeface="Times" pitchFamily="2" charset="0"/>
                            </a:rPr>
                            <a:t> (D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/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F)</a:t>
                          </a:r>
                        </a:p>
                      </a:txBody>
                      <a:tcPr marT="45721" marB="45721"/>
                    </a:tc>
                    <a:extLst>
                      <a:ext uri="{0D108BD9-81ED-4DB2-BD59-A6C34878D82A}">
                        <a16:rowId xmlns:a16="http://schemas.microsoft.com/office/drawing/2014/main" val="3145271433"/>
                      </a:ext>
                    </a:extLst>
                  </a:tr>
                  <a:tr h="267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7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E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F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G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772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latin typeface="Times" pitchFamily="2" charset="0"/>
                            </a:rPr>
                            <a:t>(E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/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F),</a:t>
                          </a:r>
                          <a:r>
                            <a:rPr lang="en-US" sz="1100" baseline="0" dirty="0">
                              <a:latin typeface="Times" pitchFamily="2" charset="0"/>
                            </a:rPr>
                            <a:t> (A</a:t>
                          </a:r>
                          <a14:m>
                            <m:oMath xmlns:m="http://schemas.openxmlformats.org/officeDocument/2006/math">
                              <m:r>
                                <a:rPr lang="en-US" sz="1100" smtClean="0"/>
                                <m:t>⊕</m:t>
                              </m:r>
                            </m:oMath>
                          </a14:m>
                          <a:r>
                            <a:rPr lang="en-US" sz="1100" dirty="0">
                              <a:latin typeface="Times" pitchFamily="2" charset="0"/>
                            </a:rPr>
                            <a:t>G)</a:t>
                          </a:r>
                        </a:p>
                      </a:txBody>
                      <a:tcPr marT="45721" marB="45721"/>
                    </a:tc>
                    <a:extLst>
                      <a:ext uri="{0D108BD9-81ED-4DB2-BD59-A6C34878D82A}">
                        <a16:rowId xmlns:a16="http://schemas.microsoft.com/office/drawing/2014/main" val="1899097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00" name="Table 300">
                <a:extLst>
                  <a:ext uri="{FF2B5EF4-FFF2-40B4-BE49-F238E27FC236}">
                    <a16:creationId xmlns:a16="http://schemas.microsoft.com/office/drawing/2014/main" id="{D51D5222-6488-5F46-9563-3C8C1E4F5F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0917574"/>
                  </p:ext>
                </p:extLst>
              </p:nvPr>
            </p:nvGraphicFramePr>
            <p:xfrm>
              <a:off x="1082736" y="4884801"/>
              <a:ext cx="3151743" cy="3254573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776529">
                      <a:extLst>
                        <a:ext uri="{9D8B030D-6E8A-4147-A177-3AD203B41FA5}">
                          <a16:colId xmlns:a16="http://schemas.microsoft.com/office/drawing/2014/main" val="800336810"/>
                        </a:ext>
                      </a:extLst>
                    </a:gridCol>
                    <a:gridCol w="380717">
                      <a:extLst>
                        <a:ext uri="{9D8B030D-6E8A-4147-A177-3AD203B41FA5}">
                          <a16:colId xmlns:a16="http://schemas.microsoft.com/office/drawing/2014/main" val="1933235674"/>
                        </a:ext>
                      </a:extLst>
                    </a:gridCol>
                    <a:gridCol w="460269">
                      <a:extLst>
                        <a:ext uri="{9D8B030D-6E8A-4147-A177-3AD203B41FA5}">
                          <a16:colId xmlns:a16="http://schemas.microsoft.com/office/drawing/2014/main" val="3707098253"/>
                        </a:ext>
                      </a:extLst>
                    </a:gridCol>
                    <a:gridCol w="454131">
                      <a:extLst>
                        <a:ext uri="{9D8B030D-6E8A-4147-A177-3AD203B41FA5}">
                          <a16:colId xmlns:a16="http://schemas.microsoft.com/office/drawing/2014/main" val="2011143093"/>
                        </a:ext>
                      </a:extLst>
                    </a:gridCol>
                    <a:gridCol w="1080097">
                      <a:extLst>
                        <a:ext uri="{9D8B030D-6E8A-4147-A177-3AD203B41FA5}">
                          <a16:colId xmlns:a16="http://schemas.microsoft.com/office/drawing/2014/main" val="2848086047"/>
                        </a:ext>
                      </a:extLst>
                    </a:gridCol>
                  </a:tblGrid>
                  <a:tr h="426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Feature </a:t>
                          </a:r>
                        </a:p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Channel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iM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PFP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NFP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Unique pairs used</a:t>
                          </a:r>
                        </a:p>
                      </a:txBody>
                      <a:tcPr marT="45721" marB="45721"/>
                    </a:tc>
                    <a:extLst>
                      <a:ext uri="{0D108BD9-81ED-4DB2-BD59-A6C34878D82A}">
                        <a16:rowId xmlns:a16="http://schemas.microsoft.com/office/drawing/2014/main" val="1381769353"/>
                      </a:ext>
                    </a:extLst>
                  </a:tr>
                  <a:tr h="426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1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A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B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C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blipFill>
                          <a:blip r:embed="rId14"/>
                          <a:stretch>
                            <a:fillRect l="-194118" t="-103030" r="-2353" b="-5848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0223300"/>
                      </a:ext>
                    </a:extLst>
                  </a:tr>
                  <a:tr h="426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2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A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D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E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blipFill>
                          <a:blip r:embed="rId14"/>
                          <a:stretch>
                            <a:fillRect l="-194118" t="-197059" r="-2353" b="-46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647803"/>
                      </a:ext>
                    </a:extLst>
                  </a:tr>
                  <a:tr h="426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3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A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F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G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blipFill>
                          <a:blip r:embed="rId14"/>
                          <a:stretch>
                            <a:fillRect l="-194118" t="-297059" r="-2353" b="-36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845282"/>
                      </a:ext>
                    </a:extLst>
                  </a:tr>
                  <a:tr h="426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4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B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C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D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blipFill>
                          <a:blip r:embed="rId14"/>
                          <a:stretch>
                            <a:fillRect l="-194118" t="-409091" r="-2353" b="-2787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1017034"/>
                      </a:ext>
                    </a:extLst>
                  </a:tr>
                  <a:tr h="267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5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B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E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F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blipFill>
                          <a:blip r:embed="rId14"/>
                          <a:stretch>
                            <a:fillRect l="-194118" t="-763636" r="-2353" b="-31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1008610"/>
                      </a:ext>
                    </a:extLst>
                  </a:tr>
                  <a:tr h="426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6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D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E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F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blipFill>
                          <a:blip r:embed="rId14"/>
                          <a:stretch>
                            <a:fillRect l="-194118" t="-575758" r="-2353" b="-1121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5271433"/>
                      </a:ext>
                    </a:extLst>
                  </a:tr>
                  <a:tr h="426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7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E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F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latin typeface="Times" pitchFamily="2" charset="0"/>
                            </a:rPr>
                            <a:t>G</a:t>
                          </a: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blipFill>
                          <a:blip r:embed="rId14"/>
                          <a:stretch>
                            <a:fillRect l="-194118" t="-655882" r="-2353" b="-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9097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0" name="TextBox 309">
            <a:extLst>
              <a:ext uri="{FF2B5EF4-FFF2-40B4-BE49-F238E27FC236}">
                <a16:creationId xmlns:a16="http://schemas.microsoft.com/office/drawing/2014/main" id="{D388A36D-0238-2643-836E-CEFDC0E01A86}"/>
              </a:ext>
            </a:extLst>
          </p:cNvPr>
          <p:cNvSpPr txBox="1"/>
          <p:nvPr/>
        </p:nvSpPr>
        <p:spPr>
          <a:xfrm>
            <a:off x="1373883" y="-407475"/>
            <a:ext cx="394660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1" dirty="0">
                <a:latin typeface="Times" pitchFamily="2" charset="0"/>
              </a:rPr>
              <a:t>iM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D796A6E5-C1D7-B64C-9A03-BA3156230772}"/>
              </a:ext>
            </a:extLst>
          </p:cNvPr>
          <p:cNvSpPr txBox="1"/>
          <p:nvPr/>
        </p:nvSpPr>
        <p:spPr>
          <a:xfrm>
            <a:off x="1883017" y="-413110"/>
            <a:ext cx="383438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1" dirty="0">
                <a:latin typeface="Times" pitchFamily="2" charset="0"/>
              </a:rPr>
              <a:t>FP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6C9E767C-5EF9-D64A-B8DC-FF55471EA222}"/>
              </a:ext>
            </a:extLst>
          </p:cNvPr>
          <p:cNvSpPr txBox="1"/>
          <p:nvPr/>
        </p:nvSpPr>
        <p:spPr>
          <a:xfrm>
            <a:off x="3564415" y="-388409"/>
            <a:ext cx="394660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1" dirty="0">
                <a:latin typeface="Times" pitchFamily="2" charset="0"/>
              </a:rPr>
              <a:t>iM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4F7A87CB-83B2-BC4A-9E67-9643DD9C37FA}"/>
              </a:ext>
            </a:extLst>
          </p:cNvPr>
          <p:cNvSpPr txBox="1"/>
          <p:nvPr/>
        </p:nvSpPr>
        <p:spPr>
          <a:xfrm>
            <a:off x="4073643" y="-394996"/>
            <a:ext cx="383438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1" dirty="0">
                <a:latin typeface="Times" pitchFamily="2" charset="0"/>
              </a:rPr>
              <a:t>FP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164F96AF-A702-5B42-9AF3-666E0ABEDFCF}"/>
              </a:ext>
            </a:extLst>
          </p:cNvPr>
          <p:cNvSpPr txBox="1"/>
          <p:nvPr/>
        </p:nvSpPr>
        <p:spPr>
          <a:xfrm>
            <a:off x="5695020" y="-435529"/>
            <a:ext cx="394660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1" dirty="0">
                <a:latin typeface="Times" pitchFamily="2" charset="0"/>
              </a:rPr>
              <a:t>iM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E44EEBD3-FD6C-724B-8CEA-5E4946C54AE0}"/>
              </a:ext>
            </a:extLst>
          </p:cNvPr>
          <p:cNvSpPr txBox="1"/>
          <p:nvPr/>
        </p:nvSpPr>
        <p:spPr>
          <a:xfrm>
            <a:off x="6169933" y="-443179"/>
            <a:ext cx="383438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1" dirty="0">
                <a:latin typeface="Times" pitchFamily="2" charset="0"/>
              </a:rPr>
              <a:t>FP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AAD63BFB-D0F1-1746-A918-F8C89336EA21}"/>
              </a:ext>
            </a:extLst>
          </p:cNvPr>
          <p:cNvSpPr txBox="1"/>
          <p:nvPr/>
        </p:nvSpPr>
        <p:spPr>
          <a:xfrm rot="5400000">
            <a:off x="2589856" y="3689867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C664FCCB-0A3D-2E4E-8892-5928D3681460}"/>
              </a:ext>
            </a:extLst>
          </p:cNvPr>
          <p:cNvSpPr txBox="1"/>
          <p:nvPr/>
        </p:nvSpPr>
        <p:spPr>
          <a:xfrm rot="5400000">
            <a:off x="4785109" y="2019076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3109F86F-1B9D-4A49-9170-8584E490999D}"/>
              </a:ext>
            </a:extLst>
          </p:cNvPr>
          <p:cNvSpPr txBox="1"/>
          <p:nvPr/>
        </p:nvSpPr>
        <p:spPr>
          <a:xfrm rot="5400000">
            <a:off x="4753620" y="3688297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E4DFB64D-FA69-6547-B9CB-31FCC0A7814C}"/>
              </a:ext>
            </a:extLst>
          </p:cNvPr>
          <p:cNvSpPr txBox="1"/>
          <p:nvPr/>
        </p:nvSpPr>
        <p:spPr>
          <a:xfrm>
            <a:off x="7180404" y="1687254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SE</a:t>
            </a:r>
            <a:r>
              <a:rPr lang="en-US" sz="900" baseline="-25000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1,j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71D76C35-9883-9741-AD37-DB80C316C3B4}"/>
              </a:ext>
            </a:extLst>
          </p:cNvPr>
          <p:cNvSpPr txBox="1"/>
          <p:nvPr/>
        </p:nvSpPr>
        <p:spPr>
          <a:xfrm>
            <a:off x="7152134" y="2385234"/>
            <a:ext cx="418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>
                    <a:lumMod val="50000"/>
                  </a:schemeClr>
                </a:solidFill>
                <a:latin typeface="Times" pitchFamily="2" charset="0"/>
              </a:rPr>
              <a:t>SE</a:t>
            </a:r>
            <a:r>
              <a:rPr lang="en-US" sz="900" baseline="-25000" dirty="0">
                <a:solidFill>
                  <a:schemeClr val="accent2">
                    <a:lumMod val="50000"/>
                  </a:schemeClr>
                </a:solidFill>
                <a:latin typeface="Times" pitchFamily="2" charset="0"/>
              </a:rPr>
              <a:t>m,j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844AF1D5-A295-BF4E-9D5E-F37E08FAC8D9}"/>
              </a:ext>
            </a:extLst>
          </p:cNvPr>
          <p:cNvSpPr txBox="1"/>
          <p:nvPr/>
        </p:nvSpPr>
        <p:spPr>
          <a:xfrm>
            <a:off x="7150548" y="3370062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SE</a:t>
            </a:r>
            <a:r>
              <a:rPr lang="en-US" sz="900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n,j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6594E12D-7087-9244-ABBC-9EB74BB60DA7}"/>
              </a:ext>
            </a:extLst>
          </p:cNvPr>
          <p:cNvSpPr txBox="1"/>
          <p:nvPr/>
        </p:nvSpPr>
        <p:spPr>
          <a:xfrm>
            <a:off x="7157166" y="4083898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SE</a:t>
            </a:r>
            <a:r>
              <a:rPr lang="en-US" sz="900" baseline="-25000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p,j</a:t>
            </a:r>
          </a:p>
        </p:txBody>
      </p:sp>
    </p:spTree>
    <p:extLst>
      <p:ext uri="{BB962C8B-B14F-4D97-AF65-F5344CB8AC3E}">
        <p14:creationId xmlns:p14="http://schemas.microsoft.com/office/powerpoint/2010/main" val="225766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D9D1C5-4906-5542-AF23-5F4475951F98}"/>
                  </a:ext>
                </a:extLst>
              </p:cNvPr>
              <p:cNvSpPr txBox="1"/>
              <p:nvPr/>
            </p:nvSpPr>
            <p:spPr>
              <a:xfrm>
                <a:off x="2208286" y="-623874"/>
                <a:ext cx="337518" cy="25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050" baseline="30000" dirty="0"/>
                  <a:t>-1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D9D1C5-4906-5542-AF23-5F4475951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286" y="-623874"/>
                <a:ext cx="337518" cy="2501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702394FF-E85B-774C-8FDC-0982FDE4DCCF}"/>
              </a:ext>
            </a:extLst>
          </p:cNvPr>
          <p:cNvSpPr/>
          <p:nvPr/>
        </p:nvSpPr>
        <p:spPr>
          <a:xfrm>
            <a:off x="2237054" y="-622575"/>
            <a:ext cx="267657" cy="2689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5E77F7-FDDE-D744-8326-43236F647250}"/>
                  </a:ext>
                </a:extLst>
              </p:cNvPr>
              <p:cNvSpPr txBox="1"/>
              <p:nvPr/>
            </p:nvSpPr>
            <p:spPr>
              <a:xfrm>
                <a:off x="2183393" y="1539609"/>
                <a:ext cx="362417" cy="25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050" baseline="30000" dirty="0"/>
                  <a:t>+1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5E77F7-FDDE-D744-8326-43236F647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393" y="1539609"/>
                <a:ext cx="362417" cy="2501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F05AC110-3D5C-E742-B8BD-3E47B26FF422}"/>
              </a:ext>
            </a:extLst>
          </p:cNvPr>
          <p:cNvSpPr/>
          <p:nvPr/>
        </p:nvSpPr>
        <p:spPr>
          <a:xfrm>
            <a:off x="2230772" y="1540908"/>
            <a:ext cx="267657" cy="2689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baseline="30000" dirty="0"/>
          </a:p>
        </p:txBody>
      </p:sp>
      <p:graphicFrame>
        <p:nvGraphicFramePr>
          <p:cNvPr id="8" name="Table 309">
            <a:extLst>
              <a:ext uri="{FF2B5EF4-FFF2-40B4-BE49-F238E27FC236}">
                <a16:creationId xmlns:a16="http://schemas.microsoft.com/office/drawing/2014/main" id="{3D846A62-24A7-2D43-8133-28DB995F2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604417"/>
              </p:ext>
            </p:extLst>
          </p:nvPr>
        </p:nvGraphicFramePr>
        <p:xfrm>
          <a:off x="161237" y="-516480"/>
          <a:ext cx="1666240" cy="203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73">
                  <a:extLst>
                    <a:ext uri="{9D8B030D-6E8A-4147-A177-3AD203B41FA5}">
                      <a16:colId xmlns:a16="http://schemas.microsoft.com/office/drawing/2014/main" val="1570954665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1761004742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3897182845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264596901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1247846967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3923269355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1278133147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432281724"/>
                    </a:ext>
                  </a:extLst>
                </a:gridCol>
              </a:tblGrid>
              <a:tr h="203731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00629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961D55-FD47-F049-90D2-40418BE68AEE}"/>
              </a:ext>
            </a:extLst>
          </p:cNvPr>
          <p:cNvCxnSpPr>
            <a:cxnSpLocks/>
          </p:cNvCxnSpPr>
          <p:nvPr/>
        </p:nvCxnSpPr>
        <p:spPr>
          <a:xfrm>
            <a:off x="1976099" y="-488086"/>
            <a:ext cx="254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007D90-4E8F-3A47-AD39-50A655EA67B7}"/>
              </a:ext>
            </a:extLst>
          </p:cNvPr>
          <p:cNvCxnSpPr>
            <a:cxnSpLocks/>
          </p:cNvCxnSpPr>
          <p:nvPr/>
        </p:nvCxnSpPr>
        <p:spPr>
          <a:xfrm>
            <a:off x="1976098" y="1686805"/>
            <a:ext cx="254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3841CAD-627D-6446-A934-8722DF7A149D}"/>
              </a:ext>
            </a:extLst>
          </p:cNvPr>
          <p:cNvCxnSpPr>
            <a:cxnSpLocks/>
          </p:cNvCxnSpPr>
          <p:nvPr/>
        </p:nvCxnSpPr>
        <p:spPr>
          <a:xfrm flipH="1">
            <a:off x="1976099" y="654918"/>
            <a:ext cx="1" cy="1031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623F72-4590-614E-8D07-10025FA90F6E}"/>
              </a:ext>
            </a:extLst>
          </p:cNvPr>
          <p:cNvCxnSpPr/>
          <p:nvPr/>
        </p:nvCxnSpPr>
        <p:spPr>
          <a:xfrm>
            <a:off x="1881698" y="-435047"/>
            <a:ext cx="944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7BED391-11F0-7E40-93D1-EF5A51EC10E5}"/>
              </a:ext>
            </a:extLst>
          </p:cNvPr>
          <p:cNvCxnSpPr>
            <a:cxnSpLocks/>
          </p:cNvCxnSpPr>
          <p:nvPr/>
        </p:nvCxnSpPr>
        <p:spPr>
          <a:xfrm>
            <a:off x="2498430" y="-486199"/>
            <a:ext cx="254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B1693D-F401-9D4C-AE2E-71571EA05413}"/>
              </a:ext>
            </a:extLst>
          </p:cNvPr>
          <p:cNvCxnSpPr>
            <a:cxnSpLocks/>
          </p:cNvCxnSpPr>
          <p:nvPr/>
        </p:nvCxnSpPr>
        <p:spPr>
          <a:xfrm>
            <a:off x="2498430" y="1680455"/>
            <a:ext cx="254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309">
            <a:extLst>
              <a:ext uri="{FF2B5EF4-FFF2-40B4-BE49-F238E27FC236}">
                <a16:creationId xmlns:a16="http://schemas.microsoft.com/office/drawing/2014/main" id="{B0C8B860-7618-074A-BB3C-763263B52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415221"/>
              </p:ext>
            </p:extLst>
          </p:nvPr>
        </p:nvGraphicFramePr>
        <p:xfrm>
          <a:off x="2777996" y="-600641"/>
          <a:ext cx="1666240" cy="203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73">
                  <a:extLst>
                    <a:ext uri="{9D8B030D-6E8A-4147-A177-3AD203B41FA5}">
                      <a16:colId xmlns:a16="http://schemas.microsoft.com/office/drawing/2014/main" val="1570954665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1761004742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3897182845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264596901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1247846967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3923269355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1278133147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432281724"/>
                    </a:ext>
                  </a:extLst>
                </a:gridCol>
              </a:tblGrid>
              <a:tr h="203731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006291"/>
                  </a:ext>
                </a:extLst>
              </a:tr>
            </a:tbl>
          </a:graphicData>
        </a:graphic>
      </p:graphicFrame>
      <p:graphicFrame>
        <p:nvGraphicFramePr>
          <p:cNvPr id="29" name="Table 309">
            <a:extLst>
              <a:ext uri="{FF2B5EF4-FFF2-40B4-BE49-F238E27FC236}">
                <a16:creationId xmlns:a16="http://schemas.microsoft.com/office/drawing/2014/main" id="{1AE23412-DA80-ED4D-8428-2F4904B25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654065"/>
              </p:ext>
            </p:extLst>
          </p:nvPr>
        </p:nvGraphicFramePr>
        <p:xfrm>
          <a:off x="2766079" y="1586076"/>
          <a:ext cx="1666240" cy="203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73">
                  <a:extLst>
                    <a:ext uri="{9D8B030D-6E8A-4147-A177-3AD203B41FA5}">
                      <a16:colId xmlns:a16="http://schemas.microsoft.com/office/drawing/2014/main" val="1570954665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1761004742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3897182845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264596901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1247846967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3923269355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1278133147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432281724"/>
                    </a:ext>
                  </a:extLst>
                </a:gridCol>
              </a:tblGrid>
              <a:tr h="203731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006291"/>
                  </a:ext>
                </a:extLst>
              </a:tr>
            </a:tbl>
          </a:graphicData>
        </a:graphic>
      </p:graphicFrame>
      <p:graphicFrame>
        <p:nvGraphicFramePr>
          <p:cNvPr id="30" name="Table 309">
            <a:extLst>
              <a:ext uri="{FF2B5EF4-FFF2-40B4-BE49-F238E27FC236}">
                <a16:creationId xmlns:a16="http://schemas.microsoft.com/office/drawing/2014/main" id="{9A8C2AA1-9BE8-8045-B21F-B5372C170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037258"/>
              </p:ext>
            </p:extLst>
          </p:nvPr>
        </p:nvGraphicFramePr>
        <p:xfrm>
          <a:off x="5082449" y="-536911"/>
          <a:ext cx="1666240" cy="203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73">
                  <a:extLst>
                    <a:ext uri="{9D8B030D-6E8A-4147-A177-3AD203B41FA5}">
                      <a16:colId xmlns:a16="http://schemas.microsoft.com/office/drawing/2014/main" val="1570954665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1761004742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3897182845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264596901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1247846967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3923269355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1278133147"/>
                    </a:ext>
                  </a:extLst>
                </a:gridCol>
                <a:gridCol w="209973">
                  <a:extLst>
                    <a:ext uri="{9D8B030D-6E8A-4147-A177-3AD203B41FA5}">
                      <a16:colId xmlns:a16="http://schemas.microsoft.com/office/drawing/2014/main" val="432281724"/>
                    </a:ext>
                  </a:extLst>
                </a:gridCol>
              </a:tblGrid>
              <a:tr h="203731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006291"/>
                  </a:ext>
                </a:extLst>
              </a:tr>
            </a:tbl>
          </a:graphicData>
        </a:graphic>
      </p:graphicFrame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5B0FDC-97F1-6844-97AF-ED3830F71117}"/>
              </a:ext>
            </a:extLst>
          </p:cNvPr>
          <p:cNvCxnSpPr/>
          <p:nvPr/>
        </p:nvCxnSpPr>
        <p:spPr>
          <a:xfrm>
            <a:off x="4438143" y="-510527"/>
            <a:ext cx="2394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741F43-D9AA-5C4C-81AD-DA05E1034393}"/>
              </a:ext>
            </a:extLst>
          </p:cNvPr>
          <p:cNvCxnSpPr>
            <a:cxnSpLocks/>
          </p:cNvCxnSpPr>
          <p:nvPr/>
        </p:nvCxnSpPr>
        <p:spPr>
          <a:xfrm>
            <a:off x="4426228" y="1678951"/>
            <a:ext cx="2514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E21F18C-14B7-9344-BBBA-80A7097024F7}"/>
              </a:ext>
            </a:extLst>
          </p:cNvPr>
          <p:cNvCxnSpPr>
            <a:cxnSpLocks/>
          </p:cNvCxnSpPr>
          <p:nvPr/>
        </p:nvCxnSpPr>
        <p:spPr>
          <a:xfrm>
            <a:off x="4677633" y="-510524"/>
            <a:ext cx="0" cy="43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CD0968-5B8F-FC44-AB5F-E27FA1E16AA9}"/>
              </a:ext>
            </a:extLst>
          </p:cNvPr>
          <p:cNvCxnSpPr>
            <a:cxnSpLocks/>
          </p:cNvCxnSpPr>
          <p:nvPr/>
        </p:nvCxnSpPr>
        <p:spPr>
          <a:xfrm flipV="1">
            <a:off x="4677633" y="1306878"/>
            <a:ext cx="0" cy="373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D2F5275-81DF-F84B-93F3-73210DD7E2C5}"/>
                  </a:ext>
                </a:extLst>
              </p:cNvPr>
              <p:cNvSpPr txBox="1"/>
              <p:nvPr/>
            </p:nvSpPr>
            <p:spPr>
              <a:xfrm>
                <a:off x="4444236" y="-605393"/>
                <a:ext cx="466794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801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D2F5275-81DF-F84B-93F3-73210DD7E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236" y="-605393"/>
                <a:ext cx="466794" cy="369460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2D3DA4-1769-2944-811C-5D33138541AD}"/>
              </a:ext>
            </a:extLst>
          </p:cNvPr>
          <p:cNvCxnSpPr>
            <a:cxnSpLocks/>
          </p:cNvCxnSpPr>
          <p:nvPr/>
        </p:nvCxnSpPr>
        <p:spPr>
          <a:xfrm>
            <a:off x="4779319" y="-420727"/>
            <a:ext cx="254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030B11-5BE7-0840-8D1E-8F72C654549A}"/>
              </a:ext>
            </a:extLst>
          </p:cNvPr>
          <p:cNvSpPr txBox="1"/>
          <p:nvPr/>
        </p:nvSpPr>
        <p:spPr>
          <a:xfrm>
            <a:off x="654577" y="-449045"/>
            <a:ext cx="59503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Times" pitchFamily="2" charset="0"/>
              </a:rPr>
              <a:t>HV</a:t>
            </a:r>
            <a:r>
              <a:rPr lang="en-US" sz="1801" baseline="-25000" dirty="0">
                <a:latin typeface="Times" pitchFamily="2" charset="0"/>
              </a:rPr>
              <a:t>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3EFFAA-122C-814C-B3A5-4BBB4BF83AC8}"/>
              </a:ext>
            </a:extLst>
          </p:cNvPr>
          <p:cNvSpPr txBox="1"/>
          <p:nvPr/>
        </p:nvSpPr>
        <p:spPr>
          <a:xfrm>
            <a:off x="2883479" y="-653447"/>
            <a:ext cx="90922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Times" pitchFamily="2" charset="0"/>
              </a:rPr>
              <a:t>Rule 90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D3A6B5-E68F-9F40-B900-B1F5BF7CA9B3}"/>
              </a:ext>
            </a:extLst>
          </p:cNvPr>
          <p:cNvSpPr txBox="1"/>
          <p:nvPr/>
        </p:nvSpPr>
        <p:spPr>
          <a:xfrm>
            <a:off x="5473228" y="-449045"/>
            <a:ext cx="75854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Times" pitchFamily="2" charset="0"/>
              </a:rPr>
              <a:t>HV</a:t>
            </a:r>
            <a:r>
              <a:rPr lang="en-US" sz="1801" baseline="-25000" dirty="0">
                <a:latin typeface="Times" pitchFamily="2" charset="0"/>
              </a:rPr>
              <a:t>n+1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AB62EC3-9B19-0F40-AFD1-761EE9FDDC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76276" y="3268654"/>
            <a:ext cx="3586992" cy="118913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AF48FD8-1BA5-584D-916A-CE7CE233F5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131124" y="4953700"/>
            <a:ext cx="3741840" cy="126312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8B7D67C-729A-B94B-A49F-0A094132DB4E}"/>
              </a:ext>
            </a:extLst>
          </p:cNvPr>
          <p:cNvSpPr txBox="1"/>
          <p:nvPr/>
        </p:nvSpPr>
        <p:spPr>
          <a:xfrm>
            <a:off x="311315" y="4524273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(a) Late fusion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D4F069-6297-D64D-999F-58F9CD3E62CE}"/>
              </a:ext>
            </a:extLst>
          </p:cNvPr>
          <p:cNvSpPr txBox="1"/>
          <p:nvPr/>
        </p:nvSpPr>
        <p:spPr>
          <a:xfrm>
            <a:off x="248797" y="7854037"/>
            <a:ext cx="10743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(b) Early fusion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FF88B61-AD2B-5149-8D9E-CF19527FF4AF}"/>
              </a:ext>
            </a:extLst>
          </p:cNvPr>
          <p:cNvSpPr/>
          <p:nvPr/>
        </p:nvSpPr>
        <p:spPr>
          <a:xfrm>
            <a:off x="3646251" y="1919947"/>
            <a:ext cx="1133060" cy="3693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1" dirty="0">
                <a:solidFill>
                  <a:schemeClr val="tx1"/>
                </a:solidFill>
                <a:latin typeface="Times" pitchFamily="2" charset="0"/>
              </a:rPr>
              <a:t>Spatial Encoder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8BDDD93-9F5C-724C-B6FE-494EC0F5A1F5}"/>
              </a:ext>
            </a:extLst>
          </p:cNvPr>
          <p:cNvSpPr/>
          <p:nvPr/>
        </p:nvSpPr>
        <p:spPr>
          <a:xfrm>
            <a:off x="4886026" y="1919947"/>
            <a:ext cx="1133060" cy="3693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1" dirty="0">
                <a:solidFill>
                  <a:schemeClr val="tx1"/>
                </a:solidFill>
                <a:latin typeface="Times" pitchFamily="2" charset="0"/>
              </a:rPr>
              <a:t>Spatial Encoder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27DFD53-7A57-304B-AC9A-BFE67BF2E2F0}"/>
              </a:ext>
            </a:extLst>
          </p:cNvPr>
          <p:cNvSpPr/>
          <p:nvPr/>
        </p:nvSpPr>
        <p:spPr>
          <a:xfrm>
            <a:off x="6105539" y="1919947"/>
            <a:ext cx="1133060" cy="3693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1" dirty="0">
                <a:solidFill>
                  <a:schemeClr val="tx1"/>
                </a:solidFill>
                <a:latin typeface="Times" pitchFamily="2" charset="0"/>
              </a:rPr>
              <a:t>Spatial Encoder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6378B3-AE89-C742-8BFB-4DC7D218C682}"/>
              </a:ext>
            </a:extLst>
          </p:cNvPr>
          <p:cNvSpPr txBox="1"/>
          <p:nvPr/>
        </p:nvSpPr>
        <p:spPr>
          <a:xfrm>
            <a:off x="5277869" y="4111675"/>
            <a:ext cx="3401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(a)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FB5AD37-6004-4545-BEC4-A747B15D21DC}"/>
              </a:ext>
            </a:extLst>
          </p:cNvPr>
          <p:cNvSpPr/>
          <p:nvPr/>
        </p:nvSpPr>
        <p:spPr>
          <a:xfrm>
            <a:off x="3647756" y="2508939"/>
            <a:ext cx="1133060" cy="3693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1" dirty="0">
                <a:solidFill>
                  <a:schemeClr val="tx1"/>
                </a:solidFill>
                <a:latin typeface="Times" pitchFamily="2" charset="0"/>
              </a:rPr>
              <a:t>Temporal Encoder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D1845FF-C474-6A4F-9411-DE1A16EB8F97}"/>
              </a:ext>
            </a:extLst>
          </p:cNvPr>
          <p:cNvSpPr/>
          <p:nvPr/>
        </p:nvSpPr>
        <p:spPr>
          <a:xfrm>
            <a:off x="4884183" y="2510832"/>
            <a:ext cx="1133060" cy="3693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1" dirty="0">
                <a:solidFill>
                  <a:schemeClr val="tx1"/>
                </a:solidFill>
                <a:latin typeface="Times" pitchFamily="2" charset="0"/>
              </a:rPr>
              <a:t>Temporal Encoder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FC68BF7-57BB-924B-B085-AADCD4D4BB14}"/>
              </a:ext>
            </a:extLst>
          </p:cNvPr>
          <p:cNvSpPr/>
          <p:nvPr/>
        </p:nvSpPr>
        <p:spPr>
          <a:xfrm>
            <a:off x="6105539" y="2515637"/>
            <a:ext cx="1133060" cy="3693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1" dirty="0">
                <a:solidFill>
                  <a:schemeClr val="tx1"/>
                </a:solidFill>
                <a:latin typeface="Times" pitchFamily="2" charset="0"/>
              </a:rPr>
              <a:t>Temporal Encoder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3BB2B22-2B95-1343-BA36-4BA81D7FAEFC}"/>
              </a:ext>
            </a:extLst>
          </p:cNvPr>
          <p:cNvSpPr/>
          <p:nvPr/>
        </p:nvSpPr>
        <p:spPr>
          <a:xfrm>
            <a:off x="4884183" y="3069768"/>
            <a:ext cx="1133060" cy="3693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1" dirty="0">
                <a:solidFill>
                  <a:schemeClr val="tx1"/>
                </a:solidFill>
                <a:latin typeface="Times" pitchFamily="2" charset="0"/>
              </a:rPr>
              <a:t>Fusion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DC8AF2-7D0E-F74B-B363-B76B4C9B6E37}"/>
              </a:ext>
            </a:extLst>
          </p:cNvPr>
          <p:cNvCxnSpPr>
            <a:cxnSpLocks/>
            <a:stCxn id="51" idx="4"/>
            <a:endCxn id="56" idx="0"/>
          </p:cNvCxnSpPr>
          <p:nvPr/>
        </p:nvCxnSpPr>
        <p:spPr>
          <a:xfrm>
            <a:off x="4212789" y="2289279"/>
            <a:ext cx="1505" cy="2196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B03ABD5-A9CF-DE48-9426-710640418BAC}"/>
              </a:ext>
            </a:extLst>
          </p:cNvPr>
          <p:cNvCxnSpPr>
            <a:cxnSpLocks/>
            <a:stCxn id="52" idx="4"/>
            <a:endCxn id="57" idx="0"/>
          </p:cNvCxnSpPr>
          <p:nvPr/>
        </p:nvCxnSpPr>
        <p:spPr>
          <a:xfrm flipH="1">
            <a:off x="5450720" y="2289279"/>
            <a:ext cx="1843" cy="2215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B3E3E43-5ED3-E14F-9E00-383B76FCBEE0}"/>
              </a:ext>
            </a:extLst>
          </p:cNvPr>
          <p:cNvCxnSpPr>
            <a:cxnSpLocks/>
            <a:stCxn id="53" idx="4"/>
            <a:endCxn id="58" idx="0"/>
          </p:cNvCxnSpPr>
          <p:nvPr/>
        </p:nvCxnSpPr>
        <p:spPr>
          <a:xfrm>
            <a:off x="6672069" y="2289286"/>
            <a:ext cx="0" cy="2263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0A212A8-87E6-AE4D-B744-7A8621C11818}"/>
              </a:ext>
            </a:extLst>
          </p:cNvPr>
          <p:cNvCxnSpPr>
            <a:cxnSpLocks/>
          </p:cNvCxnSpPr>
          <p:nvPr/>
        </p:nvCxnSpPr>
        <p:spPr>
          <a:xfrm>
            <a:off x="4212782" y="3268654"/>
            <a:ext cx="67140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895382F-2DFA-FF41-BC0D-E053992615F6}"/>
              </a:ext>
            </a:extLst>
          </p:cNvPr>
          <p:cNvCxnSpPr>
            <a:cxnSpLocks/>
            <a:stCxn id="57" idx="4"/>
            <a:endCxn id="59" idx="0"/>
          </p:cNvCxnSpPr>
          <p:nvPr/>
        </p:nvCxnSpPr>
        <p:spPr>
          <a:xfrm>
            <a:off x="5450713" y="2880173"/>
            <a:ext cx="0" cy="189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8232A4E-52C3-8140-BEA6-4ADC370EF827}"/>
              </a:ext>
            </a:extLst>
          </p:cNvPr>
          <p:cNvCxnSpPr>
            <a:cxnSpLocks/>
            <a:endCxn id="59" idx="6"/>
          </p:cNvCxnSpPr>
          <p:nvPr/>
        </p:nvCxnSpPr>
        <p:spPr>
          <a:xfrm flipH="1">
            <a:off x="6017244" y="3254433"/>
            <a:ext cx="6548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DB4975C-CE3D-DC44-A7BA-721F9E906A5F}"/>
              </a:ext>
            </a:extLst>
          </p:cNvPr>
          <p:cNvCxnSpPr>
            <a:cxnSpLocks/>
            <a:stCxn id="58" idx="4"/>
          </p:cNvCxnSpPr>
          <p:nvPr/>
        </p:nvCxnSpPr>
        <p:spPr>
          <a:xfrm flipH="1">
            <a:off x="6672076" y="2884975"/>
            <a:ext cx="1" cy="369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886A5756-E7DA-AA49-AEAA-D170BC315C8C}"/>
              </a:ext>
            </a:extLst>
          </p:cNvPr>
          <p:cNvSpPr/>
          <p:nvPr/>
        </p:nvSpPr>
        <p:spPr>
          <a:xfrm>
            <a:off x="4884183" y="3603039"/>
            <a:ext cx="1133060" cy="3693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1" dirty="0">
                <a:solidFill>
                  <a:schemeClr val="tx1"/>
                </a:solidFill>
                <a:latin typeface="Times" pitchFamily="2" charset="0"/>
              </a:rPr>
              <a:t>Associative Memory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3FB0DBA-B17B-9B47-B253-A48A5F08B074}"/>
              </a:ext>
            </a:extLst>
          </p:cNvPr>
          <p:cNvCxnSpPr>
            <a:cxnSpLocks/>
          </p:cNvCxnSpPr>
          <p:nvPr/>
        </p:nvCxnSpPr>
        <p:spPr>
          <a:xfrm flipH="1">
            <a:off x="5450720" y="3438150"/>
            <a:ext cx="1841" cy="171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E8092B1-0DB9-FF41-848C-51548485642E}"/>
              </a:ext>
            </a:extLst>
          </p:cNvPr>
          <p:cNvCxnSpPr>
            <a:cxnSpLocks/>
            <a:stCxn id="56" idx="4"/>
          </p:cNvCxnSpPr>
          <p:nvPr/>
        </p:nvCxnSpPr>
        <p:spPr>
          <a:xfrm>
            <a:off x="4214286" y="2878271"/>
            <a:ext cx="0" cy="3903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D872648B-A595-E94E-BB88-E1A7E671303F}"/>
              </a:ext>
            </a:extLst>
          </p:cNvPr>
          <p:cNvSpPr/>
          <p:nvPr/>
        </p:nvSpPr>
        <p:spPr>
          <a:xfrm>
            <a:off x="3644408" y="4604951"/>
            <a:ext cx="1133060" cy="3693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1" dirty="0">
                <a:solidFill>
                  <a:schemeClr val="tx1"/>
                </a:solidFill>
                <a:latin typeface="Times" pitchFamily="2" charset="0"/>
              </a:rPr>
              <a:t>Spatial Encoder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37C7197-1004-A848-8B95-DA06100DAE5D}"/>
              </a:ext>
            </a:extLst>
          </p:cNvPr>
          <p:cNvSpPr/>
          <p:nvPr/>
        </p:nvSpPr>
        <p:spPr>
          <a:xfrm>
            <a:off x="4884183" y="4604951"/>
            <a:ext cx="1133060" cy="3693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1" dirty="0">
                <a:solidFill>
                  <a:schemeClr val="tx1"/>
                </a:solidFill>
                <a:latin typeface="Times" pitchFamily="2" charset="0"/>
              </a:rPr>
              <a:t>Spatial Encoder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D285E1C6-A44C-2043-8ED7-4C26E739CDC7}"/>
              </a:ext>
            </a:extLst>
          </p:cNvPr>
          <p:cNvSpPr/>
          <p:nvPr/>
        </p:nvSpPr>
        <p:spPr>
          <a:xfrm>
            <a:off x="6103696" y="4604951"/>
            <a:ext cx="1133060" cy="3693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1" dirty="0">
                <a:solidFill>
                  <a:schemeClr val="tx1"/>
                </a:solidFill>
                <a:latin typeface="Times" pitchFamily="2" charset="0"/>
              </a:rPr>
              <a:t>Spatial Encoder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74A0528-F0E7-034C-8D70-C70FBE00170A}"/>
              </a:ext>
            </a:extLst>
          </p:cNvPr>
          <p:cNvSpPr txBox="1"/>
          <p:nvPr/>
        </p:nvSpPr>
        <p:spPr>
          <a:xfrm>
            <a:off x="5269855" y="7931634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(b)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382BAEC4-4299-2B4D-9634-C7C2F7A6EDFC}"/>
              </a:ext>
            </a:extLst>
          </p:cNvPr>
          <p:cNvSpPr/>
          <p:nvPr/>
        </p:nvSpPr>
        <p:spPr>
          <a:xfrm>
            <a:off x="4882340" y="5195837"/>
            <a:ext cx="1133060" cy="3693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1" dirty="0">
                <a:solidFill>
                  <a:schemeClr val="tx1"/>
                </a:solidFill>
                <a:latin typeface="Times" pitchFamily="2" charset="0"/>
              </a:rPr>
              <a:t>Fusion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52119D6F-E318-724F-959B-50C5418163C8}"/>
              </a:ext>
            </a:extLst>
          </p:cNvPr>
          <p:cNvSpPr/>
          <p:nvPr/>
        </p:nvSpPr>
        <p:spPr>
          <a:xfrm>
            <a:off x="4882340" y="5754771"/>
            <a:ext cx="1133060" cy="3693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1" dirty="0">
                <a:solidFill>
                  <a:schemeClr val="tx1"/>
                </a:solidFill>
                <a:latin typeface="Times" pitchFamily="2" charset="0"/>
              </a:rPr>
              <a:t>Temporal Encoder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74FE924-71A8-214A-A1DE-7FA9B34F0BCB}"/>
              </a:ext>
            </a:extLst>
          </p:cNvPr>
          <p:cNvCxnSpPr>
            <a:cxnSpLocks/>
            <a:stCxn id="130" idx="4"/>
            <a:endCxn id="134" idx="0"/>
          </p:cNvCxnSpPr>
          <p:nvPr/>
        </p:nvCxnSpPr>
        <p:spPr>
          <a:xfrm flipH="1">
            <a:off x="5448877" y="4974283"/>
            <a:ext cx="1843" cy="2215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6564B36-E51E-7D43-9FBE-6A5A97F93D86}"/>
              </a:ext>
            </a:extLst>
          </p:cNvPr>
          <p:cNvCxnSpPr>
            <a:cxnSpLocks/>
          </p:cNvCxnSpPr>
          <p:nvPr/>
        </p:nvCxnSpPr>
        <p:spPr>
          <a:xfrm>
            <a:off x="4210017" y="5415430"/>
            <a:ext cx="67140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DD7C234-43EE-D540-AE23-5BDF2AB54A15}"/>
              </a:ext>
            </a:extLst>
          </p:cNvPr>
          <p:cNvCxnSpPr>
            <a:cxnSpLocks/>
            <a:stCxn id="134" idx="4"/>
            <a:endCxn id="136" idx="0"/>
          </p:cNvCxnSpPr>
          <p:nvPr/>
        </p:nvCxnSpPr>
        <p:spPr>
          <a:xfrm>
            <a:off x="5448870" y="5565176"/>
            <a:ext cx="0" cy="189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A2EBD51-D6B9-AB49-93BB-118821963CE1}"/>
              </a:ext>
            </a:extLst>
          </p:cNvPr>
          <p:cNvCxnSpPr>
            <a:cxnSpLocks/>
          </p:cNvCxnSpPr>
          <p:nvPr/>
        </p:nvCxnSpPr>
        <p:spPr>
          <a:xfrm flipH="1">
            <a:off x="6014479" y="5401209"/>
            <a:ext cx="6548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46457CF-E150-914C-9811-5587030710AF}"/>
              </a:ext>
            </a:extLst>
          </p:cNvPr>
          <p:cNvCxnSpPr>
            <a:cxnSpLocks/>
            <a:stCxn id="131" idx="4"/>
          </p:cNvCxnSpPr>
          <p:nvPr/>
        </p:nvCxnSpPr>
        <p:spPr>
          <a:xfrm flipH="1">
            <a:off x="6669304" y="4974289"/>
            <a:ext cx="922" cy="4269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1ED0D151-17B9-4644-A6C4-2EB0964BE520}"/>
              </a:ext>
            </a:extLst>
          </p:cNvPr>
          <p:cNvSpPr/>
          <p:nvPr/>
        </p:nvSpPr>
        <p:spPr>
          <a:xfrm>
            <a:off x="4881418" y="7902839"/>
            <a:ext cx="1133060" cy="3693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1" dirty="0">
                <a:solidFill>
                  <a:schemeClr val="tx1"/>
                </a:solidFill>
                <a:latin typeface="Times" pitchFamily="2" charset="0"/>
              </a:rPr>
              <a:t>Associative Memory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2C184EE-2CA4-CC45-BA2D-3B32F2B39124}"/>
              </a:ext>
            </a:extLst>
          </p:cNvPr>
          <p:cNvCxnSpPr>
            <a:cxnSpLocks/>
          </p:cNvCxnSpPr>
          <p:nvPr/>
        </p:nvCxnSpPr>
        <p:spPr>
          <a:xfrm flipH="1">
            <a:off x="5448878" y="6123154"/>
            <a:ext cx="1841" cy="171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43FAEF9-579E-644A-A54C-671ABB677319}"/>
              </a:ext>
            </a:extLst>
          </p:cNvPr>
          <p:cNvCxnSpPr>
            <a:cxnSpLocks/>
            <a:stCxn id="129" idx="4"/>
          </p:cNvCxnSpPr>
          <p:nvPr/>
        </p:nvCxnSpPr>
        <p:spPr>
          <a:xfrm>
            <a:off x="4210946" y="4974282"/>
            <a:ext cx="583" cy="4411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45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Box 375">
            <a:extLst>
              <a:ext uri="{FF2B5EF4-FFF2-40B4-BE49-F238E27FC236}">
                <a16:creationId xmlns:a16="http://schemas.microsoft.com/office/drawing/2014/main" id="{79AD538D-958E-F84D-9738-B2CAF2258684}"/>
              </a:ext>
            </a:extLst>
          </p:cNvPr>
          <p:cNvSpPr txBox="1"/>
          <p:nvPr/>
        </p:nvSpPr>
        <p:spPr>
          <a:xfrm>
            <a:off x="6739589" y="2876731"/>
            <a:ext cx="1467750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>
                <a:latin typeface="Times" pitchFamily="2" charset="0"/>
              </a:rPr>
              <a:t>Inferred labels</a:t>
            </a:r>
            <a:endParaRPr lang="en-US" sz="1001" baseline="-25000" dirty="0">
              <a:latin typeface="Times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F1147-11DA-8048-A096-B886F7D1E481}"/>
              </a:ext>
            </a:extLst>
          </p:cNvPr>
          <p:cNvSpPr txBox="1"/>
          <p:nvPr/>
        </p:nvSpPr>
        <p:spPr>
          <a:xfrm rot="5400000">
            <a:off x="1282135" y="2423056"/>
            <a:ext cx="196489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1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5E3D4A-7349-2B4E-A627-93901F98875D}"/>
              </a:ext>
            </a:extLst>
          </p:cNvPr>
          <p:cNvSpPr txBox="1"/>
          <p:nvPr/>
        </p:nvSpPr>
        <p:spPr>
          <a:xfrm>
            <a:off x="1731756" y="1684679"/>
            <a:ext cx="40748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iM</a:t>
            </a:r>
            <a:r>
              <a:rPr lang="en-US" sz="1148" baseline="-25000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21B20C-949E-684E-8002-43D8B7757CAB}"/>
              </a:ext>
            </a:extLst>
          </p:cNvPr>
          <p:cNvSpPr txBox="1"/>
          <p:nvPr/>
        </p:nvSpPr>
        <p:spPr>
          <a:xfrm>
            <a:off x="1724936" y="2366195"/>
            <a:ext cx="43473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chemeClr val="accent2">
                    <a:lumMod val="50000"/>
                  </a:schemeClr>
                </a:solidFill>
                <a:latin typeface="Times" pitchFamily="2" charset="0"/>
              </a:rPr>
              <a:t>iM</a:t>
            </a:r>
            <a:r>
              <a:rPr lang="en-US" sz="1148" baseline="-25000" dirty="0">
                <a:solidFill>
                  <a:schemeClr val="accent2">
                    <a:lumMod val="50000"/>
                  </a:schemeClr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1FF5D-D506-524B-AED4-4D8C412BB1FE}"/>
              </a:ext>
            </a:extLst>
          </p:cNvPr>
          <p:cNvSpPr txBox="1"/>
          <p:nvPr/>
        </p:nvSpPr>
        <p:spPr>
          <a:xfrm>
            <a:off x="1665639" y="1396332"/>
            <a:ext cx="479618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7030A0"/>
                </a:solidFill>
                <a:latin typeface="Times" pitchFamily="2" charset="0"/>
              </a:rPr>
              <a:t>PFP</a:t>
            </a:r>
            <a:r>
              <a:rPr lang="en-US" sz="1148" baseline="-25000" dirty="0">
                <a:solidFill>
                  <a:srgbClr val="7030A0"/>
                </a:solidFill>
                <a:latin typeface="Times" pitchFamily="2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2B20F2-5C76-5848-802A-10E1442DA3CF}"/>
              </a:ext>
            </a:extLst>
          </p:cNvPr>
          <p:cNvSpPr txBox="1"/>
          <p:nvPr/>
        </p:nvSpPr>
        <p:spPr>
          <a:xfrm>
            <a:off x="1665639" y="1540378"/>
            <a:ext cx="50366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571357"/>
                </a:solidFill>
                <a:latin typeface="Times" pitchFamily="2" charset="0"/>
              </a:rPr>
              <a:t>NFP</a:t>
            </a:r>
            <a:r>
              <a:rPr lang="en-US" sz="1148" baseline="-25000" dirty="0">
                <a:solidFill>
                  <a:srgbClr val="571357"/>
                </a:solidFill>
                <a:latin typeface="Times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6A7FA4-D94B-B44B-B4D5-6374788DE809}"/>
              </a:ext>
            </a:extLst>
          </p:cNvPr>
          <p:cNvSpPr txBox="1"/>
          <p:nvPr/>
        </p:nvSpPr>
        <p:spPr>
          <a:xfrm>
            <a:off x="1663911" y="2079477"/>
            <a:ext cx="506870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FF0000"/>
                </a:solidFill>
                <a:latin typeface="Times" pitchFamily="2" charset="0"/>
              </a:rPr>
              <a:t>PFP</a:t>
            </a:r>
            <a:r>
              <a:rPr lang="en-US" sz="1148" baseline="-25000" dirty="0">
                <a:solidFill>
                  <a:srgbClr val="FF0000"/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1B4523-5132-A244-8F61-326CD10C58B2}"/>
              </a:ext>
            </a:extLst>
          </p:cNvPr>
          <p:cNvSpPr txBox="1"/>
          <p:nvPr/>
        </p:nvSpPr>
        <p:spPr>
          <a:xfrm>
            <a:off x="1660787" y="2225844"/>
            <a:ext cx="530915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C00000"/>
                </a:solidFill>
                <a:latin typeface="Times" pitchFamily="2" charset="0"/>
              </a:rPr>
              <a:t>NFP</a:t>
            </a:r>
            <a:r>
              <a:rPr lang="en-US" sz="1148" baseline="-25000" dirty="0">
                <a:solidFill>
                  <a:srgbClr val="C00000"/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A1856702-D564-AC4E-9F44-44C67A8B4DF0}"/>
              </a:ext>
            </a:extLst>
          </p:cNvPr>
          <p:cNvSpPr/>
          <p:nvPr/>
        </p:nvSpPr>
        <p:spPr>
          <a:xfrm rot="5400000">
            <a:off x="2193765" y="1515739"/>
            <a:ext cx="268983" cy="153459"/>
          </a:xfrm>
          <a:prstGeom prst="trapezoid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4C966A-4E5F-E94F-AA33-9871E155A6C5}"/>
              </a:ext>
            </a:extLst>
          </p:cNvPr>
          <p:cNvCxnSpPr>
            <a:cxnSpLocks/>
          </p:cNvCxnSpPr>
          <p:nvPr/>
        </p:nvCxnSpPr>
        <p:spPr>
          <a:xfrm flipH="1">
            <a:off x="2127773" y="-64097"/>
            <a:ext cx="12374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8B9BB4-9675-B445-842C-17B3BED828CF}"/>
              </a:ext>
            </a:extLst>
          </p:cNvPr>
          <p:cNvCxnSpPr>
            <a:cxnSpLocks/>
          </p:cNvCxnSpPr>
          <p:nvPr/>
        </p:nvCxnSpPr>
        <p:spPr>
          <a:xfrm flipH="1">
            <a:off x="2128594" y="1655935"/>
            <a:ext cx="12374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F5808A4-ED60-9A4D-BC16-DCCB2CE42CF9}"/>
                  </a:ext>
                </a:extLst>
              </p:cNvPr>
              <p:cNvSpPr txBox="1"/>
              <p:nvPr/>
            </p:nvSpPr>
            <p:spPr>
              <a:xfrm>
                <a:off x="2390167" y="1683633"/>
                <a:ext cx="341760" cy="246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00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F5808A4-ED60-9A4D-BC16-DCCB2CE42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167" y="1683633"/>
                <a:ext cx="341760" cy="2463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96DE1676-385E-C84D-B99F-9C50EDA4262A}"/>
              </a:ext>
            </a:extLst>
          </p:cNvPr>
          <p:cNvCxnSpPr>
            <a:cxnSpLocks/>
          </p:cNvCxnSpPr>
          <p:nvPr/>
        </p:nvCxnSpPr>
        <p:spPr>
          <a:xfrm>
            <a:off x="2410825" y="1576358"/>
            <a:ext cx="146783" cy="18848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A35D44-C8D6-6544-9405-032BE067E75E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3416474" y="1817172"/>
            <a:ext cx="0" cy="1364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rapezoid 56">
            <a:extLst>
              <a:ext uri="{FF2B5EF4-FFF2-40B4-BE49-F238E27FC236}">
                <a16:creationId xmlns:a16="http://schemas.microsoft.com/office/drawing/2014/main" id="{BBB8E615-478A-D842-B676-42E0C40A0778}"/>
              </a:ext>
            </a:extLst>
          </p:cNvPr>
          <p:cNvSpPr/>
          <p:nvPr/>
        </p:nvSpPr>
        <p:spPr>
          <a:xfrm rot="5400000">
            <a:off x="2178950" y="2243986"/>
            <a:ext cx="268983" cy="153459"/>
          </a:xfrm>
          <a:prstGeom prst="trapezoid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4E9A0D-939C-AD46-8012-1163A3206283}"/>
              </a:ext>
            </a:extLst>
          </p:cNvPr>
          <p:cNvCxnSpPr>
            <a:cxnSpLocks/>
          </p:cNvCxnSpPr>
          <p:nvPr/>
        </p:nvCxnSpPr>
        <p:spPr>
          <a:xfrm flipH="1">
            <a:off x="2127781" y="2264350"/>
            <a:ext cx="108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1F3125-5BB1-B845-A745-28A56D27E2B3}"/>
                  </a:ext>
                </a:extLst>
              </p:cNvPr>
              <p:cNvSpPr txBox="1"/>
              <p:nvPr/>
            </p:nvSpPr>
            <p:spPr>
              <a:xfrm>
                <a:off x="2375352" y="2387248"/>
                <a:ext cx="341760" cy="246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001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1F3125-5BB1-B845-A745-28A56D27E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352" y="2387248"/>
                <a:ext cx="341760" cy="2463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7689AC1-3991-514F-9756-CFC657B532AD}"/>
              </a:ext>
            </a:extLst>
          </p:cNvPr>
          <p:cNvCxnSpPr>
            <a:cxnSpLocks/>
          </p:cNvCxnSpPr>
          <p:nvPr/>
        </p:nvCxnSpPr>
        <p:spPr>
          <a:xfrm flipV="1">
            <a:off x="3416474" y="2137377"/>
            <a:ext cx="0" cy="3786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D5FEFB3-C4E0-764A-9D58-90422257BFF8}"/>
              </a:ext>
            </a:extLst>
          </p:cNvPr>
          <p:cNvCxnSpPr>
            <a:cxnSpLocks/>
          </p:cNvCxnSpPr>
          <p:nvPr/>
        </p:nvCxnSpPr>
        <p:spPr>
          <a:xfrm flipV="1">
            <a:off x="2083160" y="1817173"/>
            <a:ext cx="418279" cy="11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ED3CAC9-BAA4-9D4F-B511-FC04E2D6490A}"/>
              </a:ext>
            </a:extLst>
          </p:cNvPr>
          <p:cNvSpPr txBox="1"/>
          <p:nvPr/>
        </p:nvSpPr>
        <p:spPr>
          <a:xfrm>
            <a:off x="1171222" y="-422429"/>
            <a:ext cx="470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F</a:t>
            </a:r>
            <a:r>
              <a:rPr lang="en-US" sz="1200" baseline="-25000" dirty="0">
                <a:latin typeface="Times" pitchFamily="2" charset="0"/>
              </a:rPr>
              <a:t>1,j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C4DB89-1C19-A345-A047-4471A20096FF}"/>
              </a:ext>
            </a:extLst>
          </p:cNvPr>
          <p:cNvSpPr txBox="1"/>
          <p:nvPr/>
        </p:nvSpPr>
        <p:spPr>
          <a:xfrm>
            <a:off x="1157120" y="1905781"/>
            <a:ext cx="50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F</a:t>
            </a:r>
            <a:r>
              <a:rPr lang="en-US" sz="1200" baseline="-25000" dirty="0">
                <a:latin typeface="Times" pitchFamily="2" charset="0"/>
              </a:rPr>
              <a:t>m,j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64A5C87-797B-DE42-96AB-CAA3DD42396C}"/>
              </a:ext>
            </a:extLst>
          </p:cNvPr>
          <p:cNvCxnSpPr>
            <a:cxnSpLocks/>
          </p:cNvCxnSpPr>
          <p:nvPr/>
        </p:nvCxnSpPr>
        <p:spPr>
          <a:xfrm flipH="1">
            <a:off x="2125336" y="2388175"/>
            <a:ext cx="108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C782F5F-3E09-4142-A3D0-0CC74AD8742C}"/>
              </a:ext>
            </a:extLst>
          </p:cNvPr>
          <p:cNvCxnSpPr>
            <a:cxnSpLocks/>
          </p:cNvCxnSpPr>
          <p:nvPr/>
        </p:nvCxnSpPr>
        <p:spPr>
          <a:xfrm flipV="1">
            <a:off x="2096531" y="2510357"/>
            <a:ext cx="404905" cy="12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FE3B46E9-1E82-D442-AC30-DC7EF576D9AC}"/>
              </a:ext>
            </a:extLst>
          </p:cNvPr>
          <p:cNvSpPr txBox="1"/>
          <p:nvPr/>
        </p:nvSpPr>
        <p:spPr>
          <a:xfrm>
            <a:off x="1731696" y="3602060"/>
            <a:ext cx="40748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iM</a:t>
            </a:r>
            <a:r>
              <a:rPr lang="en-US" sz="1148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4BED289-6F08-C64E-B787-AFC643593D98}"/>
              </a:ext>
            </a:extLst>
          </p:cNvPr>
          <p:cNvSpPr txBox="1"/>
          <p:nvPr/>
        </p:nvSpPr>
        <p:spPr>
          <a:xfrm>
            <a:off x="1749424" y="4325386"/>
            <a:ext cx="40748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iM</a:t>
            </a:r>
            <a:r>
              <a:rPr lang="en-US" sz="1148" baseline="-25000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p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D9FBD06-38A7-4843-9F92-156E7BCBC718}"/>
              </a:ext>
            </a:extLst>
          </p:cNvPr>
          <p:cNvSpPr txBox="1"/>
          <p:nvPr/>
        </p:nvSpPr>
        <p:spPr>
          <a:xfrm rot="5400000">
            <a:off x="2383808" y="3802167"/>
            <a:ext cx="282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…</a:t>
            </a:r>
          </a:p>
          <a:p>
            <a:endParaRPr lang="en-US" sz="11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27A9D80-8591-8E41-B806-F24F03A19076}"/>
              </a:ext>
            </a:extLst>
          </p:cNvPr>
          <p:cNvSpPr txBox="1"/>
          <p:nvPr/>
        </p:nvSpPr>
        <p:spPr>
          <a:xfrm>
            <a:off x="1684797" y="3313039"/>
            <a:ext cx="479618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0432FF"/>
                </a:solidFill>
                <a:latin typeface="Times" pitchFamily="2" charset="0"/>
              </a:rPr>
              <a:t>PFP</a:t>
            </a:r>
            <a:r>
              <a:rPr lang="en-US" sz="1148" baseline="-25000" dirty="0">
                <a:solidFill>
                  <a:srgbClr val="0432FF"/>
                </a:solidFill>
                <a:latin typeface="Times" pitchFamily="2" charset="0"/>
              </a:rPr>
              <a:t>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17BE584-33A5-1744-B5F3-45D56B141436}"/>
              </a:ext>
            </a:extLst>
          </p:cNvPr>
          <p:cNvSpPr txBox="1"/>
          <p:nvPr/>
        </p:nvSpPr>
        <p:spPr>
          <a:xfrm>
            <a:off x="1684797" y="3457084"/>
            <a:ext cx="50366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7A81FF"/>
                </a:solidFill>
                <a:latin typeface="Times" pitchFamily="2" charset="0"/>
              </a:rPr>
              <a:t>NFP</a:t>
            </a:r>
            <a:r>
              <a:rPr lang="en-US" sz="1148" baseline="-25000" dirty="0">
                <a:solidFill>
                  <a:srgbClr val="7A81FF"/>
                </a:solidFill>
                <a:latin typeface="Times" pitchFamily="2" charset="0"/>
              </a:rPr>
              <a:t>n</a:t>
            </a:r>
          </a:p>
        </p:txBody>
      </p:sp>
      <p:sp>
        <p:nvSpPr>
          <p:cNvPr id="142" name="Trapezoid 141">
            <a:extLst>
              <a:ext uri="{FF2B5EF4-FFF2-40B4-BE49-F238E27FC236}">
                <a16:creationId xmlns:a16="http://schemas.microsoft.com/office/drawing/2014/main" id="{F93BD7E2-A057-CC41-A1E1-8CF88A96E34A}"/>
              </a:ext>
            </a:extLst>
          </p:cNvPr>
          <p:cNvSpPr/>
          <p:nvPr/>
        </p:nvSpPr>
        <p:spPr>
          <a:xfrm rot="5400000">
            <a:off x="2194948" y="3443322"/>
            <a:ext cx="268983" cy="153459"/>
          </a:xfrm>
          <a:prstGeom prst="trapezoid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B574ECF-3C00-AD4D-B26D-F16DAFBB27C7}"/>
              </a:ext>
            </a:extLst>
          </p:cNvPr>
          <p:cNvCxnSpPr>
            <a:cxnSpLocks/>
          </p:cNvCxnSpPr>
          <p:nvPr/>
        </p:nvCxnSpPr>
        <p:spPr>
          <a:xfrm flipH="1">
            <a:off x="2128956" y="3463685"/>
            <a:ext cx="12374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6BD3E57-7BA7-674D-9259-6A1399267C9A}"/>
              </a:ext>
            </a:extLst>
          </p:cNvPr>
          <p:cNvCxnSpPr>
            <a:cxnSpLocks/>
          </p:cNvCxnSpPr>
          <p:nvPr/>
        </p:nvCxnSpPr>
        <p:spPr>
          <a:xfrm flipH="1">
            <a:off x="2127566" y="3584975"/>
            <a:ext cx="12374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D2231FA-9F36-144A-8264-3B04E8744187}"/>
                  </a:ext>
                </a:extLst>
              </p:cNvPr>
              <p:cNvSpPr txBox="1"/>
              <p:nvPr/>
            </p:nvSpPr>
            <p:spPr>
              <a:xfrm>
                <a:off x="2391350" y="3611215"/>
                <a:ext cx="341760" cy="24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001" dirty="0"/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D2231FA-9F36-144A-8264-3B04E8744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350" y="3611215"/>
                <a:ext cx="341760" cy="2463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5A5C6043-EAB2-1444-9904-DD9695684B84}"/>
              </a:ext>
            </a:extLst>
          </p:cNvPr>
          <p:cNvCxnSpPr>
            <a:cxnSpLocks/>
          </p:cNvCxnSpPr>
          <p:nvPr/>
        </p:nvCxnSpPr>
        <p:spPr>
          <a:xfrm>
            <a:off x="2412008" y="3503941"/>
            <a:ext cx="146783" cy="18848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rapezoid 148">
            <a:extLst>
              <a:ext uri="{FF2B5EF4-FFF2-40B4-BE49-F238E27FC236}">
                <a16:creationId xmlns:a16="http://schemas.microsoft.com/office/drawing/2014/main" id="{6919EC48-40D7-B743-8B2F-A33EC9C6A564}"/>
              </a:ext>
            </a:extLst>
          </p:cNvPr>
          <p:cNvSpPr/>
          <p:nvPr/>
        </p:nvSpPr>
        <p:spPr>
          <a:xfrm rot="5400000">
            <a:off x="2180133" y="4171568"/>
            <a:ext cx="268983" cy="153459"/>
          </a:xfrm>
          <a:prstGeom prst="trapezoid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E310DCC-B3D5-4D44-9301-F7F8304E693C}"/>
                  </a:ext>
                </a:extLst>
              </p:cNvPr>
              <p:cNvSpPr txBox="1"/>
              <p:nvPr/>
            </p:nvSpPr>
            <p:spPr>
              <a:xfrm>
                <a:off x="2376535" y="4339462"/>
                <a:ext cx="341760" cy="24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001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E310DCC-B3D5-4D44-9301-F7F8304E6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535" y="4339462"/>
                <a:ext cx="341760" cy="2463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C7E7E387-CE0C-0146-AC64-4EC099637971}"/>
              </a:ext>
            </a:extLst>
          </p:cNvPr>
          <p:cNvCxnSpPr>
            <a:cxnSpLocks/>
          </p:cNvCxnSpPr>
          <p:nvPr/>
        </p:nvCxnSpPr>
        <p:spPr>
          <a:xfrm>
            <a:off x="2397193" y="4232188"/>
            <a:ext cx="146783" cy="18848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1946E35F-0A47-BF43-931A-2A2EBAB19EF0}"/>
              </a:ext>
            </a:extLst>
          </p:cNvPr>
          <p:cNvSpPr txBox="1"/>
          <p:nvPr/>
        </p:nvSpPr>
        <p:spPr>
          <a:xfrm>
            <a:off x="1194592" y="3117918"/>
            <a:ext cx="470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F</a:t>
            </a:r>
            <a:r>
              <a:rPr lang="en-US" sz="1200" baseline="-25000" dirty="0">
                <a:latin typeface="Times" pitchFamily="2" charset="0"/>
              </a:rPr>
              <a:t>n,j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EE80973-D2EF-1C47-A5F4-4E5954AA7388}"/>
              </a:ext>
            </a:extLst>
          </p:cNvPr>
          <p:cNvSpPr txBox="1"/>
          <p:nvPr/>
        </p:nvSpPr>
        <p:spPr>
          <a:xfrm>
            <a:off x="1181427" y="3848284"/>
            <a:ext cx="40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F</a:t>
            </a:r>
            <a:r>
              <a:rPr lang="en-US" sz="1200" baseline="-25000" dirty="0">
                <a:latin typeface="Times" pitchFamily="2" charset="0"/>
              </a:rPr>
              <a:t>p,j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D5660E5-AAF8-6643-8EB5-2A1F05E1402C}"/>
              </a:ext>
            </a:extLst>
          </p:cNvPr>
          <p:cNvSpPr txBox="1"/>
          <p:nvPr/>
        </p:nvSpPr>
        <p:spPr>
          <a:xfrm>
            <a:off x="1696679" y="4017603"/>
            <a:ext cx="479618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C2BF01"/>
                </a:solidFill>
                <a:latin typeface="Times" pitchFamily="2" charset="0"/>
              </a:rPr>
              <a:t>PFP</a:t>
            </a:r>
            <a:r>
              <a:rPr lang="en-US" sz="1148" baseline="-25000" dirty="0">
                <a:solidFill>
                  <a:srgbClr val="C2BF01"/>
                </a:solidFill>
                <a:latin typeface="Times" pitchFamily="2" charset="0"/>
              </a:rPr>
              <a:t>p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2A58B46-72FF-C140-81DB-20E9BF6AA4CE}"/>
              </a:ext>
            </a:extLst>
          </p:cNvPr>
          <p:cNvSpPr txBox="1"/>
          <p:nvPr/>
        </p:nvSpPr>
        <p:spPr>
          <a:xfrm>
            <a:off x="1694229" y="4188283"/>
            <a:ext cx="503664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dirty="0">
                <a:solidFill>
                  <a:srgbClr val="927A46"/>
                </a:solidFill>
                <a:latin typeface="Times" pitchFamily="2" charset="0"/>
              </a:rPr>
              <a:t>NFP</a:t>
            </a:r>
            <a:r>
              <a:rPr lang="en-US" sz="1148" baseline="-25000" dirty="0">
                <a:solidFill>
                  <a:srgbClr val="927A46"/>
                </a:solidFill>
                <a:latin typeface="Times" pitchFamily="2" charset="0"/>
              </a:rPr>
              <a:t>p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1A2CAEC-264E-5448-9545-37F880A7CFB1}"/>
              </a:ext>
            </a:extLst>
          </p:cNvPr>
          <p:cNvCxnSpPr>
            <a:cxnSpLocks/>
          </p:cNvCxnSpPr>
          <p:nvPr/>
        </p:nvCxnSpPr>
        <p:spPr>
          <a:xfrm flipH="1">
            <a:off x="2131588" y="4191758"/>
            <a:ext cx="10893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A0CB3E4F-2C56-5047-BBFC-636A41F16EC6}"/>
              </a:ext>
            </a:extLst>
          </p:cNvPr>
          <p:cNvCxnSpPr>
            <a:cxnSpLocks/>
          </p:cNvCxnSpPr>
          <p:nvPr/>
        </p:nvCxnSpPr>
        <p:spPr>
          <a:xfrm flipH="1">
            <a:off x="2129143" y="4315583"/>
            <a:ext cx="10893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85928D5-AB1A-3E41-97DF-ED08165B1383}"/>
              </a:ext>
            </a:extLst>
          </p:cNvPr>
          <p:cNvCxnSpPr>
            <a:cxnSpLocks/>
          </p:cNvCxnSpPr>
          <p:nvPr/>
        </p:nvCxnSpPr>
        <p:spPr>
          <a:xfrm>
            <a:off x="2099515" y="3742223"/>
            <a:ext cx="40309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5EC46F8-27DB-344E-A86F-A39202EBF5E9}"/>
              </a:ext>
            </a:extLst>
          </p:cNvPr>
          <p:cNvCxnSpPr>
            <a:cxnSpLocks/>
          </p:cNvCxnSpPr>
          <p:nvPr/>
        </p:nvCxnSpPr>
        <p:spPr>
          <a:xfrm>
            <a:off x="2128957" y="4470470"/>
            <a:ext cx="36126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90C5F13-7582-1546-B298-188A664E5A3D}"/>
              </a:ext>
            </a:extLst>
          </p:cNvPr>
          <p:cNvSpPr txBox="1"/>
          <p:nvPr/>
        </p:nvSpPr>
        <p:spPr>
          <a:xfrm>
            <a:off x="421364" y="-602719"/>
            <a:ext cx="1545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" pitchFamily="2" charset="0"/>
              </a:rPr>
              <a:t>Features from modality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F02E48-5F78-324D-BFFE-BE20D81A32BD}"/>
              </a:ext>
            </a:extLst>
          </p:cNvPr>
          <p:cNvSpPr txBox="1"/>
          <p:nvPr/>
        </p:nvSpPr>
        <p:spPr>
          <a:xfrm>
            <a:off x="2180965" y="1448516"/>
            <a:ext cx="266420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1" dirty="0">
                <a:latin typeface="Times" pitchFamily="2" charset="0"/>
              </a:rPr>
              <a:t>&gt;0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AD8636-C3BE-DD4C-AF25-A04531CF2F1D}"/>
              </a:ext>
            </a:extLst>
          </p:cNvPr>
          <p:cNvSpPr txBox="1"/>
          <p:nvPr/>
        </p:nvSpPr>
        <p:spPr>
          <a:xfrm>
            <a:off x="2176759" y="1558672"/>
            <a:ext cx="309700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1" dirty="0">
                <a:latin typeface="Times" pitchFamily="2" charset="0"/>
              </a:rPr>
              <a:t>&lt;=0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24ACB956-3688-584F-BFC4-7DEA7FA50BBF}"/>
              </a:ext>
            </a:extLst>
          </p:cNvPr>
          <p:cNvSpPr txBox="1"/>
          <p:nvPr/>
        </p:nvSpPr>
        <p:spPr>
          <a:xfrm>
            <a:off x="2166321" y="2169708"/>
            <a:ext cx="266420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1" dirty="0">
                <a:latin typeface="Times" pitchFamily="2" charset="0"/>
              </a:rPr>
              <a:t>&gt;0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95BE7591-2B32-0248-89AF-47C3D6E333D0}"/>
              </a:ext>
            </a:extLst>
          </p:cNvPr>
          <p:cNvSpPr txBox="1"/>
          <p:nvPr/>
        </p:nvSpPr>
        <p:spPr>
          <a:xfrm>
            <a:off x="2162115" y="2279865"/>
            <a:ext cx="309700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1" dirty="0">
                <a:latin typeface="Times" pitchFamily="2" charset="0"/>
              </a:rPr>
              <a:t>&lt;=0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A5D0D09A-4102-E94B-A87E-32A474857F39}"/>
              </a:ext>
            </a:extLst>
          </p:cNvPr>
          <p:cNvSpPr txBox="1"/>
          <p:nvPr/>
        </p:nvSpPr>
        <p:spPr>
          <a:xfrm>
            <a:off x="2170239" y="4099037"/>
            <a:ext cx="266420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1" dirty="0">
                <a:latin typeface="Times" pitchFamily="2" charset="0"/>
              </a:rPr>
              <a:t>&gt;0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692BCB2B-4450-B94F-9D1A-A0F86A20D783}"/>
              </a:ext>
            </a:extLst>
          </p:cNvPr>
          <p:cNvSpPr txBox="1"/>
          <p:nvPr/>
        </p:nvSpPr>
        <p:spPr>
          <a:xfrm>
            <a:off x="2166031" y="4209194"/>
            <a:ext cx="309700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1" dirty="0">
                <a:latin typeface="Times" pitchFamily="2" charset="0"/>
              </a:rPr>
              <a:t>&lt;=0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E4AD8E0E-A130-784F-ACA2-09BDBF19B6B2}"/>
              </a:ext>
            </a:extLst>
          </p:cNvPr>
          <p:cNvSpPr txBox="1"/>
          <p:nvPr/>
        </p:nvSpPr>
        <p:spPr>
          <a:xfrm>
            <a:off x="2181646" y="3371828"/>
            <a:ext cx="266420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1" dirty="0">
                <a:latin typeface="Times" pitchFamily="2" charset="0"/>
              </a:rPr>
              <a:t>&gt;0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3E62C773-5285-D646-93DE-8CCD533ABA85}"/>
              </a:ext>
            </a:extLst>
          </p:cNvPr>
          <p:cNvSpPr txBox="1"/>
          <p:nvPr/>
        </p:nvSpPr>
        <p:spPr>
          <a:xfrm>
            <a:off x="2177438" y="3481984"/>
            <a:ext cx="309700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1" dirty="0">
                <a:latin typeface="Times" pitchFamily="2" charset="0"/>
              </a:rPr>
              <a:t>&lt;=0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1CEE972-227D-0D4E-94DB-A2C552D1A5D0}"/>
              </a:ext>
            </a:extLst>
          </p:cNvPr>
          <p:cNvCxnSpPr>
            <a:cxnSpLocks/>
          </p:cNvCxnSpPr>
          <p:nvPr/>
        </p:nvCxnSpPr>
        <p:spPr>
          <a:xfrm>
            <a:off x="1516688" y="-258877"/>
            <a:ext cx="809337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0DFA5A4-4546-354D-B028-E75236604ED9}"/>
              </a:ext>
            </a:extLst>
          </p:cNvPr>
          <p:cNvCxnSpPr>
            <a:cxnSpLocks/>
          </p:cNvCxnSpPr>
          <p:nvPr/>
        </p:nvCxnSpPr>
        <p:spPr>
          <a:xfrm>
            <a:off x="2326018" y="-258875"/>
            <a:ext cx="0" cy="12288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A3AEAD7D-D9AE-3643-99CD-EE4953CCB938}"/>
              </a:ext>
            </a:extLst>
          </p:cNvPr>
          <p:cNvCxnSpPr>
            <a:cxnSpLocks/>
          </p:cNvCxnSpPr>
          <p:nvPr/>
        </p:nvCxnSpPr>
        <p:spPr>
          <a:xfrm>
            <a:off x="1509677" y="2074633"/>
            <a:ext cx="809337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F6537789-164E-2147-A0E0-C7CD3DDD77B9}"/>
              </a:ext>
            </a:extLst>
          </p:cNvPr>
          <p:cNvCxnSpPr>
            <a:cxnSpLocks/>
          </p:cNvCxnSpPr>
          <p:nvPr/>
        </p:nvCxnSpPr>
        <p:spPr>
          <a:xfrm>
            <a:off x="2319007" y="2072328"/>
            <a:ext cx="0" cy="12520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F0D315F8-AD37-B945-9647-1B2D5A8CCBA0}"/>
              </a:ext>
            </a:extLst>
          </p:cNvPr>
          <p:cNvCxnSpPr>
            <a:cxnSpLocks/>
          </p:cNvCxnSpPr>
          <p:nvPr/>
        </p:nvCxnSpPr>
        <p:spPr>
          <a:xfrm>
            <a:off x="1512812" y="3996482"/>
            <a:ext cx="809337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1C279675-3AF1-4249-94BE-969D8F413862}"/>
              </a:ext>
            </a:extLst>
          </p:cNvPr>
          <p:cNvCxnSpPr>
            <a:cxnSpLocks/>
          </p:cNvCxnSpPr>
          <p:nvPr/>
        </p:nvCxnSpPr>
        <p:spPr>
          <a:xfrm>
            <a:off x="2322142" y="3994176"/>
            <a:ext cx="0" cy="12520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46C9C98C-E7EA-0A41-9622-40435A8354A6}"/>
              </a:ext>
            </a:extLst>
          </p:cNvPr>
          <p:cNvCxnSpPr>
            <a:cxnSpLocks/>
          </p:cNvCxnSpPr>
          <p:nvPr/>
        </p:nvCxnSpPr>
        <p:spPr>
          <a:xfrm>
            <a:off x="1527051" y="3272022"/>
            <a:ext cx="809337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21DE07A5-6935-894D-85F8-FE5E22DB8B92}"/>
              </a:ext>
            </a:extLst>
          </p:cNvPr>
          <p:cNvCxnSpPr>
            <a:cxnSpLocks/>
          </p:cNvCxnSpPr>
          <p:nvPr/>
        </p:nvCxnSpPr>
        <p:spPr>
          <a:xfrm>
            <a:off x="2336381" y="3269716"/>
            <a:ext cx="0" cy="12520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C375CDF-4B14-E443-82D2-6FC9536D5F26}"/>
              </a:ext>
            </a:extLst>
          </p:cNvPr>
          <p:cNvSpPr txBox="1"/>
          <p:nvPr/>
        </p:nvSpPr>
        <p:spPr>
          <a:xfrm>
            <a:off x="3245594" y="190809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[+]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B598E88-2246-2E49-8AF2-23A51386A86F}"/>
              </a:ext>
            </a:extLst>
          </p:cNvPr>
          <p:cNvSpPr/>
          <p:nvPr/>
        </p:nvSpPr>
        <p:spPr>
          <a:xfrm>
            <a:off x="3319397" y="1953663"/>
            <a:ext cx="194154" cy="190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3D7BF962-FFFE-5840-9D1A-90940EAC1854}"/>
              </a:ext>
            </a:extLst>
          </p:cNvPr>
          <p:cNvSpPr txBox="1"/>
          <p:nvPr/>
        </p:nvSpPr>
        <p:spPr>
          <a:xfrm>
            <a:off x="3258968" y="386567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[+]</a:t>
            </a: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2CE10880-0D3F-6F40-8F5D-9AC6DF2AB0FE}"/>
              </a:ext>
            </a:extLst>
          </p:cNvPr>
          <p:cNvSpPr/>
          <p:nvPr/>
        </p:nvSpPr>
        <p:spPr>
          <a:xfrm>
            <a:off x="3332772" y="3902643"/>
            <a:ext cx="194154" cy="190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788F623-156D-4B47-A31F-906645F00CDE}"/>
              </a:ext>
            </a:extLst>
          </p:cNvPr>
          <p:cNvCxnSpPr>
            <a:cxnSpLocks/>
          </p:cNvCxnSpPr>
          <p:nvPr/>
        </p:nvCxnSpPr>
        <p:spPr>
          <a:xfrm>
            <a:off x="2606684" y="1817165"/>
            <a:ext cx="80979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6FA7966C-7BBE-E342-A648-7B7140E4F5C8}"/>
              </a:ext>
            </a:extLst>
          </p:cNvPr>
          <p:cNvSpPr txBox="1"/>
          <p:nvPr/>
        </p:nvSpPr>
        <p:spPr>
          <a:xfrm rot="5400000">
            <a:off x="1171723" y="1487491"/>
            <a:ext cx="282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…</a:t>
            </a:r>
          </a:p>
          <a:p>
            <a:endParaRPr lang="en-US" sz="1100" dirty="0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A8F5C4BB-EF2E-D244-885F-8619DBB7BBDD}"/>
              </a:ext>
            </a:extLst>
          </p:cNvPr>
          <p:cNvSpPr txBox="1"/>
          <p:nvPr/>
        </p:nvSpPr>
        <p:spPr>
          <a:xfrm rot="5400000">
            <a:off x="2450141" y="1926860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…</a:t>
            </a:r>
          </a:p>
        </p:txBody>
      </p: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E7AA7E82-E9C5-5A4B-B239-B50224E7F9A0}"/>
              </a:ext>
            </a:extLst>
          </p:cNvPr>
          <p:cNvCxnSpPr>
            <a:cxnSpLocks/>
          </p:cNvCxnSpPr>
          <p:nvPr/>
        </p:nvCxnSpPr>
        <p:spPr>
          <a:xfrm flipV="1">
            <a:off x="2890684" y="2063577"/>
            <a:ext cx="418279" cy="11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503EAB57-D6F4-CF43-A950-5921FED6D925}"/>
              </a:ext>
            </a:extLst>
          </p:cNvPr>
          <p:cNvCxnSpPr>
            <a:cxnSpLocks/>
          </p:cNvCxnSpPr>
          <p:nvPr/>
        </p:nvCxnSpPr>
        <p:spPr>
          <a:xfrm flipV="1">
            <a:off x="2900884" y="4001717"/>
            <a:ext cx="418279" cy="11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078E500C-FE60-A846-A21D-649A29CECCF2}"/>
              </a:ext>
            </a:extLst>
          </p:cNvPr>
          <p:cNvCxnSpPr>
            <a:cxnSpLocks/>
          </p:cNvCxnSpPr>
          <p:nvPr/>
        </p:nvCxnSpPr>
        <p:spPr>
          <a:xfrm>
            <a:off x="3429848" y="3742223"/>
            <a:ext cx="0" cy="1601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02FD8724-1ED2-8247-99E0-59189C057613}"/>
              </a:ext>
            </a:extLst>
          </p:cNvPr>
          <p:cNvCxnSpPr>
            <a:cxnSpLocks/>
          </p:cNvCxnSpPr>
          <p:nvPr/>
        </p:nvCxnSpPr>
        <p:spPr>
          <a:xfrm flipV="1">
            <a:off x="3429848" y="4092871"/>
            <a:ext cx="0" cy="3776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530C672D-A744-2E40-83C3-4E82ABD104B1}"/>
              </a:ext>
            </a:extLst>
          </p:cNvPr>
          <p:cNvCxnSpPr>
            <a:cxnSpLocks/>
          </p:cNvCxnSpPr>
          <p:nvPr/>
        </p:nvCxnSpPr>
        <p:spPr>
          <a:xfrm>
            <a:off x="2611442" y="3742223"/>
            <a:ext cx="81840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1C1D9211-47DD-AC40-97DE-F8A3AB871549}"/>
              </a:ext>
            </a:extLst>
          </p:cNvPr>
          <p:cNvCxnSpPr>
            <a:cxnSpLocks/>
          </p:cNvCxnSpPr>
          <p:nvPr/>
        </p:nvCxnSpPr>
        <p:spPr>
          <a:xfrm>
            <a:off x="2593781" y="4470963"/>
            <a:ext cx="83607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2EA99C2C-A9B7-7242-BF85-5AD081E642CD}"/>
              </a:ext>
            </a:extLst>
          </p:cNvPr>
          <p:cNvCxnSpPr>
            <a:cxnSpLocks/>
          </p:cNvCxnSpPr>
          <p:nvPr/>
        </p:nvCxnSpPr>
        <p:spPr>
          <a:xfrm>
            <a:off x="2589016" y="2515997"/>
            <a:ext cx="82746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C72E06C8-4D0F-B545-B7FD-FFBCB66D2994}"/>
              </a:ext>
            </a:extLst>
          </p:cNvPr>
          <p:cNvCxnSpPr>
            <a:cxnSpLocks/>
          </p:cNvCxnSpPr>
          <p:nvPr/>
        </p:nvCxnSpPr>
        <p:spPr>
          <a:xfrm>
            <a:off x="2390171" y="2320708"/>
            <a:ext cx="1451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ECAFBDFE-B347-4143-8053-275836E4F037}"/>
              </a:ext>
            </a:extLst>
          </p:cNvPr>
          <p:cNvCxnSpPr>
            <a:cxnSpLocks/>
          </p:cNvCxnSpPr>
          <p:nvPr/>
        </p:nvCxnSpPr>
        <p:spPr>
          <a:xfrm>
            <a:off x="2538661" y="2315761"/>
            <a:ext cx="0" cy="1423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52970A74-548D-9C4B-83F6-A214489AF77B}"/>
              </a:ext>
            </a:extLst>
          </p:cNvPr>
          <p:cNvSpPr txBox="1"/>
          <p:nvPr/>
        </p:nvSpPr>
        <p:spPr>
          <a:xfrm>
            <a:off x="2782948" y="1613321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SE</a:t>
            </a:r>
            <a:r>
              <a:rPr lang="en-US" sz="900" baseline="-25000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1,j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A8677E2C-B7BF-2D4B-A316-91151A6D57CA}"/>
              </a:ext>
            </a:extLst>
          </p:cNvPr>
          <p:cNvSpPr txBox="1"/>
          <p:nvPr/>
        </p:nvSpPr>
        <p:spPr>
          <a:xfrm>
            <a:off x="2754677" y="2311301"/>
            <a:ext cx="418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>
                    <a:lumMod val="50000"/>
                  </a:schemeClr>
                </a:solidFill>
                <a:latin typeface="Times" pitchFamily="2" charset="0"/>
              </a:rPr>
              <a:t>SE</a:t>
            </a:r>
            <a:r>
              <a:rPr lang="en-US" sz="900" baseline="-25000" dirty="0">
                <a:solidFill>
                  <a:schemeClr val="accent2">
                    <a:lumMod val="50000"/>
                  </a:schemeClr>
                </a:solidFill>
                <a:latin typeface="Times" pitchFamily="2" charset="0"/>
              </a:rPr>
              <a:t>m,j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55FE867-7B45-A245-A628-2CCC982B6D09}"/>
              </a:ext>
            </a:extLst>
          </p:cNvPr>
          <p:cNvSpPr txBox="1"/>
          <p:nvPr/>
        </p:nvSpPr>
        <p:spPr>
          <a:xfrm>
            <a:off x="2784131" y="3540903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SE</a:t>
            </a:r>
            <a:r>
              <a:rPr lang="en-US" sz="900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n,j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46E92778-C7DB-784E-8137-E5399EE7FBEB}"/>
              </a:ext>
            </a:extLst>
          </p:cNvPr>
          <p:cNvSpPr txBox="1"/>
          <p:nvPr/>
        </p:nvSpPr>
        <p:spPr>
          <a:xfrm>
            <a:off x="2790748" y="4254739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SE</a:t>
            </a:r>
            <a:r>
              <a:rPr lang="en-US" sz="900" baseline="-25000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p,j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E1FB78B4-0376-2348-BFD2-75338B4C2C4D}"/>
              </a:ext>
            </a:extLst>
          </p:cNvPr>
          <p:cNvSpPr txBox="1"/>
          <p:nvPr/>
        </p:nvSpPr>
        <p:spPr>
          <a:xfrm>
            <a:off x="402930" y="2938057"/>
            <a:ext cx="1582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" pitchFamily="2" charset="0"/>
              </a:rPr>
              <a:t>Features from modality m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C02878BF-D65A-D74C-A799-BB67CF314FFC}"/>
              </a:ext>
            </a:extLst>
          </p:cNvPr>
          <p:cNvSpPr txBox="1"/>
          <p:nvPr/>
        </p:nvSpPr>
        <p:spPr>
          <a:xfrm rot="5400000">
            <a:off x="1153980" y="3400845"/>
            <a:ext cx="282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…</a:t>
            </a:r>
          </a:p>
          <a:p>
            <a:endParaRPr lang="en-US" sz="1100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9413298B-AED2-3F4E-8979-8A17B2AB0AD8}"/>
              </a:ext>
            </a:extLst>
          </p:cNvPr>
          <p:cNvSpPr txBox="1"/>
          <p:nvPr/>
        </p:nvSpPr>
        <p:spPr>
          <a:xfrm rot="5400000">
            <a:off x="3363863" y="2853400"/>
            <a:ext cx="196489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1" dirty="0"/>
              <a:t>…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5F2A3B06-6CA6-C242-8CDA-85C70A7E7BC3}"/>
              </a:ext>
            </a:extLst>
          </p:cNvPr>
          <p:cNvSpPr txBox="1"/>
          <p:nvPr/>
        </p:nvSpPr>
        <p:spPr>
          <a:xfrm>
            <a:off x="3812397" y="2975049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[+]</a:t>
            </a:r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2B9296FE-65C8-914B-8914-5FFEF8B77F64}"/>
              </a:ext>
            </a:extLst>
          </p:cNvPr>
          <p:cNvSpPr/>
          <p:nvPr/>
        </p:nvSpPr>
        <p:spPr>
          <a:xfrm>
            <a:off x="3886200" y="3012015"/>
            <a:ext cx="194154" cy="190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3D36FA8B-758E-394C-8C41-EA08888531F3}"/>
              </a:ext>
            </a:extLst>
          </p:cNvPr>
          <p:cNvCxnSpPr>
            <a:cxnSpLocks/>
          </p:cNvCxnSpPr>
          <p:nvPr/>
        </p:nvCxnSpPr>
        <p:spPr>
          <a:xfrm flipV="1">
            <a:off x="3462108" y="3114949"/>
            <a:ext cx="418279" cy="11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D5CBCF8-22A7-FB40-A788-4CDE97240211}"/>
              </a:ext>
            </a:extLst>
          </p:cNvPr>
          <p:cNvCxnSpPr>
            <a:cxnSpLocks/>
          </p:cNvCxnSpPr>
          <p:nvPr/>
        </p:nvCxnSpPr>
        <p:spPr>
          <a:xfrm>
            <a:off x="3983277" y="2038909"/>
            <a:ext cx="0" cy="9731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57AECCBD-C1F2-2F45-B4B7-634BC50DD17D}"/>
              </a:ext>
            </a:extLst>
          </p:cNvPr>
          <p:cNvCxnSpPr>
            <a:cxnSpLocks/>
          </p:cNvCxnSpPr>
          <p:nvPr/>
        </p:nvCxnSpPr>
        <p:spPr>
          <a:xfrm>
            <a:off x="3508334" y="2038903"/>
            <a:ext cx="47495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F6193C29-6857-1145-B0D5-F7E23C90D89A}"/>
              </a:ext>
            </a:extLst>
          </p:cNvPr>
          <p:cNvCxnSpPr>
            <a:cxnSpLocks/>
          </p:cNvCxnSpPr>
          <p:nvPr/>
        </p:nvCxnSpPr>
        <p:spPr>
          <a:xfrm flipV="1">
            <a:off x="3983277" y="3205608"/>
            <a:ext cx="0" cy="7961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C0E2890-FFF6-F346-BF88-F39097942935}"/>
              </a:ext>
            </a:extLst>
          </p:cNvPr>
          <p:cNvCxnSpPr>
            <a:cxnSpLocks/>
          </p:cNvCxnSpPr>
          <p:nvPr/>
        </p:nvCxnSpPr>
        <p:spPr>
          <a:xfrm>
            <a:off x="3532157" y="4001709"/>
            <a:ext cx="45112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id="{F377B7C7-1FED-1942-9DA5-42B834AB998A}"/>
              </a:ext>
            </a:extLst>
          </p:cNvPr>
          <p:cNvSpPr txBox="1"/>
          <p:nvPr/>
        </p:nvSpPr>
        <p:spPr>
          <a:xfrm>
            <a:off x="3696912" y="4768169"/>
            <a:ext cx="1152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Fusion </a:t>
            </a:r>
            <a:endParaRPr lang="en-US" sz="1200" baseline="-25000" dirty="0">
              <a:latin typeface="Times" pitchFamily="2" charset="0"/>
            </a:endParaRPr>
          </a:p>
        </p:txBody>
      </p:sp>
      <p:sp>
        <p:nvSpPr>
          <p:cNvPr id="106" name="Left Brace 105">
            <a:extLst>
              <a:ext uri="{FF2B5EF4-FFF2-40B4-BE49-F238E27FC236}">
                <a16:creationId xmlns:a16="http://schemas.microsoft.com/office/drawing/2014/main" id="{F316FBC1-E539-714F-977B-4BB682CD19E7}"/>
              </a:ext>
            </a:extLst>
          </p:cNvPr>
          <p:cNvSpPr/>
          <p:nvPr/>
        </p:nvSpPr>
        <p:spPr>
          <a:xfrm rot="16200000">
            <a:off x="3963185" y="4307830"/>
            <a:ext cx="88354" cy="783648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91B7BD8D-36E0-4A40-A055-E6BF2BA18A95}"/>
              </a:ext>
            </a:extLst>
          </p:cNvPr>
          <p:cNvSpPr txBox="1"/>
          <p:nvPr/>
        </p:nvSpPr>
        <p:spPr>
          <a:xfrm>
            <a:off x="2096145" y="4765740"/>
            <a:ext cx="1438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Spatial Encoder</a:t>
            </a:r>
            <a:endParaRPr lang="en-US" sz="1200" baseline="-25000" dirty="0">
              <a:latin typeface="Times" pitchFamily="2" charset="0"/>
            </a:endParaRPr>
          </a:p>
        </p:txBody>
      </p:sp>
      <p:sp>
        <p:nvSpPr>
          <p:cNvPr id="350" name="Left Brace 349">
            <a:extLst>
              <a:ext uri="{FF2B5EF4-FFF2-40B4-BE49-F238E27FC236}">
                <a16:creationId xmlns:a16="http://schemas.microsoft.com/office/drawing/2014/main" id="{7424D3BF-A561-9549-A35B-C8755D85DE5F}"/>
              </a:ext>
            </a:extLst>
          </p:cNvPr>
          <p:cNvSpPr/>
          <p:nvPr/>
        </p:nvSpPr>
        <p:spPr>
          <a:xfrm rot="16200000">
            <a:off x="2600871" y="3785935"/>
            <a:ext cx="91451" cy="1830555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9DDD90C1-32EA-5748-82C5-CF653363EC6D}"/>
                  </a:ext>
                </a:extLst>
              </p:cNvPr>
              <p:cNvSpPr txBox="1"/>
              <p:nvPr/>
            </p:nvSpPr>
            <p:spPr>
              <a:xfrm>
                <a:off x="4965210" y="2937567"/>
                <a:ext cx="417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401" dirty="0"/>
              </a:p>
            </p:txBody>
          </p:sp>
        </mc:Choice>
        <mc:Fallback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9DDD90C1-32EA-5748-82C5-CF653363E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210" y="2937567"/>
                <a:ext cx="417279" cy="338554"/>
              </a:xfrm>
              <a:prstGeom prst="rect">
                <a:avLst/>
              </a:prstGeom>
              <a:blipFill>
                <a:blip r:embed="rId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681B7FBC-5669-7D4F-AA92-1446CE11668D}"/>
              </a:ext>
            </a:extLst>
          </p:cNvPr>
          <p:cNvCxnSpPr>
            <a:cxnSpLocks/>
          </p:cNvCxnSpPr>
          <p:nvPr/>
        </p:nvCxnSpPr>
        <p:spPr>
          <a:xfrm flipV="1">
            <a:off x="4081187" y="3115401"/>
            <a:ext cx="45479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2DAB840B-EF43-9B43-858D-7AF7849E1F60}"/>
                  </a:ext>
                </a:extLst>
              </p:cNvPr>
              <p:cNvSpPr txBox="1"/>
              <p:nvPr/>
            </p:nvSpPr>
            <p:spPr>
              <a:xfrm>
                <a:off x="4509073" y="2987083"/>
                <a:ext cx="362417" cy="242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0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001" baseline="30000" dirty="0"/>
                  <a:t>0</a:t>
                </a:r>
              </a:p>
            </p:txBody>
          </p:sp>
        </mc:Choice>
        <mc:Fallback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2DAB840B-EF43-9B43-858D-7AF7849E1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073" y="2987083"/>
                <a:ext cx="362417" cy="2426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4" name="Oval 353">
            <a:extLst>
              <a:ext uri="{FF2B5EF4-FFF2-40B4-BE49-F238E27FC236}">
                <a16:creationId xmlns:a16="http://schemas.microsoft.com/office/drawing/2014/main" id="{665771DA-D80F-9140-BA13-A6979C3F947E}"/>
              </a:ext>
            </a:extLst>
          </p:cNvPr>
          <p:cNvSpPr/>
          <p:nvPr/>
        </p:nvSpPr>
        <p:spPr>
          <a:xfrm>
            <a:off x="4548310" y="3015870"/>
            <a:ext cx="211062" cy="21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F28DD7A4-92D6-9547-AFCD-1D534F9BD0E4}"/>
                  </a:ext>
                </a:extLst>
              </p:cNvPr>
              <p:cNvSpPr txBox="1"/>
              <p:nvPr/>
            </p:nvSpPr>
            <p:spPr>
              <a:xfrm>
                <a:off x="4520123" y="4009196"/>
                <a:ext cx="465761" cy="242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0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001" baseline="30000" dirty="0"/>
                  <a:t>*</a:t>
                </a:r>
              </a:p>
            </p:txBody>
          </p:sp>
        </mc:Choice>
        <mc:Fallback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F28DD7A4-92D6-9547-AFCD-1D534F9BD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123" y="4009196"/>
                <a:ext cx="465761" cy="242695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6" name="Oval 355">
            <a:extLst>
              <a:ext uri="{FF2B5EF4-FFF2-40B4-BE49-F238E27FC236}">
                <a16:creationId xmlns:a16="http://schemas.microsoft.com/office/drawing/2014/main" id="{C5D3F683-7BD5-A749-B7D4-ED1E40D9A79B}"/>
              </a:ext>
            </a:extLst>
          </p:cNvPr>
          <p:cNvSpPr/>
          <p:nvPr/>
        </p:nvSpPr>
        <p:spPr>
          <a:xfrm>
            <a:off x="4545710" y="4033028"/>
            <a:ext cx="211062" cy="21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9A3DF1E1-A230-FB47-BB76-8201A143FFB2}"/>
                  </a:ext>
                </a:extLst>
              </p:cNvPr>
              <p:cNvSpPr txBox="1"/>
              <p:nvPr/>
            </p:nvSpPr>
            <p:spPr>
              <a:xfrm>
                <a:off x="4506845" y="3345416"/>
                <a:ext cx="362417" cy="242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0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001" baseline="30000" dirty="0"/>
                  <a:t>1</a:t>
                </a:r>
              </a:p>
            </p:txBody>
          </p:sp>
        </mc:Choice>
        <mc:Fallback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9A3DF1E1-A230-FB47-BB76-8201A143F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845" y="3345416"/>
                <a:ext cx="362417" cy="2426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" name="Oval 357">
            <a:extLst>
              <a:ext uri="{FF2B5EF4-FFF2-40B4-BE49-F238E27FC236}">
                <a16:creationId xmlns:a16="http://schemas.microsoft.com/office/drawing/2014/main" id="{6775770D-64C6-CA49-98D3-F2E9864DEAF1}"/>
              </a:ext>
            </a:extLst>
          </p:cNvPr>
          <p:cNvSpPr/>
          <p:nvPr/>
        </p:nvSpPr>
        <p:spPr>
          <a:xfrm>
            <a:off x="4548310" y="3375511"/>
            <a:ext cx="211062" cy="21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baseline="30000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5B8940A-9683-4742-8B37-258EECDEC360}"/>
              </a:ext>
            </a:extLst>
          </p:cNvPr>
          <p:cNvCxnSpPr>
            <a:stCxn id="354" idx="4"/>
            <a:endCxn id="358" idx="0"/>
          </p:cNvCxnSpPr>
          <p:nvPr/>
        </p:nvCxnSpPr>
        <p:spPr>
          <a:xfrm>
            <a:off x="4653841" y="3227209"/>
            <a:ext cx="0" cy="1483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B51CCCAF-BACD-3148-98B5-F3DC4B72B638}"/>
              </a:ext>
            </a:extLst>
          </p:cNvPr>
          <p:cNvCxnSpPr/>
          <p:nvPr/>
        </p:nvCxnSpPr>
        <p:spPr>
          <a:xfrm>
            <a:off x="4651240" y="3582543"/>
            <a:ext cx="0" cy="1483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48DFCABC-FD02-CC4A-94BC-AAA0066D6C84}"/>
              </a:ext>
            </a:extLst>
          </p:cNvPr>
          <p:cNvCxnSpPr>
            <a:cxnSpLocks/>
          </p:cNvCxnSpPr>
          <p:nvPr/>
        </p:nvCxnSpPr>
        <p:spPr>
          <a:xfrm>
            <a:off x="4754424" y="3106843"/>
            <a:ext cx="34145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B36677C3-2584-684A-BF24-E18AF4F56CAD}"/>
              </a:ext>
            </a:extLst>
          </p:cNvPr>
          <p:cNvCxnSpPr>
            <a:cxnSpLocks/>
          </p:cNvCxnSpPr>
          <p:nvPr/>
        </p:nvCxnSpPr>
        <p:spPr>
          <a:xfrm flipV="1">
            <a:off x="5108121" y="3177921"/>
            <a:ext cx="0" cy="3040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2" name="TextBox 361">
            <a:extLst>
              <a:ext uri="{FF2B5EF4-FFF2-40B4-BE49-F238E27FC236}">
                <a16:creationId xmlns:a16="http://schemas.microsoft.com/office/drawing/2014/main" id="{6DB27C5F-AFB7-EC42-8943-06D8ABC8955F}"/>
              </a:ext>
            </a:extLst>
          </p:cNvPr>
          <p:cNvSpPr txBox="1"/>
          <p:nvPr/>
        </p:nvSpPr>
        <p:spPr>
          <a:xfrm rot="5400000">
            <a:off x="4460492" y="3597032"/>
            <a:ext cx="282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…</a:t>
            </a:r>
          </a:p>
          <a:p>
            <a:endParaRPr lang="en-US" sz="1100" dirty="0"/>
          </a:p>
        </p:txBody>
      </p: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2B43B9FF-E49E-0F4D-A52A-EC4044394A76}"/>
              </a:ext>
            </a:extLst>
          </p:cNvPr>
          <p:cNvCxnSpPr/>
          <p:nvPr/>
        </p:nvCxnSpPr>
        <p:spPr>
          <a:xfrm>
            <a:off x="4651240" y="3888532"/>
            <a:ext cx="0" cy="1483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4EA239B8-4D4B-1B43-921A-B214674C0D1F}"/>
              </a:ext>
            </a:extLst>
          </p:cNvPr>
          <p:cNvCxnSpPr>
            <a:cxnSpLocks/>
          </p:cNvCxnSpPr>
          <p:nvPr/>
        </p:nvCxnSpPr>
        <p:spPr>
          <a:xfrm flipV="1">
            <a:off x="5173841" y="3202532"/>
            <a:ext cx="0" cy="9495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6024745-8BEF-3949-A805-D9EBE0B18A43}"/>
              </a:ext>
            </a:extLst>
          </p:cNvPr>
          <p:cNvCxnSpPr>
            <a:cxnSpLocks/>
            <a:endCxn id="358" idx="6"/>
          </p:cNvCxnSpPr>
          <p:nvPr/>
        </p:nvCxnSpPr>
        <p:spPr>
          <a:xfrm flipH="1">
            <a:off x="4759371" y="3481182"/>
            <a:ext cx="344416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28927102-0DA9-FA4B-92A7-722206570443}"/>
              </a:ext>
            </a:extLst>
          </p:cNvPr>
          <p:cNvCxnSpPr>
            <a:cxnSpLocks/>
          </p:cNvCxnSpPr>
          <p:nvPr/>
        </p:nvCxnSpPr>
        <p:spPr>
          <a:xfrm flipH="1" flipV="1">
            <a:off x="4759371" y="4148014"/>
            <a:ext cx="411870" cy="40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6" name="TextBox 365">
            <a:extLst>
              <a:ext uri="{FF2B5EF4-FFF2-40B4-BE49-F238E27FC236}">
                <a16:creationId xmlns:a16="http://schemas.microsoft.com/office/drawing/2014/main" id="{5A429D3A-C735-B949-8E27-6D86905C7B30}"/>
              </a:ext>
            </a:extLst>
          </p:cNvPr>
          <p:cNvSpPr txBox="1"/>
          <p:nvPr/>
        </p:nvSpPr>
        <p:spPr>
          <a:xfrm>
            <a:off x="4360439" y="4758718"/>
            <a:ext cx="1620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Temporal Encoder</a:t>
            </a:r>
            <a:endParaRPr lang="en-US" sz="1200" baseline="-25000" dirty="0">
              <a:latin typeface="Times" pitchFamily="2" charset="0"/>
            </a:endParaRPr>
          </a:p>
        </p:txBody>
      </p:sp>
      <p:sp>
        <p:nvSpPr>
          <p:cNvPr id="367" name="Left Brace 366">
            <a:extLst>
              <a:ext uri="{FF2B5EF4-FFF2-40B4-BE49-F238E27FC236}">
                <a16:creationId xmlns:a16="http://schemas.microsoft.com/office/drawing/2014/main" id="{CF782ABD-0FE2-E54C-BE13-D286C2877317}"/>
              </a:ext>
            </a:extLst>
          </p:cNvPr>
          <p:cNvSpPr/>
          <p:nvPr/>
        </p:nvSpPr>
        <p:spPr>
          <a:xfrm rot="16200000">
            <a:off x="4959726" y="4148615"/>
            <a:ext cx="88354" cy="1102091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398ED1B4-60DD-5C42-B0A0-F22C0F6314CD}"/>
              </a:ext>
            </a:extLst>
          </p:cNvPr>
          <p:cNvCxnSpPr>
            <a:cxnSpLocks/>
          </p:cNvCxnSpPr>
          <p:nvPr/>
        </p:nvCxnSpPr>
        <p:spPr>
          <a:xfrm>
            <a:off x="5255166" y="3108470"/>
            <a:ext cx="34145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FF4B7CB-74E8-344B-A6F7-2D538688460D}"/>
              </a:ext>
            </a:extLst>
          </p:cNvPr>
          <p:cNvSpPr/>
          <p:nvPr/>
        </p:nvSpPr>
        <p:spPr>
          <a:xfrm>
            <a:off x="5650303" y="2467457"/>
            <a:ext cx="1106715" cy="12615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C4A8EF8-522C-064B-8D05-6831A05EECDF}"/>
              </a:ext>
            </a:extLst>
          </p:cNvPr>
          <p:cNvSpPr/>
          <p:nvPr/>
        </p:nvSpPr>
        <p:spPr>
          <a:xfrm>
            <a:off x="5752854" y="2633461"/>
            <a:ext cx="908345" cy="378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Trained vectors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7803A94D-11C7-2E4A-97A1-9E38195EF386}"/>
              </a:ext>
            </a:extLst>
          </p:cNvPr>
          <p:cNvSpPr txBox="1"/>
          <p:nvPr/>
        </p:nvSpPr>
        <p:spPr>
          <a:xfrm>
            <a:off x="4086497" y="2835801"/>
            <a:ext cx="470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SE</a:t>
            </a:r>
            <a:r>
              <a:rPr lang="en-US" sz="1200" baseline="-25000" dirty="0">
                <a:latin typeface="Times" pitchFamily="2" charset="0"/>
              </a:rPr>
              <a:t>j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BB22D6FF-ED23-804D-81CE-CB03B579B694}"/>
              </a:ext>
            </a:extLst>
          </p:cNvPr>
          <p:cNvSpPr txBox="1"/>
          <p:nvPr/>
        </p:nvSpPr>
        <p:spPr>
          <a:xfrm>
            <a:off x="5185170" y="2844540"/>
            <a:ext cx="470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TE</a:t>
            </a:r>
            <a:r>
              <a:rPr lang="en-US" sz="1200" baseline="-25000" dirty="0">
                <a:latin typeface="Times" pitchFamily="2" charset="0"/>
              </a:rPr>
              <a:t>j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4F10EFCE-B7E2-FC44-BCDE-F03E08DC1D25}"/>
                  </a:ext>
                </a:extLst>
              </p:cNvPr>
              <p:cNvSpPr txBox="1"/>
              <p:nvPr/>
            </p:nvSpPr>
            <p:spPr>
              <a:xfrm>
                <a:off x="4452680" y="3885778"/>
                <a:ext cx="944945" cy="21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 = 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800" baseline="30000" dirty="0"/>
              </a:p>
            </p:txBody>
          </p:sp>
        </mc:Choice>
        <mc:Fallback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4F10EFCE-B7E2-FC44-BCDE-F03E08DC1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680" y="3885778"/>
                <a:ext cx="944945" cy="212622"/>
              </a:xfrm>
              <a:prstGeom prst="rect">
                <a:avLst/>
              </a:prstGeom>
              <a:blipFill>
                <a:blip r:embed="rId11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2" name="Rectangle 371">
            <a:extLst>
              <a:ext uri="{FF2B5EF4-FFF2-40B4-BE49-F238E27FC236}">
                <a16:creationId xmlns:a16="http://schemas.microsoft.com/office/drawing/2014/main" id="{DC541294-B8E9-E04C-8EC7-5BA9E2A62982}"/>
              </a:ext>
            </a:extLst>
          </p:cNvPr>
          <p:cNvSpPr/>
          <p:nvPr/>
        </p:nvSpPr>
        <p:spPr>
          <a:xfrm>
            <a:off x="5752854" y="3140676"/>
            <a:ext cx="908345" cy="378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Hamming distance</a:t>
            </a:r>
          </a:p>
        </p:txBody>
      </p: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E6799F3D-B0CF-7343-B3F6-C7DA1967E671}"/>
              </a:ext>
            </a:extLst>
          </p:cNvPr>
          <p:cNvCxnSpPr>
            <a:cxnSpLocks/>
          </p:cNvCxnSpPr>
          <p:nvPr/>
        </p:nvCxnSpPr>
        <p:spPr>
          <a:xfrm>
            <a:off x="6203652" y="2225851"/>
            <a:ext cx="0" cy="245505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4" name="TextBox 373">
            <a:extLst>
              <a:ext uri="{FF2B5EF4-FFF2-40B4-BE49-F238E27FC236}">
                <a16:creationId xmlns:a16="http://schemas.microsoft.com/office/drawing/2014/main" id="{2077811A-BE81-454E-8256-34746094FE18}"/>
              </a:ext>
            </a:extLst>
          </p:cNvPr>
          <p:cNvSpPr txBox="1"/>
          <p:nvPr/>
        </p:nvSpPr>
        <p:spPr>
          <a:xfrm>
            <a:off x="5649174" y="2005080"/>
            <a:ext cx="1467750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>
                <a:latin typeface="Times" pitchFamily="2" charset="0"/>
              </a:rPr>
              <a:t>Training/inference</a:t>
            </a:r>
            <a:endParaRPr lang="en-US" sz="1001" baseline="-25000" dirty="0">
              <a:latin typeface="Times" pitchFamily="2" charset="0"/>
            </a:endParaRPr>
          </a:p>
        </p:txBody>
      </p: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DAED8462-A57B-244D-A779-43647DD3F66A}"/>
              </a:ext>
            </a:extLst>
          </p:cNvPr>
          <p:cNvCxnSpPr>
            <a:cxnSpLocks/>
          </p:cNvCxnSpPr>
          <p:nvPr/>
        </p:nvCxnSpPr>
        <p:spPr>
          <a:xfrm flipV="1">
            <a:off x="6767345" y="3112654"/>
            <a:ext cx="45479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7" name="TextBox 376">
            <a:extLst>
              <a:ext uri="{FF2B5EF4-FFF2-40B4-BE49-F238E27FC236}">
                <a16:creationId xmlns:a16="http://schemas.microsoft.com/office/drawing/2014/main" id="{37DD8344-B0A9-0948-91B6-2E82179B3326}"/>
              </a:ext>
            </a:extLst>
          </p:cNvPr>
          <p:cNvSpPr txBox="1"/>
          <p:nvPr/>
        </p:nvSpPr>
        <p:spPr>
          <a:xfrm>
            <a:off x="5787110" y="4765740"/>
            <a:ext cx="1620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Associative Memory</a:t>
            </a:r>
            <a:endParaRPr lang="en-US" sz="1200" baseline="-25000" dirty="0">
              <a:latin typeface="Times" pitchFamily="2" charset="0"/>
            </a:endParaRPr>
          </a:p>
        </p:txBody>
      </p:sp>
      <p:sp>
        <p:nvSpPr>
          <p:cNvPr id="378" name="Left Brace 377">
            <a:extLst>
              <a:ext uri="{FF2B5EF4-FFF2-40B4-BE49-F238E27FC236}">
                <a16:creationId xmlns:a16="http://schemas.microsoft.com/office/drawing/2014/main" id="{6178225A-8A75-1C49-A943-4B34ED6126DA}"/>
              </a:ext>
            </a:extLst>
          </p:cNvPr>
          <p:cNvSpPr/>
          <p:nvPr/>
        </p:nvSpPr>
        <p:spPr>
          <a:xfrm rot="16200000">
            <a:off x="6543552" y="3747307"/>
            <a:ext cx="107959" cy="1906921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9" name="TextBox 378">
                <a:extLst>
                  <a:ext uri="{FF2B5EF4-FFF2-40B4-BE49-F238E27FC236}">
                    <a16:creationId xmlns:a16="http://schemas.microsoft.com/office/drawing/2014/main" id="{38CC92CB-2A81-AA4B-AE71-0F75A17BB6F1}"/>
                  </a:ext>
                </a:extLst>
              </p:cNvPr>
              <p:cNvSpPr txBox="1"/>
              <p:nvPr/>
            </p:nvSpPr>
            <p:spPr>
              <a:xfrm>
                <a:off x="1336355" y="-455823"/>
                <a:ext cx="800219" cy="246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100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001" dirty="0">
                    <a:latin typeface="Times" pitchFamily="2" charset="0"/>
                  </a:rPr>
                  <a:t>: binding</a:t>
                </a:r>
              </a:p>
            </p:txBody>
          </p:sp>
        </mc:Choice>
        <mc:Fallback>
          <p:sp>
            <p:nvSpPr>
              <p:cNvPr id="379" name="TextBox 378">
                <a:extLst>
                  <a:ext uri="{FF2B5EF4-FFF2-40B4-BE49-F238E27FC236}">
                    <a16:creationId xmlns:a16="http://schemas.microsoft.com/office/drawing/2014/main" id="{38CC92CB-2A81-AA4B-AE71-0F75A17BB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355" y="-455823"/>
                <a:ext cx="800219" cy="246349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933A4FF0-810B-BE47-A1EA-7431EA3F81BF}"/>
              </a:ext>
            </a:extLst>
          </p:cNvPr>
          <p:cNvCxnSpPr>
            <a:cxnSpLocks/>
          </p:cNvCxnSpPr>
          <p:nvPr/>
        </p:nvCxnSpPr>
        <p:spPr>
          <a:xfrm flipV="1">
            <a:off x="2336668" y="-322196"/>
            <a:ext cx="418279" cy="117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1" name="TextBox 380">
            <a:extLst>
              <a:ext uri="{FF2B5EF4-FFF2-40B4-BE49-F238E27FC236}">
                <a16:creationId xmlns:a16="http://schemas.microsoft.com/office/drawing/2014/main" id="{10A909FF-60A1-0E4B-B8EA-B188B92CDEF3}"/>
              </a:ext>
            </a:extLst>
          </p:cNvPr>
          <p:cNvSpPr txBox="1"/>
          <p:nvPr/>
        </p:nvSpPr>
        <p:spPr>
          <a:xfrm>
            <a:off x="2701217" y="-455241"/>
            <a:ext cx="580608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sz="1001" dirty="0">
                <a:latin typeface="Times" pitchFamily="2" charset="0"/>
              </a:rPr>
              <a:t>: Signal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0F64992F-12D4-CE47-8A14-2EAA69A14315}"/>
              </a:ext>
            </a:extLst>
          </p:cNvPr>
          <p:cNvSpPr txBox="1"/>
          <p:nvPr/>
        </p:nvSpPr>
        <p:spPr>
          <a:xfrm>
            <a:off x="4794323" y="-48765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[+]</a:t>
            </a:r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040E2237-6FF2-9E4D-ADD3-32814EA4B26B}"/>
              </a:ext>
            </a:extLst>
          </p:cNvPr>
          <p:cNvSpPr/>
          <p:nvPr/>
        </p:nvSpPr>
        <p:spPr>
          <a:xfrm>
            <a:off x="4868126" y="-444131"/>
            <a:ext cx="194154" cy="190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C8DC5862-8F58-024C-8DBB-26D0D70B7416}"/>
              </a:ext>
            </a:extLst>
          </p:cNvPr>
          <p:cNvSpPr txBox="1"/>
          <p:nvPr/>
        </p:nvSpPr>
        <p:spPr>
          <a:xfrm>
            <a:off x="5024721" y="-455963"/>
            <a:ext cx="707245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sz="1001" dirty="0">
                <a:latin typeface="Times" pitchFamily="2" charset="0"/>
              </a:rPr>
              <a:t>: bundling</a:t>
            </a:r>
          </a:p>
        </p:txBody>
      </p: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F93664BE-0443-E143-B6C7-10CB514A12F7}"/>
              </a:ext>
            </a:extLst>
          </p:cNvPr>
          <p:cNvCxnSpPr>
            <a:cxnSpLocks/>
          </p:cNvCxnSpPr>
          <p:nvPr/>
        </p:nvCxnSpPr>
        <p:spPr>
          <a:xfrm flipV="1">
            <a:off x="3447848" y="-325176"/>
            <a:ext cx="418279" cy="11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6" name="TextBox 385">
            <a:extLst>
              <a:ext uri="{FF2B5EF4-FFF2-40B4-BE49-F238E27FC236}">
                <a16:creationId xmlns:a16="http://schemas.microsoft.com/office/drawing/2014/main" id="{4DF227CB-BDE2-F34C-95F6-A39C052D2478}"/>
              </a:ext>
            </a:extLst>
          </p:cNvPr>
          <p:cNvSpPr txBox="1"/>
          <p:nvPr/>
        </p:nvSpPr>
        <p:spPr>
          <a:xfrm>
            <a:off x="3812405" y="-458221"/>
            <a:ext cx="792205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sz="1001" dirty="0">
                <a:latin typeface="Times" pitchFamily="2" charset="0"/>
              </a:rPr>
              <a:t>: HD 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BA94C26F-7B0B-A34B-841A-0D915141AC8A}"/>
                  </a:ext>
                </a:extLst>
              </p:cNvPr>
              <p:cNvSpPr txBox="1"/>
              <p:nvPr/>
            </p:nvSpPr>
            <p:spPr>
              <a:xfrm>
                <a:off x="6099272" y="-461599"/>
                <a:ext cx="362417" cy="242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0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001" baseline="30000" dirty="0">
                    <a:latin typeface="Times" pitchFamily="2" charset="0"/>
                  </a:rPr>
                  <a:t>n</a:t>
                </a:r>
              </a:p>
            </p:txBody>
          </p:sp>
        </mc:Choice>
        <mc:Fallback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BA94C26F-7B0B-A34B-841A-0D915141A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272" y="-461599"/>
                <a:ext cx="362417" cy="242695"/>
              </a:xfrm>
              <a:prstGeom prst="rect">
                <a:avLst/>
              </a:prstGeom>
              <a:blipFill>
                <a:blip r:embed="rId1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8" name="Oval 387">
            <a:extLst>
              <a:ext uri="{FF2B5EF4-FFF2-40B4-BE49-F238E27FC236}">
                <a16:creationId xmlns:a16="http://schemas.microsoft.com/office/drawing/2014/main" id="{FDEF1C39-027E-1B41-BA0B-62AFCD7CDAC9}"/>
              </a:ext>
            </a:extLst>
          </p:cNvPr>
          <p:cNvSpPr/>
          <p:nvPr/>
        </p:nvSpPr>
        <p:spPr>
          <a:xfrm>
            <a:off x="6140736" y="-431502"/>
            <a:ext cx="211062" cy="21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baseline="30000" dirty="0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2B09EBFC-39E9-314D-9F40-67BE87F61956}"/>
              </a:ext>
            </a:extLst>
          </p:cNvPr>
          <p:cNvSpPr txBox="1"/>
          <p:nvPr/>
        </p:nvSpPr>
        <p:spPr>
          <a:xfrm>
            <a:off x="6307577" y="-455824"/>
            <a:ext cx="872355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sz="1001" dirty="0">
                <a:latin typeface="Times" pitchFamily="2" charset="0"/>
              </a:rPr>
              <a:t>: permutation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20D53E43-1D78-AC45-875C-6B7E9FA4E2D5}"/>
              </a:ext>
            </a:extLst>
          </p:cNvPr>
          <p:cNvSpPr txBox="1"/>
          <p:nvPr/>
        </p:nvSpPr>
        <p:spPr>
          <a:xfrm>
            <a:off x="2981889" y="-417542"/>
            <a:ext cx="2972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" pitchFamily="2" charset="0"/>
              </a:rPr>
              <a:t>HDC Early Fusion Architecture</a:t>
            </a:r>
            <a:endParaRPr lang="en-US" sz="1600" b="1" baseline="-250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918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>
            <a:extLst>
              <a:ext uri="{FF2B5EF4-FFF2-40B4-BE49-F238E27FC236}">
                <a16:creationId xmlns:a16="http://schemas.microsoft.com/office/drawing/2014/main" id="{9C6EAAD4-5221-8F49-9B24-C665D825B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1" y="546481"/>
            <a:ext cx="4586325" cy="324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73FB2B4-5160-C84D-AC84-7D0F00993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0" y="3632342"/>
            <a:ext cx="4586325" cy="324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652621-505D-9346-BEDB-9DFCEACDC2D5}"/>
              </a:ext>
            </a:extLst>
          </p:cNvPr>
          <p:cNvSpPr txBox="1"/>
          <p:nvPr/>
        </p:nvSpPr>
        <p:spPr>
          <a:xfrm>
            <a:off x="2795092" y="3546946"/>
            <a:ext cx="340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(a)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2DEE25-61CC-B142-8F86-5A93A282DFF6}"/>
              </a:ext>
            </a:extLst>
          </p:cNvPr>
          <p:cNvSpPr txBox="1"/>
          <p:nvPr/>
        </p:nvSpPr>
        <p:spPr>
          <a:xfrm>
            <a:off x="2795092" y="6685846"/>
            <a:ext cx="335348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>
                <a:latin typeface="Times" pitchFamily="2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56594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>
            <a:extLst>
              <a:ext uri="{FF2B5EF4-FFF2-40B4-BE49-F238E27FC236}">
                <a16:creationId xmlns:a16="http://schemas.microsoft.com/office/drawing/2014/main" id="{EB75AB1D-2A72-3244-86BA-9F9951462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18"/>
          <a:stretch/>
        </p:blipFill>
        <p:spPr bwMode="auto">
          <a:xfrm>
            <a:off x="2008061" y="1489699"/>
            <a:ext cx="4469069" cy="41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561F805-DF5A-0448-A562-74DD7EA836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154"/>
          <a:stretch/>
        </p:blipFill>
        <p:spPr bwMode="auto">
          <a:xfrm>
            <a:off x="1806435" y="1462882"/>
            <a:ext cx="4617385" cy="24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5F763A38-D722-DE40-AD79-6F1EE1A07D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8" t="18920"/>
          <a:stretch/>
        </p:blipFill>
        <p:spPr bwMode="auto">
          <a:xfrm>
            <a:off x="548481" y="1932401"/>
            <a:ext cx="4291628" cy="175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964209FD-6C5A-9B49-AC6B-1519BC699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878" y="1875082"/>
            <a:ext cx="2671967" cy="193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D643015C-AC28-CF40-9449-A79E22FA0F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0" t="18920"/>
          <a:stretch/>
        </p:blipFill>
        <p:spPr bwMode="auto">
          <a:xfrm>
            <a:off x="548484" y="4321829"/>
            <a:ext cx="4291629" cy="17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A05AA386-5A9B-F74E-AD2B-9DAA6CA4B8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9"/>
          <a:stretch/>
        </p:blipFill>
        <p:spPr bwMode="auto">
          <a:xfrm>
            <a:off x="4482877" y="4272616"/>
            <a:ext cx="2671967" cy="180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623FA8C3-DB93-BF49-B256-50A4885C56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775"/>
          <a:stretch/>
        </p:blipFill>
        <p:spPr bwMode="auto">
          <a:xfrm>
            <a:off x="1678515" y="3867474"/>
            <a:ext cx="4798608" cy="44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C25C34-8BA2-EF45-A1B6-7691602B39AB}"/>
              </a:ext>
            </a:extLst>
          </p:cNvPr>
          <p:cNvSpPr txBox="1"/>
          <p:nvPr/>
        </p:nvSpPr>
        <p:spPr>
          <a:xfrm>
            <a:off x="3939464" y="3629138"/>
            <a:ext cx="340158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>
                <a:latin typeface="Times" pitchFamily="2" charset="0"/>
              </a:rPr>
              <a:t>(a)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E3556C-C33E-ED45-BE6A-F6E9094AD2B3}"/>
              </a:ext>
            </a:extLst>
          </p:cNvPr>
          <p:cNvSpPr txBox="1"/>
          <p:nvPr/>
        </p:nvSpPr>
        <p:spPr>
          <a:xfrm>
            <a:off x="3927784" y="6019745"/>
            <a:ext cx="335348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>
                <a:latin typeface="Times" pitchFamily="2" charset="0"/>
              </a:rPr>
              <a:t>(b)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09ECDB-9EEE-6B42-B69E-7E8C2CFF5D1C}"/>
              </a:ext>
            </a:extLst>
          </p:cNvPr>
          <p:cNvCxnSpPr/>
          <p:nvPr/>
        </p:nvCxnSpPr>
        <p:spPr>
          <a:xfrm flipH="1">
            <a:off x="950230" y="3443961"/>
            <a:ext cx="35326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8C2A5D-E753-0049-A0AC-33EE6B357A24}"/>
              </a:ext>
            </a:extLst>
          </p:cNvPr>
          <p:cNvCxnSpPr/>
          <p:nvPr/>
        </p:nvCxnSpPr>
        <p:spPr>
          <a:xfrm flipH="1">
            <a:off x="950230" y="5840319"/>
            <a:ext cx="35326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28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E95D62A-DDA2-6644-823C-259086D3C7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8"/>
          <a:stretch/>
        </p:blipFill>
        <p:spPr bwMode="auto">
          <a:xfrm>
            <a:off x="215900" y="-6180"/>
            <a:ext cx="5012924" cy="313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4399712-A72C-804D-89F7-3B9A6F3895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5"/>
          <a:stretch/>
        </p:blipFill>
        <p:spPr bwMode="auto">
          <a:xfrm>
            <a:off x="215900" y="3086242"/>
            <a:ext cx="5012924" cy="311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DAB768-B332-2B45-ADC2-883AA365A3C4}"/>
              </a:ext>
            </a:extLst>
          </p:cNvPr>
          <p:cNvSpPr txBox="1"/>
          <p:nvPr/>
        </p:nvSpPr>
        <p:spPr>
          <a:xfrm>
            <a:off x="2794000" y="2833400"/>
            <a:ext cx="340158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dirty="0">
                <a:latin typeface="Times" pitchFamily="2" charset="0"/>
              </a:rPr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B27A7-B693-6046-9B56-0E5D1B0AD111}"/>
              </a:ext>
            </a:extLst>
          </p:cNvPr>
          <p:cNvSpPr txBox="1"/>
          <p:nvPr/>
        </p:nvSpPr>
        <p:spPr>
          <a:xfrm>
            <a:off x="2798810" y="5925822"/>
            <a:ext cx="335348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1" dirty="0">
                <a:latin typeface="Times" pitchFamily="2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42371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2511BAF-8AC7-AD47-AC9F-6C57B8541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82" y="1098549"/>
            <a:ext cx="5575068" cy="41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8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5477</TotalTime>
  <Words>468</Words>
  <Application>Microsoft Macintosh PowerPoint</Application>
  <PresentationFormat>Custom</PresentationFormat>
  <Paragraphs>240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Alisha Menon</dc:creator>
  <cp:lastModifiedBy>Alisha Menon</cp:lastModifiedBy>
  <cp:revision>44</cp:revision>
  <dcterms:created xsi:type="dcterms:W3CDTF">2021-01-21T00:58:01Z</dcterms:created>
  <dcterms:modified xsi:type="dcterms:W3CDTF">2021-01-24T20:15:06Z</dcterms:modified>
</cp:coreProperties>
</file>