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68" r:id="rId5"/>
    <p:sldId id="312" r:id="rId6"/>
    <p:sldId id="313" r:id="rId7"/>
    <p:sldId id="316" r:id="rId8"/>
    <p:sldId id="317" r:id="rId9"/>
    <p:sldId id="318" r:id="rId10"/>
    <p:sldId id="336" r:id="rId11"/>
    <p:sldId id="340" r:id="rId12"/>
    <p:sldId id="339" r:id="rId13"/>
    <p:sldId id="319" r:id="rId14"/>
    <p:sldId id="330" r:id="rId15"/>
    <p:sldId id="331" r:id="rId16"/>
    <p:sldId id="332" r:id="rId17"/>
    <p:sldId id="333" r:id="rId18"/>
    <p:sldId id="334" r:id="rId19"/>
    <p:sldId id="314" r:id="rId20"/>
    <p:sldId id="329" r:id="rId21"/>
    <p:sldId id="324" r:id="rId22"/>
    <p:sldId id="325" r:id="rId23"/>
    <p:sldId id="326" r:id="rId24"/>
    <p:sldId id="327" r:id="rId25"/>
    <p:sldId id="328" r:id="rId26"/>
    <p:sldId id="321" r:id="rId27"/>
    <p:sldId id="315" r:id="rId28"/>
    <p:sldId id="320" r:id="rId29"/>
    <p:sldId id="322" r:id="rId30"/>
    <p:sldId id="323" r:id="rId31"/>
    <p:sldId id="33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65818-67F5-448C-9E91-411CE83ECB04}"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77650-8A20-4E68-A8E3-82A82A8E9BFE}" type="slidenum">
              <a:rPr lang="en-US" smtClean="0"/>
              <a:t>‹#›</a:t>
            </a:fld>
            <a:endParaRPr lang="en-US"/>
          </a:p>
        </p:txBody>
      </p:sp>
    </p:spTree>
    <p:extLst>
      <p:ext uri="{BB962C8B-B14F-4D97-AF65-F5344CB8AC3E}">
        <p14:creationId xmlns:p14="http://schemas.microsoft.com/office/powerpoint/2010/main" val="380628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85FF1D9D-AAAD-4077-B4DB-EC793E6A2DB5}" type="datetime1">
              <a:rPr lang="en-US" smtClean="0"/>
              <a:t>3/31/2021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63464062-8AA9-4B88-AF23-E8CA121456C5}" type="datetime1">
              <a:rPr lang="en-US" smtClean="0"/>
              <a:t>3/31/2021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245B082-F687-49B1-BF4D-6B4F22771D70}" type="datetime1">
              <a:rPr lang="en-US" smtClean="0"/>
              <a:t>3/31/2021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416A2811-DE9F-4770-9F2D-545EBA6EAA04}" type="datetime1">
              <a:rPr lang="en-US" smtClean="0"/>
              <a:t>3/31/2021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FEAE5DCC-469D-4ED3-AF69-1E7A91A65188}" type="datetime1">
              <a:rPr lang="en-US" smtClean="0"/>
              <a:t>3/31/2021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03072286-8A38-42A9-A664-346EB2F36068}" type="datetime1">
              <a:rPr lang="en-US" smtClean="0"/>
              <a:t>3/31/2021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5F97E87E-A382-4680-B271-195B38AFAEDD}" type="datetime1">
              <a:rPr lang="en-US" smtClean="0"/>
              <a:t>3/31/2021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814B3F7-63A1-48B5-8569-9560D2275DBD}" type="datetime1">
              <a:rPr lang="en-US" smtClean="0"/>
              <a:t>3/31/2021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381A27A-A0A8-42D9-BD58-533729A75869}" type="datetime1">
              <a:rPr lang="en-US" smtClean="0"/>
              <a:t>3/31/2021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3DE3BBA4-6746-48E5-A9B1-30958BC19DCD}" type="datetime1">
              <a:rPr lang="en-US" smtClean="0"/>
              <a:t>3/31/2021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2615188"/>
            <a:ext cx="6253317" cy="2503132"/>
          </a:xfrm>
        </p:spPr>
        <p:txBody>
          <a:bodyPr>
            <a:normAutofit fontScale="90000"/>
          </a:bodyPr>
          <a:lstStyle/>
          <a:p>
            <a:r>
              <a:rPr lang="en-US" sz="6600" b="1" dirty="0"/>
              <a:t>CS21003</a:t>
            </a:r>
            <a:br>
              <a:rPr lang="en-US" sz="6600" b="1" dirty="0"/>
            </a:br>
            <a:r>
              <a:rPr lang="en-US" sz="6600" dirty="0"/>
              <a:t>Algorithms I Project</a:t>
            </a:r>
            <a:br>
              <a:rPr lang="en-US" sz="6600" dirty="0"/>
            </a:br>
            <a:br>
              <a:rPr lang="en-US" sz="2000" dirty="0"/>
            </a:br>
            <a:r>
              <a:rPr lang="en-US" sz="3100" b="1" dirty="0">
                <a:solidFill>
                  <a:schemeClr val="accent1"/>
                </a:solidFill>
              </a:rPr>
              <a:t>Segmented Least Squares Problem</a:t>
            </a:r>
            <a:br>
              <a:rPr lang="en-US" dirty="0"/>
            </a:br>
            <a:endParaRPr lang="en-US" sz="66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cap="none" dirty="0">
                <a:solidFill>
                  <a:schemeClr val="tx1">
                    <a:lumMod val="85000"/>
                    <a:lumOff val="15000"/>
                  </a:schemeClr>
                </a:solidFill>
              </a:rPr>
              <a:t>Alisha Parvez (19EC30057)</a:t>
            </a:r>
            <a:br>
              <a:rPr lang="en-US" sz="2400" cap="none" dirty="0">
                <a:solidFill>
                  <a:schemeClr val="tx1">
                    <a:lumMod val="85000"/>
                    <a:lumOff val="15000"/>
                  </a:schemeClr>
                </a:solidFill>
              </a:rPr>
            </a:br>
            <a:r>
              <a:rPr lang="en-US" cap="none" dirty="0" err="1">
                <a:solidFill>
                  <a:schemeClr val="tx1">
                    <a:lumMod val="85000"/>
                    <a:lumOff val="15000"/>
                  </a:schemeClr>
                </a:solidFill>
              </a:rPr>
              <a:t>Anik</a:t>
            </a:r>
            <a:r>
              <a:rPr lang="en-US" cap="none" dirty="0">
                <a:solidFill>
                  <a:schemeClr val="tx1">
                    <a:lumMod val="85000"/>
                    <a:lumOff val="15000"/>
                  </a:schemeClr>
                </a:solidFill>
              </a:rPr>
              <a:t> Mandal (19EC30052)</a:t>
            </a:r>
            <a:endParaRPr lang="en-US" sz="2400" cap="none"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Slide Number Placeholder 3">
            <a:extLst>
              <a:ext uri="{FF2B5EF4-FFF2-40B4-BE49-F238E27FC236}">
                <a16:creationId xmlns:a16="http://schemas.microsoft.com/office/drawing/2014/main" id="{6699CFA0-EA19-4C5C-9CC0-3F2FD126C5D9}"/>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4="http://schemas.microsoft.com/office/powerpoint/2010/main">
    <mc:Choice Requires="p14">
      <p:transition spd="slow" p14:dur="2000" advTm="14563"/>
    </mc:Choice>
    <mc:Fallback xmlns="">
      <p:transition spd="slow" advTm="145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DADC-C020-460B-AF8F-87106A63C601}"/>
              </a:ext>
            </a:extLst>
          </p:cNvPr>
          <p:cNvSpPr>
            <a:spLocks noGrp="1"/>
          </p:cNvSpPr>
          <p:nvPr>
            <p:ph type="title"/>
          </p:nvPr>
        </p:nvSpPr>
        <p:spPr/>
        <p:txBody>
          <a:bodyPr/>
          <a:lstStyle/>
          <a:p>
            <a:r>
              <a:rPr lang="en-US" dirty="0"/>
              <a:t>Pseudocode</a:t>
            </a:r>
          </a:p>
        </p:txBody>
      </p:sp>
      <p:sp>
        <p:nvSpPr>
          <p:cNvPr id="6" name="Content Placeholder 5">
            <a:extLst>
              <a:ext uri="{FF2B5EF4-FFF2-40B4-BE49-F238E27FC236}">
                <a16:creationId xmlns:a16="http://schemas.microsoft.com/office/drawing/2014/main" id="{A921AF47-D6AA-4CEB-9D15-2EB7733745EE}"/>
              </a:ext>
            </a:extLst>
          </p:cNvPr>
          <p:cNvSpPr>
            <a:spLocks noGrp="1"/>
          </p:cNvSpPr>
          <p:nvPr>
            <p:ph idx="1"/>
          </p:nvPr>
        </p:nvSpPr>
        <p:spPr>
          <a:xfrm>
            <a:off x="1097280" y="2333625"/>
            <a:ext cx="10058400" cy="3535467"/>
          </a:xfrm>
        </p:spPr>
        <p:txBody>
          <a:bodyPr>
            <a:normAutofit fontScale="85000" lnSpcReduction="20000"/>
          </a:bodyPr>
          <a:lstStyle/>
          <a:p>
            <a:pPr>
              <a:lnSpc>
                <a:spcPct val="70000"/>
              </a:lnSpc>
            </a:pPr>
            <a:r>
              <a:rPr lang="en-US" sz="1700" dirty="0" err="1"/>
              <a:t>find_error_matrix</a:t>
            </a:r>
            <a:r>
              <a:rPr lang="en-US" sz="1700" dirty="0"/>
              <a:t>(P = {p</a:t>
            </a:r>
            <a:r>
              <a:rPr lang="en-US" sz="1700" baseline="-25000" dirty="0"/>
              <a:t>1 </a:t>
            </a:r>
            <a:r>
              <a:rPr lang="en-US" sz="1700" dirty="0"/>
              <a:t>,p</a:t>
            </a:r>
            <a:r>
              <a:rPr lang="en-US" sz="1700" baseline="-25000" dirty="0"/>
              <a:t>2 </a:t>
            </a:r>
            <a:r>
              <a:rPr lang="en-US" sz="1700" dirty="0"/>
              <a:t>,…, p</a:t>
            </a:r>
            <a:r>
              <a:rPr lang="en-US" sz="1700" baseline="-25000" dirty="0"/>
              <a:t>n</a:t>
            </a:r>
            <a:r>
              <a:rPr lang="en-US" sz="1700" dirty="0"/>
              <a:t>})</a:t>
            </a:r>
          </a:p>
          <a:p>
            <a:pPr>
              <a:lnSpc>
                <a:spcPct val="70000"/>
              </a:lnSpc>
            </a:pPr>
            <a:r>
              <a:rPr lang="en-US" sz="1700" dirty="0"/>
              <a:t>{</a:t>
            </a:r>
          </a:p>
          <a:p>
            <a:pPr>
              <a:lnSpc>
                <a:spcPct val="70000"/>
              </a:lnSpc>
            </a:pPr>
            <a:r>
              <a:rPr lang="en-US" sz="1700" dirty="0"/>
              <a:t>        for </a:t>
            </a:r>
            <a:r>
              <a:rPr lang="en-US" sz="1700" dirty="0" err="1"/>
              <a:t>i</a:t>
            </a:r>
            <a:r>
              <a:rPr lang="en-US" sz="1700" dirty="0"/>
              <a:t> = 1 to n:</a:t>
            </a:r>
          </a:p>
          <a:p>
            <a:pPr>
              <a:lnSpc>
                <a:spcPct val="70000"/>
              </a:lnSpc>
            </a:pPr>
            <a:r>
              <a:rPr lang="en-US" sz="1700" dirty="0"/>
              <a:t>        {    </a:t>
            </a:r>
          </a:p>
          <a:p>
            <a:pPr>
              <a:lnSpc>
                <a:spcPct val="70000"/>
              </a:lnSpc>
            </a:pPr>
            <a:r>
              <a:rPr lang="en-US" sz="1700" dirty="0"/>
              <a:t>                   for j = </a:t>
            </a:r>
            <a:r>
              <a:rPr lang="en-US" sz="1700" dirty="0" err="1"/>
              <a:t>i</a:t>
            </a:r>
            <a:r>
              <a:rPr lang="en-US" sz="1700" dirty="0"/>
              <a:t> to n:</a:t>
            </a:r>
          </a:p>
          <a:p>
            <a:pPr>
              <a:lnSpc>
                <a:spcPct val="70000"/>
              </a:lnSpc>
            </a:pPr>
            <a:r>
              <a:rPr lang="en-US" sz="1700" dirty="0"/>
              <a:t>                   {</a:t>
            </a:r>
          </a:p>
          <a:p>
            <a:pPr>
              <a:lnSpc>
                <a:spcPct val="70000"/>
              </a:lnSpc>
            </a:pPr>
            <a:r>
              <a:rPr lang="en-US" sz="1700" dirty="0"/>
              <a:t>                            </a:t>
            </a:r>
            <a:r>
              <a:rPr lang="en-US" sz="1700" dirty="0" err="1"/>
              <a:t>L</a:t>
            </a:r>
            <a:r>
              <a:rPr lang="en-US" sz="1700" baseline="-25000" dirty="0" err="1"/>
              <a:t>ij</a:t>
            </a:r>
            <a:r>
              <a:rPr lang="en-US" sz="1700" dirty="0"/>
              <a:t> = line through points p</a:t>
            </a:r>
            <a:r>
              <a:rPr lang="en-US" sz="1700" baseline="-25000" dirty="0"/>
              <a:t>i</a:t>
            </a:r>
            <a:r>
              <a:rPr lang="en-US" sz="1700" dirty="0"/>
              <a:t>, p</a:t>
            </a:r>
            <a:r>
              <a:rPr lang="en-US" sz="1700" baseline="-25000" dirty="0"/>
              <a:t>i+1</a:t>
            </a:r>
            <a:r>
              <a:rPr lang="en-US" sz="1700" dirty="0"/>
              <a:t>,..., </a:t>
            </a:r>
            <a:r>
              <a:rPr lang="en-US" sz="1700" dirty="0" err="1"/>
              <a:t>p</a:t>
            </a:r>
            <a:r>
              <a:rPr lang="en-US" sz="1700" baseline="-25000" dirty="0" err="1"/>
              <a:t>j</a:t>
            </a:r>
            <a:endParaRPr lang="en-US" sz="1700" baseline="-25000" dirty="0"/>
          </a:p>
          <a:p>
            <a:pPr>
              <a:lnSpc>
                <a:spcPct val="70000"/>
              </a:lnSpc>
            </a:pPr>
            <a:r>
              <a:rPr lang="en-US" sz="1700" dirty="0"/>
              <a:t>                            </a:t>
            </a:r>
            <a:r>
              <a:rPr lang="en-US" sz="1700" dirty="0" err="1"/>
              <a:t>e</a:t>
            </a:r>
            <a:r>
              <a:rPr lang="en-US" sz="1700" baseline="-25000" dirty="0" err="1"/>
              <a:t>ij</a:t>
            </a:r>
            <a:r>
              <a:rPr lang="en-US" sz="1700" dirty="0"/>
              <a:t> = RSS error for line </a:t>
            </a:r>
            <a:r>
              <a:rPr lang="en-US" sz="1700" dirty="0" err="1"/>
              <a:t>L</a:t>
            </a:r>
            <a:r>
              <a:rPr lang="en-US" sz="1700" baseline="-25000" dirty="0" err="1"/>
              <a:t>ij</a:t>
            </a:r>
            <a:r>
              <a:rPr lang="en-US" sz="1700" dirty="0"/>
              <a:t> , points p</a:t>
            </a:r>
            <a:r>
              <a:rPr lang="en-US" sz="1700" baseline="-25000" dirty="0"/>
              <a:t>i</a:t>
            </a:r>
            <a:r>
              <a:rPr lang="en-US" sz="1700" dirty="0"/>
              <a:t>, p</a:t>
            </a:r>
            <a:r>
              <a:rPr lang="en-US" sz="1700" baseline="-25000" dirty="0"/>
              <a:t>i+1</a:t>
            </a:r>
            <a:r>
              <a:rPr lang="en-US" sz="1700" dirty="0"/>
              <a:t>,...</a:t>
            </a:r>
            <a:r>
              <a:rPr lang="en-US" sz="1700" dirty="0" err="1"/>
              <a:t>p</a:t>
            </a:r>
            <a:r>
              <a:rPr lang="en-US" sz="1700" baseline="-25000" dirty="0" err="1"/>
              <a:t>j</a:t>
            </a:r>
            <a:endParaRPr lang="en-US" sz="1700" baseline="-25000" dirty="0"/>
          </a:p>
          <a:p>
            <a:pPr>
              <a:lnSpc>
                <a:spcPct val="70000"/>
              </a:lnSpc>
            </a:pPr>
            <a:r>
              <a:rPr lang="en-US" sz="1700" dirty="0"/>
              <a:t>                    }</a:t>
            </a:r>
          </a:p>
          <a:p>
            <a:pPr>
              <a:lnSpc>
                <a:spcPct val="70000"/>
              </a:lnSpc>
            </a:pPr>
            <a:r>
              <a:rPr lang="en-US" sz="1700" dirty="0"/>
              <a:t>         }</a:t>
            </a:r>
          </a:p>
          <a:p>
            <a:pPr>
              <a:lnSpc>
                <a:spcPct val="70000"/>
              </a:lnSpc>
            </a:pPr>
            <a:r>
              <a:rPr lang="en-US" sz="1500" dirty="0"/>
              <a:t>         return </a:t>
            </a:r>
            <a:r>
              <a:rPr lang="en-US" sz="1500" dirty="0" err="1"/>
              <a:t>e</a:t>
            </a:r>
            <a:r>
              <a:rPr lang="en-US" sz="1500" baseline="-25000" dirty="0" err="1"/>
              <a:t>ij</a:t>
            </a:r>
            <a:br>
              <a:rPr lang="en-US" sz="1500" dirty="0"/>
            </a:br>
            <a:endParaRPr lang="en-US" sz="900" dirty="0"/>
          </a:p>
          <a:p>
            <a:pPr>
              <a:lnSpc>
                <a:spcPct val="70000"/>
              </a:lnSpc>
            </a:pPr>
            <a:r>
              <a:rPr lang="en-US" sz="1700" dirty="0"/>
              <a:t>}</a:t>
            </a:r>
          </a:p>
          <a:p>
            <a:endParaRPr lang="en-US" dirty="0"/>
          </a:p>
        </p:txBody>
      </p:sp>
      <p:sp>
        <p:nvSpPr>
          <p:cNvPr id="5" name="Slide Number Placeholder 4">
            <a:extLst>
              <a:ext uri="{FF2B5EF4-FFF2-40B4-BE49-F238E27FC236}">
                <a16:creationId xmlns:a16="http://schemas.microsoft.com/office/drawing/2014/main" id="{12771711-BD02-4693-80D3-D82D5BDECFFB}"/>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60671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9DF92D-0C77-4CC1-8450-91574C6AA354}"/>
              </a:ext>
            </a:extLst>
          </p:cNvPr>
          <p:cNvSpPr>
            <a:spLocks noGrp="1"/>
          </p:cNvSpPr>
          <p:nvPr>
            <p:ph type="sldNum" sz="quarter" idx="12"/>
          </p:nvPr>
        </p:nvSpPr>
        <p:spPr/>
        <p:txBody>
          <a:bodyPr/>
          <a:lstStyle/>
          <a:p>
            <a:fld id="{3A98EE3D-8CD1-4C3F-BD1C-C98C9596463C}" type="slidenum">
              <a:rPr lang="en-US" smtClean="0"/>
              <a:pPr/>
              <a:t>11</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973D05D-6BD2-4A19-8EB0-3884D2E54D5B}"/>
                  </a:ext>
                </a:extLst>
              </p:cNvPr>
              <p:cNvSpPr txBox="1"/>
              <p:nvPr/>
            </p:nvSpPr>
            <p:spPr>
              <a:xfrm>
                <a:off x="924617" y="2000250"/>
                <a:ext cx="10848975" cy="2589876"/>
              </a:xfrm>
              <a:prstGeom prst="rect">
                <a:avLst/>
              </a:prstGeom>
              <a:noFill/>
            </p:spPr>
            <p:txBody>
              <a:bodyPr wrap="square" rtlCol="0">
                <a:spAutoFit/>
              </a:bodyPr>
              <a:lstStyle/>
              <a:p>
                <a:r>
                  <a:rPr lang="en-US" sz="2000" dirty="0"/>
                  <a:t>find_optimal(j, OPT[], err[][],c)</a:t>
                </a:r>
              </a:p>
              <a:p>
                <a:r>
                  <a:rPr lang="en-US" sz="2000" dirty="0"/>
                  <a:t>{</a:t>
                </a:r>
              </a:p>
              <a:p>
                <a:r>
                  <a:rPr lang="en-US" sz="2000" dirty="0"/>
                  <a:t>	</a:t>
                </a:r>
                <a14:m>
                  <m:oMath xmlns:m="http://schemas.openxmlformats.org/officeDocument/2006/math">
                    <m:r>
                      <a:rPr lang="en-US" sz="2000" b="0" i="1" smtClean="0">
                        <a:latin typeface="Cambria Math" panose="02040503050406030204" pitchFamily="18" charset="0"/>
                      </a:rPr>
                      <m:t>𝑂𝑃𝑇</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 </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min</m:t>
                            </m:r>
                          </m:e>
                          <m:lim>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&lt;</m:t>
                            </m:r>
                            <m:r>
                              <a:rPr lang="en-US" sz="2000" b="0" i="1" smtClean="0">
                                <a:latin typeface="Cambria Math" panose="02040503050406030204" pitchFamily="18" charset="0"/>
                              </a:rPr>
                              <m:t>𝑗</m:t>
                            </m:r>
                          </m:lim>
                        </m:limLow>
                      </m:fName>
                      <m:e>
                        <m:r>
                          <a:rPr lang="en-US" sz="2000" b="0" i="1" smtClean="0">
                            <a:latin typeface="Cambria Math" panose="02040503050406030204" pitchFamily="18" charset="0"/>
                          </a:rPr>
                          <m:t>{ </m:t>
                        </m:r>
                        <m:r>
                          <a:rPr lang="en-US" sz="2000" b="0" i="1" smtClean="0">
                            <a:latin typeface="Cambria Math" panose="02040503050406030204" pitchFamily="18" charset="0"/>
                          </a:rPr>
                          <m:t>𝑒𝑟𝑟</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 +</m:t>
                        </m:r>
                        <m:r>
                          <a:rPr lang="en-US" sz="2000" b="0" i="1" smtClean="0">
                            <a:latin typeface="Cambria Math" panose="02040503050406030204" pitchFamily="18" charset="0"/>
                          </a:rPr>
                          <m:t>𝑂𝑃𝑇</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e>
                        </m:d>
                        <m:r>
                          <a:rPr lang="en-US" sz="2000" b="0" i="1" smtClean="0">
                            <a:latin typeface="Cambria Math" panose="02040503050406030204" pitchFamily="18" charset="0"/>
                          </a:rPr>
                          <m:t> }</m:t>
                        </m:r>
                      </m:e>
                    </m:func>
                  </m:oMath>
                </a14:m>
                <a:r>
                  <a:rPr lang="en-US" sz="2000" dirty="0"/>
                  <a:t>   </a:t>
                </a:r>
                <a:r>
                  <a:rPr lang="en-US" i="1" dirty="0">
                    <a:solidFill>
                      <a:schemeClr val="accent2"/>
                    </a:solidFill>
                  </a:rPr>
                  <a:t>// finding </a:t>
                </a:r>
                <a:r>
                  <a:rPr lang="en-US" i="1" dirty="0" err="1">
                    <a:solidFill>
                      <a:schemeClr val="accent2"/>
                    </a:solidFill>
                  </a:rPr>
                  <a:t>i</a:t>
                </a:r>
                <a:r>
                  <a:rPr lang="en-US" i="1" dirty="0">
                    <a:solidFill>
                      <a:schemeClr val="accent2"/>
                    </a:solidFill>
                  </a:rPr>
                  <a:t> for which line </a:t>
                </a:r>
                <a:r>
                  <a:rPr lang="en-US" i="1" dirty="0" err="1">
                    <a:solidFill>
                      <a:schemeClr val="accent2"/>
                    </a:solidFill>
                  </a:rPr>
                  <a:t>L</a:t>
                </a:r>
                <a:r>
                  <a:rPr lang="en-US" i="1" baseline="-25000" dirty="0" err="1">
                    <a:solidFill>
                      <a:schemeClr val="accent2"/>
                    </a:solidFill>
                  </a:rPr>
                  <a:t>ij</a:t>
                </a:r>
                <a:r>
                  <a:rPr lang="en-US" i="1" dirty="0">
                    <a:solidFill>
                      <a:schemeClr val="accent2"/>
                    </a:solidFill>
                  </a:rPr>
                  <a:t> would have 							              minimum error</a:t>
                </a:r>
              </a:p>
              <a:p>
                <a:r>
                  <a:rPr lang="en-US" sz="2000" dirty="0"/>
                  <a:t>	i</a:t>
                </a:r>
                <a:r>
                  <a:rPr lang="en-US" sz="2000" baseline="-25000" dirty="0"/>
                  <a:t>1</a:t>
                </a:r>
                <a:r>
                  <a:rPr lang="en-US" sz="2000" dirty="0"/>
                  <a:t> = I for which cost is minimum</a:t>
                </a:r>
              </a:p>
              <a:p>
                <a:r>
                  <a:rPr lang="en-US" sz="2000" dirty="0"/>
                  <a:t>	</a:t>
                </a:r>
                <a:r>
                  <a:rPr lang="en-US" sz="2000" dirty="0" err="1"/>
                  <a:t>find_optimal</a:t>
                </a:r>
                <a:r>
                  <a:rPr lang="en-US" sz="2000" dirty="0"/>
                  <a:t>(i</a:t>
                </a:r>
                <a:r>
                  <a:rPr lang="en-US" sz="2000" baseline="-25000" dirty="0"/>
                  <a:t>1</a:t>
                </a:r>
                <a:r>
                  <a:rPr lang="en-US" sz="2000" dirty="0"/>
                  <a:t> -1, OPT[], err[][], c) </a:t>
                </a:r>
                <a:r>
                  <a:rPr lang="en-US" sz="2000" dirty="0">
                    <a:solidFill>
                      <a:schemeClr val="accent2"/>
                    </a:solidFill>
                  </a:rPr>
                  <a:t>   </a:t>
                </a:r>
                <a:r>
                  <a:rPr lang="en-US" i="1" dirty="0">
                    <a:solidFill>
                      <a:schemeClr val="accent2"/>
                    </a:solidFill>
                  </a:rPr>
                  <a:t>// recursively calling </a:t>
                </a:r>
                <a:r>
                  <a:rPr lang="en-US" i="1" dirty="0" err="1">
                    <a:solidFill>
                      <a:schemeClr val="accent2"/>
                    </a:solidFill>
                  </a:rPr>
                  <a:t>find_optimal</a:t>
                </a:r>
                <a:r>
                  <a:rPr lang="en-US" i="1" dirty="0">
                    <a:solidFill>
                      <a:schemeClr val="accent2"/>
                    </a:solidFill>
                  </a:rPr>
                  <a:t> to find optimal set of lines 					      which end at p</a:t>
                </a:r>
                <a:r>
                  <a:rPr lang="en-US" i="1" baseline="-25000" dirty="0">
                    <a:solidFill>
                      <a:schemeClr val="accent2"/>
                    </a:solidFill>
                  </a:rPr>
                  <a:t>i-1</a:t>
                </a:r>
              </a:p>
              <a:p>
                <a:r>
                  <a:rPr lang="en-US" i="1" dirty="0"/>
                  <a:t>}</a:t>
                </a:r>
              </a:p>
            </p:txBody>
          </p:sp>
        </mc:Choice>
        <mc:Fallback>
          <p:sp>
            <p:nvSpPr>
              <p:cNvPr id="5" name="TextBox 4">
                <a:extLst>
                  <a:ext uri="{FF2B5EF4-FFF2-40B4-BE49-F238E27FC236}">
                    <a16:creationId xmlns:a16="http://schemas.microsoft.com/office/drawing/2014/main" id="{3973D05D-6BD2-4A19-8EB0-3884D2E54D5B}"/>
                  </a:ext>
                </a:extLst>
              </p:cNvPr>
              <p:cNvSpPr txBox="1">
                <a:spLocks noRot="1" noChangeAspect="1" noMove="1" noResize="1" noEditPoints="1" noAdjustHandles="1" noChangeArrowheads="1" noChangeShapeType="1" noTextEdit="1"/>
              </p:cNvSpPr>
              <p:nvPr/>
            </p:nvSpPr>
            <p:spPr>
              <a:xfrm>
                <a:off x="924617" y="2000250"/>
                <a:ext cx="10848975" cy="2589876"/>
              </a:xfrm>
              <a:prstGeom prst="rect">
                <a:avLst/>
              </a:prstGeom>
              <a:blipFill>
                <a:blip r:embed="rId2"/>
                <a:stretch>
                  <a:fillRect l="-618" t="-1176" r="-169" b="-282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5F1C40F-33B3-4419-89B1-1330C7684A38}"/>
              </a:ext>
            </a:extLst>
          </p:cNvPr>
          <p:cNvSpPr txBox="1"/>
          <p:nvPr/>
        </p:nvSpPr>
        <p:spPr>
          <a:xfrm>
            <a:off x="857942" y="914400"/>
            <a:ext cx="9886950" cy="369332"/>
          </a:xfrm>
          <a:prstGeom prst="rect">
            <a:avLst/>
          </a:prstGeom>
          <a:solidFill>
            <a:schemeClr val="accent1">
              <a:lumMod val="20000"/>
              <a:lumOff val="80000"/>
            </a:schemeClr>
          </a:solidFill>
        </p:spPr>
        <p:txBody>
          <a:bodyPr wrap="square" rtlCol="0">
            <a:spAutoFit/>
          </a:bodyPr>
          <a:lstStyle/>
          <a:p>
            <a:r>
              <a:rPr lang="en-US" b="1" dirty="0">
                <a:solidFill>
                  <a:schemeClr val="tx1">
                    <a:lumMod val="95000"/>
                    <a:lumOff val="5000"/>
                  </a:schemeClr>
                </a:solidFill>
              </a:rPr>
              <a:t>Pseudocode for the function which finds minimum cost subsets:</a:t>
            </a:r>
          </a:p>
        </p:txBody>
      </p:sp>
    </p:spTree>
    <p:extLst>
      <p:ext uri="{BB962C8B-B14F-4D97-AF65-F5344CB8AC3E}">
        <p14:creationId xmlns:p14="http://schemas.microsoft.com/office/powerpoint/2010/main" val="262635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2AA8B7-D5A0-447B-809E-FACFAC71BA9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3" name="TextBox 2">
            <a:extLst>
              <a:ext uri="{FF2B5EF4-FFF2-40B4-BE49-F238E27FC236}">
                <a16:creationId xmlns:a16="http://schemas.microsoft.com/office/drawing/2014/main" id="{19CAD5E9-7DF7-4489-A792-5DBFA45FDFF0}"/>
              </a:ext>
            </a:extLst>
          </p:cNvPr>
          <p:cNvSpPr txBox="1"/>
          <p:nvPr/>
        </p:nvSpPr>
        <p:spPr>
          <a:xfrm>
            <a:off x="895349" y="895421"/>
            <a:ext cx="9886950" cy="369332"/>
          </a:xfrm>
          <a:prstGeom prst="rect">
            <a:avLst/>
          </a:prstGeom>
          <a:solidFill>
            <a:schemeClr val="accent1">
              <a:lumMod val="20000"/>
              <a:lumOff val="80000"/>
            </a:schemeClr>
          </a:solidFill>
        </p:spPr>
        <p:txBody>
          <a:bodyPr wrap="square" rtlCol="0">
            <a:spAutoFit/>
          </a:bodyPr>
          <a:lstStyle/>
          <a:p>
            <a:r>
              <a:rPr lang="en-US" b="1" dirty="0">
                <a:solidFill>
                  <a:schemeClr val="tx1">
                    <a:lumMod val="95000"/>
                    <a:lumOff val="5000"/>
                  </a:schemeClr>
                </a:solidFill>
              </a:rPr>
              <a:t>Pseudocode for the function which finds minimum cost subsets: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DDEF17E-0BDE-4EDB-BA93-E828ED7113D3}"/>
                  </a:ext>
                </a:extLst>
              </p:cNvPr>
              <p:cNvSpPr txBox="1"/>
              <p:nvPr/>
            </p:nvSpPr>
            <p:spPr>
              <a:xfrm>
                <a:off x="924617" y="1727687"/>
                <a:ext cx="10848975" cy="3161956"/>
              </a:xfrm>
              <a:prstGeom prst="rect">
                <a:avLst/>
              </a:prstGeom>
              <a:noFill/>
            </p:spPr>
            <p:txBody>
              <a:bodyPr wrap="square" rtlCol="0">
                <a:spAutoFit/>
              </a:bodyPr>
              <a:lstStyle/>
              <a:p>
                <a:r>
                  <a:rPr lang="en-US" dirty="0" err="1"/>
                  <a:t>find_segments</a:t>
                </a:r>
                <a:r>
                  <a:rPr lang="en-US" dirty="0"/>
                  <a:t>(j, OPT[], err[][],c)</a:t>
                </a:r>
              </a:p>
              <a:p>
                <a:r>
                  <a:rPr lang="en-US" dirty="0"/>
                  <a:t>{</a:t>
                </a:r>
              </a:p>
              <a:p>
                <a:r>
                  <a:rPr lang="en-US" dirty="0"/>
                  <a:t>	</a:t>
                </a:r>
                <a14:m>
                  <m:oMath xmlns:m="http://schemas.openxmlformats.org/officeDocument/2006/math">
                    <m:r>
                      <a:rPr lang="en-US" b="0" i="1" smtClean="0">
                        <a:latin typeface="Cambria Math" panose="02040503050406030204" pitchFamily="18" charset="0"/>
                      </a:rPr>
                      <m:t>𝑂𝑃𝑇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&lt;</m:t>
                            </m:r>
                            <m:r>
                              <a:rPr lang="en-US" b="0" i="1" smtClean="0">
                                <a:latin typeface="Cambria Math" panose="02040503050406030204" pitchFamily="18" charset="0"/>
                              </a:rPr>
                              <m:t>𝑗</m:t>
                            </m:r>
                          </m:lim>
                        </m:limLow>
                      </m:fName>
                      <m:e>
                        <m:r>
                          <a:rPr lang="en-US" b="0" i="1" smtClean="0">
                            <a:latin typeface="Cambria Math" panose="02040503050406030204" pitchFamily="18" charset="0"/>
                          </a:rPr>
                          <m:t>{ </m:t>
                        </m:r>
                        <m:r>
                          <a:rPr lang="en-US" b="0" i="1" smtClean="0">
                            <a:latin typeface="Cambria Math" panose="02040503050406030204" pitchFamily="18" charset="0"/>
                          </a:rPr>
                          <m:t>𝑒𝑟𝑟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𝑂𝑃𝑇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 }</m:t>
                        </m:r>
                      </m:e>
                    </m:func>
                  </m:oMath>
                </a14:m>
                <a:r>
                  <a:rPr lang="en-US" dirty="0"/>
                  <a:t>   </a:t>
                </a:r>
                <a:r>
                  <a:rPr lang="en-US" sz="1600" i="1" dirty="0">
                    <a:solidFill>
                      <a:schemeClr val="accent2"/>
                    </a:solidFill>
                  </a:rPr>
                  <a:t>// finding </a:t>
                </a:r>
                <a:r>
                  <a:rPr lang="en-US" sz="1600" i="1" dirty="0" err="1">
                    <a:solidFill>
                      <a:schemeClr val="accent2"/>
                    </a:solidFill>
                  </a:rPr>
                  <a:t>i</a:t>
                </a:r>
                <a:r>
                  <a:rPr lang="en-US" sz="1600" i="1" dirty="0">
                    <a:solidFill>
                      <a:schemeClr val="accent2"/>
                    </a:solidFill>
                  </a:rPr>
                  <a:t> for which line </a:t>
                </a:r>
                <a:r>
                  <a:rPr lang="en-US" sz="1600" i="1" dirty="0" err="1">
                    <a:solidFill>
                      <a:schemeClr val="accent2"/>
                    </a:solidFill>
                  </a:rPr>
                  <a:t>L</a:t>
                </a:r>
                <a:r>
                  <a:rPr lang="en-US" sz="1600" i="1" baseline="-25000" dirty="0" err="1">
                    <a:solidFill>
                      <a:schemeClr val="accent2"/>
                    </a:solidFill>
                  </a:rPr>
                  <a:t>ij</a:t>
                </a:r>
                <a:r>
                  <a:rPr lang="en-US" sz="1600" i="1" dirty="0">
                    <a:solidFill>
                      <a:schemeClr val="accent2"/>
                    </a:solidFill>
                  </a:rPr>
                  <a:t> would have minimum 						           	     error</a:t>
                </a:r>
              </a:p>
              <a:p>
                <a:r>
                  <a:rPr lang="en-US" dirty="0"/>
                  <a:t>	i</a:t>
                </a:r>
                <a:r>
                  <a:rPr lang="en-US" baseline="-25000" dirty="0"/>
                  <a:t>1</a:t>
                </a:r>
                <a:r>
                  <a:rPr lang="en-US" dirty="0"/>
                  <a:t> = </a:t>
                </a:r>
                <a:r>
                  <a:rPr lang="en-US" dirty="0" err="1"/>
                  <a:t>i</a:t>
                </a:r>
                <a:r>
                  <a:rPr lang="en-US" dirty="0"/>
                  <a:t> for which cost of partition is minimum</a:t>
                </a:r>
              </a:p>
              <a:p>
                <a:endParaRPr lang="en-US" dirty="0"/>
              </a:p>
              <a:p>
                <a:r>
                  <a:rPr lang="en-US" dirty="0"/>
                  <a:t>	print L</a:t>
                </a:r>
                <a:r>
                  <a:rPr lang="en-US" baseline="-25000" dirty="0"/>
                  <a:t>i1j</a:t>
                </a:r>
                <a:r>
                  <a:rPr lang="en-US" dirty="0"/>
                  <a:t> and p</a:t>
                </a:r>
                <a:r>
                  <a:rPr lang="en-US" baseline="-25000" dirty="0"/>
                  <a:t>i1</a:t>
                </a:r>
                <a:r>
                  <a:rPr lang="en-US" dirty="0"/>
                  <a:t> to </a:t>
                </a:r>
                <a:r>
                  <a:rPr lang="en-US" dirty="0" err="1"/>
                  <a:t>p</a:t>
                </a:r>
                <a:r>
                  <a:rPr lang="en-US" baseline="-25000" dirty="0" err="1"/>
                  <a:t>j</a:t>
                </a:r>
                <a:endParaRPr lang="en-US" baseline="-25000" dirty="0"/>
              </a:p>
              <a:p>
                <a:endParaRPr lang="en-US" dirty="0"/>
              </a:p>
              <a:p>
                <a:r>
                  <a:rPr lang="en-US" dirty="0"/>
                  <a:t>	</a:t>
                </a:r>
                <a:r>
                  <a:rPr lang="en-US" dirty="0" err="1"/>
                  <a:t>find_segments</a:t>
                </a:r>
                <a:r>
                  <a:rPr lang="en-US" dirty="0"/>
                  <a:t>(i</a:t>
                </a:r>
                <a:r>
                  <a:rPr lang="en-US" baseline="-25000" dirty="0"/>
                  <a:t>1</a:t>
                </a:r>
                <a:r>
                  <a:rPr lang="en-US" dirty="0"/>
                  <a:t>-1, OPT[], err[][], c)</a:t>
                </a:r>
                <a:r>
                  <a:rPr lang="en-US" dirty="0">
                    <a:solidFill>
                      <a:schemeClr val="accent2"/>
                    </a:solidFill>
                  </a:rPr>
                  <a:t>    </a:t>
                </a:r>
                <a:r>
                  <a:rPr lang="en-US" sz="1600" i="1" dirty="0">
                    <a:solidFill>
                      <a:schemeClr val="accent2"/>
                    </a:solidFill>
                  </a:rPr>
                  <a:t>// recursively calling </a:t>
                </a:r>
                <a:r>
                  <a:rPr lang="en-US" sz="1600" i="1" dirty="0" err="1">
                    <a:solidFill>
                      <a:schemeClr val="accent2"/>
                    </a:solidFill>
                  </a:rPr>
                  <a:t>find_optimal</a:t>
                </a:r>
                <a:r>
                  <a:rPr lang="en-US" sz="1600" i="1" dirty="0">
                    <a:solidFill>
                      <a:schemeClr val="accent2"/>
                    </a:solidFill>
                  </a:rPr>
                  <a:t> to find optimal set of lines which 					  end at p</a:t>
                </a:r>
                <a:r>
                  <a:rPr lang="en-US" sz="1600" i="1" baseline="-25000" dirty="0">
                    <a:solidFill>
                      <a:schemeClr val="accent2"/>
                    </a:solidFill>
                  </a:rPr>
                  <a:t>i-1</a:t>
                </a:r>
              </a:p>
              <a:p>
                <a:r>
                  <a:rPr lang="en-US" sz="1600" i="1" dirty="0"/>
                  <a:t>}</a:t>
                </a:r>
              </a:p>
            </p:txBody>
          </p:sp>
        </mc:Choice>
        <mc:Fallback>
          <p:sp>
            <p:nvSpPr>
              <p:cNvPr id="4" name="TextBox 3">
                <a:extLst>
                  <a:ext uri="{FF2B5EF4-FFF2-40B4-BE49-F238E27FC236}">
                    <a16:creationId xmlns:a16="http://schemas.microsoft.com/office/drawing/2014/main" id="{DDDEF17E-0BDE-4EDB-BA93-E828ED7113D3}"/>
                  </a:ext>
                </a:extLst>
              </p:cNvPr>
              <p:cNvSpPr txBox="1">
                <a:spLocks noRot="1" noChangeAspect="1" noMove="1" noResize="1" noEditPoints="1" noAdjustHandles="1" noChangeArrowheads="1" noChangeShapeType="1" noTextEdit="1"/>
              </p:cNvSpPr>
              <p:nvPr/>
            </p:nvSpPr>
            <p:spPr>
              <a:xfrm>
                <a:off x="924617" y="1727687"/>
                <a:ext cx="10848975" cy="3161956"/>
              </a:xfrm>
              <a:prstGeom prst="rect">
                <a:avLst/>
              </a:prstGeom>
              <a:blipFill>
                <a:blip r:embed="rId2"/>
                <a:stretch>
                  <a:fillRect l="-506" t="-963" b="-1541"/>
                </a:stretch>
              </a:blipFill>
            </p:spPr>
            <p:txBody>
              <a:bodyPr/>
              <a:lstStyle/>
              <a:p>
                <a:r>
                  <a:rPr lang="en-US">
                    <a:noFill/>
                  </a:rPr>
                  <a:t> </a:t>
                </a:r>
              </a:p>
            </p:txBody>
          </p:sp>
        </mc:Fallback>
      </mc:AlternateContent>
    </p:spTree>
    <p:extLst>
      <p:ext uri="{BB962C8B-B14F-4D97-AF65-F5344CB8AC3E}">
        <p14:creationId xmlns:p14="http://schemas.microsoft.com/office/powerpoint/2010/main" val="410342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CDFC16-AB25-4365-A8A4-80F9B021A30A}"/>
              </a:ext>
            </a:extLst>
          </p:cNvPr>
          <p:cNvSpPr>
            <a:spLocks noGrp="1"/>
          </p:cNvSpPr>
          <p:nvPr>
            <p:ph type="title"/>
          </p:nvPr>
        </p:nvSpPr>
        <p:spPr/>
        <p:txBody>
          <a:bodyPr/>
          <a:lstStyle/>
          <a:p>
            <a:r>
              <a:rPr lang="en-US" dirty="0"/>
              <a:t>Time Complexity Analysis</a:t>
            </a:r>
          </a:p>
        </p:txBody>
      </p:sp>
      <p:sp>
        <p:nvSpPr>
          <p:cNvPr id="4" name="Content Placeholder 3">
            <a:extLst>
              <a:ext uri="{FF2B5EF4-FFF2-40B4-BE49-F238E27FC236}">
                <a16:creationId xmlns:a16="http://schemas.microsoft.com/office/drawing/2014/main" id="{150C4338-F3BD-4843-8226-75A6C35475A7}"/>
              </a:ext>
            </a:extLst>
          </p:cNvPr>
          <p:cNvSpPr>
            <a:spLocks noGrp="1"/>
          </p:cNvSpPr>
          <p:nvPr>
            <p:ph idx="1"/>
          </p:nvPr>
        </p:nvSpPr>
        <p:spPr>
          <a:xfrm>
            <a:off x="1097279" y="2108201"/>
            <a:ext cx="10856595" cy="3760891"/>
          </a:xfrm>
        </p:spPr>
        <p:txBody>
          <a:bodyPr>
            <a:normAutofit fontScale="77500" lnSpcReduction="20000"/>
          </a:bodyPr>
          <a:lstStyle/>
          <a:p>
            <a:r>
              <a:rPr lang="en-US" b="1" dirty="0"/>
              <a:t>Detailed time complexity analysis:</a:t>
            </a:r>
          </a:p>
          <a:p>
            <a:r>
              <a:rPr lang="en-US" b="1" dirty="0">
                <a:solidFill>
                  <a:schemeClr val="accent2"/>
                </a:solidFill>
              </a:rPr>
              <a:t>input()</a:t>
            </a:r>
            <a:r>
              <a:rPr lang="en-US" dirty="0"/>
              <a:t> – accepts all points in (</a:t>
            </a:r>
            <a:r>
              <a:rPr lang="en-US" dirty="0" err="1"/>
              <a:t>x,y</a:t>
            </a:r>
            <a:r>
              <a:rPr lang="en-US" dirty="0"/>
              <a:t>) pairs and stores all cumulative sums in O(n) time</a:t>
            </a:r>
          </a:p>
          <a:p>
            <a:r>
              <a:rPr lang="en-US" b="1" dirty="0" err="1">
                <a:solidFill>
                  <a:schemeClr val="accent2"/>
                </a:solidFill>
              </a:rPr>
              <a:t>find_line</a:t>
            </a:r>
            <a:r>
              <a:rPr lang="en-US" b="1" dirty="0">
                <a:solidFill>
                  <a:schemeClr val="accent2"/>
                </a:solidFill>
              </a:rPr>
              <a:t>() </a:t>
            </a:r>
            <a:r>
              <a:rPr lang="en-US" dirty="0"/>
              <a:t>– accepts a set of points and </a:t>
            </a:r>
            <a:r>
              <a:rPr lang="en-US" dirty="0" err="1"/>
              <a:t>cum_sum</a:t>
            </a:r>
            <a:r>
              <a:rPr lang="en-US" dirty="0"/>
              <a:t>[][] and returns best fit line in O(1) time</a:t>
            </a:r>
          </a:p>
          <a:p>
            <a:r>
              <a:rPr lang="en-US" b="1" dirty="0">
                <a:solidFill>
                  <a:schemeClr val="accent2"/>
                </a:solidFill>
              </a:rPr>
              <a:t>error()</a:t>
            </a:r>
            <a:r>
              <a:rPr lang="en-US" dirty="0"/>
              <a:t> – accepts a set of points and a line and returns the RSS error in O(n) time</a:t>
            </a:r>
          </a:p>
          <a:p>
            <a:r>
              <a:rPr lang="en-US" b="1" dirty="0">
                <a:solidFill>
                  <a:schemeClr val="accent2"/>
                </a:solidFill>
              </a:rPr>
              <a:t>merge() and sort()</a:t>
            </a:r>
            <a:r>
              <a:rPr lang="en-US" dirty="0"/>
              <a:t> – sort accepts a set of points and sorts them acc to x coordinates in O(n log n) time</a:t>
            </a:r>
          </a:p>
          <a:p>
            <a:r>
              <a:rPr lang="en-US" b="1" dirty="0" err="1">
                <a:solidFill>
                  <a:schemeClr val="accent2"/>
                </a:solidFill>
              </a:rPr>
              <a:t>find_error_matrix</a:t>
            </a:r>
            <a:r>
              <a:rPr lang="en-US" b="1" dirty="0">
                <a:solidFill>
                  <a:schemeClr val="accent2"/>
                </a:solidFill>
              </a:rPr>
              <a:t>()</a:t>
            </a:r>
            <a:r>
              <a:rPr lang="en-US" dirty="0"/>
              <a:t> – finds RSS error for all possible </a:t>
            </a:r>
            <a:r>
              <a:rPr lang="en-US" dirty="0" err="1"/>
              <a:t>L</a:t>
            </a:r>
            <a:r>
              <a:rPr lang="en-US" baseline="-25000" dirty="0" err="1"/>
              <a:t>ij</a:t>
            </a:r>
            <a:r>
              <a:rPr lang="en-US" dirty="0"/>
              <a:t> 1 ≤ </a:t>
            </a:r>
            <a:r>
              <a:rPr lang="en-US" dirty="0" err="1"/>
              <a:t>i</a:t>
            </a:r>
            <a:r>
              <a:rPr lang="en-US" dirty="0"/>
              <a:t>  ≤  j  ≤  n</a:t>
            </a:r>
          </a:p>
          <a:p>
            <a:r>
              <a:rPr lang="en-US" dirty="0"/>
              <a:t>                                    loop for all (</a:t>
            </a:r>
            <a:r>
              <a:rPr lang="en-US" dirty="0" err="1"/>
              <a:t>i,j</a:t>
            </a:r>
            <a:r>
              <a:rPr lang="en-US" dirty="0"/>
              <a:t>) pairs is a doubly nested loop</a:t>
            </a:r>
          </a:p>
          <a:p>
            <a:r>
              <a:rPr lang="en-US" dirty="0"/>
              <a:t>                                    each iteration calls </a:t>
            </a:r>
            <a:r>
              <a:rPr lang="en-US" dirty="0" err="1"/>
              <a:t>find_line</a:t>
            </a:r>
            <a:r>
              <a:rPr lang="en-US" dirty="0"/>
              <a:t>() [ O(1) ] and error [ O(n) ]</a:t>
            </a:r>
          </a:p>
          <a:p>
            <a:r>
              <a:rPr lang="en-US" dirty="0"/>
              <a:t>                                    Overall time complexity = O(n</a:t>
            </a:r>
            <a:r>
              <a:rPr lang="en-US" baseline="30000" dirty="0"/>
              <a:t>3</a:t>
            </a:r>
            <a:r>
              <a:rPr lang="en-US" dirty="0"/>
              <a:t>)</a:t>
            </a:r>
          </a:p>
          <a:p>
            <a:pPr marL="1471400" lvl="8" indent="0">
              <a:buNone/>
            </a:pPr>
            <a:r>
              <a:rPr lang="en-US" dirty="0"/>
              <a:t>                  </a:t>
            </a:r>
            <a:br>
              <a:rPr lang="en-US" dirty="0"/>
            </a:br>
            <a:r>
              <a:rPr lang="en-US" dirty="0"/>
              <a:t>		       	                                    </a:t>
            </a:r>
          </a:p>
          <a:p>
            <a:pPr>
              <a:buFont typeface="Courier New" panose="02070309020205020404" pitchFamily="49" charset="0"/>
              <a:buChar char="o"/>
            </a:pPr>
            <a:endParaRPr lang="en-US" dirty="0"/>
          </a:p>
        </p:txBody>
      </p:sp>
      <p:sp>
        <p:nvSpPr>
          <p:cNvPr id="2" name="Slide Number Placeholder 1">
            <a:extLst>
              <a:ext uri="{FF2B5EF4-FFF2-40B4-BE49-F238E27FC236}">
                <a16:creationId xmlns:a16="http://schemas.microsoft.com/office/drawing/2014/main" id="{CD3C64F0-BC22-4EFE-9161-28D7AE62DB0A}"/>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33146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1610D2-87B2-45E6-A69E-678DD4703C53}"/>
              </a:ext>
            </a:extLst>
          </p:cNvPr>
          <p:cNvSpPr>
            <a:spLocks noGrp="1"/>
          </p:cNvSpPr>
          <p:nvPr>
            <p:ph type="sldNum" sz="quarter" idx="12"/>
          </p:nvPr>
        </p:nvSpPr>
        <p:spPr/>
        <p:txBody>
          <a:bodyPr/>
          <a:lstStyle/>
          <a:p>
            <a:fld id="{3A98EE3D-8CD1-4C3F-BD1C-C98C9596463C}" type="slidenum">
              <a:rPr lang="en-US" smtClean="0"/>
              <a:pPr/>
              <a:t>14</a:t>
            </a:fld>
            <a:endParaRPr lang="en-US" dirty="0"/>
          </a:p>
        </p:txBody>
      </p:sp>
      <p:sp>
        <p:nvSpPr>
          <p:cNvPr id="5" name="TextBox 4">
            <a:extLst>
              <a:ext uri="{FF2B5EF4-FFF2-40B4-BE49-F238E27FC236}">
                <a16:creationId xmlns:a16="http://schemas.microsoft.com/office/drawing/2014/main" id="{16C2A59C-A87A-4E20-9C15-17D4D20D56FD}"/>
              </a:ext>
            </a:extLst>
          </p:cNvPr>
          <p:cNvSpPr txBox="1"/>
          <p:nvPr/>
        </p:nvSpPr>
        <p:spPr>
          <a:xfrm>
            <a:off x="753687" y="514350"/>
            <a:ext cx="10629900" cy="2585323"/>
          </a:xfrm>
          <a:prstGeom prst="rect">
            <a:avLst/>
          </a:prstGeom>
          <a:noFill/>
        </p:spPr>
        <p:txBody>
          <a:bodyPr wrap="square" rtlCol="0">
            <a:spAutoFit/>
          </a:bodyPr>
          <a:lstStyle/>
          <a:p>
            <a:r>
              <a:rPr lang="en-US" b="1" dirty="0" err="1">
                <a:solidFill>
                  <a:schemeClr val="accent2"/>
                </a:solidFill>
              </a:rPr>
              <a:t>find_optimal</a:t>
            </a:r>
            <a:r>
              <a:rPr lang="en-US" b="1" dirty="0">
                <a:solidFill>
                  <a:schemeClr val="accent2"/>
                </a:solidFill>
              </a:rPr>
              <a:t>() – </a:t>
            </a:r>
            <a:r>
              <a:rPr lang="en-US" dirty="0"/>
              <a:t>the algorithm finds the value of OPT[] for n values. For each of these values, it has a loop which runs in O(n) time. Once the value of OPT[</a:t>
            </a:r>
            <a:r>
              <a:rPr lang="en-US" dirty="0" err="1"/>
              <a:t>i</a:t>
            </a:r>
            <a:r>
              <a:rPr lang="en-US" dirty="0"/>
              <a:t>] is stored, it is reused in the other loops which need it. Thus. the overall time complexity is O(n</a:t>
            </a:r>
            <a:r>
              <a:rPr lang="en-US" baseline="30000" dirty="0"/>
              <a:t>2</a:t>
            </a:r>
            <a:r>
              <a:rPr lang="en-US" dirty="0"/>
              <a:t>)</a:t>
            </a:r>
          </a:p>
          <a:p>
            <a:endParaRPr lang="en-US" b="1" dirty="0">
              <a:solidFill>
                <a:schemeClr val="accent2"/>
              </a:solidFill>
            </a:endParaRPr>
          </a:p>
          <a:p>
            <a:endParaRPr lang="en-US" b="1" dirty="0">
              <a:solidFill>
                <a:schemeClr val="accent2"/>
              </a:solidFill>
            </a:endParaRPr>
          </a:p>
          <a:p>
            <a:r>
              <a:rPr lang="en-US" b="1" dirty="0" err="1">
                <a:solidFill>
                  <a:schemeClr val="accent2"/>
                </a:solidFill>
              </a:rPr>
              <a:t>find_segments</a:t>
            </a:r>
            <a:r>
              <a:rPr lang="en-US" b="1" dirty="0">
                <a:solidFill>
                  <a:schemeClr val="accent2"/>
                </a:solidFill>
              </a:rPr>
              <a:t>() – </a:t>
            </a:r>
            <a:r>
              <a:rPr lang="en-US" dirty="0"/>
              <a:t>the algorithm finds the segment values for at most n values. For each of these n values, it has a loop which runs in O(n) time [the loop accesses OPT in O(1) time] . For each segment, it also finds the line in O(1) time. Thus, the overall time complexity is O(n</a:t>
            </a:r>
            <a:r>
              <a:rPr lang="en-US" baseline="30000" dirty="0"/>
              <a:t>2</a:t>
            </a:r>
            <a:r>
              <a:rPr lang="en-US" dirty="0"/>
              <a:t>)</a:t>
            </a:r>
            <a:endParaRPr lang="en-US" b="1" dirty="0">
              <a:solidFill>
                <a:schemeClr val="accent2"/>
              </a:solidFill>
            </a:endParaRPr>
          </a:p>
          <a:p>
            <a:endParaRPr lang="en-US" b="1" dirty="0">
              <a:solidFill>
                <a:schemeClr val="accent2"/>
              </a:solidFill>
            </a:endParaRPr>
          </a:p>
        </p:txBody>
      </p:sp>
      <p:sp>
        <p:nvSpPr>
          <p:cNvPr id="6" name="TextBox 5">
            <a:extLst>
              <a:ext uri="{FF2B5EF4-FFF2-40B4-BE49-F238E27FC236}">
                <a16:creationId xmlns:a16="http://schemas.microsoft.com/office/drawing/2014/main" id="{D61A9D11-7186-4861-B686-D43D9068B880}"/>
              </a:ext>
            </a:extLst>
          </p:cNvPr>
          <p:cNvSpPr txBox="1"/>
          <p:nvPr/>
        </p:nvSpPr>
        <p:spPr>
          <a:xfrm>
            <a:off x="781050" y="3522048"/>
            <a:ext cx="10629900" cy="181588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r>
              <a:rPr lang="en-US" sz="2000" dirty="0">
                <a:solidFill>
                  <a:schemeClr val="tx1">
                    <a:lumMod val="95000"/>
                    <a:lumOff val="5000"/>
                  </a:schemeClr>
                </a:solidFill>
              </a:rPr>
              <a:t>Thus, the </a:t>
            </a:r>
            <a:r>
              <a:rPr lang="en-US" sz="2000" b="1" dirty="0">
                <a:solidFill>
                  <a:schemeClr val="tx1">
                    <a:lumMod val="95000"/>
                    <a:lumOff val="5000"/>
                  </a:schemeClr>
                </a:solidFill>
              </a:rPr>
              <a:t>overall time complexity of the program is O(n</a:t>
            </a:r>
            <a:r>
              <a:rPr lang="en-US" sz="2000" b="1" baseline="30000" dirty="0">
                <a:solidFill>
                  <a:schemeClr val="tx1">
                    <a:lumMod val="95000"/>
                    <a:lumOff val="5000"/>
                  </a:schemeClr>
                </a:solidFill>
              </a:rPr>
              <a:t>3</a:t>
            </a:r>
            <a:r>
              <a:rPr lang="en-US" sz="2000" b="1" dirty="0">
                <a:solidFill>
                  <a:schemeClr val="tx1">
                    <a:lumMod val="95000"/>
                    <a:lumOff val="5000"/>
                  </a:schemeClr>
                </a:solidFill>
              </a:rPr>
              <a:t>)</a:t>
            </a:r>
          </a:p>
          <a:p>
            <a:pPr algn="ctr"/>
            <a:r>
              <a:rPr lang="en-US" sz="2000" dirty="0">
                <a:solidFill>
                  <a:schemeClr val="tx1">
                    <a:lumMod val="95000"/>
                    <a:lumOff val="5000"/>
                  </a:schemeClr>
                </a:solidFill>
              </a:rPr>
              <a:t>The most time consuming part of the program or, the bottleneck is finding the error matrix </a:t>
            </a: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p:txBody>
      </p:sp>
    </p:spTree>
    <p:extLst>
      <p:ext uri="{BB962C8B-B14F-4D97-AF65-F5344CB8AC3E}">
        <p14:creationId xmlns:p14="http://schemas.microsoft.com/office/powerpoint/2010/main" val="272320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EF7E12-4255-4976-8D75-DB7F99C01D49}"/>
              </a:ext>
            </a:extLst>
          </p:cNvPr>
          <p:cNvSpPr>
            <a:spLocks noGrp="1"/>
          </p:cNvSpPr>
          <p:nvPr>
            <p:ph type="title"/>
          </p:nvPr>
        </p:nvSpPr>
        <p:spPr/>
        <p:txBody>
          <a:bodyPr/>
          <a:lstStyle/>
          <a:p>
            <a:r>
              <a:rPr lang="en-US" dirty="0"/>
              <a:t>Space Complexity Analysis</a:t>
            </a:r>
          </a:p>
        </p:txBody>
      </p:sp>
      <p:sp>
        <p:nvSpPr>
          <p:cNvPr id="4" name="Content Placeholder 3">
            <a:extLst>
              <a:ext uri="{FF2B5EF4-FFF2-40B4-BE49-F238E27FC236}">
                <a16:creationId xmlns:a16="http://schemas.microsoft.com/office/drawing/2014/main" id="{851CFCB4-6661-46F1-B6F3-404C66B5B56E}"/>
              </a:ext>
            </a:extLst>
          </p:cNvPr>
          <p:cNvSpPr>
            <a:spLocks noGrp="1"/>
          </p:cNvSpPr>
          <p:nvPr>
            <p:ph idx="1"/>
          </p:nvPr>
        </p:nvSpPr>
        <p:spPr/>
        <p:txBody>
          <a:bodyPr/>
          <a:lstStyle/>
          <a:p>
            <a:r>
              <a:rPr lang="en-US" b="1" dirty="0" err="1">
                <a:solidFill>
                  <a:schemeClr val="accent1"/>
                </a:solidFill>
              </a:rPr>
              <a:t>point_list</a:t>
            </a:r>
            <a:r>
              <a:rPr lang="en-US" b="1" dirty="0">
                <a:solidFill>
                  <a:schemeClr val="accent1"/>
                </a:solidFill>
              </a:rPr>
              <a:t> – </a:t>
            </a:r>
            <a:r>
              <a:rPr lang="en-US" dirty="0">
                <a:solidFill>
                  <a:schemeClr val="tx1"/>
                </a:solidFill>
              </a:rPr>
              <a:t>An array of points stored as an array of structures O(n)</a:t>
            </a:r>
            <a:endParaRPr lang="en-US" b="1" dirty="0">
              <a:solidFill>
                <a:schemeClr val="accent1"/>
              </a:solidFill>
            </a:endParaRPr>
          </a:p>
          <a:p>
            <a:r>
              <a:rPr lang="en-US" b="1" dirty="0" err="1">
                <a:solidFill>
                  <a:schemeClr val="accent1"/>
                </a:solidFill>
              </a:rPr>
              <a:t>cum_sum</a:t>
            </a:r>
            <a:r>
              <a:rPr lang="en-US" b="1" dirty="0">
                <a:solidFill>
                  <a:schemeClr val="accent1"/>
                </a:solidFill>
              </a:rPr>
              <a:t> – </a:t>
            </a:r>
            <a:r>
              <a:rPr lang="en-US" dirty="0">
                <a:solidFill>
                  <a:schemeClr val="tx1"/>
                </a:solidFill>
              </a:rPr>
              <a:t>A 2d array storing the cumulative sums </a:t>
            </a:r>
            <a:r>
              <a:rPr lang="en-US" dirty="0" err="1">
                <a:solidFill>
                  <a:schemeClr val="tx1"/>
                </a:solidFill>
              </a:rPr>
              <a:t>x,y</a:t>
            </a:r>
            <a:r>
              <a:rPr lang="en-US" dirty="0">
                <a:solidFill>
                  <a:schemeClr val="tx1"/>
                </a:solidFill>
              </a:rPr>
              <a:t>, </a:t>
            </a:r>
            <a:r>
              <a:rPr lang="en-US" dirty="0" err="1">
                <a:solidFill>
                  <a:schemeClr val="tx1"/>
                </a:solidFill>
              </a:rPr>
              <a:t>xy</a:t>
            </a:r>
            <a:r>
              <a:rPr lang="en-US" dirty="0">
                <a:solidFill>
                  <a:schemeClr val="tx1"/>
                </a:solidFill>
              </a:rPr>
              <a:t> and x</a:t>
            </a:r>
            <a:r>
              <a:rPr lang="en-US" baseline="30000" dirty="0">
                <a:solidFill>
                  <a:schemeClr val="tx1"/>
                </a:solidFill>
              </a:rPr>
              <a:t>2</a:t>
            </a:r>
            <a:r>
              <a:rPr lang="en-US" dirty="0">
                <a:solidFill>
                  <a:schemeClr val="tx1"/>
                </a:solidFill>
              </a:rPr>
              <a:t> of dimension 4*n so O(n) </a:t>
            </a:r>
            <a:endParaRPr lang="en-US" b="1" dirty="0">
              <a:solidFill>
                <a:schemeClr val="accent1"/>
              </a:solidFill>
            </a:endParaRPr>
          </a:p>
          <a:p>
            <a:r>
              <a:rPr lang="en-US" b="1" dirty="0">
                <a:solidFill>
                  <a:schemeClr val="accent1"/>
                </a:solidFill>
              </a:rPr>
              <a:t>error matrix err – </a:t>
            </a:r>
            <a:r>
              <a:rPr lang="en-US" dirty="0">
                <a:solidFill>
                  <a:schemeClr val="tx1"/>
                </a:solidFill>
              </a:rPr>
              <a:t>A 2d array of n rows and n columns which stores the error for the best fit line for the points p</a:t>
            </a:r>
            <a:r>
              <a:rPr lang="en-US" baseline="-25000" dirty="0">
                <a:solidFill>
                  <a:schemeClr val="tx1"/>
                </a:solidFill>
              </a:rPr>
              <a:t>i</a:t>
            </a:r>
            <a:r>
              <a:rPr lang="en-US" dirty="0">
                <a:solidFill>
                  <a:schemeClr val="tx1"/>
                </a:solidFill>
              </a:rPr>
              <a:t>,p</a:t>
            </a:r>
            <a:r>
              <a:rPr lang="en-US" baseline="-25000" dirty="0">
                <a:solidFill>
                  <a:schemeClr val="tx1"/>
                </a:solidFill>
              </a:rPr>
              <a:t>i+1</a:t>
            </a:r>
            <a:r>
              <a:rPr lang="en-US" dirty="0">
                <a:solidFill>
                  <a:schemeClr val="tx1"/>
                </a:solidFill>
              </a:rPr>
              <a:t>,…, </a:t>
            </a:r>
            <a:r>
              <a:rPr lang="en-US" dirty="0" err="1">
                <a:solidFill>
                  <a:schemeClr val="tx1"/>
                </a:solidFill>
              </a:rPr>
              <a:t>p</a:t>
            </a:r>
            <a:r>
              <a:rPr lang="en-US" baseline="-25000" dirty="0" err="1">
                <a:solidFill>
                  <a:schemeClr val="tx1"/>
                </a:solidFill>
              </a:rPr>
              <a:t>j</a:t>
            </a:r>
            <a:r>
              <a:rPr lang="en-US" dirty="0">
                <a:solidFill>
                  <a:schemeClr val="tx1"/>
                </a:solidFill>
              </a:rPr>
              <a:t> for every </a:t>
            </a:r>
            <a:r>
              <a:rPr lang="en-US" dirty="0"/>
              <a:t>1 ≤ </a:t>
            </a:r>
            <a:r>
              <a:rPr lang="en-US" dirty="0" err="1"/>
              <a:t>i</a:t>
            </a:r>
            <a:r>
              <a:rPr lang="en-US" dirty="0"/>
              <a:t>  ≤  j  ≤  n so O(n</a:t>
            </a:r>
            <a:r>
              <a:rPr lang="en-US" baseline="30000" dirty="0"/>
              <a:t>2</a:t>
            </a:r>
            <a:r>
              <a:rPr lang="en-US" dirty="0"/>
              <a:t>)</a:t>
            </a:r>
            <a:endParaRPr lang="en-US" b="1" dirty="0">
              <a:solidFill>
                <a:schemeClr val="accent1"/>
              </a:solidFill>
            </a:endParaRPr>
          </a:p>
          <a:p>
            <a:r>
              <a:rPr lang="en-US" b="1" dirty="0">
                <a:solidFill>
                  <a:schemeClr val="accent1"/>
                </a:solidFill>
              </a:rPr>
              <a:t>optimal OPT – </a:t>
            </a:r>
            <a:r>
              <a:rPr lang="en-US" dirty="0">
                <a:solidFill>
                  <a:schemeClr val="tx1"/>
                </a:solidFill>
              </a:rPr>
              <a:t>A 1d array of size n which stores the optimal i.e. least cost for points </a:t>
            </a:r>
            <a:r>
              <a:rPr lang="en-US" dirty="0" err="1">
                <a:solidFill>
                  <a:schemeClr val="tx1"/>
                </a:solidFill>
              </a:rPr>
              <a:t>upto</a:t>
            </a:r>
            <a:r>
              <a:rPr lang="en-US" dirty="0">
                <a:solidFill>
                  <a:schemeClr val="tx1"/>
                </a:solidFill>
              </a:rPr>
              <a:t> n so O(n)</a:t>
            </a:r>
            <a:endParaRPr lang="en-US" b="1" dirty="0">
              <a:solidFill>
                <a:schemeClr val="accent1"/>
              </a:solidFill>
            </a:endParaRPr>
          </a:p>
          <a:p>
            <a:endParaRPr lang="en-US" dirty="0"/>
          </a:p>
        </p:txBody>
      </p:sp>
      <p:sp>
        <p:nvSpPr>
          <p:cNvPr id="2" name="Slide Number Placeholder 1">
            <a:extLst>
              <a:ext uri="{FF2B5EF4-FFF2-40B4-BE49-F238E27FC236}">
                <a16:creationId xmlns:a16="http://schemas.microsoft.com/office/drawing/2014/main" id="{847CA995-0AF2-43D0-898F-3932864DC716}"/>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5" name="TextBox 4">
            <a:extLst>
              <a:ext uri="{FF2B5EF4-FFF2-40B4-BE49-F238E27FC236}">
                <a16:creationId xmlns:a16="http://schemas.microsoft.com/office/drawing/2014/main" id="{2359550D-C56A-431B-9926-50337F4314A6}"/>
              </a:ext>
            </a:extLst>
          </p:cNvPr>
          <p:cNvSpPr txBox="1"/>
          <p:nvPr/>
        </p:nvSpPr>
        <p:spPr>
          <a:xfrm>
            <a:off x="1306830" y="4668763"/>
            <a:ext cx="9639300" cy="120032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dirty="0">
              <a:solidFill>
                <a:schemeClr val="tx1">
                  <a:lumMod val="95000"/>
                  <a:lumOff val="5000"/>
                </a:schemeClr>
              </a:solidFill>
            </a:endParaRPr>
          </a:p>
          <a:p>
            <a:pPr algn="ctr"/>
            <a:r>
              <a:rPr lang="en-US" dirty="0">
                <a:solidFill>
                  <a:schemeClr val="tx1">
                    <a:lumMod val="95000"/>
                    <a:lumOff val="5000"/>
                  </a:schemeClr>
                </a:solidFill>
              </a:rPr>
              <a:t>Thus, the </a:t>
            </a:r>
            <a:r>
              <a:rPr lang="en-US" b="1" dirty="0">
                <a:solidFill>
                  <a:schemeClr val="tx1">
                    <a:lumMod val="95000"/>
                    <a:lumOff val="5000"/>
                  </a:schemeClr>
                </a:solidFill>
              </a:rPr>
              <a:t>overall space complexity of the program is O(n</a:t>
            </a:r>
            <a:r>
              <a:rPr lang="en-US" b="1" baseline="30000" dirty="0">
                <a:solidFill>
                  <a:schemeClr val="tx1">
                    <a:lumMod val="95000"/>
                    <a:lumOff val="5000"/>
                  </a:schemeClr>
                </a:solidFill>
              </a:rPr>
              <a:t>2</a:t>
            </a:r>
            <a:r>
              <a:rPr lang="en-US" b="1" dirty="0">
                <a:solidFill>
                  <a:schemeClr val="tx1">
                    <a:lumMod val="95000"/>
                    <a:lumOff val="5000"/>
                  </a:schemeClr>
                </a:solidFill>
              </a:rPr>
              <a:t>)</a:t>
            </a:r>
          </a:p>
          <a:p>
            <a:pPr algn="ctr"/>
            <a:r>
              <a:rPr lang="en-US" dirty="0">
                <a:solidFill>
                  <a:schemeClr val="tx1">
                    <a:lumMod val="95000"/>
                    <a:lumOff val="5000"/>
                  </a:schemeClr>
                </a:solidFill>
              </a:rPr>
              <a:t>The most space consuming part of the program is storing the error matrix </a:t>
            </a:r>
            <a:endParaRPr lang="en-US" sz="1600" dirty="0">
              <a:solidFill>
                <a:schemeClr val="tx1">
                  <a:lumMod val="95000"/>
                  <a:lumOff val="5000"/>
                </a:schemeClr>
              </a:solidFill>
            </a:endParaRPr>
          </a:p>
          <a:p>
            <a:pPr algn="ctr"/>
            <a:endParaRPr lang="en-US" dirty="0">
              <a:solidFill>
                <a:schemeClr val="tx1">
                  <a:lumMod val="95000"/>
                  <a:lumOff val="5000"/>
                </a:schemeClr>
              </a:solidFill>
            </a:endParaRPr>
          </a:p>
        </p:txBody>
      </p:sp>
    </p:spTree>
    <p:extLst>
      <p:ext uri="{BB962C8B-B14F-4D97-AF65-F5344CB8AC3E}">
        <p14:creationId xmlns:p14="http://schemas.microsoft.com/office/powerpoint/2010/main" val="267415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6D7DE-31E8-4BF9-86FA-4DE5241A0584}"/>
              </a:ext>
            </a:extLst>
          </p:cNvPr>
          <p:cNvSpPr>
            <a:spLocks noGrp="1"/>
          </p:cNvSpPr>
          <p:nvPr>
            <p:ph type="title"/>
          </p:nvPr>
        </p:nvSpPr>
        <p:spPr>
          <a:xfrm>
            <a:off x="1097280" y="733425"/>
            <a:ext cx="10058400" cy="1003935"/>
          </a:xfrm>
        </p:spPr>
        <p:txBody>
          <a:bodyPr/>
          <a:lstStyle/>
          <a:p>
            <a:r>
              <a:rPr lang="en-US" dirty="0"/>
              <a:t>Implementation</a:t>
            </a:r>
          </a:p>
        </p:txBody>
      </p:sp>
      <p:sp>
        <p:nvSpPr>
          <p:cNvPr id="4" name="Content Placeholder 3">
            <a:extLst>
              <a:ext uri="{FF2B5EF4-FFF2-40B4-BE49-F238E27FC236}">
                <a16:creationId xmlns:a16="http://schemas.microsoft.com/office/drawing/2014/main" id="{A63B5B22-33DC-4A76-B0B4-D86176D1B6F9}"/>
              </a:ext>
            </a:extLst>
          </p:cNvPr>
          <p:cNvSpPr>
            <a:spLocks noGrp="1"/>
          </p:cNvSpPr>
          <p:nvPr>
            <p:ph idx="1"/>
          </p:nvPr>
        </p:nvSpPr>
        <p:spPr>
          <a:xfrm>
            <a:off x="1178329" y="2543175"/>
            <a:ext cx="9896302" cy="3581400"/>
          </a:xfrm>
          <a:solidFill>
            <a:schemeClr val="tx1"/>
          </a:solidFill>
        </p:spPr>
        <p:txBody>
          <a:bodyPr>
            <a:normAutofit fontScale="70000" lnSpcReduction="20000"/>
          </a:bodyPr>
          <a:lstStyle/>
          <a:p>
            <a:r>
              <a:rPr lang="en-US" b="0" dirty="0">
                <a:solidFill>
                  <a:srgbClr val="569CD6"/>
                </a:solidFill>
                <a:effectLst/>
                <a:latin typeface="Consolas" panose="020B0609020204030204" pitchFamily="49" charset="0"/>
              </a:rPr>
              <a:t>typedef</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struct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line_struct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//form of line: ax + b</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Line</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typedef</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struct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Point</a:t>
            </a:r>
            <a:r>
              <a:rPr lang="en-US" b="0" dirty="0">
                <a:solidFill>
                  <a:srgbClr val="D4D4D4"/>
                </a:solidFill>
                <a:effectLst/>
                <a:latin typeface="Consolas" panose="020B0609020204030204" pitchFamily="49" charset="0"/>
              </a:rPr>
              <a:t>;</a:t>
            </a:r>
          </a:p>
          <a:p>
            <a:endParaRPr lang="en-US" dirty="0"/>
          </a:p>
        </p:txBody>
      </p:sp>
      <p:sp>
        <p:nvSpPr>
          <p:cNvPr id="2" name="Slide Number Placeholder 1">
            <a:extLst>
              <a:ext uri="{FF2B5EF4-FFF2-40B4-BE49-F238E27FC236}">
                <a16:creationId xmlns:a16="http://schemas.microsoft.com/office/drawing/2014/main" id="{4CE12A8D-1376-48FF-BDE9-C0A3C1E522C9}"/>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5" name="TextBox 4">
            <a:extLst>
              <a:ext uri="{FF2B5EF4-FFF2-40B4-BE49-F238E27FC236}">
                <a16:creationId xmlns:a16="http://schemas.microsoft.com/office/drawing/2014/main" id="{8E0EE620-B6FE-4C26-8CD8-D65015642F15}"/>
              </a:ext>
            </a:extLst>
          </p:cNvPr>
          <p:cNvSpPr txBox="1"/>
          <p:nvPr/>
        </p:nvSpPr>
        <p:spPr>
          <a:xfrm>
            <a:off x="1097280" y="2051635"/>
            <a:ext cx="8065770" cy="307777"/>
          </a:xfrm>
          <a:prstGeom prst="rect">
            <a:avLst/>
          </a:prstGeom>
          <a:noFill/>
        </p:spPr>
        <p:txBody>
          <a:bodyPr wrap="square" rtlCol="0">
            <a:spAutoFit/>
          </a:bodyPr>
          <a:lstStyle/>
          <a:p>
            <a:r>
              <a:rPr lang="en-US" sz="1400" dirty="0"/>
              <a:t>Structures used to store point and line:</a:t>
            </a:r>
          </a:p>
        </p:txBody>
      </p:sp>
    </p:spTree>
    <p:extLst>
      <p:ext uri="{BB962C8B-B14F-4D97-AF65-F5344CB8AC3E}">
        <p14:creationId xmlns:p14="http://schemas.microsoft.com/office/powerpoint/2010/main" val="8261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3EE3A-AE9F-4A78-A79A-7612FB49F677}"/>
              </a:ext>
            </a:extLst>
          </p:cNvPr>
          <p:cNvSpPr>
            <a:spLocks noGrp="1"/>
          </p:cNvSpPr>
          <p:nvPr>
            <p:ph type="ctrTitle"/>
          </p:nvPr>
        </p:nvSpPr>
        <p:spPr/>
        <p:txBody>
          <a:bodyPr anchor="ctr">
            <a:normAutofit/>
          </a:bodyPr>
          <a:lstStyle/>
          <a:p>
            <a:r>
              <a:rPr lang="en-US" sz="5400" dirty="0"/>
              <a:t>Primary Functions which implement the pseudocode</a:t>
            </a:r>
          </a:p>
        </p:txBody>
      </p:sp>
      <p:sp>
        <p:nvSpPr>
          <p:cNvPr id="4" name="Subtitle 3">
            <a:extLst>
              <a:ext uri="{FF2B5EF4-FFF2-40B4-BE49-F238E27FC236}">
                <a16:creationId xmlns:a16="http://schemas.microsoft.com/office/drawing/2014/main" id="{4C36826B-F106-4144-B319-10156F282B23}"/>
              </a:ext>
            </a:extLst>
          </p:cNvPr>
          <p:cNvSpPr>
            <a:spLocks noGrp="1"/>
          </p:cNvSpPr>
          <p:nvPr>
            <p:ph type="subTitle" idx="1"/>
          </p:nvPr>
        </p:nvSpPr>
        <p:spPr/>
        <p:txBody>
          <a:bodyPr>
            <a:normAutofit/>
          </a:bodyPr>
          <a:lstStyle/>
          <a:p>
            <a:r>
              <a:rPr lang="en-US" sz="1800" cap="none" dirty="0"/>
              <a:t>Functions which find and store the error for each subset of points p</a:t>
            </a:r>
            <a:r>
              <a:rPr lang="en-US" sz="1800" cap="none" baseline="-25000" dirty="0"/>
              <a:t>i</a:t>
            </a:r>
            <a:r>
              <a:rPr lang="en-US" sz="1800" cap="none" dirty="0"/>
              <a:t> to </a:t>
            </a:r>
            <a:r>
              <a:rPr lang="en-US" sz="1800" cap="none" dirty="0" err="1"/>
              <a:t>p</a:t>
            </a:r>
            <a:r>
              <a:rPr lang="en-US" sz="1800" cap="none" baseline="-25000" dirty="0" err="1"/>
              <a:t>j</a:t>
            </a:r>
            <a:r>
              <a:rPr lang="en-US" sz="1800" cap="none" dirty="0"/>
              <a:t>, find the minimum cost subsets and find and print the minimum cost lines</a:t>
            </a:r>
          </a:p>
        </p:txBody>
      </p:sp>
      <p:sp>
        <p:nvSpPr>
          <p:cNvPr id="2" name="Slide Number Placeholder 1">
            <a:extLst>
              <a:ext uri="{FF2B5EF4-FFF2-40B4-BE49-F238E27FC236}">
                <a16:creationId xmlns:a16="http://schemas.microsoft.com/office/drawing/2014/main" id="{3CD02390-096D-4460-8605-A9EA446F692E}"/>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23596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1A3AEB-40E3-42E6-9A55-82AFE1888395}"/>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4" name="TextBox 3">
            <a:extLst>
              <a:ext uri="{FF2B5EF4-FFF2-40B4-BE49-F238E27FC236}">
                <a16:creationId xmlns:a16="http://schemas.microsoft.com/office/drawing/2014/main" id="{55115F45-004E-42DE-8800-9050FB843124}"/>
              </a:ext>
            </a:extLst>
          </p:cNvPr>
          <p:cNvSpPr txBox="1"/>
          <p:nvPr/>
        </p:nvSpPr>
        <p:spPr>
          <a:xfrm>
            <a:off x="839932" y="819150"/>
            <a:ext cx="10153650" cy="5478423"/>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find_error_matrix</a:t>
            </a:r>
            <a:r>
              <a:rPr lang="en-US" sz="1400" b="0" dirty="0">
                <a:solidFill>
                  <a:srgbClr val="D4D4D4"/>
                </a:solidFill>
                <a:effectLst/>
                <a:latin typeface="Consolas" panose="020B0609020204030204" pitchFamily="49" charset="0"/>
              </a:rPr>
              <a:t>(</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malloc</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err="1">
                <a:solidFill>
                  <a:srgbClr val="569CD6"/>
                </a:solidFill>
                <a:effectLst/>
                <a:latin typeface="Consolas" panose="020B0609020204030204" pitchFamily="49" charset="0"/>
              </a:rPr>
              <a:t>sizeof</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&lt;=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malloc</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sizeof</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Line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temp</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&lt;=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&lt;=</a:t>
            </a:r>
            <a:r>
              <a:rPr lang="en-US" sz="1400" b="0" dirty="0" err="1">
                <a:solidFill>
                  <a:srgbClr val="9CDCFE"/>
                </a:solidFill>
                <a:effectLst/>
                <a:latin typeface="Consolas" panose="020B0609020204030204" pitchFamily="49" charset="0"/>
              </a:rPr>
              <a:t>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continue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temp</a:t>
            </a:r>
            <a:r>
              <a:rPr lang="en-US" sz="1400" b="0" dirty="0">
                <a:solidFill>
                  <a:srgbClr val="D4D4D4"/>
                </a:solidFill>
                <a:effectLst/>
                <a:latin typeface="Consolas" panose="020B0609020204030204" pitchFamily="49" charset="0"/>
              </a:rPr>
              <a:t> = </a:t>
            </a:r>
            <a:r>
              <a:rPr lang="en-US" sz="1400" b="0" dirty="0" err="1">
                <a:solidFill>
                  <a:srgbClr val="DCDCAA"/>
                </a:solidFill>
                <a:effectLst/>
                <a:latin typeface="Consolas" panose="020B0609020204030204" pitchFamily="49" charset="0"/>
              </a:rPr>
              <a:t>find_line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j</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 = </a:t>
            </a:r>
            <a:r>
              <a:rPr lang="en-US" sz="1400" b="0" dirty="0">
                <a:solidFill>
                  <a:srgbClr val="DCDCAA"/>
                </a:solidFill>
                <a:effectLst/>
                <a:latin typeface="Consolas" panose="020B0609020204030204" pitchFamily="49" charset="0"/>
              </a:rPr>
              <a:t>error</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j</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temp</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temp</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b</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4CE9B2C-751B-4F9E-9C19-FD2EA36EFDE1}"/>
              </a:ext>
            </a:extLst>
          </p:cNvPr>
          <p:cNvSpPr txBox="1"/>
          <p:nvPr/>
        </p:nvSpPr>
        <p:spPr>
          <a:xfrm>
            <a:off x="839932" y="298410"/>
            <a:ext cx="9600343" cy="371475"/>
          </a:xfrm>
          <a:prstGeom prst="rect">
            <a:avLst/>
          </a:prstGeom>
          <a:noFill/>
        </p:spPr>
        <p:txBody>
          <a:bodyPr wrap="square" rtlCol="0">
            <a:spAutoFit/>
          </a:bodyPr>
          <a:lstStyle/>
          <a:p>
            <a:r>
              <a:rPr lang="en-US" dirty="0"/>
              <a:t>Function which finds the error matrix i.e. the error for all possible </a:t>
            </a:r>
            <a:r>
              <a:rPr lang="en-US" dirty="0" err="1"/>
              <a:t>L</a:t>
            </a:r>
            <a:r>
              <a:rPr lang="en-US" baseline="-25000" dirty="0" err="1"/>
              <a:t>ij</a:t>
            </a:r>
            <a:r>
              <a:rPr lang="en-US" dirty="0"/>
              <a:t> 1 ≤ </a:t>
            </a:r>
            <a:r>
              <a:rPr lang="en-US" dirty="0" err="1"/>
              <a:t>i</a:t>
            </a:r>
            <a:r>
              <a:rPr lang="en-US" dirty="0"/>
              <a:t>  ≤  j  ≤  n: </a:t>
            </a:r>
          </a:p>
        </p:txBody>
      </p:sp>
    </p:spTree>
    <p:extLst>
      <p:ext uri="{BB962C8B-B14F-4D97-AF65-F5344CB8AC3E}">
        <p14:creationId xmlns:p14="http://schemas.microsoft.com/office/powerpoint/2010/main" val="23578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0BFEAF-A0B8-4B9B-829A-DEB2DE1DB685}"/>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4" name="TextBox 3">
            <a:extLst>
              <a:ext uri="{FF2B5EF4-FFF2-40B4-BE49-F238E27FC236}">
                <a16:creationId xmlns:a16="http://schemas.microsoft.com/office/drawing/2014/main" id="{E76AA944-9A30-4822-A24C-0D41235DAE96}"/>
              </a:ext>
            </a:extLst>
          </p:cNvPr>
          <p:cNvSpPr txBox="1"/>
          <p:nvPr/>
        </p:nvSpPr>
        <p:spPr>
          <a:xfrm>
            <a:off x="1333327" y="925690"/>
            <a:ext cx="9525346" cy="5693866"/>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find_optimal</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OPT</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c</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OPT</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min_i</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min_cost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c</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OPT</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temp</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&lt;=</a:t>
            </a:r>
            <a:r>
              <a:rPr lang="en-US" sz="1400" b="0" dirty="0" err="1">
                <a:solidFill>
                  <a:srgbClr val="9CDCFE"/>
                </a:solidFill>
                <a:effectLst/>
                <a:latin typeface="Consolas" panose="020B0609020204030204" pitchFamily="49" charset="0"/>
              </a:rPr>
              <a:t>j</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OPT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find_optimal</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OPT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c</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temp</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err</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c</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OPT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temp</a:t>
            </a:r>
            <a:r>
              <a:rPr lang="en-US" sz="1400" b="0" dirty="0">
                <a:solidFill>
                  <a:srgbClr val="D4D4D4"/>
                </a:solidFill>
                <a:effectLst/>
                <a:latin typeface="Consolas" panose="020B0609020204030204" pitchFamily="49" charset="0"/>
              </a:rPr>
              <a:t> &lt; </a:t>
            </a:r>
            <a:r>
              <a:rPr lang="en-US" sz="1400" b="0" dirty="0" err="1">
                <a:solidFill>
                  <a:srgbClr val="9CDCFE"/>
                </a:solidFill>
                <a:effectLst/>
                <a:latin typeface="Consolas" panose="020B0609020204030204" pitchFamily="49" charset="0"/>
              </a:rPr>
              <a:t>min_cost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min_cost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temp</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min_i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OPT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min_cost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8553C4E2-92E0-42D9-AC6D-570359051081}"/>
              </a:ext>
            </a:extLst>
          </p:cNvPr>
          <p:cNvSpPr txBox="1"/>
          <p:nvPr/>
        </p:nvSpPr>
        <p:spPr>
          <a:xfrm>
            <a:off x="1258330" y="279360"/>
            <a:ext cx="9600343" cy="371475"/>
          </a:xfrm>
          <a:prstGeom prst="rect">
            <a:avLst/>
          </a:prstGeom>
          <a:noFill/>
        </p:spPr>
        <p:txBody>
          <a:bodyPr wrap="square" rtlCol="0">
            <a:spAutoFit/>
          </a:bodyPr>
          <a:lstStyle/>
          <a:p>
            <a:r>
              <a:rPr lang="en-US" dirty="0"/>
              <a:t> </a:t>
            </a:r>
          </a:p>
        </p:txBody>
      </p:sp>
      <p:sp>
        <p:nvSpPr>
          <p:cNvPr id="6" name="TextBox 5">
            <a:extLst>
              <a:ext uri="{FF2B5EF4-FFF2-40B4-BE49-F238E27FC236}">
                <a16:creationId xmlns:a16="http://schemas.microsoft.com/office/drawing/2014/main" id="{FC18B15C-7DD4-4885-8F6B-63AAC6FFF7B0}"/>
              </a:ext>
            </a:extLst>
          </p:cNvPr>
          <p:cNvSpPr txBox="1"/>
          <p:nvPr/>
        </p:nvSpPr>
        <p:spPr>
          <a:xfrm>
            <a:off x="1258330" y="279360"/>
            <a:ext cx="9600343" cy="584775"/>
          </a:xfrm>
          <a:prstGeom prst="rect">
            <a:avLst/>
          </a:prstGeom>
          <a:noFill/>
        </p:spPr>
        <p:txBody>
          <a:bodyPr wrap="square" rtlCol="0">
            <a:spAutoFit/>
          </a:bodyPr>
          <a:lstStyle/>
          <a:p>
            <a:r>
              <a:rPr lang="en-US" sz="1600" dirty="0"/>
              <a:t>Function which finds the minimum cost segment which ends at j and recursively calls itself to find the next segment and line:</a:t>
            </a:r>
          </a:p>
        </p:txBody>
      </p:sp>
    </p:spTree>
    <p:extLst>
      <p:ext uri="{BB962C8B-B14F-4D97-AF65-F5344CB8AC3E}">
        <p14:creationId xmlns:p14="http://schemas.microsoft.com/office/powerpoint/2010/main" val="200102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70C1F9-1009-4308-9C02-24770221B961}"/>
              </a:ext>
            </a:extLst>
          </p:cNvPr>
          <p:cNvSpPr>
            <a:spLocks noGrp="1"/>
          </p:cNvSpPr>
          <p:nvPr>
            <p:ph type="title"/>
          </p:nvPr>
        </p:nvSpPr>
        <p:spPr>
          <a:xfrm>
            <a:off x="1097280" y="749808"/>
            <a:ext cx="10058400" cy="987552"/>
          </a:xfrm>
        </p:spPr>
        <p:txBody>
          <a:bodyPr/>
          <a:lstStyle/>
          <a:p>
            <a:r>
              <a:rPr lang="en-US" dirty="0"/>
              <a:t>Motivation</a:t>
            </a:r>
          </a:p>
        </p:txBody>
      </p:sp>
      <p:sp>
        <p:nvSpPr>
          <p:cNvPr id="6" name="Content Placeholder 5">
            <a:extLst>
              <a:ext uri="{FF2B5EF4-FFF2-40B4-BE49-F238E27FC236}">
                <a16:creationId xmlns:a16="http://schemas.microsoft.com/office/drawing/2014/main" id="{D7322864-211C-4EC0-880D-F9BE193A29F8}"/>
              </a:ext>
            </a:extLst>
          </p:cNvPr>
          <p:cNvSpPr>
            <a:spLocks noGrp="1"/>
          </p:cNvSpPr>
          <p:nvPr>
            <p:ph sz="half" idx="1"/>
          </p:nvPr>
        </p:nvSpPr>
        <p:spPr/>
        <p:txBody>
          <a:bodyPr>
            <a:normAutofit lnSpcReduction="10000"/>
          </a:bodyPr>
          <a:lstStyle/>
          <a:p>
            <a:r>
              <a:rPr lang="en-US" sz="1700" dirty="0"/>
              <a:t>Often while observing graphs in electronics and other disciplines, we find that various sections of the graph have different ‘behavior’. We often find that there exist certain points of change e.g. threshold voltages, saturation points, etc. where the device switches from one mode of operation to another. </a:t>
            </a:r>
          </a:p>
          <a:p>
            <a:r>
              <a:rPr lang="en-US" sz="1700" dirty="0"/>
              <a:t>The simplest version of this problem is to try and fit a number of straight lines through a given set of data points. This problem is known as the </a:t>
            </a:r>
            <a:r>
              <a:rPr lang="en-US" sz="1700" b="1" dirty="0"/>
              <a:t>Segmented Least Squares</a:t>
            </a:r>
            <a:r>
              <a:rPr lang="en-US" sz="1700" dirty="0"/>
              <a:t> problem and is the one we have attempted to solve in this presentation. </a:t>
            </a:r>
          </a:p>
          <a:p>
            <a:endParaRPr lang="en-US" dirty="0"/>
          </a:p>
        </p:txBody>
      </p:sp>
      <p:pic>
        <p:nvPicPr>
          <p:cNvPr id="9" name="Content Placeholder 8">
            <a:extLst>
              <a:ext uri="{FF2B5EF4-FFF2-40B4-BE49-F238E27FC236}">
                <a16:creationId xmlns:a16="http://schemas.microsoft.com/office/drawing/2014/main" id="{54B2E0FB-73CB-4E89-97E3-B8A73A0C17C8}"/>
              </a:ext>
            </a:extLst>
          </p:cNvPr>
          <p:cNvPicPr>
            <a:picLocks noGrp="1" noChangeAspect="1"/>
          </p:cNvPicPr>
          <p:nvPr>
            <p:ph sz="half" idx="2"/>
          </p:nvPr>
        </p:nvPicPr>
        <p:blipFill>
          <a:blip r:embed="rId2"/>
          <a:stretch>
            <a:fillRect/>
          </a:stretch>
        </p:blipFill>
        <p:spPr>
          <a:xfrm>
            <a:off x="6608974" y="2120900"/>
            <a:ext cx="4485746" cy="3364309"/>
          </a:xfrm>
        </p:spPr>
      </p:pic>
      <p:sp>
        <p:nvSpPr>
          <p:cNvPr id="4" name="Slide Number Placeholder 3">
            <a:extLst>
              <a:ext uri="{FF2B5EF4-FFF2-40B4-BE49-F238E27FC236}">
                <a16:creationId xmlns:a16="http://schemas.microsoft.com/office/drawing/2014/main" id="{A9A61C82-AFBA-4C04-93F0-FA9FF3E6990A}"/>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
        <p:nvSpPr>
          <p:cNvPr id="2" name="TextBox 1">
            <a:extLst>
              <a:ext uri="{FF2B5EF4-FFF2-40B4-BE49-F238E27FC236}">
                <a16:creationId xmlns:a16="http://schemas.microsoft.com/office/drawing/2014/main" id="{62FD0620-FEDA-4F6D-BED7-F2AB7C48DB36}"/>
              </a:ext>
            </a:extLst>
          </p:cNvPr>
          <p:cNvSpPr txBox="1"/>
          <p:nvPr/>
        </p:nvSpPr>
        <p:spPr>
          <a:xfrm>
            <a:off x="6608974" y="5551666"/>
            <a:ext cx="4485746" cy="646331"/>
          </a:xfrm>
          <a:prstGeom prst="rect">
            <a:avLst/>
          </a:prstGeom>
          <a:noFill/>
        </p:spPr>
        <p:txBody>
          <a:bodyPr wrap="square" rtlCol="0">
            <a:spAutoFit/>
          </a:bodyPr>
          <a:lstStyle/>
          <a:p>
            <a:r>
              <a:rPr lang="en-US" sz="1200" dirty="0"/>
              <a:t>The transconductance and drain current of a MOSFET clearly show points of change. The transconductance can be approximated as 3 linear sections</a:t>
            </a:r>
          </a:p>
        </p:txBody>
      </p:sp>
    </p:spTree>
    <p:extLst>
      <p:ext uri="{BB962C8B-B14F-4D97-AF65-F5344CB8AC3E}">
        <p14:creationId xmlns:p14="http://schemas.microsoft.com/office/powerpoint/2010/main" val="396192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3D0A80-CF61-42DE-ADC8-4BDD8234D859}"/>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TextBox 2">
            <a:extLst>
              <a:ext uri="{FF2B5EF4-FFF2-40B4-BE49-F238E27FC236}">
                <a16:creationId xmlns:a16="http://schemas.microsoft.com/office/drawing/2014/main" id="{6B21CBDB-68F8-4FB4-B301-894E486EF89B}"/>
              </a:ext>
            </a:extLst>
          </p:cNvPr>
          <p:cNvSpPr txBox="1"/>
          <p:nvPr/>
        </p:nvSpPr>
        <p:spPr>
          <a:xfrm>
            <a:off x="1202310" y="231735"/>
            <a:ext cx="9600343" cy="584775"/>
          </a:xfrm>
          <a:prstGeom prst="rect">
            <a:avLst/>
          </a:prstGeom>
          <a:noFill/>
        </p:spPr>
        <p:txBody>
          <a:bodyPr wrap="square" rtlCol="0">
            <a:spAutoFit/>
          </a:bodyPr>
          <a:lstStyle/>
          <a:p>
            <a:r>
              <a:rPr lang="en-US" sz="1600" dirty="0"/>
              <a:t>Function which uses the OPT matrix to identify the points of change and prints out all the minimum cost lines along with their respective subsets of points:</a:t>
            </a:r>
          </a:p>
        </p:txBody>
      </p:sp>
      <p:sp>
        <p:nvSpPr>
          <p:cNvPr id="5" name="TextBox 4">
            <a:extLst>
              <a:ext uri="{FF2B5EF4-FFF2-40B4-BE49-F238E27FC236}">
                <a16:creationId xmlns:a16="http://schemas.microsoft.com/office/drawing/2014/main" id="{0F536551-37B1-4BDF-8F91-0CBEFE77B798}"/>
              </a:ext>
            </a:extLst>
          </p:cNvPr>
          <p:cNvSpPr txBox="1"/>
          <p:nvPr/>
        </p:nvSpPr>
        <p:spPr>
          <a:xfrm>
            <a:off x="1202310" y="940335"/>
            <a:ext cx="9791272" cy="5262979"/>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find_segments</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Point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cum_sum</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OPT</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min_i</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min_cost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OPT</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&lt;</a:t>
            </a:r>
            <a:r>
              <a:rPr lang="en-US" sz="1200" b="0" dirty="0" err="1">
                <a:solidFill>
                  <a:srgbClr val="9CDCFE"/>
                </a:solidFill>
                <a:effectLst/>
                <a:latin typeface="Consolas" panose="020B0609020204030204" pitchFamily="49" charset="0"/>
              </a:rPr>
              <a:t>j</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OPT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temp</a:t>
            </a:r>
            <a:r>
              <a:rPr lang="en-US" sz="1200" b="0" dirty="0">
                <a:solidFill>
                  <a:srgbClr val="D4D4D4"/>
                </a:solidFill>
                <a:effectLst/>
                <a:latin typeface="Consolas" panose="020B0609020204030204" pitchFamily="49" charset="0"/>
              </a:rPr>
              <a:t> &lt; </a:t>
            </a:r>
            <a:r>
              <a:rPr lang="en-US" sz="1200" b="0" dirty="0" err="1">
                <a:solidFill>
                  <a:srgbClr val="9CDCFE"/>
                </a:solidFill>
                <a:effectLst/>
                <a:latin typeface="Consolas" panose="020B0609020204030204" pitchFamily="49" charset="0"/>
              </a:rPr>
              <a:t>min_cost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min_cost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temp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min_i</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Line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find_line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min_i</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j</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cum_sum</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a:t>
            </a:r>
            <a:r>
              <a:rPr lang="en-US" sz="1200" b="0" dirty="0" err="1">
                <a:solidFill>
                  <a:srgbClr val="569CD6"/>
                </a:solidFill>
                <a:effectLst/>
                <a:latin typeface="Consolas" panose="020B0609020204030204" pitchFamily="49" charset="0"/>
              </a:rPr>
              <a:t>isnan</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a:t>
            </a:r>
            <a:r>
              <a:rPr lang="en-US" sz="1200" b="0" dirty="0">
                <a:solidFill>
                  <a:srgbClr val="D4D4D4"/>
                </a:solidFill>
                <a:effectLst/>
                <a:latin typeface="Consolas" panose="020B0609020204030204" pitchFamily="49" charset="0"/>
              </a:rPr>
              <a:t>) &amp;&amp; !</a:t>
            </a:r>
            <a:r>
              <a:rPr lang="en-US" sz="1200" b="0" dirty="0" err="1">
                <a:solidFill>
                  <a:srgbClr val="569CD6"/>
                </a:solidFill>
                <a:effectLst/>
                <a:latin typeface="Consolas" panose="020B0609020204030204" pitchFamily="49" charset="0"/>
              </a:rPr>
              <a:t>isnan</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b</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printf</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lf</a:t>
            </a:r>
            <a:r>
              <a:rPr lang="en-US" sz="1200" b="0" dirty="0">
                <a:solidFill>
                  <a:srgbClr val="CE9178"/>
                </a:solidFill>
                <a:effectLst/>
                <a:latin typeface="Consolas" panose="020B0609020204030204" pitchFamily="49" charset="0"/>
              </a:rPr>
              <a:t>)x + (%</a:t>
            </a:r>
            <a:r>
              <a:rPr lang="en-US" sz="1200" b="0" dirty="0" err="1">
                <a:solidFill>
                  <a:srgbClr val="CE9178"/>
                </a:solidFill>
                <a:effectLst/>
                <a:latin typeface="Consolas" panose="020B0609020204030204" pitchFamily="49" charset="0"/>
              </a:rPr>
              <a:t>lf</a:t>
            </a:r>
            <a:r>
              <a:rPr lang="en-US" sz="1200" b="0" dirty="0">
                <a:solidFill>
                  <a:srgbClr val="CE9178"/>
                </a:solidFill>
                <a:effectLst/>
                <a:latin typeface="Consolas" panose="020B0609020204030204" pitchFamily="49" charset="0"/>
              </a:rPr>
              <a:t>)     for (%.2lf,%.2lf) to (%.2lf,%.2lf)</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l</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b</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min_i</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x</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min_i</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y</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x</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y</a:t>
            </a:r>
            <a:r>
              <a:rPr lang="en-US" sz="1200" b="0" dirty="0">
                <a:solidFill>
                  <a:srgbClr val="D4D4D4"/>
                </a:solidFill>
                <a:effectLst/>
                <a:latin typeface="Consolas" panose="020B0609020204030204" pitchFamily="49" charset="0"/>
              </a:rPr>
              <a:t> );</a:t>
            </a:r>
          </a:p>
          <a:p>
            <a:br>
              <a:rPr lang="en-US" sz="1200" b="0" dirty="0">
                <a:solidFill>
                  <a:srgbClr val="D4D4D4"/>
                </a:solidFill>
                <a:effectLst/>
                <a:latin typeface="Consolas" panose="020B0609020204030204" pitchFamily="49" charset="0"/>
              </a:rPr>
            </a:b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find_segments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min_i</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cum_sum</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OPT</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6986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E1333F-288A-4755-801F-DA22A28C693F}"/>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4" name="TextBox 3">
            <a:extLst>
              <a:ext uri="{FF2B5EF4-FFF2-40B4-BE49-F238E27FC236}">
                <a16:creationId xmlns:a16="http://schemas.microsoft.com/office/drawing/2014/main" id="{8EA19135-5BE0-409A-B5EE-1C17D6EDB5B5}"/>
              </a:ext>
            </a:extLst>
          </p:cNvPr>
          <p:cNvSpPr txBox="1"/>
          <p:nvPr/>
        </p:nvSpPr>
        <p:spPr>
          <a:xfrm>
            <a:off x="295275" y="443091"/>
            <a:ext cx="11268075" cy="6370975"/>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scanf</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d"</a:t>
            </a:r>
            <a:r>
              <a:rPr lang="en-US" sz="1200" b="0" dirty="0" err="1">
                <a:solidFill>
                  <a:srgbClr val="D4D4D4"/>
                </a:solidFill>
                <a:effectLst/>
                <a:latin typeface="Consolas" panose="020B0609020204030204" pitchFamily="49" charset="0"/>
              </a:rPr>
              <a:t>,&amp;</a:t>
            </a:r>
            <a:r>
              <a:rPr lang="en-US" sz="1200" b="0" dirty="0" err="1">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scanf</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lf</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,&amp;</a:t>
            </a:r>
            <a:r>
              <a:rPr lang="en-US" sz="1200" b="0" dirty="0">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//variable creation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Point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Point</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malloc</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r>
              <a:rPr lang="en-US" sz="1200" b="0" dirty="0" err="1">
                <a:solidFill>
                  <a:srgbClr val="569CD6"/>
                </a:solidFill>
                <a:effectLst/>
                <a:latin typeface="Consolas" panose="020B0609020204030204" pitchFamily="49" charset="0"/>
              </a:rPr>
              <a:t>sizeof</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Point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cum_sum</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5</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&lt;=</a:t>
            </a:r>
            <a:r>
              <a:rPr lang="en-US" sz="1200" b="0" dirty="0">
                <a:solidFill>
                  <a:srgbClr val="B5CEA8"/>
                </a:solidFill>
                <a:effectLst/>
                <a:latin typeface="Consolas" panose="020B0609020204030204" pitchFamily="49" charset="0"/>
              </a:rPr>
              <a:t>4</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cum_sum</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malloc</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 </a:t>
            </a:r>
            <a:r>
              <a:rPr lang="en-US" sz="1200" b="0" dirty="0" err="1">
                <a:solidFill>
                  <a:srgbClr val="569CD6"/>
                </a:solidFill>
                <a:effectLst/>
                <a:latin typeface="Consolas" panose="020B0609020204030204" pitchFamily="49" charset="0"/>
              </a:rPr>
              <a:t>sizeof</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a:t>
            </a: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//variable creation ends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input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cum_sum</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sort</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find_error_matrix</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cum_sum</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OPT</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malloc</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r>
              <a:rPr lang="en-US" sz="1200" b="0" dirty="0" err="1">
                <a:solidFill>
                  <a:srgbClr val="569CD6"/>
                </a:solidFill>
                <a:effectLst/>
                <a:latin typeface="Consolas" panose="020B0609020204030204" pitchFamily="49" charset="0"/>
              </a:rPr>
              <a:t>sizeof</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OPT</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b="0" dirty="0">
                <a:solidFill>
                  <a:srgbClr val="D4D4D4"/>
                </a:solidFill>
                <a:effectLst/>
                <a:latin typeface="Consolas" panose="020B0609020204030204" pitchFamily="49" charset="0"/>
              </a:rPr>
              <a:t>    for(int </a:t>
            </a:r>
            <a:r>
              <a:rPr lang="en-US" sz="1200" b="0" dirty="0" err="1">
                <a:solidFill>
                  <a:srgbClr val="D4D4D4"/>
                </a:solidFill>
                <a:effectLst/>
                <a:latin typeface="Consolas" panose="020B0609020204030204" pitchFamily="49" charset="0"/>
              </a:rPr>
              <a:t>i</a:t>
            </a:r>
            <a:r>
              <a:rPr lang="en-US" sz="1200" b="0" dirty="0">
                <a:solidFill>
                  <a:srgbClr val="D4D4D4"/>
                </a:solidFill>
                <a:effectLst/>
                <a:latin typeface="Consolas" panose="020B0609020204030204" pitchFamily="49" charset="0"/>
              </a:rPr>
              <a:t>=1; </a:t>
            </a:r>
            <a:r>
              <a:rPr lang="en-US" sz="1200" b="0" dirty="0" err="1">
                <a:solidFill>
                  <a:srgbClr val="D4D4D4"/>
                </a:solidFill>
                <a:effectLst/>
                <a:latin typeface="Consolas" panose="020B0609020204030204" pitchFamily="49" charset="0"/>
              </a:rPr>
              <a:t>i</a:t>
            </a:r>
            <a:r>
              <a:rPr lang="en-US" sz="1200" b="0" dirty="0">
                <a:solidFill>
                  <a:srgbClr val="D4D4D4"/>
                </a:solidFill>
                <a:effectLst/>
                <a:latin typeface="Consolas" panose="020B0609020204030204" pitchFamily="49" charset="0"/>
              </a:rPr>
              <a:t>&lt;= n; </a:t>
            </a:r>
            <a:r>
              <a:rPr lang="en-US" sz="1200" b="0" dirty="0" err="1">
                <a:solidFill>
                  <a:srgbClr val="D4D4D4"/>
                </a:solidFill>
                <a:effectLst/>
                <a:latin typeface="Consolas" panose="020B0609020204030204" pitchFamily="49" charset="0"/>
              </a:rPr>
              <a:t>i</a:t>
            </a:r>
            <a:r>
              <a:rPr lang="en-US" sz="1200" b="0" dirty="0">
                <a:solidFill>
                  <a:srgbClr val="D4D4D4"/>
                </a:solidFill>
                <a:effectLst/>
                <a:latin typeface="Consolas" panose="020B0609020204030204" pitchFamily="49" charset="0"/>
              </a:rPr>
              <a:t>++) OPT[</a:t>
            </a:r>
            <a:r>
              <a:rPr lang="en-US" sz="1200" b="0" dirty="0" err="1">
                <a:solidFill>
                  <a:srgbClr val="D4D4D4"/>
                </a:solidFill>
                <a:effectLst/>
                <a:latin typeface="Consolas" panose="020B0609020204030204" pitchFamily="49" charset="0"/>
              </a:rPr>
              <a:t>i</a:t>
            </a:r>
            <a:r>
              <a:rPr lang="en-US" sz="1200" b="0" dirty="0">
                <a:solidFill>
                  <a:srgbClr val="D4D4D4"/>
                </a:solidFill>
                <a:effectLst/>
                <a:latin typeface="Consolas" panose="020B0609020204030204" pitchFamily="49" charset="0"/>
              </a:rPr>
              <a:t>] = -1;</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find_optimal</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OPT</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printf</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a:solidFill>
                  <a:srgbClr val="D7BA7D"/>
                </a:solidFill>
                <a:effectLst/>
                <a:latin typeface="Consolas" panose="020B0609020204030204" pitchFamily="49" charset="0"/>
              </a:rPr>
              <a:t>\</a:t>
            </a:r>
            <a:r>
              <a:rPr lang="en-US" sz="1200" b="0" dirty="0" err="1">
                <a:solidFill>
                  <a:srgbClr val="D7BA7D"/>
                </a:solidFill>
                <a:effectLst/>
                <a:latin typeface="Consolas" panose="020B0609020204030204" pitchFamily="49" charset="0"/>
              </a:rPr>
              <a:t>n</a:t>
            </a:r>
            <a:r>
              <a:rPr lang="en-US" sz="1200" b="0" dirty="0" err="1">
                <a:solidFill>
                  <a:srgbClr val="CE9178"/>
                </a:solidFill>
                <a:effectLst/>
                <a:latin typeface="Consolas" panose="020B0609020204030204" pitchFamily="49" charset="0"/>
              </a:rPr>
              <a:t>The</a:t>
            </a:r>
            <a:r>
              <a:rPr lang="en-US" sz="1200" b="0" dirty="0">
                <a:solidFill>
                  <a:srgbClr val="CE9178"/>
                </a:solidFill>
                <a:effectLst/>
                <a:latin typeface="Consolas" panose="020B0609020204030204" pitchFamily="49" charset="0"/>
              </a:rPr>
              <a:t> minimum cost is: %</a:t>
            </a:r>
            <a:r>
              <a:rPr lang="en-US" sz="1200" b="0" dirty="0" err="1">
                <a:solidFill>
                  <a:srgbClr val="CE9178"/>
                </a:solidFill>
                <a:effectLst/>
                <a:latin typeface="Consolas" panose="020B0609020204030204" pitchFamily="49" charset="0"/>
              </a:rPr>
              <a:t>lf</a:t>
            </a:r>
            <a:r>
              <a:rPr lang="en-US" sz="1200" b="0" dirty="0">
                <a:solidFill>
                  <a:srgbClr val="D7BA7D"/>
                </a:solidFill>
                <a:effectLst/>
                <a:latin typeface="Consolas" panose="020B0609020204030204" pitchFamily="49" charset="0"/>
              </a:rPr>
              <a:t>\n\n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find_segments</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cum_sum</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OPT</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free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point_list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free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OPT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free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err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72218DB8-1026-4803-8679-0C1F2C83F823}"/>
              </a:ext>
            </a:extLst>
          </p:cNvPr>
          <p:cNvSpPr txBox="1"/>
          <p:nvPr/>
        </p:nvSpPr>
        <p:spPr>
          <a:xfrm>
            <a:off x="202185" y="59323"/>
            <a:ext cx="9600343" cy="338554"/>
          </a:xfrm>
          <a:prstGeom prst="rect">
            <a:avLst/>
          </a:prstGeom>
          <a:noFill/>
        </p:spPr>
        <p:txBody>
          <a:bodyPr wrap="square" rtlCol="0">
            <a:spAutoFit/>
          </a:bodyPr>
          <a:lstStyle/>
          <a:p>
            <a:r>
              <a:rPr lang="en-US" sz="1600" dirty="0"/>
              <a:t>Main function:</a:t>
            </a:r>
          </a:p>
        </p:txBody>
      </p:sp>
    </p:spTree>
    <p:extLst>
      <p:ext uri="{BB962C8B-B14F-4D97-AF65-F5344CB8AC3E}">
        <p14:creationId xmlns:p14="http://schemas.microsoft.com/office/powerpoint/2010/main" val="2940785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D37D3C-78B4-40E8-9B0D-DF56DDD4F352}"/>
              </a:ext>
            </a:extLst>
          </p:cNvPr>
          <p:cNvSpPr>
            <a:spLocks noGrp="1"/>
          </p:cNvSpPr>
          <p:nvPr>
            <p:ph type="ctrTitle"/>
          </p:nvPr>
        </p:nvSpPr>
        <p:spPr/>
        <p:txBody>
          <a:bodyPr anchor="ctr">
            <a:normAutofit/>
          </a:bodyPr>
          <a:lstStyle/>
          <a:p>
            <a:pPr algn="ctr"/>
            <a:r>
              <a:rPr lang="en-US" sz="6600" dirty="0" err="1"/>
              <a:t>Auxillary</a:t>
            </a:r>
            <a:r>
              <a:rPr lang="en-US" sz="6600" dirty="0"/>
              <a:t> Functions</a:t>
            </a:r>
          </a:p>
        </p:txBody>
      </p:sp>
      <p:sp>
        <p:nvSpPr>
          <p:cNvPr id="6" name="Subtitle 5">
            <a:extLst>
              <a:ext uri="{FF2B5EF4-FFF2-40B4-BE49-F238E27FC236}">
                <a16:creationId xmlns:a16="http://schemas.microsoft.com/office/drawing/2014/main" id="{6E04EAB1-03C6-462A-ABDB-D4E55803070B}"/>
              </a:ext>
            </a:extLst>
          </p:cNvPr>
          <p:cNvSpPr>
            <a:spLocks noGrp="1"/>
          </p:cNvSpPr>
          <p:nvPr>
            <p:ph type="subTitle" idx="1"/>
          </p:nvPr>
        </p:nvSpPr>
        <p:spPr/>
        <p:txBody>
          <a:bodyPr>
            <a:normAutofit/>
          </a:bodyPr>
          <a:lstStyle/>
          <a:p>
            <a:r>
              <a:rPr lang="en-US" sz="1800" cap="none" dirty="0"/>
              <a:t>Functions needed to accept input, find the least error line, find the error of a line, etc.</a:t>
            </a:r>
          </a:p>
        </p:txBody>
      </p:sp>
      <p:sp>
        <p:nvSpPr>
          <p:cNvPr id="4" name="Slide Number Placeholder 3">
            <a:extLst>
              <a:ext uri="{FF2B5EF4-FFF2-40B4-BE49-F238E27FC236}">
                <a16:creationId xmlns:a16="http://schemas.microsoft.com/office/drawing/2014/main" id="{C783346A-70BF-4959-ADF6-4EF465A407C4}"/>
              </a:ext>
            </a:extLst>
          </p:cNvPr>
          <p:cNvSpPr>
            <a:spLocks noGrp="1"/>
          </p:cNvSpPr>
          <p:nvPr>
            <p:ph type="sldNum" sz="quarter" idx="12"/>
          </p:nvPr>
        </p:nvSpPr>
        <p:spPr/>
        <p:txBody>
          <a:bodyPr/>
          <a:lstStyle/>
          <a:p>
            <a:fld id="{3A98EE3D-8CD1-4C3F-BD1C-C98C9596463C}" type="slidenum">
              <a:rPr lang="en-US" smtClean="0"/>
              <a:pPr/>
              <a:t>22</a:t>
            </a:fld>
            <a:endParaRPr lang="en-US" dirty="0"/>
          </a:p>
        </p:txBody>
      </p:sp>
    </p:spTree>
    <p:extLst>
      <p:ext uri="{BB962C8B-B14F-4D97-AF65-F5344CB8AC3E}">
        <p14:creationId xmlns:p14="http://schemas.microsoft.com/office/powerpoint/2010/main" val="2029503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A9C66C-2DEB-4A5B-9814-90AB4DA5E0EF}"/>
              </a:ext>
            </a:extLst>
          </p:cNvPr>
          <p:cNvSpPr>
            <a:spLocks noGrp="1"/>
          </p:cNvSpPr>
          <p:nvPr>
            <p:ph type="sldNum" sz="quarter" idx="12"/>
          </p:nvPr>
        </p:nvSpPr>
        <p:spPr/>
        <p:txBody>
          <a:bodyPr/>
          <a:lstStyle/>
          <a:p>
            <a:fld id="{3A98EE3D-8CD1-4C3F-BD1C-C98C9596463C}" type="slidenum">
              <a:rPr lang="en-US" smtClean="0"/>
              <a:pPr/>
              <a:t>23</a:t>
            </a:fld>
            <a:endParaRPr lang="en-US" dirty="0"/>
          </a:p>
        </p:txBody>
      </p:sp>
      <p:sp>
        <p:nvSpPr>
          <p:cNvPr id="6" name="TextBox 5">
            <a:extLst>
              <a:ext uri="{FF2B5EF4-FFF2-40B4-BE49-F238E27FC236}">
                <a16:creationId xmlns:a16="http://schemas.microsoft.com/office/drawing/2014/main" id="{8BED6E7F-3411-4F2F-BDA5-2866E0FB5423}"/>
              </a:ext>
            </a:extLst>
          </p:cNvPr>
          <p:cNvSpPr txBox="1"/>
          <p:nvPr/>
        </p:nvSpPr>
        <p:spPr>
          <a:xfrm>
            <a:off x="790575" y="11566"/>
            <a:ext cx="10610849" cy="6340197"/>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input</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//function which accepts input and stores </a:t>
            </a:r>
            <a:r>
              <a:rPr lang="en-US" sz="1400" b="0" dirty="0" err="1">
                <a:solidFill>
                  <a:srgbClr val="D4D4D4"/>
                </a:solidFill>
                <a:effectLst/>
                <a:latin typeface="Consolas" panose="020B0609020204030204" pitchFamily="49" charset="0"/>
              </a:rPr>
              <a:t>cum_sum</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&lt;=</a:t>
            </a:r>
            <a:r>
              <a:rPr lang="en-US" sz="1400" b="0" dirty="0" err="1">
                <a:solidFill>
                  <a:srgbClr val="9CDCFE"/>
                </a:solidFill>
                <a:effectLst/>
                <a:latin typeface="Consolas" panose="020B0609020204030204" pitchFamily="49" charset="0"/>
              </a:rPr>
              <a:t>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scanf</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lf</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lf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,&amp;</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,&amp;</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y</a:t>
            </a:r>
            <a:r>
              <a:rPr lang="en-US" sz="1400" b="0" dirty="0">
                <a:solidFill>
                  <a:srgbClr val="D4D4D4"/>
                </a:solidFill>
                <a:effectLst/>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cum_sum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point_list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67935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142DEA-19D9-4386-86B4-0B49137D4CF5}"/>
              </a:ext>
            </a:extLst>
          </p:cNvPr>
          <p:cNvSpPr>
            <a:spLocks noGrp="1"/>
          </p:cNvSpPr>
          <p:nvPr>
            <p:ph type="sldNum" sz="quarter" idx="12"/>
          </p:nvPr>
        </p:nvSpPr>
        <p:spPr/>
        <p:txBody>
          <a:bodyPr/>
          <a:lstStyle/>
          <a:p>
            <a:fld id="{3A98EE3D-8CD1-4C3F-BD1C-C98C9596463C}" type="slidenum">
              <a:rPr lang="en-US" smtClean="0"/>
              <a:pPr/>
              <a:t>24</a:t>
            </a:fld>
            <a:endParaRPr lang="en-US" dirty="0"/>
          </a:p>
        </p:txBody>
      </p:sp>
      <p:sp>
        <p:nvSpPr>
          <p:cNvPr id="6" name="Content Placeholder 5">
            <a:extLst>
              <a:ext uri="{FF2B5EF4-FFF2-40B4-BE49-F238E27FC236}">
                <a16:creationId xmlns:a16="http://schemas.microsoft.com/office/drawing/2014/main" id="{5B918EBB-4FF8-4BEB-86AC-E743BE3EBD21}"/>
              </a:ext>
            </a:extLst>
          </p:cNvPr>
          <p:cNvSpPr>
            <a:spLocks noGrp="1"/>
          </p:cNvSpPr>
          <p:nvPr>
            <p:ph idx="4294967295"/>
          </p:nvPr>
        </p:nvSpPr>
        <p:spPr>
          <a:xfrm>
            <a:off x="1334357" y="1204912"/>
            <a:ext cx="9523286" cy="4448176"/>
          </a:xfrm>
          <a:solidFill>
            <a:schemeClr val="tx1"/>
          </a:solidFill>
        </p:spPr>
        <p:txBody>
          <a:bodyPr>
            <a:normAutofit fontScale="25000" lnSpcReduction="20000"/>
          </a:bodyPr>
          <a:lstStyle/>
          <a:p>
            <a:pPr marL="0" indent="0">
              <a:buNone/>
            </a:pPr>
            <a:r>
              <a:rPr lang="en-US" sz="6400" b="0" dirty="0">
                <a:solidFill>
                  <a:srgbClr val="569CD6"/>
                </a:solidFill>
                <a:effectLst/>
                <a:latin typeface="Consolas" panose="020B0609020204030204" pitchFamily="49" charset="0"/>
              </a:rPr>
              <a:t>double</a:t>
            </a:r>
            <a:r>
              <a:rPr lang="en-US" sz="6400" b="0" dirty="0">
                <a:solidFill>
                  <a:srgbClr val="D4D4D4"/>
                </a:solidFill>
                <a:effectLst/>
                <a:latin typeface="Consolas" panose="020B0609020204030204" pitchFamily="49" charset="0"/>
              </a:rPr>
              <a:t> </a:t>
            </a:r>
            <a:r>
              <a:rPr lang="en-US" sz="6400" b="0" dirty="0">
                <a:solidFill>
                  <a:srgbClr val="DCDCAA"/>
                </a:solidFill>
                <a:effectLst/>
                <a:latin typeface="Consolas" panose="020B0609020204030204" pitchFamily="49" charset="0"/>
              </a:rPr>
              <a:t>error</a:t>
            </a:r>
            <a:r>
              <a:rPr lang="en-US" sz="6400" b="0" dirty="0">
                <a:solidFill>
                  <a:srgbClr val="D4D4D4"/>
                </a:solidFill>
                <a:effectLst/>
                <a:latin typeface="Consolas" panose="020B0609020204030204" pitchFamily="49" charset="0"/>
              </a:rPr>
              <a:t>(</a:t>
            </a:r>
            <a:r>
              <a:rPr lang="en-US" sz="6400" b="0" dirty="0">
                <a:solidFill>
                  <a:srgbClr val="4EC9B0"/>
                </a:solidFill>
                <a:effectLst/>
                <a:latin typeface="Consolas" panose="020B0609020204030204" pitchFamily="49" charset="0"/>
              </a:rPr>
              <a:t>Point</a:t>
            </a:r>
            <a:r>
              <a:rPr lang="en-US" sz="6400" b="0" dirty="0">
                <a:solidFill>
                  <a:srgbClr val="D4D4D4"/>
                </a:solidFill>
                <a:effectLst/>
                <a:latin typeface="Consolas" panose="020B0609020204030204" pitchFamily="49" charset="0"/>
              </a:rPr>
              <a:t> </a:t>
            </a:r>
            <a:r>
              <a:rPr lang="en-US" sz="6400" b="0" dirty="0">
                <a:solidFill>
                  <a:srgbClr val="9CDCFE"/>
                </a:solidFill>
                <a:effectLst/>
                <a:latin typeface="Consolas" panose="020B0609020204030204" pitchFamily="49" charset="0"/>
              </a:rPr>
              <a:t>P</a:t>
            </a:r>
            <a:r>
              <a:rPr lang="en-US" sz="6400" b="0" dirty="0">
                <a:solidFill>
                  <a:srgbClr val="569CD6"/>
                </a:solidFill>
                <a:effectLst/>
                <a:latin typeface="Consolas" panose="020B0609020204030204" pitchFamily="49" charset="0"/>
              </a:rPr>
              <a:t>[]</a:t>
            </a:r>
            <a:r>
              <a:rPr lang="en-US" sz="6400" b="0" dirty="0">
                <a:solidFill>
                  <a:srgbClr val="D4D4D4"/>
                </a:solidFill>
                <a:effectLst/>
                <a:latin typeface="Consolas" panose="020B0609020204030204" pitchFamily="49" charset="0"/>
              </a:rPr>
              <a:t>,</a:t>
            </a:r>
            <a:r>
              <a:rPr lang="en-US" sz="6400" b="0" dirty="0">
                <a:solidFill>
                  <a:srgbClr val="569CD6"/>
                </a:solidFill>
                <a:effectLst/>
                <a:latin typeface="Consolas" panose="020B0609020204030204" pitchFamily="49" charset="0"/>
              </a:rPr>
              <a:t>int</a:t>
            </a:r>
            <a:r>
              <a:rPr lang="en-US" sz="6400" b="0" dirty="0">
                <a:solidFill>
                  <a:srgbClr val="D4D4D4"/>
                </a:solidFill>
                <a:effectLst/>
                <a:latin typeface="Consolas" panose="020B0609020204030204" pitchFamily="49" charset="0"/>
              </a:rPr>
              <a:t> </a:t>
            </a:r>
            <a:r>
              <a:rPr lang="en-US" sz="6400" b="0" dirty="0" err="1">
                <a:solidFill>
                  <a:srgbClr val="9CDCFE"/>
                </a:solidFill>
                <a:effectLst/>
                <a:latin typeface="Consolas" panose="020B0609020204030204" pitchFamily="49" charset="0"/>
              </a:rPr>
              <a:t>st</a:t>
            </a:r>
            <a:r>
              <a:rPr lang="en-US" sz="6400" b="0" dirty="0" err="1">
                <a:solidFill>
                  <a:srgbClr val="D4D4D4"/>
                </a:solidFill>
                <a:effectLst/>
                <a:latin typeface="Consolas" panose="020B0609020204030204" pitchFamily="49" charset="0"/>
              </a:rPr>
              <a:t>,</a:t>
            </a:r>
            <a:r>
              <a:rPr lang="en-US" sz="6400" b="0" dirty="0" err="1">
                <a:solidFill>
                  <a:srgbClr val="569CD6"/>
                </a:solidFill>
                <a:effectLst/>
                <a:latin typeface="Consolas" panose="020B0609020204030204" pitchFamily="49" charset="0"/>
              </a:rPr>
              <a:t>int</a:t>
            </a:r>
            <a:r>
              <a:rPr lang="en-US" sz="6400" b="0" dirty="0">
                <a:solidFill>
                  <a:srgbClr val="D4D4D4"/>
                </a:solidFill>
                <a:effectLst/>
                <a:latin typeface="Consolas" panose="020B0609020204030204" pitchFamily="49" charset="0"/>
              </a:rPr>
              <a:t> </a:t>
            </a:r>
            <a:r>
              <a:rPr lang="en-US" sz="6400" b="0" dirty="0" err="1">
                <a:solidFill>
                  <a:srgbClr val="9CDCFE"/>
                </a:solidFill>
                <a:effectLst/>
                <a:latin typeface="Consolas" panose="020B0609020204030204" pitchFamily="49" charset="0"/>
              </a:rPr>
              <a:t>end</a:t>
            </a:r>
            <a:r>
              <a:rPr lang="en-US" sz="6400" b="0" dirty="0" err="1">
                <a:solidFill>
                  <a:srgbClr val="D4D4D4"/>
                </a:solidFill>
                <a:effectLst/>
                <a:latin typeface="Consolas" panose="020B0609020204030204" pitchFamily="49" charset="0"/>
              </a:rPr>
              <a:t>,</a:t>
            </a:r>
            <a:r>
              <a:rPr lang="en-US" sz="6400" b="0" dirty="0" err="1">
                <a:solidFill>
                  <a:srgbClr val="569CD6"/>
                </a:solidFill>
                <a:effectLst/>
                <a:latin typeface="Consolas" panose="020B0609020204030204" pitchFamily="49" charset="0"/>
              </a:rPr>
              <a:t>double</a:t>
            </a:r>
            <a:r>
              <a:rPr lang="en-US" sz="6400" b="0" dirty="0">
                <a:solidFill>
                  <a:srgbClr val="D4D4D4"/>
                </a:solidFill>
                <a:effectLst/>
                <a:latin typeface="Consolas" panose="020B0609020204030204" pitchFamily="49" charset="0"/>
              </a:rPr>
              <a:t> </a:t>
            </a:r>
            <a:r>
              <a:rPr lang="en-US" sz="6400" b="0" dirty="0" err="1">
                <a:solidFill>
                  <a:srgbClr val="9CDCFE"/>
                </a:solidFill>
                <a:effectLst/>
                <a:latin typeface="Consolas" panose="020B0609020204030204" pitchFamily="49" charset="0"/>
              </a:rPr>
              <a:t>a</a:t>
            </a:r>
            <a:r>
              <a:rPr lang="en-US" sz="6400" b="0" dirty="0" err="1">
                <a:solidFill>
                  <a:srgbClr val="D4D4D4"/>
                </a:solidFill>
                <a:effectLst/>
                <a:latin typeface="Consolas" panose="020B0609020204030204" pitchFamily="49" charset="0"/>
              </a:rPr>
              <a:t>,</a:t>
            </a:r>
            <a:r>
              <a:rPr lang="en-US" sz="6400" b="0" dirty="0" err="1">
                <a:solidFill>
                  <a:srgbClr val="569CD6"/>
                </a:solidFill>
                <a:effectLst/>
                <a:latin typeface="Consolas" panose="020B0609020204030204" pitchFamily="49" charset="0"/>
              </a:rPr>
              <a:t>double</a:t>
            </a:r>
            <a:r>
              <a:rPr lang="en-US" sz="6400" b="0" dirty="0">
                <a:solidFill>
                  <a:srgbClr val="D4D4D4"/>
                </a:solidFill>
                <a:effectLst/>
                <a:latin typeface="Consolas" panose="020B0609020204030204" pitchFamily="49" charset="0"/>
              </a:rPr>
              <a:t> </a:t>
            </a:r>
            <a:r>
              <a:rPr lang="en-US" sz="6400" b="0" dirty="0">
                <a:solidFill>
                  <a:srgbClr val="9CDCFE"/>
                </a:solidFill>
                <a:effectLst/>
                <a:latin typeface="Consolas" panose="020B0609020204030204" pitchFamily="49" charset="0"/>
              </a:rPr>
              <a:t>b</a:t>
            </a:r>
            <a:r>
              <a:rPr lang="en-US" sz="6400" b="0" dirty="0">
                <a:solidFill>
                  <a:srgbClr val="D4D4D4"/>
                </a:solidFill>
                <a:effectLst/>
                <a:latin typeface="Consolas" panose="020B0609020204030204" pitchFamily="49" charset="0"/>
              </a:rPr>
              <a:t>) </a:t>
            </a:r>
            <a:r>
              <a:rPr lang="en-US" sz="6400" b="0" dirty="0">
                <a:solidFill>
                  <a:srgbClr val="6A9955"/>
                </a:solidFill>
                <a:effectLst/>
                <a:latin typeface="Consolas" panose="020B0609020204030204" pitchFamily="49" charset="0"/>
              </a:rPr>
              <a:t>//error function</a:t>
            </a:r>
            <a:br>
              <a:rPr lang="en-US" sz="6400" dirty="0">
                <a:solidFill>
                  <a:srgbClr val="D4D4D4"/>
                </a:solidFill>
                <a:latin typeface="Consolas" panose="020B0609020204030204" pitchFamily="49" charset="0"/>
              </a:rPr>
            </a:br>
            <a:r>
              <a:rPr lang="en-US" sz="6400" b="0" dirty="0">
                <a:solidFill>
                  <a:srgbClr val="D4D4D4"/>
                </a:solidFill>
                <a:effectLst/>
                <a:latin typeface="Consolas" panose="020B0609020204030204" pitchFamily="49" charset="0"/>
              </a:rPr>
              <a:t>{   </a:t>
            </a:r>
            <a:br>
              <a:rPr lang="en-US" sz="6400" dirty="0">
                <a:solidFill>
                  <a:srgbClr val="D4D4D4"/>
                </a:solidFill>
                <a:latin typeface="Consolas" panose="020B0609020204030204" pitchFamily="49" charset="0"/>
              </a:rPr>
            </a:br>
            <a:r>
              <a:rPr lang="en-US" sz="6400" b="0" dirty="0">
                <a:solidFill>
                  <a:srgbClr val="D4D4D4"/>
                </a:solidFill>
                <a:effectLst/>
                <a:latin typeface="Consolas" panose="020B0609020204030204" pitchFamily="49" charset="0"/>
              </a:rPr>
              <a:t>    </a:t>
            </a:r>
            <a:r>
              <a:rPr lang="en-US" sz="6400" b="0" dirty="0">
                <a:solidFill>
                  <a:srgbClr val="C586C0"/>
                </a:solidFill>
                <a:effectLst/>
                <a:latin typeface="Consolas" panose="020B0609020204030204" pitchFamily="49" charset="0"/>
              </a:rPr>
              <a:t>if</a:t>
            </a:r>
            <a:r>
              <a:rPr lang="en-US" sz="6400" b="0" dirty="0">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st</a:t>
            </a:r>
            <a:r>
              <a:rPr lang="en-US" sz="6400" b="0" dirty="0">
                <a:solidFill>
                  <a:srgbClr val="D4D4D4"/>
                </a:solidFill>
                <a:effectLst/>
                <a:latin typeface="Consolas" panose="020B0609020204030204" pitchFamily="49" charset="0"/>
              </a:rPr>
              <a:t> == </a:t>
            </a:r>
            <a:r>
              <a:rPr lang="en-US" sz="6400" b="0" dirty="0">
                <a:solidFill>
                  <a:srgbClr val="9CDCFE"/>
                </a:solidFill>
                <a:effectLst/>
                <a:latin typeface="Consolas" panose="020B0609020204030204" pitchFamily="49" charset="0"/>
              </a:rPr>
              <a:t>end</a:t>
            </a:r>
            <a:r>
              <a:rPr lang="en-US" sz="6400" b="0" dirty="0">
                <a:solidFill>
                  <a:srgbClr val="D4D4D4"/>
                </a:solidFill>
                <a:effectLst/>
                <a:latin typeface="Consolas" panose="020B0609020204030204" pitchFamily="49" charset="0"/>
              </a:rPr>
              <a:t>)        </a:t>
            </a:r>
          </a:p>
          <a:p>
            <a:pPr marL="0" indent="0">
              <a:buNone/>
            </a:pPr>
            <a:r>
              <a:rPr lang="en-US" sz="6400" dirty="0">
                <a:solidFill>
                  <a:srgbClr val="D4D4D4"/>
                </a:solidFill>
                <a:latin typeface="Consolas" panose="020B0609020204030204" pitchFamily="49" charset="0"/>
              </a:rPr>
              <a:t>	</a:t>
            </a:r>
            <a:r>
              <a:rPr lang="en-US" sz="6400" b="0" dirty="0">
                <a:solidFill>
                  <a:srgbClr val="C586C0"/>
                </a:solidFill>
                <a:effectLst/>
                <a:latin typeface="Consolas" panose="020B0609020204030204" pitchFamily="49" charset="0"/>
              </a:rPr>
              <a:t>return</a:t>
            </a:r>
            <a:r>
              <a:rPr lang="en-US" sz="6400" b="0" dirty="0">
                <a:solidFill>
                  <a:srgbClr val="D4D4D4"/>
                </a:solidFill>
                <a:effectLst/>
                <a:latin typeface="Consolas" panose="020B0609020204030204" pitchFamily="49" charset="0"/>
              </a:rPr>
              <a:t> </a:t>
            </a:r>
            <a:r>
              <a:rPr lang="en-US" sz="6400" b="0" dirty="0">
                <a:solidFill>
                  <a:srgbClr val="B5CEA8"/>
                </a:solidFill>
                <a:effectLst/>
                <a:latin typeface="Consolas" panose="020B0609020204030204" pitchFamily="49" charset="0"/>
              </a:rPr>
              <a:t>0</a:t>
            </a:r>
            <a:r>
              <a:rPr lang="en-US" sz="6400" b="0" dirty="0">
                <a:solidFill>
                  <a:srgbClr val="D4D4D4"/>
                </a:solidFill>
                <a:effectLst/>
                <a:latin typeface="Consolas" panose="020B0609020204030204" pitchFamily="49" charset="0"/>
              </a:rPr>
              <a:t>;</a:t>
            </a:r>
          </a:p>
          <a:p>
            <a:r>
              <a:rPr lang="en-US" sz="6400" b="0" dirty="0">
                <a:solidFill>
                  <a:srgbClr val="D4D4D4"/>
                </a:solidFill>
                <a:effectLst/>
                <a:latin typeface="Consolas" panose="020B0609020204030204" pitchFamily="49" charset="0"/>
              </a:rPr>
              <a:t>   </a:t>
            </a:r>
          </a:p>
          <a:p>
            <a:pPr marL="384048" lvl="2" indent="0">
              <a:buNone/>
            </a:pPr>
            <a:r>
              <a:rPr lang="en-US" sz="5800" dirty="0">
                <a:solidFill>
                  <a:srgbClr val="D4D4D4"/>
                </a:solidFill>
                <a:latin typeface="Consolas" panose="020B0609020204030204" pitchFamily="49" charset="0"/>
              </a:rPr>
              <a:t> </a:t>
            </a:r>
            <a:r>
              <a:rPr lang="en-US" sz="5800" b="0" dirty="0">
                <a:solidFill>
                  <a:srgbClr val="569CD6"/>
                </a:solidFill>
                <a:effectLst/>
                <a:latin typeface="Consolas" panose="020B0609020204030204" pitchFamily="49" charset="0"/>
              </a:rPr>
              <a:t>double</a:t>
            </a:r>
            <a:r>
              <a:rPr lang="en-US" sz="5800" b="0" dirty="0">
                <a:solidFill>
                  <a:srgbClr val="D4D4D4"/>
                </a:solidFill>
                <a:effectLst/>
                <a:latin typeface="Consolas" panose="020B0609020204030204" pitchFamily="49" charset="0"/>
              </a:rPr>
              <a:t> </a:t>
            </a:r>
            <a:r>
              <a:rPr lang="en-US" sz="5800" b="0" dirty="0">
                <a:solidFill>
                  <a:srgbClr val="9CDCFE"/>
                </a:solidFill>
                <a:effectLst/>
                <a:latin typeface="Consolas" panose="020B0609020204030204" pitchFamily="49" charset="0"/>
              </a:rPr>
              <a:t>error</a:t>
            </a:r>
            <a:r>
              <a:rPr lang="en-US" sz="5800" b="0" dirty="0">
                <a:solidFill>
                  <a:srgbClr val="D4D4D4"/>
                </a:solidFill>
                <a:effectLst/>
                <a:latin typeface="Consolas" panose="020B0609020204030204" pitchFamily="49" charset="0"/>
              </a:rPr>
              <a:t>=</a:t>
            </a:r>
            <a:r>
              <a:rPr lang="en-US" sz="5800" b="0" dirty="0">
                <a:solidFill>
                  <a:srgbClr val="B5CEA8"/>
                </a:solidFill>
                <a:effectLst/>
                <a:latin typeface="Consolas" panose="020B0609020204030204" pitchFamily="49" charset="0"/>
              </a:rPr>
              <a:t>0.0</a:t>
            </a:r>
            <a:r>
              <a:rPr lang="en-US" sz="5800" b="0" dirty="0">
                <a:solidFill>
                  <a:srgbClr val="D4D4D4"/>
                </a:solidFill>
                <a:effectLst/>
                <a:latin typeface="Consolas" panose="020B0609020204030204" pitchFamily="49" charset="0"/>
              </a:rPr>
              <a:t>;</a:t>
            </a:r>
          </a:p>
          <a:p>
            <a:r>
              <a:rPr lang="en-US" sz="6400" b="0" dirty="0">
                <a:solidFill>
                  <a:srgbClr val="D4D4D4"/>
                </a:solidFill>
                <a:effectLst/>
                <a:latin typeface="Consolas" panose="020B0609020204030204" pitchFamily="49" charset="0"/>
              </a:rPr>
              <a:t>   </a:t>
            </a:r>
            <a:r>
              <a:rPr lang="en-US" sz="6400" b="0" dirty="0">
                <a:solidFill>
                  <a:srgbClr val="C586C0"/>
                </a:solidFill>
                <a:effectLst/>
                <a:latin typeface="Consolas" panose="020B0609020204030204" pitchFamily="49" charset="0"/>
              </a:rPr>
              <a:t>for</a:t>
            </a:r>
            <a:r>
              <a:rPr lang="en-US" sz="6400" b="0" dirty="0">
                <a:solidFill>
                  <a:srgbClr val="D4D4D4"/>
                </a:solidFill>
                <a:effectLst/>
                <a:latin typeface="Consolas" panose="020B0609020204030204" pitchFamily="49" charset="0"/>
              </a:rPr>
              <a:t>(</a:t>
            </a:r>
            <a:r>
              <a:rPr lang="en-US" sz="6400" b="0" dirty="0">
                <a:solidFill>
                  <a:srgbClr val="569CD6"/>
                </a:solidFill>
                <a:effectLst/>
                <a:latin typeface="Consolas" panose="020B0609020204030204" pitchFamily="49" charset="0"/>
              </a:rPr>
              <a:t>int</a:t>
            </a:r>
            <a:r>
              <a:rPr lang="en-US" sz="6400" b="0" dirty="0">
                <a:solidFill>
                  <a:srgbClr val="D4D4D4"/>
                </a:solidFill>
                <a:effectLst/>
                <a:latin typeface="Consolas" panose="020B0609020204030204" pitchFamily="49" charset="0"/>
              </a:rPr>
              <a:t> </a:t>
            </a:r>
            <a:r>
              <a:rPr lang="en-US" sz="6400" b="0" dirty="0" err="1">
                <a:solidFill>
                  <a:srgbClr val="9CDCFE"/>
                </a:solidFill>
                <a:effectLst/>
                <a:latin typeface="Consolas" panose="020B0609020204030204" pitchFamily="49" charset="0"/>
              </a:rPr>
              <a:t>i</a:t>
            </a:r>
            <a:r>
              <a:rPr lang="en-US" sz="6400" b="0" dirty="0">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st</a:t>
            </a:r>
            <a:r>
              <a:rPr lang="en-US" sz="6400" b="0" dirty="0" err="1">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i</a:t>
            </a:r>
            <a:r>
              <a:rPr lang="en-US" sz="6400" b="0" dirty="0">
                <a:solidFill>
                  <a:srgbClr val="D4D4D4"/>
                </a:solidFill>
                <a:effectLst/>
                <a:latin typeface="Consolas" panose="020B0609020204030204" pitchFamily="49" charset="0"/>
              </a:rPr>
              <a:t>&lt;=</a:t>
            </a:r>
            <a:r>
              <a:rPr lang="en-US" sz="6400" b="0" dirty="0" err="1">
                <a:solidFill>
                  <a:srgbClr val="9CDCFE"/>
                </a:solidFill>
                <a:effectLst/>
                <a:latin typeface="Consolas" panose="020B0609020204030204" pitchFamily="49" charset="0"/>
              </a:rPr>
              <a:t>end</a:t>
            </a:r>
            <a:r>
              <a:rPr lang="en-US" sz="6400" b="0" dirty="0" err="1">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i</a:t>
            </a:r>
            <a:r>
              <a:rPr lang="en-US" sz="6400" b="0" dirty="0">
                <a:solidFill>
                  <a:srgbClr val="D4D4D4"/>
                </a:solidFill>
                <a:effectLst/>
                <a:latin typeface="Consolas" panose="020B0609020204030204" pitchFamily="49" charset="0"/>
              </a:rPr>
              <a:t>++)</a:t>
            </a:r>
          </a:p>
          <a:p>
            <a:r>
              <a:rPr lang="en-US" sz="6400" b="0" dirty="0">
                <a:solidFill>
                  <a:srgbClr val="D4D4D4"/>
                </a:solidFill>
                <a:effectLst/>
                <a:latin typeface="Consolas" panose="020B0609020204030204" pitchFamily="49" charset="0"/>
              </a:rPr>
              <a:t>   {</a:t>
            </a:r>
          </a:p>
          <a:p>
            <a:pPr marL="0" indent="0">
              <a:buNone/>
            </a:pPr>
            <a:r>
              <a:rPr lang="en-US" sz="6400" b="0" dirty="0">
                <a:solidFill>
                  <a:srgbClr val="D4D4D4"/>
                </a:solidFill>
                <a:effectLst/>
                <a:latin typeface="Consolas" panose="020B0609020204030204" pitchFamily="49" charset="0"/>
              </a:rPr>
              <a:t>         </a:t>
            </a:r>
            <a:r>
              <a:rPr lang="en-US" sz="6400" b="0" dirty="0">
                <a:solidFill>
                  <a:srgbClr val="9CDCFE"/>
                </a:solidFill>
                <a:effectLst/>
                <a:latin typeface="Consolas" panose="020B0609020204030204" pitchFamily="49" charset="0"/>
              </a:rPr>
              <a:t>error</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P</a:t>
            </a:r>
            <a:r>
              <a:rPr lang="en-US" sz="6400" b="0" dirty="0">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i</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y</a:t>
            </a:r>
            <a:r>
              <a:rPr lang="en-US" sz="6400" b="0" dirty="0">
                <a:solidFill>
                  <a:srgbClr val="D4D4D4"/>
                </a:solidFill>
                <a:effectLst/>
                <a:latin typeface="Consolas" panose="020B0609020204030204" pitchFamily="49" charset="0"/>
              </a:rPr>
              <a:t>- </a:t>
            </a:r>
            <a:r>
              <a:rPr lang="en-US" sz="6400" b="0" dirty="0">
                <a:solidFill>
                  <a:srgbClr val="9CDCFE"/>
                </a:solidFill>
                <a:effectLst/>
                <a:latin typeface="Consolas" panose="020B0609020204030204" pitchFamily="49" charset="0"/>
              </a:rPr>
              <a:t>a</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P</a:t>
            </a:r>
            <a:r>
              <a:rPr lang="en-US" sz="6400" b="0" dirty="0">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i</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x</a:t>
            </a:r>
            <a:r>
              <a:rPr lang="en-US" sz="6400" b="0" dirty="0">
                <a:solidFill>
                  <a:srgbClr val="D4D4D4"/>
                </a:solidFill>
                <a:effectLst/>
                <a:latin typeface="Consolas" panose="020B0609020204030204" pitchFamily="49" charset="0"/>
              </a:rPr>
              <a:t> - </a:t>
            </a:r>
            <a:r>
              <a:rPr lang="en-US" sz="6400" b="0" dirty="0">
                <a:solidFill>
                  <a:srgbClr val="9CDCFE"/>
                </a:solidFill>
                <a:effectLst/>
                <a:latin typeface="Consolas" panose="020B0609020204030204" pitchFamily="49" charset="0"/>
              </a:rPr>
              <a:t>b</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P</a:t>
            </a:r>
            <a:r>
              <a:rPr lang="en-US" sz="6400" b="0" dirty="0">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i</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y</a:t>
            </a:r>
            <a:r>
              <a:rPr lang="en-US" sz="6400" b="0" dirty="0">
                <a:solidFill>
                  <a:srgbClr val="D4D4D4"/>
                </a:solidFill>
                <a:effectLst/>
                <a:latin typeface="Consolas" panose="020B0609020204030204" pitchFamily="49" charset="0"/>
              </a:rPr>
              <a:t>- </a:t>
            </a:r>
            <a:r>
              <a:rPr lang="en-US" sz="6400" b="0" dirty="0">
                <a:solidFill>
                  <a:srgbClr val="9CDCFE"/>
                </a:solidFill>
                <a:effectLst/>
                <a:latin typeface="Consolas" panose="020B0609020204030204" pitchFamily="49" charset="0"/>
              </a:rPr>
              <a:t>a</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P</a:t>
            </a:r>
            <a:r>
              <a:rPr lang="en-US" sz="6400" b="0" dirty="0">
                <a:solidFill>
                  <a:srgbClr val="D4D4D4"/>
                </a:solidFill>
                <a:effectLst/>
                <a:latin typeface="Consolas" panose="020B0609020204030204" pitchFamily="49" charset="0"/>
              </a:rPr>
              <a:t>[</a:t>
            </a:r>
            <a:r>
              <a:rPr lang="en-US" sz="6400" b="0" dirty="0" err="1">
                <a:solidFill>
                  <a:srgbClr val="9CDCFE"/>
                </a:solidFill>
                <a:effectLst/>
                <a:latin typeface="Consolas" panose="020B0609020204030204" pitchFamily="49" charset="0"/>
              </a:rPr>
              <a:t>i</a:t>
            </a:r>
            <a:r>
              <a:rPr lang="en-US" sz="6400" b="0" dirty="0">
                <a:solidFill>
                  <a:srgbClr val="D4D4D4"/>
                </a:solidFill>
                <a:effectLst/>
                <a:latin typeface="Consolas" panose="020B0609020204030204" pitchFamily="49" charset="0"/>
              </a:rPr>
              <a:t>].</a:t>
            </a:r>
            <a:r>
              <a:rPr lang="en-US" sz="6400" b="0" dirty="0">
                <a:solidFill>
                  <a:srgbClr val="9CDCFE"/>
                </a:solidFill>
                <a:effectLst/>
                <a:latin typeface="Consolas" panose="020B0609020204030204" pitchFamily="49" charset="0"/>
              </a:rPr>
              <a:t>x</a:t>
            </a:r>
            <a:r>
              <a:rPr lang="en-US" sz="6400" b="0" dirty="0">
                <a:solidFill>
                  <a:srgbClr val="D4D4D4"/>
                </a:solidFill>
                <a:effectLst/>
                <a:latin typeface="Consolas" panose="020B0609020204030204" pitchFamily="49" charset="0"/>
              </a:rPr>
              <a:t> - </a:t>
            </a:r>
            <a:r>
              <a:rPr lang="en-US" sz="6400" b="0" dirty="0">
                <a:solidFill>
                  <a:srgbClr val="9CDCFE"/>
                </a:solidFill>
                <a:effectLst/>
                <a:latin typeface="Consolas" panose="020B0609020204030204" pitchFamily="49" charset="0"/>
              </a:rPr>
              <a:t>b</a:t>
            </a:r>
            <a:r>
              <a:rPr lang="en-US" sz="6400" b="0" dirty="0">
                <a:solidFill>
                  <a:srgbClr val="D4D4D4"/>
                </a:solidFill>
                <a:effectLst/>
                <a:latin typeface="Consolas" panose="020B0609020204030204" pitchFamily="49" charset="0"/>
              </a:rPr>
              <a:t>);</a:t>
            </a:r>
          </a:p>
          <a:p>
            <a:r>
              <a:rPr lang="en-US" sz="6400" b="0" dirty="0">
                <a:solidFill>
                  <a:srgbClr val="D4D4D4"/>
                </a:solidFill>
                <a:effectLst/>
                <a:latin typeface="Consolas" panose="020B0609020204030204" pitchFamily="49" charset="0"/>
              </a:rPr>
              <a:t>   } </a:t>
            </a:r>
          </a:p>
          <a:p>
            <a:r>
              <a:rPr lang="en-US" sz="6400" b="0" dirty="0">
                <a:solidFill>
                  <a:srgbClr val="D4D4D4"/>
                </a:solidFill>
                <a:effectLst/>
                <a:latin typeface="Consolas" panose="020B0609020204030204" pitchFamily="49" charset="0"/>
              </a:rPr>
              <a:t>    </a:t>
            </a:r>
            <a:r>
              <a:rPr lang="en-US" sz="6400" b="0" dirty="0">
                <a:solidFill>
                  <a:srgbClr val="C586C0"/>
                </a:solidFill>
                <a:effectLst/>
                <a:latin typeface="Consolas" panose="020B0609020204030204" pitchFamily="49" charset="0"/>
              </a:rPr>
              <a:t>return</a:t>
            </a:r>
            <a:r>
              <a:rPr lang="en-US" sz="6400" b="0" dirty="0">
                <a:solidFill>
                  <a:srgbClr val="D4D4D4"/>
                </a:solidFill>
                <a:effectLst/>
                <a:latin typeface="Consolas" panose="020B0609020204030204" pitchFamily="49" charset="0"/>
              </a:rPr>
              <a:t> </a:t>
            </a:r>
            <a:r>
              <a:rPr lang="en-US" sz="6400" b="0" dirty="0">
                <a:solidFill>
                  <a:srgbClr val="9CDCFE"/>
                </a:solidFill>
                <a:effectLst/>
                <a:latin typeface="Consolas" panose="020B0609020204030204" pitchFamily="49" charset="0"/>
              </a:rPr>
              <a:t>error</a:t>
            </a:r>
            <a:r>
              <a:rPr lang="en-US" sz="6400" b="0" dirty="0">
                <a:solidFill>
                  <a:srgbClr val="D4D4D4"/>
                </a:solidFill>
                <a:effectLst/>
                <a:latin typeface="Consolas" panose="020B0609020204030204" pitchFamily="49" charset="0"/>
              </a:rPr>
              <a:t>;</a:t>
            </a:r>
          </a:p>
          <a:p>
            <a:r>
              <a:rPr lang="en-US" sz="6400" dirty="0">
                <a:solidFill>
                  <a:srgbClr val="D4D4D4"/>
                </a:solidFill>
                <a:latin typeface="Consolas" panose="020B0609020204030204" pitchFamily="49" charset="0"/>
              </a:rPr>
              <a:t>}</a:t>
            </a:r>
            <a:endParaRPr lang="en-US" sz="3600"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sz="2800" dirty="0"/>
          </a:p>
        </p:txBody>
      </p:sp>
      <p:sp>
        <p:nvSpPr>
          <p:cNvPr id="2" name="TextBox 1">
            <a:extLst>
              <a:ext uri="{FF2B5EF4-FFF2-40B4-BE49-F238E27FC236}">
                <a16:creationId xmlns:a16="http://schemas.microsoft.com/office/drawing/2014/main" id="{705F8513-4811-4717-92D7-041F9B2B93A7}"/>
              </a:ext>
            </a:extLst>
          </p:cNvPr>
          <p:cNvSpPr txBox="1"/>
          <p:nvPr/>
        </p:nvSpPr>
        <p:spPr>
          <a:xfrm>
            <a:off x="1257300" y="585787"/>
            <a:ext cx="9600343" cy="371475"/>
          </a:xfrm>
          <a:prstGeom prst="rect">
            <a:avLst/>
          </a:prstGeom>
          <a:noFill/>
        </p:spPr>
        <p:txBody>
          <a:bodyPr wrap="square" rtlCol="0">
            <a:spAutoFit/>
          </a:bodyPr>
          <a:lstStyle/>
          <a:p>
            <a:r>
              <a:rPr lang="en-US" dirty="0"/>
              <a:t>Function to calculate the RSS error, given a line and a set of points:</a:t>
            </a:r>
          </a:p>
        </p:txBody>
      </p:sp>
    </p:spTree>
    <p:extLst>
      <p:ext uri="{BB962C8B-B14F-4D97-AF65-F5344CB8AC3E}">
        <p14:creationId xmlns:p14="http://schemas.microsoft.com/office/powerpoint/2010/main" val="175965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BBFE6D-D976-48AF-AFF9-6FA60ADEE641}"/>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4" name="TextBox 3">
            <a:extLst>
              <a:ext uri="{FF2B5EF4-FFF2-40B4-BE49-F238E27FC236}">
                <a16:creationId xmlns:a16="http://schemas.microsoft.com/office/drawing/2014/main" id="{99648BA7-49E9-4849-89E3-907A8D1B9C3A}"/>
              </a:ext>
            </a:extLst>
          </p:cNvPr>
          <p:cNvSpPr txBox="1"/>
          <p:nvPr/>
        </p:nvSpPr>
        <p:spPr>
          <a:xfrm>
            <a:off x="666750" y="1322278"/>
            <a:ext cx="10858500" cy="4524315"/>
          </a:xfrm>
          <a:prstGeom prst="rect">
            <a:avLst/>
          </a:prstGeom>
          <a:solidFill>
            <a:schemeClr val="tx1"/>
          </a:solidFill>
        </p:spPr>
        <p:txBody>
          <a:bodyPr wrap="square">
            <a:spAutoFit/>
          </a:bodyPr>
          <a:lstStyle/>
          <a:p>
            <a:r>
              <a:rPr lang="en-US" sz="1600" b="0" dirty="0">
                <a:solidFill>
                  <a:srgbClr val="6A9955"/>
                </a:solidFill>
                <a:effectLst/>
                <a:latin typeface="Consolas" panose="020B0609020204030204" pitchFamily="49" charset="0"/>
              </a:rPr>
              <a:t>//finds line through p(i,i+1,...,j) O(1)</a:t>
            </a:r>
            <a:endParaRPr lang="en-US" sz="1600" b="0" dirty="0">
              <a:solidFill>
                <a:srgbClr val="D4D4D4"/>
              </a:solidFill>
              <a:effectLst/>
              <a:latin typeface="Consolas" panose="020B0609020204030204" pitchFamily="49" charset="0"/>
            </a:endParaRPr>
          </a:p>
          <a:p>
            <a:r>
              <a:rPr lang="en-US" sz="1600" b="0" dirty="0">
                <a:solidFill>
                  <a:srgbClr val="4EC9B0"/>
                </a:solidFill>
                <a:effectLst/>
                <a:latin typeface="Consolas" panose="020B0609020204030204" pitchFamily="49" charset="0"/>
              </a:rPr>
              <a:t>Line</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find_line</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Point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point_list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cum_sum</a:t>
            </a:r>
            <a:r>
              <a:rPr lang="en-US" sz="1600" b="0" dirty="0">
                <a:solidFill>
                  <a:srgbClr val="569CD6"/>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Line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den</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4</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4</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den</a:t>
            </a:r>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l</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cum_sum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j</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FAA5AEF-5E03-4797-B49B-86E7CBF5E509}"/>
              </a:ext>
            </a:extLst>
          </p:cNvPr>
          <p:cNvSpPr txBox="1"/>
          <p:nvPr/>
        </p:nvSpPr>
        <p:spPr>
          <a:xfrm>
            <a:off x="666750" y="639932"/>
            <a:ext cx="9600343" cy="371475"/>
          </a:xfrm>
          <a:prstGeom prst="rect">
            <a:avLst/>
          </a:prstGeom>
          <a:noFill/>
        </p:spPr>
        <p:txBody>
          <a:bodyPr wrap="square" rtlCol="0">
            <a:spAutoFit/>
          </a:bodyPr>
          <a:lstStyle/>
          <a:p>
            <a:r>
              <a:rPr lang="en-US" dirty="0"/>
              <a:t>Function to find the best fit line through a set of points:</a:t>
            </a:r>
          </a:p>
        </p:txBody>
      </p:sp>
    </p:spTree>
    <p:extLst>
      <p:ext uri="{BB962C8B-B14F-4D97-AF65-F5344CB8AC3E}">
        <p14:creationId xmlns:p14="http://schemas.microsoft.com/office/powerpoint/2010/main" val="3296960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9ACED4-277F-4CF4-8804-72C57169FCAA}"/>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4" name="TextBox 3">
            <a:extLst>
              <a:ext uri="{FF2B5EF4-FFF2-40B4-BE49-F238E27FC236}">
                <a16:creationId xmlns:a16="http://schemas.microsoft.com/office/drawing/2014/main" id="{8B3FE099-3D17-4C7F-BB33-6CAC184EC527}"/>
              </a:ext>
            </a:extLst>
          </p:cNvPr>
          <p:cNvSpPr txBox="1"/>
          <p:nvPr/>
        </p:nvSpPr>
        <p:spPr>
          <a:xfrm>
            <a:off x="1338262" y="1105287"/>
            <a:ext cx="9515475" cy="4647426"/>
          </a:xfrm>
          <a:prstGeom prst="rect">
            <a:avLst/>
          </a:prstGeom>
          <a:solidFill>
            <a:schemeClr val="tx1"/>
          </a:solidFill>
        </p:spPr>
        <p:txBody>
          <a:bodyPr wrap="square">
            <a:spAutoFit/>
          </a:bodyPr>
          <a:lstStyle/>
          <a:p>
            <a:r>
              <a:rPr lang="en-US" sz="1600" b="0" dirty="0">
                <a:solidFill>
                  <a:srgbClr val="6A9955"/>
                </a:solidFill>
                <a:effectLst/>
                <a:latin typeface="Consolas" panose="020B0609020204030204" pitchFamily="49" charset="0"/>
              </a:rPr>
              <a:t>//merges two sorted arrays </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merge</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Point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l1</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Point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l2</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Point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final_list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s1</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s2</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c</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&lt;=</a:t>
            </a:r>
            <a:r>
              <a:rPr lang="en-US" sz="1600" b="0" dirty="0">
                <a:solidFill>
                  <a:srgbClr val="9CDCFE"/>
                </a:solidFill>
                <a:effectLst/>
                <a:latin typeface="Consolas" panose="020B0609020204030204" pitchFamily="49" charset="0"/>
              </a:rPr>
              <a:t>s1</a:t>
            </a:r>
            <a:r>
              <a:rPr lang="en-US" sz="1600" b="0" dirty="0">
                <a:solidFill>
                  <a:srgbClr val="D4D4D4"/>
                </a:solidFill>
                <a:effectLst/>
                <a:latin typeface="Consolas" panose="020B0609020204030204" pitchFamily="49" charset="0"/>
              </a:rPr>
              <a:t> &amp;&amp;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&lt;=</a:t>
            </a:r>
            <a:r>
              <a:rPr lang="en-US" sz="1600" b="0" dirty="0">
                <a:solidFill>
                  <a:srgbClr val="9CDCFE"/>
                </a:solidFill>
                <a:effectLst/>
                <a:latin typeface="Consolas" panose="020B0609020204030204" pitchFamily="49" charset="0"/>
              </a:rPr>
              <a:t>s2</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l1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&lt; </a:t>
            </a:r>
            <a:r>
              <a:rPr lang="en-US" sz="1600" b="0" dirty="0">
                <a:solidFill>
                  <a:srgbClr val="9CDCFE"/>
                </a:solidFill>
                <a:effectLst/>
                <a:latin typeface="Consolas" panose="020B0609020204030204" pitchFamily="49" charset="0"/>
              </a:rPr>
              <a:t>l2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change condition acc to need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final_list</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a:t>
            </a:r>
            <a:r>
              <a:rPr lang="en-US" sz="1600" b="0" dirty="0" err="1">
                <a:solidFill>
                  <a:srgbClr val="D4D4D4"/>
                </a:solidFill>
                <a:effectLst/>
                <a:latin typeface="Consolas" panose="020B0609020204030204" pitchFamily="49" charset="0"/>
              </a:rPr>
              <a: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l1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else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final_list</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a:t>
            </a:r>
            <a:r>
              <a:rPr lang="en-US" sz="1600" b="0" dirty="0" err="1">
                <a:solidFill>
                  <a:srgbClr val="D4D4D4"/>
                </a:solidFill>
                <a:effectLst/>
                <a:latin typeface="Consolas" panose="020B0609020204030204" pitchFamily="49" charset="0"/>
              </a:rPr>
              <a: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l2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&lt;=</a:t>
            </a:r>
            <a:r>
              <a:rPr lang="en-US" sz="1600" b="0" dirty="0">
                <a:solidFill>
                  <a:srgbClr val="9CDCFE"/>
                </a:solidFill>
                <a:effectLst/>
                <a:latin typeface="Consolas" panose="020B0609020204030204" pitchFamily="49" charset="0"/>
              </a:rPr>
              <a:t>s1</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final_list</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a:t>
            </a:r>
            <a:r>
              <a:rPr lang="en-US" sz="1600" b="0" dirty="0" err="1">
                <a:solidFill>
                  <a:srgbClr val="D4D4D4"/>
                </a:solidFill>
                <a:effectLst/>
                <a:latin typeface="Consolas" panose="020B0609020204030204" pitchFamily="49" charset="0"/>
              </a:rPr>
              <a: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l1</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&lt;=</a:t>
            </a:r>
            <a:r>
              <a:rPr lang="en-US" sz="1600" b="0" dirty="0">
                <a:solidFill>
                  <a:srgbClr val="9CDCFE"/>
                </a:solidFill>
                <a:effectLst/>
                <a:latin typeface="Consolas" panose="020B0609020204030204" pitchFamily="49" charset="0"/>
              </a:rPr>
              <a:t>s2</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final_list</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a:t>
            </a:r>
            <a:r>
              <a:rPr lang="en-US" sz="1600" b="0" dirty="0" err="1">
                <a:solidFill>
                  <a:srgbClr val="D4D4D4"/>
                </a:solidFill>
                <a:effectLst/>
                <a:latin typeface="Consolas" panose="020B0609020204030204" pitchFamily="49" charset="0"/>
              </a:rPr>
              <a: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l2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1E83BB4E-1A87-4BA4-8DEC-37BCA2CB0921}"/>
              </a:ext>
            </a:extLst>
          </p:cNvPr>
          <p:cNvSpPr txBox="1"/>
          <p:nvPr/>
        </p:nvSpPr>
        <p:spPr>
          <a:xfrm>
            <a:off x="1253394" y="563732"/>
            <a:ext cx="9600343" cy="371475"/>
          </a:xfrm>
          <a:prstGeom prst="rect">
            <a:avLst/>
          </a:prstGeom>
          <a:noFill/>
        </p:spPr>
        <p:txBody>
          <a:bodyPr wrap="square" rtlCol="0">
            <a:spAutoFit/>
          </a:bodyPr>
          <a:lstStyle/>
          <a:p>
            <a:r>
              <a:rPr lang="en-US" dirty="0"/>
              <a:t>Function which merges two arrays of points (sorted in increasing order of x coordinates):</a:t>
            </a:r>
          </a:p>
        </p:txBody>
      </p:sp>
    </p:spTree>
    <p:extLst>
      <p:ext uri="{BB962C8B-B14F-4D97-AF65-F5344CB8AC3E}">
        <p14:creationId xmlns:p14="http://schemas.microsoft.com/office/powerpoint/2010/main" val="359176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E669E3-7339-4D78-8CFD-F58AFB76A609}"/>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6" name="TextBox 5">
            <a:extLst>
              <a:ext uri="{FF2B5EF4-FFF2-40B4-BE49-F238E27FC236}">
                <a16:creationId xmlns:a16="http://schemas.microsoft.com/office/drawing/2014/main" id="{4F914F45-9171-4475-A942-5BFCE70560C4}"/>
              </a:ext>
            </a:extLst>
          </p:cNvPr>
          <p:cNvSpPr txBox="1"/>
          <p:nvPr/>
        </p:nvSpPr>
        <p:spPr>
          <a:xfrm>
            <a:off x="1328737" y="666898"/>
            <a:ext cx="9534525" cy="5693866"/>
          </a:xfrm>
          <a:prstGeom prst="rect">
            <a:avLst/>
          </a:prstGeom>
          <a:solidFill>
            <a:schemeClr val="tx1"/>
          </a:solidFill>
        </p:spPr>
        <p:txBody>
          <a:bodyPr wrap="square">
            <a:spAutoFit/>
          </a:bodyPr>
          <a:lstStyle/>
          <a:p>
            <a:r>
              <a:rPr lang="en-US" sz="1400" b="0" dirty="0">
                <a:solidFill>
                  <a:srgbClr val="6A9955"/>
                </a:solidFill>
                <a:effectLst/>
                <a:latin typeface="Consolas" panose="020B0609020204030204" pitchFamily="49" charset="0"/>
              </a:rPr>
              <a:t>//sorts an array of points using merge sort</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sort</a:t>
            </a:r>
            <a:r>
              <a:rPr lang="en-US" sz="1400" b="0" dirty="0">
                <a:solidFill>
                  <a:srgbClr val="D4D4D4"/>
                </a:solidFill>
                <a:effectLst/>
                <a:latin typeface="Consolas" panose="020B0609020204030204" pitchFamily="49" charset="0"/>
              </a:rPr>
              <a:t>(</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pt_list</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l1</a:t>
            </a:r>
            <a:r>
              <a:rPr lang="en-US" sz="1400" b="0" dirty="0">
                <a:solidFill>
                  <a:srgbClr val="D4D4D4"/>
                </a:solidFill>
                <a:effectLst/>
                <a:latin typeface="Consolas" panose="020B0609020204030204" pitchFamily="49" charset="0"/>
              </a:rPr>
              <a:t> = (</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malloc</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err="1">
                <a:solidFill>
                  <a:srgbClr val="569CD6"/>
                </a:solidFill>
                <a:effectLst/>
                <a:latin typeface="Consolas" panose="020B0609020204030204" pitchFamily="49" charset="0"/>
              </a:rPr>
              <a:t>sizeof</a:t>
            </a:r>
            <a:r>
              <a:rPr lang="en-US" sz="1400" b="0" dirty="0">
                <a:solidFill>
                  <a:srgbClr val="D4D4D4"/>
                </a:solidFill>
                <a:effectLst/>
                <a:latin typeface="Consolas" panose="020B0609020204030204" pitchFamily="49" charset="0"/>
              </a:rPr>
              <a:t>(</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l2</a:t>
            </a:r>
            <a:r>
              <a:rPr lang="en-US" sz="1400" b="0" dirty="0">
                <a:solidFill>
                  <a:srgbClr val="D4D4D4"/>
                </a:solidFill>
                <a:effectLst/>
                <a:latin typeface="Consolas" panose="020B0609020204030204" pitchFamily="49" charset="0"/>
              </a:rPr>
              <a:t> = (</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malloc</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err="1">
                <a:solidFill>
                  <a:srgbClr val="569CD6"/>
                </a:solidFill>
                <a:effectLst/>
                <a:latin typeface="Consolas" panose="020B0609020204030204" pitchFamily="49" charset="0"/>
              </a:rPr>
              <a:t>sizeof</a:t>
            </a:r>
            <a:r>
              <a:rPr lang="en-US" sz="1400" b="0" dirty="0">
                <a:solidFill>
                  <a:srgbClr val="D4D4D4"/>
                </a:solidFill>
                <a:effectLst/>
                <a:latin typeface="Consolas" panose="020B0609020204030204" pitchFamily="49" charset="0"/>
              </a:rPr>
              <a:t>(</a:t>
            </a:r>
            <a:r>
              <a:rPr lang="en-US" sz="1400" b="0" dirty="0">
                <a:solidFill>
                  <a:srgbClr val="4EC9B0"/>
                </a:solidFill>
                <a:effectLst/>
                <a:latin typeface="Consolas" panose="020B0609020204030204" pitchFamily="49" charset="0"/>
              </a:rPr>
              <a:t>Point</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&lt;=</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j</a:t>
            </a:r>
            <a:r>
              <a:rPr lang="en-US" sz="1400" b="0" dirty="0" err="1">
                <a:solidFill>
                  <a:srgbClr val="D4D4D4"/>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l1</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pt_list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&lt;=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j</a:t>
            </a:r>
            <a:r>
              <a:rPr lang="en-US" sz="1400" b="0" dirty="0" err="1">
                <a:solidFill>
                  <a:srgbClr val="D4D4D4"/>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l2</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pt_list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j</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sort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l1</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sort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l2</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merge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l2</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pt_list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s1</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free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free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l2</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21BC0F6-492E-4E5D-AEE2-6E125DE2BC2E}"/>
              </a:ext>
            </a:extLst>
          </p:cNvPr>
          <p:cNvSpPr txBox="1"/>
          <p:nvPr/>
        </p:nvSpPr>
        <p:spPr>
          <a:xfrm>
            <a:off x="1295827" y="125761"/>
            <a:ext cx="9600343" cy="371475"/>
          </a:xfrm>
          <a:prstGeom prst="rect">
            <a:avLst/>
          </a:prstGeom>
          <a:noFill/>
        </p:spPr>
        <p:txBody>
          <a:bodyPr wrap="square" rtlCol="0">
            <a:spAutoFit/>
          </a:bodyPr>
          <a:lstStyle/>
          <a:p>
            <a:r>
              <a:rPr lang="en-US" dirty="0"/>
              <a:t>Merge sort function to sort an array of points in increasing order of x coordinates: </a:t>
            </a:r>
          </a:p>
        </p:txBody>
      </p:sp>
    </p:spTree>
    <p:extLst>
      <p:ext uri="{BB962C8B-B14F-4D97-AF65-F5344CB8AC3E}">
        <p14:creationId xmlns:p14="http://schemas.microsoft.com/office/powerpoint/2010/main" val="50933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B917A0-70AF-40ED-A345-BED0E2BEBB4D}"/>
              </a:ext>
            </a:extLst>
          </p:cNvPr>
          <p:cNvSpPr>
            <a:spLocks noGrp="1"/>
          </p:cNvSpPr>
          <p:nvPr>
            <p:ph type="ctrTitle"/>
          </p:nvPr>
        </p:nvSpPr>
        <p:spPr/>
        <p:txBody>
          <a:bodyPr/>
          <a:lstStyle/>
          <a:p>
            <a:r>
              <a:rPr lang="en-US" dirty="0"/>
              <a:t>Thank You</a:t>
            </a:r>
          </a:p>
        </p:txBody>
      </p:sp>
      <p:sp>
        <p:nvSpPr>
          <p:cNvPr id="4" name="Subtitle 3">
            <a:extLst>
              <a:ext uri="{FF2B5EF4-FFF2-40B4-BE49-F238E27FC236}">
                <a16:creationId xmlns:a16="http://schemas.microsoft.com/office/drawing/2014/main" id="{A5E5F5BF-4A72-46EC-85F5-0BAF5DE5AC6A}"/>
              </a:ext>
            </a:extLst>
          </p:cNvPr>
          <p:cNvSpPr>
            <a:spLocks noGrp="1"/>
          </p:cNvSpPr>
          <p:nvPr>
            <p:ph type="subTitle" idx="1"/>
          </p:nvPr>
        </p:nvSpPr>
        <p:spPr/>
        <p:txBody>
          <a:bodyPr>
            <a:normAutofit/>
          </a:bodyPr>
          <a:lstStyle/>
          <a:p>
            <a:r>
              <a:rPr lang="en-US" sz="2000" dirty="0"/>
              <a:t>~</a:t>
            </a:r>
            <a:r>
              <a:rPr lang="en-US" sz="2000" dirty="0" err="1"/>
              <a:t>Anik</a:t>
            </a:r>
            <a:r>
              <a:rPr lang="en-US" sz="2000" dirty="0"/>
              <a:t> </a:t>
            </a:r>
            <a:r>
              <a:rPr lang="en-US" sz="2000" dirty="0" err="1"/>
              <a:t>mandal</a:t>
            </a:r>
            <a:r>
              <a:rPr lang="en-US" sz="2000" dirty="0"/>
              <a:t> and alisha parvez</a:t>
            </a:r>
          </a:p>
        </p:txBody>
      </p:sp>
      <p:sp>
        <p:nvSpPr>
          <p:cNvPr id="2" name="Slide Number Placeholder 1">
            <a:extLst>
              <a:ext uri="{FF2B5EF4-FFF2-40B4-BE49-F238E27FC236}">
                <a16:creationId xmlns:a16="http://schemas.microsoft.com/office/drawing/2014/main" id="{C05693D0-0CF3-4012-B0FC-1F340B5FEE96}"/>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4100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1F5F60-8332-4992-A309-A76B78AC6FD1}"/>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0" name="TextBox 9">
            <a:extLst>
              <a:ext uri="{FF2B5EF4-FFF2-40B4-BE49-F238E27FC236}">
                <a16:creationId xmlns:a16="http://schemas.microsoft.com/office/drawing/2014/main" id="{92218B71-F69D-424E-A2C7-678F21D0CB7D}"/>
              </a:ext>
            </a:extLst>
          </p:cNvPr>
          <p:cNvSpPr txBox="1"/>
          <p:nvPr/>
        </p:nvSpPr>
        <p:spPr>
          <a:xfrm>
            <a:off x="952500" y="3024187"/>
            <a:ext cx="6248400" cy="3046988"/>
          </a:xfrm>
          <a:prstGeom prst="rect">
            <a:avLst/>
          </a:prstGeom>
          <a:noFill/>
        </p:spPr>
        <p:txBody>
          <a:bodyPr wrap="square" rtlCol="0">
            <a:spAutoFit/>
          </a:bodyPr>
          <a:lstStyle/>
          <a:p>
            <a:endParaRPr lang="en-US" sz="1600" dirty="0"/>
          </a:p>
          <a:p>
            <a:r>
              <a:rPr lang="en-US" sz="1600" b="1" dirty="0">
                <a:solidFill>
                  <a:schemeClr val="accent2">
                    <a:lumMod val="75000"/>
                  </a:schemeClr>
                </a:solidFill>
              </a:rPr>
              <a:t>Example:</a:t>
            </a:r>
          </a:p>
          <a:p>
            <a:endParaRPr lang="en-US" sz="1600" dirty="0"/>
          </a:p>
          <a:p>
            <a:r>
              <a:rPr lang="en-US" sz="1600" dirty="0"/>
              <a:t>In the following figure, it is obvious that the given points lie on approximately two straight lines. Any one line would give a horrible error. However, there is a need for a penalty on each new line that we add. Otherwise, the trivial solution would be to pass n lines through the n points. </a:t>
            </a:r>
          </a:p>
          <a:p>
            <a:endParaRPr lang="en-US" sz="1600" dirty="0"/>
          </a:p>
          <a:p>
            <a:r>
              <a:rPr lang="en-US" sz="1600" dirty="0"/>
              <a:t>Thus, apart from the Residual Sum of Squares to see how well a line ‘fits’ a certain set of points, there also needs to be a penalty c (which the user enters) as a cost for adding one line.</a:t>
            </a:r>
          </a:p>
        </p:txBody>
      </p:sp>
      <p:pic>
        <p:nvPicPr>
          <p:cNvPr id="3" name="Picture 2">
            <a:extLst>
              <a:ext uri="{FF2B5EF4-FFF2-40B4-BE49-F238E27FC236}">
                <a16:creationId xmlns:a16="http://schemas.microsoft.com/office/drawing/2014/main" id="{99987B93-B112-4E01-9E54-C9D096AFA7B7}"/>
              </a:ext>
            </a:extLst>
          </p:cNvPr>
          <p:cNvPicPr>
            <a:picLocks noChangeAspect="1"/>
          </p:cNvPicPr>
          <p:nvPr/>
        </p:nvPicPr>
        <p:blipFill>
          <a:blip r:embed="rId2"/>
          <a:stretch>
            <a:fillRect/>
          </a:stretch>
        </p:blipFill>
        <p:spPr>
          <a:xfrm>
            <a:off x="7422165" y="3264453"/>
            <a:ext cx="3826860" cy="256434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4BC11E-C13D-45C2-86A3-69FAE84FA31A}"/>
                  </a:ext>
                </a:extLst>
              </p:cNvPr>
              <p:cNvSpPr txBox="1"/>
              <p:nvPr/>
            </p:nvSpPr>
            <p:spPr>
              <a:xfrm>
                <a:off x="952500" y="441322"/>
                <a:ext cx="10296525" cy="2542876"/>
              </a:xfrm>
              <a:prstGeom prst="rect">
                <a:avLst/>
              </a:prstGeom>
              <a:noFill/>
            </p:spPr>
            <p:txBody>
              <a:bodyPr wrap="square" rtlCol="0">
                <a:spAutoFit/>
              </a:bodyPr>
              <a:lstStyle/>
              <a:p>
                <a:r>
                  <a:rPr lang="en-US" dirty="0"/>
                  <a:t>The first obvious task is to define how we measure the ‘fit’ of a line to a given set of points. The residual sum of squares error is used as the definition of error and the best fit line for a set of points minimizes this error:</a:t>
                </a:r>
              </a:p>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𝑅𝑆𝑆</m:t>
                      </m:r>
                      <m:d>
                        <m:dPr>
                          <m:ctrlPr>
                            <a:rPr lang="en-US" b="0" i="1" smtClean="0">
                              <a:solidFill>
                                <a:schemeClr val="accent1"/>
                              </a:solidFill>
                              <a:latin typeface="Cambria Math" panose="02040503050406030204" pitchFamily="18" charset="0"/>
                            </a:rPr>
                          </m:ctrlPr>
                        </m:dPr>
                        <m:e>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𝐿</m:t>
                              </m:r>
                            </m:e>
                            <m:sub>
                              <m:r>
                                <a:rPr lang="en-US" b="0" i="1" smtClean="0">
                                  <a:solidFill>
                                    <a:schemeClr val="accent1"/>
                                  </a:solidFill>
                                  <a:latin typeface="Cambria Math" panose="02040503050406030204" pitchFamily="18" charset="0"/>
                                </a:rPr>
                                <m:t>𝑖𝑗</m:t>
                              </m:r>
                            </m:sub>
                          </m:sSub>
                          <m:r>
                            <a:rPr lang="en-US" b="0" i="1" smtClean="0">
                              <a:solidFill>
                                <a:schemeClr val="accent1"/>
                              </a:solidFill>
                              <a:latin typeface="Cambria Math" panose="02040503050406030204" pitchFamily="18" charset="0"/>
                            </a:rPr>
                            <m:t>=</m:t>
                          </m:r>
                          <m:d>
                            <m:dPr>
                              <m:begChr m:val="{"/>
                              <m:endChr m:val="}"/>
                              <m:ctrlPr>
                                <a:rPr lang="en-US" b="0" i="1" smtClean="0">
                                  <a:solidFill>
                                    <a:schemeClr val="accent1"/>
                                  </a:solidFill>
                                  <a:latin typeface="Cambria Math" panose="02040503050406030204" pitchFamily="18" charset="0"/>
                                </a:rPr>
                              </m:ctrlPr>
                            </m:dPr>
                            <m:e>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𝑎</m:t>
                                  </m:r>
                                </m:e>
                                <m:sub>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𝑥</m:t>
                              </m:r>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𝑏</m:t>
                                  </m:r>
                                </m:e>
                                <m:sub>
                                  <m:r>
                                    <a:rPr lang="en-US" b="0" i="1" smtClean="0">
                                      <a:solidFill>
                                        <a:schemeClr val="accent1"/>
                                      </a:solidFill>
                                      <a:latin typeface="Cambria Math" panose="02040503050406030204" pitchFamily="18" charset="0"/>
                                    </a:rPr>
                                    <m:t>1</m:t>
                                  </m:r>
                                </m:sub>
                              </m:sSub>
                            </m:e>
                          </m:d>
                          <m:r>
                            <a:rPr lang="en-US" b="0" i="1" smtClean="0">
                              <a:solidFill>
                                <a:schemeClr val="accent1"/>
                              </a:solidFill>
                              <a:latin typeface="Cambria Math" panose="02040503050406030204" pitchFamily="18" charset="0"/>
                            </a:rPr>
                            <m:t>, </m:t>
                          </m:r>
                          <m:d>
                            <m:dPr>
                              <m:begChr m:val="{"/>
                              <m:endChr m:val="}"/>
                              <m:ctrlPr>
                                <a:rPr lang="en-US" b="0" i="1" smtClean="0">
                                  <a:solidFill>
                                    <a:schemeClr val="accent1"/>
                                  </a:solidFill>
                                  <a:latin typeface="Cambria Math" panose="02040503050406030204" pitchFamily="18" charset="0"/>
                                </a:rPr>
                              </m:ctrlPr>
                            </m:dPr>
                            <m:e>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𝑝</m:t>
                                  </m:r>
                                </m:e>
                                <m:sub>
                                  <m:r>
                                    <a:rPr lang="en-US" b="0" i="1" smtClean="0">
                                      <a:solidFill>
                                        <a:schemeClr val="accent1"/>
                                      </a:solidFill>
                                      <a:latin typeface="Cambria Math" panose="02040503050406030204" pitchFamily="18" charset="0"/>
                                    </a:rPr>
                                    <m:t>𝑖</m:t>
                                  </m:r>
                                </m:sub>
                              </m:sSub>
                              <m:r>
                                <a:rPr lang="en-US" b="0" i="1" smtClean="0">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𝑝</m:t>
                                  </m:r>
                                </m:e>
                                <m:sub>
                                  <m:r>
                                    <a:rPr lang="en-US" b="0" i="1" smtClean="0">
                                      <a:solidFill>
                                        <a:schemeClr val="accent1"/>
                                      </a:solidFill>
                                      <a:latin typeface="Cambria Math" panose="02040503050406030204" pitchFamily="18" charset="0"/>
                                    </a:rPr>
                                    <m:t>𝑖</m:t>
                                  </m:r>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𝑝</m:t>
                                  </m:r>
                                </m:e>
                                <m:sub>
                                  <m:r>
                                    <a:rPr lang="en-US" b="0" i="1" smtClean="0">
                                      <a:solidFill>
                                        <a:schemeClr val="accent1"/>
                                      </a:solidFill>
                                      <a:latin typeface="Cambria Math" panose="02040503050406030204" pitchFamily="18" charset="0"/>
                                    </a:rPr>
                                    <m:t>𝑗</m:t>
                                  </m:r>
                                </m:sub>
                              </m:sSub>
                            </m:e>
                          </m:d>
                        </m:e>
                      </m:d>
                      <m:r>
                        <a:rPr lang="en-US" b="0" i="1" smtClean="0">
                          <a:solidFill>
                            <a:schemeClr val="accent1"/>
                          </a:solidFill>
                          <a:latin typeface="Cambria Math" panose="02040503050406030204" pitchFamily="18" charset="0"/>
                        </a:rPr>
                        <m:t>= </m:t>
                      </m:r>
                      <m:nary>
                        <m:naryPr>
                          <m:chr m:val="∑"/>
                          <m:ctrlPr>
                            <a:rPr lang="en-US" i="1">
                              <a:solidFill>
                                <a:schemeClr val="accent1"/>
                              </a:solidFill>
                              <a:latin typeface="Cambria Math" panose="02040503050406030204" pitchFamily="18" charset="0"/>
                            </a:rPr>
                          </m:ctrlPr>
                        </m:naryPr>
                        <m:sub>
                          <m:r>
                            <m:rPr>
                              <m:brk m:alnAt="23"/>
                            </m:rPr>
                            <a:rPr lang="en-US" i="1">
                              <a:solidFill>
                                <a:schemeClr val="accent1"/>
                              </a:solidFill>
                              <a:latin typeface="Cambria Math" panose="02040503050406030204" pitchFamily="18" charset="0"/>
                            </a:rPr>
                            <m:t>𝑘</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𝑖</m:t>
                          </m:r>
                        </m:sub>
                        <m:sup>
                          <m:r>
                            <a:rPr lang="en-US" i="1">
                              <a:solidFill>
                                <a:schemeClr val="accent1"/>
                              </a:solidFill>
                              <a:latin typeface="Cambria Math" panose="02040503050406030204" pitchFamily="18" charset="0"/>
                            </a:rPr>
                            <m:t>𝑗</m:t>
                          </m:r>
                        </m:sup>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  (</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𝑦</m:t>
                                  </m:r>
                                </m:e>
                                <m:sub>
                                  <m:r>
                                    <a:rPr lang="en-US" i="1">
                                      <a:solidFill>
                                        <a:schemeClr val="accent1"/>
                                      </a:solidFill>
                                      <a:latin typeface="Cambria Math" panose="02040503050406030204" pitchFamily="18" charset="0"/>
                                    </a:rPr>
                                    <m:t>𝑘</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𝑎</m:t>
                                  </m:r>
                                </m:e>
                                <m:sub>
                                  <m:r>
                                    <a:rPr lang="en-US" i="1">
                                      <a:solidFill>
                                        <a:schemeClr val="accent1"/>
                                      </a:solidFill>
                                      <a:latin typeface="Cambria Math" panose="02040503050406030204" pitchFamily="18" charset="0"/>
                                    </a:rPr>
                                    <m:t>1</m:t>
                                  </m:r>
                                </m:sub>
                              </m:sSub>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𝑥</m:t>
                                  </m:r>
                                </m:e>
                                <m:sub>
                                  <m:r>
                                    <a:rPr lang="en-US" i="1">
                                      <a:solidFill>
                                        <a:schemeClr val="accent1"/>
                                      </a:solidFill>
                                      <a:latin typeface="Cambria Math" panose="02040503050406030204" pitchFamily="18" charset="0"/>
                                    </a:rPr>
                                    <m:t>𝑘</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𝑏</m:t>
                                  </m:r>
                                </m:e>
                                <m:sub>
                                  <m:r>
                                    <a:rPr lang="en-US" i="1">
                                      <a:solidFill>
                                        <a:schemeClr val="accent1"/>
                                      </a:solidFill>
                                      <a:latin typeface="Cambria Math" panose="02040503050406030204" pitchFamily="18" charset="0"/>
                                    </a:rPr>
                                    <m:t>1</m:t>
                                  </m:r>
                                </m:sub>
                              </m:sSub>
                              <m:r>
                                <a:rPr lang="en-US" i="1">
                                  <a:solidFill>
                                    <a:schemeClr val="accent1"/>
                                  </a:solidFill>
                                  <a:latin typeface="Cambria Math" panose="02040503050406030204" pitchFamily="18" charset="0"/>
                                </a:rPr>
                                <m:t>)</m:t>
                              </m:r>
                            </m:e>
                            <m:sup>
                              <m:r>
                                <a:rPr lang="en-US" i="1">
                                  <a:solidFill>
                                    <a:schemeClr val="accent1"/>
                                  </a:solidFill>
                                  <a:latin typeface="Cambria Math" panose="02040503050406030204" pitchFamily="18" charset="0"/>
                                </a:rPr>
                                <m:t>2</m:t>
                              </m:r>
                            </m:sup>
                          </m:sSup>
                        </m:e>
                      </m:nary>
                      <m:r>
                        <a:rPr lang="en-US" i="1">
                          <a:solidFill>
                            <a:schemeClr val="accent1"/>
                          </a:solidFill>
                          <a:latin typeface="Cambria Math" panose="02040503050406030204" pitchFamily="18" charset="0"/>
                        </a:rPr>
                        <m:t> </m:t>
                      </m:r>
                    </m:oMath>
                  </m:oMathPara>
                </a14:m>
                <a:endParaRPr lang="en-US" dirty="0">
                  <a:solidFill>
                    <a:schemeClr val="accent1"/>
                  </a:solidFill>
                </a:endParaRPr>
              </a:p>
              <a:p>
                <a:endParaRPr lang="en-US" dirty="0">
                  <a:solidFill>
                    <a:schemeClr val="accent1"/>
                  </a:solidFill>
                </a:endParaRPr>
              </a:p>
              <a:p>
                <a:r>
                  <a:rPr lang="en-US" sz="1600" dirty="0"/>
                  <a:t>Using calculus, we obtain the value of a and b for least RSS error as</a:t>
                </a:r>
              </a:p>
              <a:p>
                <a:endParaRPr lang="en-US" dirty="0"/>
              </a:p>
            </p:txBody>
          </p:sp>
        </mc:Choice>
        <mc:Fallback xmlns="">
          <p:sp>
            <p:nvSpPr>
              <p:cNvPr id="4" name="TextBox 3">
                <a:extLst>
                  <a:ext uri="{FF2B5EF4-FFF2-40B4-BE49-F238E27FC236}">
                    <a16:creationId xmlns:a16="http://schemas.microsoft.com/office/drawing/2014/main" id="{B54BC11E-C13D-45C2-86A3-69FAE84FA31A}"/>
                  </a:ext>
                </a:extLst>
              </p:cNvPr>
              <p:cNvSpPr txBox="1">
                <a:spLocks noRot="1" noChangeAspect="1" noMove="1" noResize="1" noEditPoints="1" noAdjustHandles="1" noChangeArrowheads="1" noChangeShapeType="1" noTextEdit="1"/>
              </p:cNvSpPr>
              <p:nvPr/>
            </p:nvSpPr>
            <p:spPr>
              <a:xfrm>
                <a:off x="952500" y="441322"/>
                <a:ext cx="10296525" cy="2542876"/>
              </a:xfrm>
              <a:prstGeom prst="rect">
                <a:avLst/>
              </a:prstGeom>
              <a:blipFill>
                <a:blip r:embed="rId3"/>
                <a:stretch>
                  <a:fillRect l="-474" t="-11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3073E9-F888-490E-ACED-EC1C84D7D917}"/>
                  </a:ext>
                </a:extLst>
              </p:cNvPr>
              <p:cNvSpPr txBox="1"/>
              <p:nvPr/>
            </p:nvSpPr>
            <p:spPr>
              <a:xfrm>
                <a:off x="7019925" y="2267797"/>
                <a:ext cx="4490973" cy="447367"/>
              </a:xfrm>
              <a:prstGeom prst="rect">
                <a:avLst/>
              </a:prstGeom>
              <a:noFill/>
            </p:spPr>
            <p:txBody>
              <a:bodyPr wrap="none" lIns="0" tIns="0" rIns="0" bIns="0" rtlCol="0">
                <a:spAutoFit/>
              </a:bodyPr>
              <a:lstStyle/>
              <a:p>
                <a14:m>
                  <m:oMath xmlns:m="http://schemas.openxmlformats.org/officeDocument/2006/math">
                    <m:r>
                      <a:rPr lang="en-US" b="0" i="1" smtClean="0">
                        <a:solidFill>
                          <a:schemeClr val="accent1">
                            <a:lumMod val="50000"/>
                          </a:schemeClr>
                        </a:solidFill>
                        <a:latin typeface="Cambria Math" panose="02040503050406030204" pitchFamily="18" charset="0"/>
                      </a:rPr>
                      <m:t>𝑎</m:t>
                    </m:r>
                    <m:r>
                      <a:rPr lang="en-US" b="0" i="1" smtClean="0">
                        <a:solidFill>
                          <a:schemeClr val="accent1">
                            <a:lumMod val="50000"/>
                          </a:schemeClr>
                        </a:solidFill>
                        <a:latin typeface="Cambria Math" panose="02040503050406030204" pitchFamily="18" charset="0"/>
                      </a:rPr>
                      <m:t>= </m:t>
                    </m:r>
                    <m:f>
                      <m:fPr>
                        <m:ctrlPr>
                          <a:rPr lang="en-US" b="0" i="1" smtClean="0">
                            <a:solidFill>
                              <a:schemeClr val="accent1">
                                <a:lumMod val="50000"/>
                              </a:schemeClr>
                            </a:solidFill>
                            <a:latin typeface="Cambria Math" panose="02040503050406030204" pitchFamily="18" charset="0"/>
                          </a:rPr>
                        </m:ctrlPr>
                      </m:fPr>
                      <m:num>
                        <m:r>
                          <a:rPr lang="en-US" b="0" i="1" smtClean="0">
                            <a:solidFill>
                              <a:schemeClr val="accent1">
                                <a:lumMod val="50000"/>
                              </a:schemeClr>
                            </a:solidFill>
                            <a:latin typeface="Cambria Math" panose="02040503050406030204" pitchFamily="18" charset="0"/>
                          </a:rPr>
                          <m:t>𝑛</m:t>
                        </m:r>
                        <m:nary>
                          <m:naryPr>
                            <m:chr m:val="∑"/>
                            <m:subHide m:val="on"/>
                            <m:supHide m:val="on"/>
                            <m:ctrlPr>
                              <a:rPr lang="en-US" b="0" i="1" smtClean="0">
                                <a:solidFill>
                                  <a:schemeClr val="accent1">
                                    <a:lumMod val="50000"/>
                                  </a:schemeClr>
                                </a:solidFill>
                                <a:latin typeface="Cambria Math" panose="02040503050406030204" pitchFamily="18" charset="0"/>
                              </a:rPr>
                            </m:ctrlPr>
                          </m:naryPr>
                          <m:sub/>
                          <m:sup/>
                          <m:e>
                            <m:sSub>
                              <m:sSubPr>
                                <m:ctrlPr>
                                  <a:rPr lang="en-US" b="0" i="1" smtClean="0">
                                    <a:solidFill>
                                      <a:schemeClr val="accent1">
                                        <a:lumMod val="50000"/>
                                      </a:schemeClr>
                                    </a:solidFill>
                                    <a:latin typeface="Cambria Math" panose="02040503050406030204" pitchFamily="18" charset="0"/>
                                  </a:rPr>
                                </m:ctrlPr>
                              </m:sSubPr>
                              <m:e>
                                <m:r>
                                  <a:rPr lang="en-US" b="0" i="1" smtClean="0">
                                    <a:solidFill>
                                      <a:schemeClr val="accent1">
                                        <a:lumMod val="50000"/>
                                      </a:schemeClr>
                                    </a:solidFill>
                                    <a:latin typeface="Cambria Math" panose="02040503050406030204" pitchFamily="18" charset="0"/>
                                  </a:rPr>
                                  <m:t>𝑥</m:t>
                                </m:r>
                              </m:e>
                              <m:sub>
                                <m:r>
                                  <a:rPr lang="en-US" b="0" i="1" smtClean="0">
                                    <a:solidFill>
                                      <a:schemeClr val="accent1">
                                        <a:lumMod val="50000"/>
                                      </a:schemeClr>
                                    </a:solidFill>
                                    <a:latin typeface="Cambria Math" panose="02040503050406030204" pitchFamily="18" charset="0"/>
                                  </a:rPr>
                                  <m:t>𝑖</m:t>
                                </m:r>
                              </m:sub>
                            </m:sSub>
                            <m:sSub>
                              <m:sSubPr>
                                <m:ctrlPr>
                                  <a:rPr lang="en-US" b="0" i="1" smtClean="0">
                                    <a:solidFill>
                                      <a:schemeClr val="accent1">
                                        <a:lumMod val="50000"/>
                                      </a:schemeClr>
                                    </a:solidFill>
                                    <a:latin typeface="Cambria Math" panose="02040503050406030204" pitchFamily="18" charset="0"/>
                                  </a:rPr>
                                </m:ctrlPr>
                              </m:sSubPr>
                              <m:e>
                                <m:r>
                                  <a:rPr lang="en-US" b="0" i="1" smtClean="0">
                                    <a:solidFill>
                                      <a:schemeClr val="accent1">
                                        <a:lumMod val="50000"/>
                                      </a:schemeClr>
                                    </a:solidFill>
                                    <a:latin typeface="Cambria Math" panose="02040503050406030204" pitchFamily="18" charset="0"/>
                                  </a:rPr>
                                  <m:t>𝑦</m:t>
                                </m:r>
                              </m:e>
                              <m:sub>
                                <m:r>
                                  <a:rPr lang="en-US" b="0" i="1" smtClean="0">
                                    <a:solidFill>
                                      <a:schemeClr val="accent1">
                                        <a:lumMod val="50000"/>
                                      </a:schemeClr>
                                    </a:solidFill>
                                    <a:latin typeface="Cambria Math" panose="02040503050406030204" pitchFamily="18" charset="0"/>
                                  </a:rPr>
                                  <m:t>𝑖</m:t>
                                </m:r>
                              </m:sub>
                            </m:sSub>
                            <m:r>
                              <a:rPr lang="en-US" b="0" i="1" smtClean="0">
                                <a:solidFill>
                                  <a:schemeClr val="accent1">
                                    <a:lumMod val="50000"/>
                                  </a:schemeClr>
                                </a:solidFill>
                                <a:latin typeface="Cambria Math" panose="02040503050406030204" pitchFamily="18" charset="0"/>
                              </a:rPr>
                              <m:t>−(</m:t>
                            </m:r>
                            <m:nary>
                              <m:naryPr>
                                <m:chr m:val="∑"/>
                                <m:subHide m:val="on"/>
                                <m:supHide m:val="on"/>
                                <m:ctrlPr>
                                  <a:rPr lang="en-US" b="0" i="1" smtClean="0">
                                    <a:solidFill>
                                      <a:schemeClr val="accent1">
                                        <a:lumMod val="50000"/>
                                      </a:schemeClr>
                                    </a:solidFill>
                                    <a:latin typeface="Cambria Math" panose="02040503050406030204" pitchFamily="18" charset="0"/>
                                  </a:rPr>
                                </m:ctrlPr>
                              </m:naryPr>
                              <m:sub/>
                              <m:sup/>
                              <m:e>
                                <m:sSub>
                                  <m:sSubPr>
                                    <m:ctrlPr>
                                      <a:rPr lang="en-US" b="0" i="1" smtClean="0">
                                        <a:solidFill>
                                          <a:schemeClr val="accent1">
                                            <a:lumMod val="50000"/>
                                          </a:schemeClr>
                                        </a:solidFill>
                                        <a:latin typeface="Cambria Math" panose="02040503050406030204" pitchFamily="18" charset="0"/>
                                      </a:rPr>
                                    </m:ctrlPr>
                                  </m:sSubPr>
                                  <m:e>
                                    <m:r>
                                      <a:rPr lang="en-US" b="0" i="1" smtClean="0">
                                        <a:solidFill>
                                          <a:schemeClr val="accent1">
                                            <a:lumMod val="50000"/>
                                          </a:schemeClr>
                                        </a:solidFill>
                                        <a:latin typeface="Cambria Math" panose="02040503050406030204" pitchFamily="18" charset="0"/>
                                      </a:rPr>
                                      <m:t>𝑥</m:t>
                                    </m:r>
                                  </m:e>
                                  <m:sub>
                                    <m:r>
                                      <a:rPr lang="en-US" b="0" i="1" smtClean="0">
                                        <a:solidFill>
                                          <a:schemeClr val="accent1">
                                            <a:lumMod val="50000"/>
                                          </a:schemeClr>
                                        </a:solidFill>
                                        <a:latin typeface="Cambria Math" panose="02040503050406030204" pitchFamily="18" charset="0"/>
                                      </a:rPr>
                                      <m:t>𝑖</m:t>
                                    </m:r>
                                  </m:sub>
                                </m:sSub>
                              </m:e>
                            </m:nary>
                            <m:r>
                              <a:rPr lang="en-US" b="0" i="1" smtClean="0">
                                <a:solidFill>
                                  <a:schemeClr val="accent1">
                                    <a:lumMod val="50000"/>
                                  </a:schemeClr>
                                </a:solidFill>
                                <a:latin typeface="Cambria Math" panose="02040503050406030204" pitchFamily="18" charset="0"/>
                              </a:rPr>
                              <m:t>)(</m:t>
                            </m:r>
                            <m:nary>
                              <m:naryPr>
                                <m:chr m:val="∑"/>
                                <m:subHide m:val="on"/>
                                <m:supHide m:val="on"/>
                                <m:ctrlPr>
                                  <a:rPr lang="en-US" i="1">
                                    <a:solidFill>
                                      <a:schemeClr val="accent1">
                                        <a:lumMod val="50000"/>
                                      </a:schemeClr>
                                    </a:solidFill>
                                    <a:latin typeface="Cambria Math" panose="02040503050406030204" pitchFamily="18" charset="0"/>
                                  </a:rPr>
                                </m:ctrlPr>
                              </m:naryPr>
                              <m:sub/>
                              <m:sup/>
                              <m:e>
                                <m:sSub>
                                  <m:sSubPr>
                                    <m:ctrlPr>
                                      <a:rPr lang="en-US" i="1">
                                        <a:solidFill>
                                          <a:schemeClr val="accent1">
                                            <a:lumMod val="50000"/>
                                          </a:schemeClr>
                                        </a:solidFill>
                                        <a:latin typeface="Cambria Math" panose="02040503050406030204" pitchFamily="18" charset="0"/>
                                      </a:rPr>
                                    </m:ctrlPr>
                                  </m:sSubPr>
                                  <m:e>
                                    <m:r>
                                      <a:rPr lang="en-US" b="0" i="1" smtClean="0">
                                        <a:solidFill>
                                          <a:schemeClr val="accent1">
                                            <a:lumMod val="50000"/>
                                          </a:schemeClr>
                                        </a:solidFill>
                                        <a:latin typeface="Cambria Math" panose="02040503050406030204" pitchFamily="18" charset="0"/>
                                      </a:rPr>
                                      <m:t>𝑦</m:t>
                                    </m:r>
                                  </m:e>
                                  <m:sub>
                                    <m:r>
                                      <a:rPr lang="en-US" i="1">
                                        <a:solidFill>
                                          <a:schemeClr val="accent1">
                                            <a:lumMod val="50000"/>
                                          </a:schemeClr>
                                        </a:solidFill>
                                        <a:latin typeface="Cambria Math" panose="02040503050406030204" pitchFamily="18" charset="0"/>
                                      </a:rPr>
                                      <m:t>𝑖</m:t>
                                    </m:r>
                                  </m:sub>
                                </m:sSub>
                              </m:e>
                            </m:nary>
                            <m:r>
                              <a:rPr lang="en-US" b="0" i="1" smtClean="0">
                                <a:solidFill>
                                  <a:schemeClr val="accent1">
                                    <a:lumMod val="50000"/>
                                  </a:schemeClr>
                                </a:solidFill>
                                <a:latin typeface="Cambria Math" panose="02040503050406030204" pitchFamily="18" charset="0"/>
                              </a:rPr>
                              <m:t>)</m:t>
                            </m:r>
                          </m:e>
                        </m:nary>
                      </m:num>
                      <m:den>
                        <m:r>
                          <a:rPr lang="en-US" i="1">
                            <a:solidFill>
                              <a:schemeClr val="accent1">
                                <a:lumMod val="50000"/>
                              </a:schemeClr>
                            </a:solidFill>
                            <a:latin typeface="Cambria Math" panose="02040503050406030204" pitchFamily="18" charset="0"/>
                          </a:rPr>
                          <m:t>𝑛</m:t>
                        </m:r>
                        <m:nary>
                          <m:naryPr>
                            <m:chr m:val="∑"/>
                            <m:subHide m:val="on"/>
                            <m:supHide m:val="on"/>
                            <m:ctrlPr>
                              <a:rPr lang="en-US" i="1">
                                <a:solidFill>
                                  <a:schemeClr val="accent1">
                                    <a:lumMod val="50000"/>
                                  </a:schemeClr>
                                </a:solidFill>
                                <a:latin typeface="Cambria Math" panose="02040503050406030204" pitchFamily="18" charset="0"/>
                              </a:rPr>
                            </m:ctrlPr>
                          </m:naryPr>
                          <m:sub/>
                          <m:sup/>
                          <m:e>
                            <m:sSup>
                              <m:sSupPr>
                                <m:ctrlPr>
                                  <a:rPr lang="en-US" i="1" smtClean="0">
                                    <a:solidFill>
                                      <a:schemeClr val="accent1">
                                        <a:lumMod val="50000"/>
                                      </a:schemeClr>
                                    </a:solidFill>
                                    <a:latin typeface="Cambria Math" panose="02040503050406030204" pitchFamily="18" charset="0"/>
                                  </a:rPr>
                                </m:ctrlPr>
                              </m:sSupPr>
                              <m:e>
                                <m:sSub>
                                  <m:sSubPr>
                                    <m:ctrlPr>
                                      <a:rPr lang="en-US" i="1">
                                        <a:solidFill>
                                          <a:schemeClr val="accent1">
                                            <a:lumMod val="50000"/>
                                          </a:schemeClr>
                                        </a:solidFill>
                                        <a:latin typeface="Cambria Math" panose="02040503050406030204" pitchFamily="18" charset="0"/>
                                      </a:rPr>
                                    </m:ctrlPr>
                                  </m:sSubPr>
                                  <m:e>
                                    <m:r>
                                      <a:rPr lang="en-US" i="1">
                                        <a:solidFill>
                                          <a:schemeClr val="accent1">
                                            <a:lumMod val="50000"/>
                                          </a:schemeClr>
                                        </a:solidFill>
                                        <a:latin typeface="Cambria Math" panose="02040503050406030204" pitchFamily="18" charset="0"/>
                                      </a:rPr>
                                      <m:t>𝑥</m:t>
                                    </m:r>
                                  </m:e>
                                  <m:sub>
                                    <m:r>
                                      <a:rPr lang="en-US" i="1">
                                        <a:solidFill>
                                          <a:schemeClr val="accent1">
                                            <a:lumMod val="50000"/>
                                          </a:schemeClr>
                                        </a:solidFill>
                                        <a:latin typeface="Cambria Math" panose="02040503050406030204" pitchFamily="18" charset="0"/>
                                      </a:rPr>
                                      <m:t>𝑖</m:t>
                                    </m:r>
                                  </m:sub>
                                </m:sSub>
                              </m:e>
                              <m:sup>
                                <m:r>
                                  <a:rPr lang="en-US" b="0" i="1" smtClean="0">
                                    <a:solidFill>
                                      <a:schemeClr val="accent1">
                                        <a:lumMod val="50000"/>
                                      </a:schemeClr>
                                    </a:solidFill>
                                    <a:latin typeface="Cambria Math" panose="02040503050406030204" pitchFamily="18" charset="0"/>
                                  </a:rPr>
                                  <m:t>2</m:t>
                                </m:r>
                              </m:sup>
                            </m:sSup>
                            <m:r>
                              <a:rPr lang="en-US" i="1">
                                <a:solidFill>
                                  <a:schemeClr val="accent1">
                                    <a:lumMod val="50000"/>
                                  </a:schemeClr>
                                </a:solidFill>
                                <a:latin typeface="Cambria Math" panose="02040503050406030204" pitchFamily="18" charset="0"/>
                              </a:rPr>
                              <m:t>−</m:t>
                            </m:r>
                            <m:sSup>
                              <m:sSupPr>
                                <m:ctrlPr>
                                  <a:rPr lang="en-US" i="1" smtClean="0">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m:t>
                                </m:r>
                                <m:nary>
                                  <m:naryPr>
                                    <m:chr m:val="∑"/>
                                    <m:subHide m:val="on"/>
                                    <m:supHide m:val="on"/>
                                    <m:ctrlPr>
                                      <a:rPr lang="en-US" i="1">
                                        <a:solidFill>
                                          <a:schemeClr val="accent1">
                                            <a:lumMod val="50000"/>
                                          </a:schemeClr>
                                        </a:solidFill>
                                        <a:latin typeface="Cambria Math" panose="02040503050406030204" pitchFamily="18" charset="0"/>
                                      </a:rPr>
                                    </m:ctrlPr>
                                  </m:naryPr>
                                  <m:sub/>
                                  <m:sup/>
                                  <m:e>
                                    <m:sSub>
                                      <m:sSubPr>
                                        <m:ctrlPr>
                                          <a:rPr lang="en-US" i="1">
                                            <a:solidFill>
                                              <a:schemeClr val="accent1">
                                                <a:lumMod val="50000"/>
                                              </a:schemeClr>
                                            </a:solidFill>
                                            <a:latin typeface="Cambria Math" panose="02040503050406030204" pitchFamily="18" charset="0"/>
                                          </a:rPr>
                                        </m:ctrlPr>
                                      </m:sSubPr>
                                      <m:e>
                                        <m:r>
                                          <a:rPr lang="en-US" i="1">
                                            <a:solidFill>
                                              <a:schemeClr val="accent1">
                                                <a:lumMod val="50000"/>
                                              </a:schemeClr>
                                            </a:solidFill>
                                            <a:latin typeface="Cambria Math" panose="02040503050406030204" pitchFamily="18" charset="0"/>
                                          </a:rPr>
                                          <m:t>𝑥</m:t>
                                        </m:r>
                                      </m:e>
                                      <m:sub>
                                        <m:r>
                                          <a:rPr lang="en-US" i="1">
                                            <a:solidFill>
                                              <a:schemeClr val="accent1">
                                                <a:lumMod val="50000"/>
                                              </a:schemeClr>
                                            </a:solidFill>
                                            <a:latin typeface="Cambria Math" panose="02040503050406030204" pitchFamily="18" charset="0"/>
                                          </a:rPr>
                                          <m:t>𝑖</m:t>
                                        </m:r>
                                      </m:sub>
                                    </m:sSub>
                                  </m:e>
                                </m:nary>
                                <m:r>
                                  <a:rPr lang="en-US" i="1">
                                    <a:solidFill>
                                      <a:schemeClr val="accent1">
                                        <a:lumMod val="50000"/>
                                      </a:schemeClr>
                                    </a:solidFill>
                                    <a:latin typeface="Cambria Math" panose="02040503050406030204" pitchFamily="18" charset="0"/>
                                  </a:rPr>
                                  <m:t>)</m:t>
                                </m:r>
                              </m:e>
                              <m:sup>
                                <m:r>
                                  <a:rPr lang="en-US" b="0" i="1" smtClean="0">
                                    <a:solidFill>
                                      <a:schemeClr val="accent1">
                                        <a:lumMod val="50000"/>
                                      </a:schemeClr>
                                    </a:solidFill>
                                    <a:latin typeface="Cambria Math" panose="02040503050406030204" pitchFamily="18" charset="0"/>
                                  </a:rPr>
                                  <m:t>2</m:t>
                                </m:r>
                              </m:sup>
                            </m:sSup>
                            <m:r>
                              <a:rPr lang="en-US" i="1" smtClean="0">
                                <a:solidFill>
                                  <a:schemeClr val="accent1">
                                    <a:lumMod val="50000"/>
                                  </a:schemeClr>
                                </a:solidFill>
                                <a:latin typeface="Cambria Math" panose="02040503050406030204" pitchFamily="18" charset="0"/>
                              </a:rPr>
                              <m:t> </m:t>
                            </m:r>
                          </m:e>
                        </m:nary>
                      </m:den>
                    </m:f>
                  </m:oMath>
                </a14:m>
                <a:r>
                  <a:rPr lang="en-US" dirty="0">
                    <a:solidFill>
                      <a:schemeClr val="accent1">
                        <a:lumMod val="50000"/>
                      </a:schemeClr>
                    </a:solidFill>
                  </a:rPr>
                  <a:t>    and  </a:t>
                </a:r>
                <a14:m>
                  <m:oMath xmlns:m="http://schemas.openxmlformats.org/officeDocument/2006/math">
                    <m:r>
                      <a:rPr lang="en-US" b="0" i="1" smtClean="0">
                        <a:solidFill>
                          <a:schemeClr val="accent1">
                            <a:lumMod val="50000"/>
                          </a:schemeClr>
                        </a:solidFill>
                        <a:latin typeface="Cambria Math" panose="02040503050406030204" pitchFamily="18" charset="0"/>
                      </a:rPr>
                      <m:t>𝑏</m:t>
                    </m:r>
                    <m:r>
                      <a:rPr lang="en-US" b="0" i="1" smtClean="0">
                        <a:solidFill>
                          <a:schemeClr val="accent1">
                            <a:lumMod val="50000"/>
                          </a:schemeClr>
                        </a:solidFill>
                        <a:latin typeface="Cambria Math" panose="02040503050406030204" pitchFamily="18" charset="0"/>
                      </a:rPr>
                      <m:t>=  </m:t>
                    </m:r>
                    <m:f>
                      <m:fPr>
                        <m:ctrlPr>
                          <a:rPr lang="en-US" b="0" i="1" smtClean="0">
                            <a:solidFill>
                              <a:schemeClr val="accent1">
                                <a:lumMod val="50000"/>
                              </a:schemeClr>
                            </a:solidFill>
                            <a:latin typeface="Cambria Math" panose="02040503050406030204" pitchFamily="18" charset="0"/>
                          </a:rPr>
                        </m:ctrlPr>
                      </m:fPr>
                      <m:num>
                        <m:nary>
                          <m:naryPr>
                            <m:chr m:val="∑"/>
                            <m:subHide m:val="on"/>
                            <m:supHide m:val="on"/>
                            <m:ctrlPr>
                              <a:rPr lang="en-US" b="0" i="1" smtClean="0">
                                <a:solidFill>
                                  <a:schemeClr val="accent1">
                                    <a:lumMod val="50000"/>
                                  </a:schemeClr>
                                </a:solidFill>
                                <a:latin typeface="Cambria Math" panose="02040503050406030204" pitchFamily="18" charset="0"/>
                              </a:rPr>
                            </m:ctrlPr>
                          </m:naryPr>
                          <m:sub/>
                          <m:sup/>
                          <m:e>
                            <m:sSub>
                              <m:sSubPr>
                                <m:ctrlPr>
                                  <a:rPr lang="en-US" b="0" i="1" smtClean="0">
                                    <a:solidFill>
                                      <a:schemeClr val="accent1">
                                        <a:lumMod val="50000"/>
                                      </a:schemeClr>
                                    </a:solidFill>
                                    <a:latin typeface="Cambria Math" panose="02040503050406030204" pitchFamily="18" charset="0"/>
                                  </a:rPr>
                                </m:ctrlPr>
                              </m:sSubPr>
                              <m:e>
                                <m:r>
                                  <a:rPr lang="en-US" b="0" i="1" smtClean="0">
                                    <a:solidFill>
                                      <a:schemeClr val="accent1">
                                        <a:lumMod val="50000"/>
                                      </a:schemeClr>
                                    </a:solidFill>
                                    <a:latin typeface="Cambria Math" panose="02040503050406030204" pitchFamily="18" charset="0"/>
                                  </a:rPr>
                                  <m:t>𝑦</m:t>
                                </m:r>
                              </m:e>
                              <m:sub>
                                <m:r>
                                  <a:rPr lang="en-US" b="0" i="1" smtClean="0">
                                    <a:solidFill>
                                      <a:schemeClr val="accent1">
                                        <a:lumMod val="50000"/>
                                      </a:schemeClr>
                                    </a:solidFill>
                                    <a:latin typeface="Cambria Math" panose="02040503050406030204" pitchFamily="18" charset="0"/>
                                  </a:rPr>
                                  <m:t>𝑖</m:t>
                                </m:r>
                              </m:sub>
                            </m:sSub>
                            <m:r>
                              <a:rPr lang="en-US" b="0" i="1" smtClean="0">
                                <a:solidFill>
                                  <a:schemeClr val="accent1">
                                    <a:lumMod val="50000"/>
                                  </a:schemeClr>
                                </a:solidFill>
                                <a:latin typeface="Cambria Math" panose="02040503050406030204" pitchFamily="18" charset="0"/>
                              </a:rPr>
                              <m:t>−</m:t>
                            </m:r>
                            <m:r>
                              <a:rPr lang="en-US" b="0" i="1" smtClean="0">
                                <a:solidFill>
                                  <a:schemeClr val="accent1">
                                    <a:lumMod val="50000"/>
                                  </a:schemeClr>
                                </a:solidFill>
                                <a:latin typeface="Cambria Math" panose="02040503050406030204" pitchFamily="18" charset="0"/>
                              </a:rPr>
                              <m:t>𝑎</m:t>
                            </m:r>
                            <m:r>
                              <a:rPr lang="en-US" b="0" i="1" smtClean="0">
                                <a:solidFill>
                                  <a:schemeClr val="accent1">
                                    <a:lumMod val="50000"/>
                                  </a:schemeClr>
                                </a:solidFill>
                                <a:latin typeface="Cambria Math" panose="02040503050406030204" pitchFamily="18" charset="0"/>
                              </a:rPr>
                              <m:t> </m:t>
                            </m:r>
                            <m:nary>
                              <m:naryPr>
                                <m:chr m:val="∑"/>
                                <m:subHide m:val="on"/>
                                <m:supHide m:val="on"/>
                                <m:ctrlPr>
                                  <a:rPr lang="en-US" b="0" i="1" smtClean="0">
                                    <a:solidFill>
                                      <a:schemeClr val="accent1">
                                        <a:lumMod val="50000"/>
                                      </a:schemeClr>
                                    </a:solidFill>
                                    <a:latin typeface="Cambria Math" panose="02040503050406030204" pitchFamily="18" charset="0"/>
                                  </a:rPr>
                                </m:ctrlPr>
                              </m:naryPr>
                              <m:sub/>
                              <m:sup/>
                              <m:e>
                                <m:sSub>
                                  <m:sSubPr>
                                    <m:ctrlPr>
                                      <a:rPr lang="en-US" b="0" i="1" smtClean="0">
                                        <a:solidFill>
                                          <a:schemeClr val="accent1">
                                            <a:lumMod val="50000"/>
                                          </a:schemeClr>
                                        </a:solidFill>
                                        <a:latin typeface="Cambria Math" panose="02040503050406030204" pitchFamily="18" charset="0"/>
                                      </a:rPr>
                                    </m:ctrlPr>
                                  </m:sSubPr>
                                  <m:e>
                                    <m:r>
                                      <a:rPr lang="en-US" b="0" i="1" smtClean="0">
                                        <a:solidFill>
                                          <a:schemeClr val="accent1">
                                            <a:lumMod val="50000"/>
                                          </a:schemeClr>
                                        </a:solidFill>
                                        <a:latin typeface="Cambria Math" panose="02040503050406030204" pitchFamily="18" charset="0"/>
                                      </a:rPr>
                                      <m:t>𝑥</m:t>
                                    </m:r>
                                  </m:e>
                                  <m:sub>
                                    <m:r>
                                      <a:rPr lang="en-US" b="0" i="1" smtClean="0">
                                        <a:solidFill>
                                          <a:schemeClr val="accent1">
                                            <a:lumMod val="50000"/>
                                          </a:schemeClr>
                                        </a:solidFill>
                                        <a:latin typeface="Cambria Math" panose="02040503050406030204" pitchFamily="18" charset="0"/>
                                      </a:rPr>
                                      <m:t>𝑖</m:t>
                                    </m:r>
                                  </m:sub>
                                </m:sSub>
                              </m:e>
                            </m:nary>
                          </m:e>
                        </m:nary>
                      </m:num>
                      <m:den>
                        <m:r>
                          <a:rPr lang="en-US" b="0" i="1" smtClean="0">
                            <a:solidFill>
                              <a:schemeClr val="accent1">
                                <a:lumMod val="50000"/>
                              </a:schemeClr>
                            </a:solidFill>
                            <a:latin typeface="Cambria Math" panose="02040503050406030204" pitchFamily="18" charset="0"/>
                          </a:rPr>
                          <m:t>𝑛</m:t>
                        </m:r>
                      </m:den>
                    </m:f>
                  </m:oMath>
                </a14:m>
                <a:endParaRPr lang="en-US" dirty="0">
                  <a:solidFill>
                    <a:schemeClr val="accent1">
                      <a:lumMod val="50000"/>
                    </a:schemeClr>
                  </a:solidFill>
                </a:endParaRPr>
              </a:p>
            </p:txBody>
          </p:sp>
        </mc:Choice>
        <mc:Fallback xmlns="">
          <p:sp>
            <p:nvSpPr>
              <p:cNvPr id="6" name="TextBox 5">
                <a:extLst>
                  <a:ext uri="{FF2B5EF4-FFF2-40B4-BE49-F238E27FC236}">
                    <a16:creationId xmlns:a16="http://schemas.microsoft.com/office/drawing/2014/main" id="{563073E9-F888-490E-ACED-EC1C84D7D917}"/>
                  </a:ext>
                </a:extLst>
              </p:cNvPr>
              <p:cNvSpPr txBox="1">
                <a:spLocks noRot="1" noChangeAspect="1" noMove="1" noResize="1" noEditPoints="1" noAdjustHandles="1" noChangeArrowheads="1" noChangeShapeType="1" noTextEdit="1"/>
              </p:cNvSpPr>
              <p:nvPr/>
            </p:nvSpPr>
            <p:spPr>
              <a:xfrm>
                <a:off x="7019925" y="2267797"/>
                <a:ext cx="4490973" cy="447367"/>
              </a:xfrm>
              <a:prstGeom prst="rect">
                <a:avLst/>
              </a:prstGeom>
              <a:blipFill>
                <a:blip r:embed="rId4"/>
                <a:stretch>
                  <a:fillRect l="-1359" t="-82192" r="-6658" b="-124658"/>
                </a:stretch>
              </a:blipFill>
            </p:spPr>
            <p:txBody>
              <a:bodyPr/>
              <a:lstStyle/>
              <a:p>
                <a:r>
                  <a:rPr lang="en-US">
                    <a:noFill/>
                  </a:rPr>
                  <a:t> </a:t>
                </a:r>
              </a:p>
            </p:txBody>
          </p:sp>
        </mc:Fallback>
      </mc:AlternateContent>
    </p:spTree>
    <p:extLst>
      <p:ext uri="{BB962C8B-B14F-4D97-AF65-F5344CB8AC3E}">
        <p14:creationId xmlns:p14="http://schemas.microsoft.com/office/powerpoint/2010/main" val="255954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60D0BB-9080-44BB-910B-6FC2979FF15F}"/>
              </a:ext>
            </a:extLst>
          </p:cNvPr>
          <p:cNvSpPr>
            <a:spLocks noGrp="1"/>
          </p:cNvSpPr>
          <p:nvPr>
            <p:ph type="title"/>
          </p:nvPr>
        </p:nvSpPr>
        <p:spPr/>
        <p:txBody>
          <a:bodyPr/>
          <a:lstStyle/>
          <a:p>
            <a:r>
              <a:rPr lang="en-US" dirty="0"/>
              <a:t>Formal Problem Definition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8E323C0-7EDD-4F8A-80CF-9E0C7CCE5937}"/>
                  </a:ext>
                </a:extLst>
              </p:cNvPr>
              <p:cNvSpPr>
                <a:spLocks noGrp="1"/>
              </p:cNvSpPr>
              <p:nvPr>
                <p:ph idx="1"/>
              </p:nvPr>
            </p:nvSpPr>
            <p:spPr/>
            <p:txBody>
              <a:bodyPr/>
              <a:lstStyle/>
              <a:p>
                <a:r>
                  <a:rPr lang="en-US" dirty="0"/>
                  <a:t>Given a set of points p</a:t>
                </a:r>
                <a:r>
                  <a:rPr lang="en-US" baseline="-25000" dirty="0"/>
                  <a:t>1</a:t>
                </a:r>
                <a:r>
                  <a:rPr lang="en-US" dirty="0"/>
                  <a:t>,p</a:t>
                </a:r>
                <a:r>
                  <a:rPr lang="en-US" baseline="-25000" dirty="0"/>
                  <a:t>2 </a:t>
                </a:r>
                <a:r>
                  <a:rPr lang="en-US" dirty="0"/>
                  <a:t>,…, p</a:t>
                </a:r>
                <a:r>
                  <a:rPr lang="en-US" baseline="-25000" dirty="0"/>
                  <a:t>n</a:t>
                </a:r>
                <a:r>
                  <a:rPr lang="en-US" dirty="0"/>
                  <a:t> , partition it into subsets of the form p</a:t>
                </a:r>
                <a:r>
                  <a:rPr lang="en-US" baseline="-25000" dirty="0"/>
                  <a:t>i</a:t>
                </a:r>
                <a:r>
                  <a:rPr lang="en-US" dirty="0"/>
                  <a:t>,p</a:t>
                </a:r>
                <a:r>
                  <a:rPr lang="en-US" baseline="-25000" dirty="0"/>
                  <a:t>i+1</a:t>
                </a:r>
                <a:r>
                  <a:rPr lang="en-US" dirty="0"/>
                  <a:t>,p</a:t>
                </a:r>
                <a:r>
                  <a:rPr lang="en-US" baseline="-25000" dirty="0"/>
                  <a:t>i+2,</a:t>
                </a:r>
                <a:r>
                  <a:rPr lang="en-US" dirty="0"/>
                  <a:t>…,</a:t>
                </a:r>
                <a:r>
                  <a:rPr lang="en-US" dirty="0" err="1"/>
                  <a:t>p</a:t>
                </a:r>
                <a:r>
                  <a:rPr lang="en-US" baseline="-25000" dirty="0" err="1"/>
                  <a:t>j</a:t>
                </a:r>
                <a:r>
                  <a:rPr lang="en-US" dirty="0"/>
                  <a:t> such that 1 ≤ </a:t>
                </a:r>
                <a:r>
                  <a:rPr lang="en-US" dirty="0" err="1"/>
                  <a:t>i</a:t>
                </a:r>
                <a:r>
                  <a:rPr lang="en-US" dirty="0"/>
                  <a:t>  ≤  j  ≤  n, such that the total cost of the partitioning is minimal.</a:t>
                </a:r>
              </a:p>
              <a:p>
                <a:r>
                  <a:rPr lang="en-US" dirty="0"/>
                  <a:t> We define the cost of a partition p</a:t>
                </a:r>
                <a:r>
                  <a:rPr lang="en-US" baseline="-25000" dirty="0"/>
                  <a:t>i</a:t>
                </a:r>
                <a:r>
                  <a:rPr lang="en-US" dirty="0"/>
                  <a:t>,p</a:t>
                </a:r>
                <a:r>
                  <a:rPr lang="en-US" baseline="-25000" dirty="0"/>
                  <a:t>i+1</a:t>
                </a:r>
                <a:r>
                  <a:rPr lang="en-US" dirty="0"/>
                  <a:t>,p</a:t>
                </a:r>
                <a:r>
                  <a:rPr lang="en-US" baseline="-25000" dirty="0"/>
                  <a:t>i+2,</a:t>
                </a:r>
                <a:r>
                  <a:rPr lang="en-US" dirty="0"/>
                  <a:t>…,</a:t>
                </a:r>
                <a:r>
                  <a:rPr lang="en-US" dirty="0" err="1"/>
                  <a:t>p</a:t>
                </a:r>
                <a:r>
                  <a:rPr lang="en-US" baseline="-25000" dirty="0" err="1"/>
                  <a:t>j</a:t>
                </a:r>
                <a:r>
                  <a:rPr lang="en-US" baseline="-25000" dirty="0"/>
                  <a:t> </a:t>
                </a:r>
                <a:r>
                  <a:rPr lang="en-US" dirty="0"/>
                  <a:t>as the cost of the best fit line </a:t>
                </a:r>
                <a:r>
                  <a:rPr lang="en-US" dirty="0" err="1"/>
                  <a:t>L</a:t>
                </a:r>
                <a:r>
                  <a:rPr lang="en-US" baseline="-25000" dirty="0" err="1"/>
                  <a:t>ij</a:t>
                </a:r>
                <a:r>
                  <a:rPr lang="en-US" baseline="-25000" dirty="0"/>
                  <a:t> </a:t>
                </a:r>
                <a:r>
                  <a:rPr lang="en-US" dirty="0"/>
                  <a:t>through the points. </a:t>
                </a:r>
              </a:p>
              <a:p>
                <a:r>
                  <a:rPr lang="en-US" dirty="0"/>
                  <a:t>The cost of a line is defined as the Residual sum of squares error for the line plus the penalty c for including a line i.e. if the best fit line has the form a</a:t>
                </a:r>
                <a:r>
                  <a:rPr lang="en-US" baseline="-25000" dirty="0"/>
                  <a:t>1</a:t>
                </a:r>
                <a:r>
                  <a:rPr lang="en-US" dirty="0"/>
                  <a:t>x + b</a:t>
                </a:r>
                <a:r>
                  <a:rPr lang="en-US" baseline="-25000" dirty="0"/>
                  <a:t>1</a:t>
                </a:r>
                <a:r>
                  <a:rPr lang="en-US" dirty="0"/>
                  <a:t> then:</a:t>
                </a:r>
              </a:p>
              <a:p>
                <a14:m>
                  <m:oMath xmlns:m="http://schemas.openxmlformats.org/officeDocument/2006/math">
                    <m:r>
                      <a:rPr lang="en-US" b="0" i="1" smtClean="0">
                        <a:solidFill>
                          <a:schemeClr val="accent1"/>
                        </a:solidFill>
                        <a:latin typeface="Cambria Math" panose="02040503050406030204" pitchFamily="18" charset="0"/>
                      </a:rPr>
                      <m:t>𝐶𝑜𝑠𝑡</m:t>
                    </m:r>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𝑝</m:t>
                        </m:r>
                      </m:e>
                      <m:sub>
                        <m:r>
                          <a:rPr lang="en-US" b="0" i="1" smtClean="0">
                            <a:solidFill>
                              <a:schemeClr val="accent1"/>
                            </a:solidFill>
                            <a:latin typeface="Cambria Math" panose="02040503050406030204" pitchFamily="18" charset="0"/>
                          </a:rPr>
                          <m:t>𝑖</m:t>
                        </m:r>
                      </m:sub>
                    </m:sSub>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𝑝</m:t>
                        </m:r>
                      </m:e>
                      <m:sub>
                        <m:r>
                          <a:rPr lang="en-US" b="0" i="1" smtClean="0">
                            <a:solidFill>
                              <a:schemeClr val="accent1"/>
                            </a:solidFill>
                            <a:latin typeface="Cambria Math" panose="02040503050406030204" pitchFamily="18" charset="0"/>
                          </a:rPr>
                          <m:t>𝑖</m:t>
                        </m:r>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𝑝</m:t>
                        </m:r>
                      </m:e>
                      <m:sub>
                        <m:r>
                          <a:rPr lang="en-US" b="0" i="1" smtClean="0">
                            <a:solidFill>
                              <a:schemeClr val="accent1"/>
                            </a:solidFill>
                            <a:latin typeface="Cambria Math" panose="02040503050406030204" pitchFamily="18" charset="0"/>
                          </a:rPr>
                          <m:t>𝑗</m:t>
                        </m:r>
                      </m:sub>
                    </m:sSub>
                    <m:r>
                      <a:rPr lang="en-US" b="0" i="1" smtClean="0">
                        <a:solidFill>
                          <a:schemeClr val="accent1"/>
                        </a:solidFill>
                        <a:latin typeface="Cambria Math" panose="02040503050406030204" pitchFamily="18" charset="0"/>
                      </a:rPr>
                      <m:t>)= </m:t>
                    </m:r>
                    <m:nary>
                      <m:naryPr>
                        <m:chr m:val="∑"/>
                        <m:ctrlPr>
                          <a:rPr lang="en-US" b="0" i="1" smtClean="0">
                            <a:solidFill>
                              <a:schemeClr val="accent1"/>
                            </a:solidFill>
                            <a:latin typeface="Cambria Math" panose="02040503050406030204" pitchFamily="18" charset="0"/>
                          </a:rPr>
                        </m:ctrlPr>
                      </m:naryPr>
                      <m:sub>
                        <m:r>
                          <m:rPr>
                            <m:brk m:alnAt="23"/>
                          </m:rPr>
                          <a:rPr lang="en-US" b="0" i="1" smtClean="0">
                            <a:solidFill>
                              <a:schemeClr val="accent1"/>
                            </a:solidFill>
                            <a:latin typeface="Cambria Math" panose="02040503050406030204" pitchFamily="18" charset="0"/>
                          </a:rPr>
                          <m:t>𝑘</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𝑖</m:t>
                        </m:r>
                      </m:sub>
                      <m:sup>
                        <m:r>
                          <a:rPr lang="en-US" b="0" i="1" smtClean="0">
                            <a:solidFill>
                              <a:schemeClr val="accent1"/>
                            </a:solidFill>
                            <a:latin typeface="Cambria Math" panose="02040503050406030204" pitchFamily="18" charset="0"/>
                          </a:rPr>
                          <m:t>𝑗</m:t>
                        </m:r>
                      </m:sup>
                      <m:e>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  </m:t>
                            </m:r>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𝑦</m:t>
                                </m:r>
                              </m:e>
                              <m:sub>
                                <m:r>
                                  <a:rPr lang="en-US" i="1">
                                    <a:solidFill>
                                      <a:schemeClr val="accent1"/>
                                    </a:solidFill>
                                    <a:latin typeface="Cambria Math" panose="02040503050406030204" pitchFamily="18" charset="0"/>
                                  </a:rPr>
                                  <m:t>𝑘</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𝑎</m:t>
                                </m:r>
                              </m:e>
                              <m:sub>
                                <m:r>
                                  <a:rPr lang="en-US" i="1">
                                    <a:solidFill>
                                      <a:schemeClr val="accent1"/>
                                    </a:solidFill>
                                    <a:latin typeface="Cambria Math" panose="02040503050406030204" pitchFamily="18" charset="0"/>
                                  </a:rPr>
                                  <m:t>1</m:t>
                                </m:r>
                              </m:sub>
                            </m:sSub>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𝑥</m:t>
                                </m:r>
                              </m:e>
                              <m:sub>
                                <m:r>
                                  <a:rPr lang="en-US" i="1">
                                    <a:solidFill>
                                      <a:schemeClr val="accent1"/>
                                    </a:solidFill>
                                    <a:latin typeface="Cambria Math" panose="02040503050406030204" pitchFamily="18" charset="0"/>
                                  </a:rPr>
                                  <m:t>𝑘</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𝑏</m:t>
                                </m:r>
                              </m:e>
                              <m:sub>
                                <m:r>
                                  <a:rPr lang="en-US" i="1">
                                    <a:solidFill>
                                      <a:schemeClr val="accent1"/>
                                    </a:solidFill>
                                    <a:latin typeface="Cambria Math" panose="02040503050406030204" pitchFamily="18" charset="0"/>
                                  </a:rPr>
                                  <m:t>1</m:t>
                                </m:r>
                              </m:sub>
                            </m:sSub>
                            <m:r>
                              <a:rPr lang="en-US" i="1">
                                <a:solidFill>
                                  <a:schemeClr val="accent1"/>
                                </a:solidFill>
                                <a:latin typeface="Cambria Math" panose="02040503050406030204" pitchFamily="18" charset="0"/>
                              </a:rPr>
                              <m:t>)</m:t>
                            </m:r>
                          </m:e>
                          <m:sup>
                            <m:r>
                              <a:rPr lang="en-US" b="0" i="1" smtClean="0">
                                <a:solidFill>
                                  <a:schemeClr val="accent1"/>
                                </a:solidFill>
                                <a:latin typeface="Cambria Math" panose="02040503050406030204" pitchFamily="18" charset="0"/>
                              </a:rPr>
                              <m:t>2</m:t>
                            </m:r>
                          </m:sup>
                        </m:sSup>
                      </m:e>
                    </m:nary>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𝑐</m:t>
                    </m:r>
                  </m:oMath>
                </a14:m>
                <a:endParaRPr lang="en-US" dirty="0">
                  <a:solidFill>
                    <a:schemeClr val="accent1"/>
                  </a:solidFill>
                </a:endParaRPr>
              </a:p>
            </p:txBody>
          </p:sp>
        </mc:Choice>
        <mc:Fallback xmlns="">
          <p:sp>
            <p:nvSpPr>
              <p:cNvPr id="4" name="Content Placeholder 3">
                <a:extLst>
                  <a:ext uri="{FF2B5EF4-FFF2-40B4-BE49-F238E27FC236}">
                    <a16:creationId xmlns:a16="http://schemas.microsoft.com/office/drawing/2014/main" id="{F8E323C0-7EDD-4F8A-80CF-9E0C7CCE5937}"/>
                  </a:ext>
                </a:extLst>
              </p:cNvPr>
              <p:cNvSpPr>
                <a:spLocks noGrp="1" noRot="1" noChangeAspect="1" noMove="1" noResize="1" noEditPoints="1" noAdjustHandles="1" noChangeArrowheads="1" noChangeShapeType="1" noTextEdit="1"/>
              </p:cNvSpPr>
              <p:nvPr>
                <p:ph idx="1"/>
              </p:nvPr>
            </p:nvSpPr>
            <p:spPr>
              <a:blipFill>
                <a:blip r:embed="rId2"/>
                <a:stretch>
                  <a:fillRect l="-1455" t="-810" r="-1758"/>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DDA9EFE-00D4-46D3-A37A-9E22DD9B8813}"/>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03240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0D44-383D-4964-8081-66F30B7C8785}"/>
              </a:ext>
            </a:extLst>
          </p:cNvPr>
          <p:cNvSpPr>
            <a:spLocks noGrp="1"/>
          </p:cNvSpPr>
          <p:nvPr>
            <p:ph type="title"/>
          </p:nvPr>
        </p:nvSpPr>
        <p:spPr/>
        <p:txBody>
          <a:bodyPr/>
          <a:lstStyle/>
          <a:p>
            <a:r>
              <a:rPr lang="en-US" dirty="0"/>
              <a:t>Input</a:t>
            </a:r>
          </a:p>
        </p:txBody>
      </p:sp>
      <p:sp>
        <p:nvSpPr>
          <p:cNvPr id="5" name="Content Placeholder 4">
            <a:extLst>
              <a:ext uri="{FF2B5EF4-FFF2-40B4-BE49-F238E27FC236}">
                <a16:creationId xmlns:a16="http://schemas.microsoft.com/office/drawing/2014/main" id="{DDE324CA-43BC-4BD9-939F-E986402FC777}"/>
              </a:ext>
            </a:extLst>
          </p:cNvPr>
          <p:cNvSpPr>
            <a:spLocks noGrp="1"/>
          </p:cNvSpPr>
          <p:nvPr>
            <p:ph sz="half" idx="1"/>
          </p:nvPr>
        </p:nvSpPr>
        <p:spPr/>
        <p:txBody>
          <a:bodyPr/>
          <a:lstStyle/>
          <a:p>
            <a:r>
              <a:rPr lang="en-US" dirty="0"/>
              <a:t>The first line of the input contains the number of points, n. The second line of the input contains the penalty c for each line.</a:t>
            </a:r>
          </a:p>
          <a:p>
            <a:r>
              <a:rPr lang="en-US" dirty="0"/>
              <a:t>The following n lines contain the coordinates of the n points in the form x</a:t>
            </a:r>
            <a:r>
              <a:rPr lang="en-US" baseline="-25000" dirty="0"/>
              <a:t>i</a:t>
            </a:r>
            <a:r>
              <a:rPr lang="en-US" dirty="0"/>
              <a:t> </a:t>
            </a:r>
            <a:r>
              <a:rPr lang="en-US" dirty="0" err="1"/>
              <a:t>y</a:t>
            </a:r>
            <a:r>
              <a:rPr lang="en-US" baseline="-25000" dirty="0" err="1"/>
              <a:t>i</a:t>
            </a:r>
            <a:r>
              <a:rPr lang="en-US" dirty="0"/>
              <a:t> in arbitrary order</a:t>
            </a:r>
            <a:endParaRPr lang="en-US" baseline="-25000" dirty="0"/>
          </a:p>
        </p:txBody>
      </p:sp>
      <p:pic>
        <p:nvPicPr>
          <p:cNvPr id="8" name="Content Placeholder 7">
            <a:extLst>
              <a:ext uri="{FF2B5EF4-FFF2-40B4-BE49-F238E27FC236}">
                <a16:creationId xmlns:a16="http://schemas.microsoft.com/office/drawing/2014/main" id="{1CA9087B-75DF-47AD-BB5E-961AD8C0BED2}"/>
              </a:ext>
            </a:extLst>
          </p:cNvPr>
          <p:cNvPicPr>
            <a:picLocks noGrp="1" noChangeAspect="1"/>
          </p:cNvPicPr>
          <p:nvPr>
            <p:ph sz="half" idx="2"/>
          </p:nvPr>
        </p:nvPicPr>
        <p:blipFill>
          <a:blip r:embed="rId2"/>
          <a:stretch>
            <a:fillRect/>
          </a:stretch>
        </p:blipFill>
        <p:spPr>
          <a:xfrm>
            <a:off x="7360162" y="2120900"/>
            <a:ext cx="2951727" cy="3748088"/>
          </a:xfrm>
        </p:spPr>
      </p:pic>
      <p:sp>
        <p:nvSpPr>
          <p:cNvPr id="4" name="Slide Number Placeholder 3">
            <a:extLst>
              <a:ext uri="{FF2B5EF4-FFF2-40B4-BE49-F238E27FC236}">
                <a16:creationId xmlns:a16="http://schemas.microsoft.com/office/drawing/2014/main" id="{779572A6-FA85-4830-93C7-96491C4CEE31}"/>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194909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B769-845B-4448-9196-BD723981E74C}"/>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99E4460E-155D-4689-B6FA-20B8E3AF7076}"/>
              </a:ext>
            </a:extLst>
          </p:cNvPr>
          <p:cNvSpPr>
            <a:spLocks noGrp="1"/>
          </p:cNvSpPr>
          <p:nvPr>
            <p:ph sz="half" idx="1"/>
          </p:nvPr>
        </p:nvSpPr>
        <p:spPr>
          <a:xfrm>
            <a:off x="1097280" y="2120901"/>
            <a:ext cx="10058400" cy="887476"/>
          </a:xfrm>
        </p:spPr>
        <p:txBody>
          <a:bodyPr/>
          <a:lstStyle/>
          <a:p>
            <a:r>
              <a:rPr lang="en-US" dirty="0"/>
              <a:t>The output contains the minimum cost for the partition followed by the lines in </a:t>
            </a:r>
            <a:r>
              <a:rPr lang="en-US" dirty="0" err="1"/>
              <a:t>ax+b</a:t>
            </a:r>
            <a:r>
              <a:rPr lang="en-US" dirty="0"/>
              <a:t> form along with the respective partition, in decreasing order of x-coordinates for the partitions.</a:t>
            </a:r>
          </a:p>
        </p:txBody>
      </p:sp>
      <p:sp>
        <p:nvSpPr>
          <p:cNvPr id="5" name="Slide Number Placeholder 4">
            <a:extLst>
              <a:ext uri="{FF2B5EF4-FFF2-40B4-BE49-F238E27FC236}">
                <a16:creationId xmlns:a16="http://schemas.microsoft.com/office/drawing/2014/main" id="{188394A9-6227-4797-9C50-03093FEDD147}"/>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11" name="Content Placeholder 10">
            <a:extLst>
              <a:ext uri="{FF2B5EF4-FFF2-40B4-BE49-F238E27FC236}">
                <a16:creationId xmlns:a16="http://schemas.microsoft.com/office/drawing/2014/main" id="{10B3A0C6-0836-4EBC-965A-3928DE393964}"/>
              </a:ext>
            </a:extLst>
          </p:cNvPr>
          <p:cNvPicPr>
            <a:picLocks noGrp="1" noChangeAspect="1"/>
          </p:cNvPicPr>
          <p:nvPr>
            <p:ph sz="half" idx="2"/>
          </p:nvPr>
        </p:nvPicPr>
        <p:blipFill>
          <a:blip r:embed="rId2"/>
          <a:stretch>
            <a:fillRect/>
          </a:stretch>
        </p:blipFill>
        <p:spPr>
          <a:xfrm>
            <a:off x="1867240" y="3235023"/>
            <a:ext cx="8518480" cy="2570357"/>
          </a:xfrm>
        </p:spPr>
      </p:pic>
    </p:spTree>
    <p:extLst>
      <p:ext uri="{BB962C8B-B14F-4D97-AF65-F5344CB8AC3E}">
        <p14:creationId xmlns:p14="http://schemas.microsoft.com/office/powerpoint/2010/main" val="374388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03F5-E6B0-460E-89F1-D209AFF03C57}"/>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0" name="Content Placeholder 9">
            <a:extLst>
              <a:ext uri="{FF2B5EF4-FFF2-40B4-BE49-F238E27FC236}">
                <a16:creationId xmlns:a16="http://schemas.microsoft.com/office/drawing/2014/main" id="{F793CABE-78C4-457F-83F5-27AA02492111}"/>
              </a:ext>
            </a:extLst>
          </p:cNvPr>
          <p:cNvPicPr>
            <a:picLocks noGrp="1" noChangeAspect="1"/>
          </p:cNvPicPr>
          <p:nvPr>
            <p:ph sz="half" idx="4294967295"/>
          </p:nvPr>
        </p:nvPicPr>
        <p:blipFill>
          <a:blip r:embed="rId2"/>
          <a:stretch>
            <a:fillRect/>
          </a:stretch>
        </p:blipFill>
        <p:spPr>
          <a:xfrm>
            <a:off x="1874147" y="1390649"/>
            <a:ext cx="1889434" cy="4797425"/>
          </a:xfrm>
        </p:spPr>
      </p:pic>
      <p:pic>
        <p:nvPicPr>
          <p:cNvPr id="11" name="Content Placeholder 8">
            <a:extLst>
              <a:ext uri="{FF2B5EF4-FFF2-40B4-BE49-F238E27FC236}">
                <a16:creationId xmlns:a16="http://schemas.microsoft.com/office/drawing/2014/main" id="{21B90765-8C9E-4415-AF59-2177B05A6282}"/>
              </a:ext>
            </a:extLst>
          </p:cNvPr>
          <p:cNvPicPr>
            <a:picLocks noGrp="1" noChangeAspect="1"/>
          </p:cNvPicPr>
          <p:nvPr>
            <p:ph sz="half" idx="4294967295"/>
          </p:nvPr>
        </p:nvPicPr>
        <p:blipFill>
          <a:blip r:embed="rId3"/>
          <a:stretch>
            <a:fillRect/>
          </a:stretch>
        </p:blipFill>
        <p:spPr>
          <a:xfrm>
            <a:off x="4893614" y="2133599"/>
            <a:ext cx="6099968" cy="2076451"/>
          </a:xfrm>
        </p:spPr>
      </p:pic>
      <p:sp>
        <p:nvSpPr>
          <p:cNvPr id="12" name="Title 1">
            <a:extLst>
              <a:ext uri="{FF2B5EF4-FFF2-40B4-BE49-F238E27FC236}">
                <a16:creationId xmlns:a16="http://schemas.microsoft.com/office/drawing/2014/main" id="{E9F1211B-7E55-4ECB-955B-B0E49B382FF4}"/>
              </a:ext>
            </a:extLst>
          </p:cNvPr>
          <p:cNvSpPr txBox="1">
            <a:spLocks/>
          </p:cNvSpPr>
          <p:nvPr/>
        </p:nvSpPr>
        <p:spPr>
          <a:xfrm>
            <a:off x="726341" y="572352"/>
            <a:ext cx="8646795" cy="81829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Sample input and output for c=1</a:t>
            </a:r>
          </a:p>
        </p:txBody>
      </p:sp>
    </p:spTree>
    <p:extLst>
      <p:ext uri="{BB962C8B-B14F-4D97-AF65-F5344CB8AC3E}">
        <p14:creationId xmlns:p14="http://schemas.microsoft.com/office/powerpoint/2010/main" val="102572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03F5-E6B0-460E-89F1-D209AFF03C57}"/>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2" name="Title 1">
            <a:extLst>
              <a:ext uri="{FF2B5EF4-FFF2-40B4-BE49-F238E27FC236}">
                <a16:creationId xmlns:a16="http://schemas.microsoft.com/office/drawing/2014/main" id="{E9F1211B-7E55-4ECB-955B-B0E49B382FF4}"/>
              </a:ext>
            </a:extLst>
          </p:cNvPr>
          <p:cNvSpPr txBox="1">
            <a:spLocks/>
          </p:cNvSpPr>
          <p:nvPr/>
        </p:nvSpPr>
        <p:spPr>
          <a:xfrm>
            <a:off x="783491" y="289659"/>
            <a:ext cx="8646795" cy="81829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Sample input and output for c=2</a:t>
            </a:r>
          </a:p>
        </p:txBody>
      </p:sp>
      <p:pic>
        <p:nvPicPr>
          <p:cNvPr id="3" name="Picture 2">
            <a:extLst>
              <a:ext uri="{FF2B5EF4-FFF2-40B4-BE49-F238E27FC236}">
                <a16:creationId xmlns:a16="http://schemas.microsoft.com/office/drawing/2014/main" id="{F3962431-0190-4457-A3A8-97BFA3B2CB6A}"/>
              </a:ext>
            </a:extLst>
          </p:cNvPr>
          <p:cNvPicPr>
            <a:picLocks noChangeAspect="1"/>
          </p:cNvPicPr>
          <p:nvPr/>
        </p:nvPicPr>
        <p:blipFill>
          <a:blip r:embed="rId2"/>
          <a:stretch>
            <a:fillRect/>
          </a:stretch>
        </p:blipFill>
        <p:spPr>
          <a:xfrm>
            <a:off x="1962150" y="1107956"/>
            <a:ext cx="1858628" cy="5224463"/>
          </a:xfrm>
          <a:prstGeom prst="rect">
            <a:avLst/>
          </a:prstGeom>
        </p:spPr>
      </p:pic>
      <p:pic>
        <p:nvPicPr>
          <p:cNvPr id="6" name="Picture 5">
            <a:extLst>
              <a:ext uri="{FF2B5EF4-FFF2-40B4-BE49-F238E27FC236}">
                <a16:creationId xmlns:a16="http://schemas.microsoft.com/office/drawing/2014/main" id="{00628AAE-1EB4-4E04-A117-87747928B7A7}"/>
              </a:ext>
            </a:extLst>
          </p:cNvPr>
          <p:cNvPicPr>
            <a:picLocks noChangeAspect="1"/>
          </p:cNvPicPr>
          <p:nvPr/>
        </p:nvPicPr>
        <p:blipFill>
          <a:blip r:embed="rId3"/>
          <a:stretch>
            <a:fillRect/>
          </a:stretch>
        </p:blipFill>
        <p:spPr>
          <a:xfrm>
            <a:off x="4605723" y="2314374"/>
            <a:ext cx="6435484" cy="1781376"/>
          </a:xfrm>
          <a:prstGeom prst="rect">
            <a:avLst/>
          </a:prstGeom>
        </p:spPr>
      </p:pic>
    </p:spTree>
    <p:extLst>
      <p:ext uri="{BB962C8B-B14F-4D97-AF65-F5344CB8AC3E}">
        <p14:creationId xmlns:p14="http://schemas.microsoft.com/office/powerpoint/2010/main" val="284052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5F54-5216-4AC4-A40E-D801A398EB55}"/>
              </a:ext>
            </a:extLst>
          </p:cNvPr>
          <p:cNvSpPr>
            <a:spLocks noGrp="1"/>
          </p:cNvSpPr>
          <p:nvPr>
            <p:ph type="title"/>
          </p:nvPr>
        </p:nvSpPr>
        <p:spPr/>
        <p:txBody>
          <a:bodyPr/>
          <a:lstStyle/>
          <a:p>
            <a:r>
              <a:rPr lang="en-US" dirty="0"/>
              <a:t>Output shown in terms of graphs for clarity:</a:t>
            </a:r>
          </a:p>
        </p:txBody>
      </p:sp>
      <p:pic>
        <p:nvPicPr>
          <p:cNvPr id="9" name="Content Placeholder 8">
            <a:extLst>
              <a:ext uri="{FF2B5EF4-FFF2-40B4-BE49-F238E27FC236}">
                <a16:creationId xmlns:a16="http://schemas.microsoft.com/office/drawing/2014/main" id="{CBB3D159-4204-42DE-ABA2-E24BB49362AB}"/>
              </a:ext>
            </a:extLst>
          </p:cNvPr>
          <p:cNvPicPr>
            <a:picLocks noGrp="1" noChangeAspect="1"/>
          </p:cNvPicPr>
          <p:nvPr>
            <p:ph sz="half" idx="2"/>
          </p:nvPr>
        </p:nvPicPr>
        <p:blipFill>
          <a:blip r:embed="rId2"/>
          <a:stretch>
            <a:fillRect/>
          </a:stretch>
        </p:blipFill>
        <p:spPr>
          <a:xfrm>
            <a:off x="5913710" y="2479053"/>
            <a:ext cx="5241970" cy="2841282"/>
          </a:xfrm>
        </p:spPr>
      </p:pic>
      <p:sp>
        <p:nvSpPr>
          <p:cNvPr id="5" name="Slide Number Placeholder 4">
            <a:extLst>
              <a:ext uri="{FF2B5EF4-FFF2-40B4-BE49-F238E27FC236}">
                <a16:creationId xmlns:a16="http://schemas.microsoft.com/office/drawing/2014/main" id="{23F75D37-2788-4A7F-A2F5-7115FD29202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6" name="Content Placeholder 6">
            <a:extLst>
              <a:ext uri="{FF2B5EF4-FFF2-40B4-BE49-F238E27FC236}">
                <a16:creationId xmlns:a16="http://schemas.microsoft.com/office/drawing/2014/main" id="{1EFB745A-F1E8-407A-9E11-63CFA904E81C}"/>
              </a:ext>
            </a:extLst>
          </p:cNvPr>
          <p:cNvPicPr>
            <a:picLocks noGrp="1" noChangeAspect="1"/>
          </p:cNvPicPr>
          <p:nvPr>
            <p:ph sz="half" idx="1"/>
          </p:nvPr>
        </p:nvPicPr>
        <p:blipFill>
          <a:blip r:embed="rId3"/>
          <a:stretch>
            <a:fillRect/>
          </a:stretch>
        </p:blipFill>
        <p:spPr>
          <a:xfrm>
            <a:off x="1097280" y="2479052"/>
            <a:ext cx="4640262" cy="2841283"/>
          </a:xfrm>
        </p:spPr>
      </p:pic>
      <p:sp>
        <p:nvSpPr>
          <p:cNvPr id="7" name="TextBox 6">
            <a:extLst>
              <a:ext uri="{FF2B5EF4-FFF2-40B4-BE49-F238E27FC236}">
                <a16:creationId xmlns:a16="http://schemas.microsoft.com/office/drawing/2014/main" id="{C6F2E893-6CD4-4C2C-BD8A-DCCE08CD3BA8}"/>
              </a:ext>
            </a:extLst>
          </p:cNvPr>
          <p:cNvSpPr txBox="1"/>
          <p:nvPr/>
        </p:nvSpPr>
        <p:spPr>
          <a:xfrm>
            <a:off x="1097280" y="5424487"/>
            <a:ext cx="4639736" cy="371475"/>
          </a:xfrm>
          <a:prstGeom prst="rect">
            <a:avLst/>
          </a:prstGeom>
          <a:noFill/>
        </p:spPr>
        <p:txBody>
          <a:bodyPr wrap="square" rtlCol="0">
            <a:spAutoFit/>
          </a:bodyPr>
          <a:lstStyle/>
          <a:p>
            <a:pPr algn="ctr"/>
            <a:r>
              <a:rPr lang="en-US" dirty="0"/>
              <a:t>Output for c= 1</a:t>
            </a:r>
          </a:p>
        </p:txBody>
      </p:sp>
      <p:sp>
        <p:nvSpPr>
          <p:cNvPr id="10" name="TextBox 9">
            <a:extLst>
              <a:ext uri="{FF2B5EF4-FFF2-40B4-BE49-F238E27FC236}">
                <a16:creationId xmlns:a16="http://schemas.microsoft.com/office/drawing/2014/main" id="{52439C22-C2FA-47AD-9A01-29A2E8B4FBE3}"/>
              </a:ext>
            </a:extLst>
          </p:cNvPr>
          <p:cNvSpPr txBox="1"/>
          <p:nvPr/>
        </p:nvSpPr>
        <p:spPr>
          <a:xfrm>
            <a:off x="6214827" y="5424486"/>
            <a:ext cx="4639736" cy="371475"/>
          </a:xfrm>
          <a:prstGeom prst="rect">
            <a:avLst/>
          </a:prstGeom>
          <a:noFill/>
        </p:spPr>
        <p:txBody>
          <a:bodyPr wrap="square" rtlCol="0">
            <a:spAutoFit/>
          </a:bodyPr>
          <a:lstStyle/>
          <a:p>
            <a:pPr algn="ctr"/>
            <a:r>
              <a:rPr lang="en-US" dirty="0"/>
              <a:t>Output for c= 2</a:t>
            </a:r>
          </a:p>
        </p:txBody>
      </p:sp>
    </p:spTree>
    <p:extLst>
      <p:ext uri="{BB962C8B-B14F-4D97-AF65-F5344CB8AC3E}">
        <p14:creationId xmlns:p14="http://schemas.microsoft.com/office/powerpoint/2010/main" val="131821634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16c05727-aa75-4e4a-9b5f-8a80a1165891"/>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{BED6F109-6E15-49BA-A16E-B20B5177B904}tf33845126_win32</Template>
  <TotalTime>573</TotalTime>
  <Words>4401</Words>
  <Application>Microsoft Office PowerPoint</Application>
  <PresentationFormat>Widescreen</PresentationFormat>
  <Paragraphs>324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Bookman Old Style</vt:lpstr>
      <vt:lpstr>Calibri</vt:lpstr>
      <vt:lpstr>Cambria Math</vt:lpstr>
      <vt:lpstr>Consolas</vt:lpstr>
      <vt:lpstr>Courier New</vt:lpstr>
      <vt:lpstr>Franklin Gothic Book</vt:lpstr>
      <vt:lpstr>1_RetrospectVTI</vt:lpstr>
      <vt:lpstr>CS21003 Algorithms I Project  Segmented Least Squares Problem </vt:lpstr>
      <vt:lpstr>Motivation</vt:lpstr>
      <vt:lpstr>PowerPoint Presentation</vt:lpstr>
      <vt:lpstr>Formal Problem Definition</vt:lpstr>
      <vt:lpstr>Input</vt:lpstr>
      <vt:lpstr>Output</vt:lpstr>
      <vt:lpstr>PowerPoint Presentation</vt:lpstr>
      <vt:lpstr>PowerPoint Presentation</vt:lpstr>
      <vt:lpstr>Output shown in terms of graphs for clarity:</vt:lpstr>
      <vt:lpstr>Pseudocode</vt:lpstr>
      <vt:lpstr>PowerPoint Presentation</vt:lpstr>
      <vt:lpstr>PowerPoint Presentation</vt:lpstr>
      <vt:lpstr>Time Complexity Analysis</vt:lpstr>
      <vt:lpstr>PowerPoint Presentation</vt:lpstr>
      <vt:lpstr>Space Complexity Analysis</vt:lpstr>
      <vt:lpstr>Implementation</vt:lpstr>
      <vt:lpstr>Primary Functions which implement the pseudocode</vt:lpstr>
      <vt:lpstr>PowerPoint Presentation</vt:lpstr>
      <vt:lpstr>PowerPoint Presentation</vt:lpstr>
      <vt:lpstr>PowerPoint Presentation</vt:lpstr>
      <vt:lpstr>PowerPoint Presentation</vt:lpstr>
      <vt:lpstr>Auxillary Functions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CS21003 Algorithms I Project  Segmented Least Squares Problem </dc:title>
  <dc:creator>alisha parvez</dc:creator>
  <cp:lastModifiedBy>alisha parvez</cp:lastModifiedBy>
  <cp:revision>53</cp:revision>
  <dcterms:created xsi:type="dcterms:W3CDTF">2021-03-28T13:16:23Z</dcterms:created>
  <dcterms:modified xsi:type="dcterms:W3CDTF">2021-03-31T14:16:28Z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