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5" r:id="rId5"/>
    <p:sldId id="269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1D623-410D-486D-BDD2-11F517215D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B70D0-2967-48D1-8383-043F6EEC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6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C92A4-A6AC-4901-983D-8E45C5207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D4A24-93E5-47C3-8E0F-99A8F274D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CA8D3-B4B7-459F-8C9B-68DA3B78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233E3-9CA4-4525-9DDE-AFD67F60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3D5B0-5963-4079-8213-4B49793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6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106E6-E5AF-4A81-B42A-EADAEF8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12164-2889-44E0-87A1-18BA0BAA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029D9-5EF6-4713-93B6-5B399021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57919-0C6D-4A9D-B656-5DA24487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2EB3E-C008-477C-9B67-A566D81E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8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B9AE59-94B7-4B2D-93C6-617427980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B17882-779E-4804-AFD2-A17CBA4A5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15380-A749-4C4C-80D2-26B8BA7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B80AA-9645-408F-8143-ABB010D8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0ED75-2EC9-4D10-ABC3-70D716E8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4BFE-022E-4D8D-8328-10B5F613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602BD-5BC8-49EB-8AC8-F267D6FF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FB743-F0BD-49CE-86C6-19A1B49D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AC69A-BB4F-489A-A79D-F578FDDB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3BD6-243F-438B-8960-56D111F7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9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58510-58EB-4728-8CBA-D07363F9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8E2D0-9B22-4382-AFB8-D6CCA040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2709-5949-4737-B313-5CBDFF48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75B40-A346-4172-884D-44C1BF4D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5DB7C-C295-46AC-8C92-BA0F73A0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E2CB8-B650-4473-8F62-E21185BA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8F39B-8A95-4644-8548-7175E118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8B62A-9385-4D38-BF8C-2A387F95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2C204-86B1-425F-8239-C2E00801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A7EE6-8CB2-430A-92DF-5B008A32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4C720-47F7-440F-8661-CD3A0BA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7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4C02-CEDC-4C0A-9A57-6C60E9E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1B9C6-6808-46A4-BEB3-3A86D31D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DBDC9-A0F0-4879-AD45-F30355EC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574783-39F0-47CF-A447-487548D9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9B31F9-DE48-4AC4-A436-D0D802EC6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68005D-E60C-47F7-88A5-91EE1BDD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A022C-ECBC-47F5-A22A-86E347AE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BDCDC-A124-469B-B6A8-735A73A3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5D499-243A-4EFF-A62E-410B5A8C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9D42AD-EC6F-476A-9D3B-605162D5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088E14-5057-49CD-B0D8-5004DE3F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DB9935-93F3-4319-B131-9EDE553B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5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66925-4C20-414C-8C6B-A8BC3CAB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B38FE5-6F34-4553-876F-E361D679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C8C29-5257-49A7-AF8F-9C6BC843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A78E2-BD39-47DB-9743-E6E58BC5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7EC7B-7C43-4309-9C54-973CB6EF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1E613-CF1D-4BAB-92A1-261DF5D9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EAB23-B31D-441C-9998-D2A0AF10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0BB98-835D-4FA6-B3E7-64379E0D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831A1-B5D6-4422-A00E-4F90493D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78B51-61AE-4605-929D-1295600A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A9AE0-F3B0-4B1D-B540-7105BE352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DEF30-E86B-451F-A789-19B236E1C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500DD-1ACD-4D24-BE17-3B71CCE0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F2985-92A8-489B-88FC-CCDB241D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6CE15-70BE-454E-B63A-ADEBD53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9B561E-3DC6-4832-8954-5E0A1E46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09476-F722-4808-AFE2-5BEE946A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D9F8B-DD7D-4728-908B-C20086F46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33B6-0D85-4EDE-87BA-0905311FC1B0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1C693-36EE-4114-B597-DB2D3EB72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EFA7C-E740-40FF-B920-2E1564419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A6C7-3E3D-4488-AA49-503DB061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2938D-40FD-4A66-A84C-0F45EE988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824"/>
            <a:ext cx="9144000" cy="2696231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latin typeface="Calibri" panose="020F0502020204030204" pitchFamily="34" charset="0"/>
                <a:cs typeface="Calibri" panose="020F0502020204030204" pitchFamily="34" charset="0"/>
              </a:rPr>
              <a:t>Investigation of relations between </a:t>
            </a:r>
            <a:r>
              <a:rPr lang="en-US" altLang="zh-CN" sz="4900" b="1" dirty="0">
                <a:latin typeface="Calibri" panose="020F0502020204030204" pitchFamily="34" charset="0"/>
                <a:cs typeface="Calibri" panose="020F0502020204030204" pitchFamily="34" charset="0"/>
              </a:rPr>
              <a:t>unhealthy factors, overworking and cancer </a:t>
            </a:r>
            <a:r>
              <a:rPr lang="en-US" altLang="zh-CN" sz="4900" dirty="0">
                <a:latin typeface="Calibri" panose="020F0502020204030204" pitchFamily="34" charset="0"/>
                <a:cs typeface="Calibri" panose="020F0502020204030204" pitchFamily="34" charset="0"/>
              </a:rPr>
              <a:t>in Victoria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403C-6DBB-4033-BBC7-CD711DBB1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8506"/>
            <a:ext cx="9144000" cy="1655762"/>
          </a:xfrm>
        </p:spPr>
        <p:txBody>
          <a:bodyPr/>
          <a:lstStyle/>
          <a:p>
            <a:r>
              <a:rPr lang="en-US" altLang="zh-CN" dirty="0"/>
              <a:t>Bohan Yang</a:t>
            </a:r>
          </a:p>
          <a:p>
            <a:r>
              <a:rPr lang="en-US" altLang="zh-CN" dirty="0"/>
              <a:t>10/09/2018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5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D21843-BE98-4E15-BD79-4852D7566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44" y="477749"/>
            <a:ext cx="5455917" cy="39146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0AD6D1-F0EE-4037-9229-6BC103C5C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0" y="477749"/>
            <a:ext cx="5455917" cy="38873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CC62BA7-6AB6-417A-8852-59F28C334CFB}"/>
              </a:ext>
            </a:extLst>
          </p:cNvPr>
          <p:cNvSpPr txBox="1"/>
          <p:nvPr/>
        </p:nvSpPr>
        <p:spPr>
          <a:xfrm>
            <a:off x="375140" y="4633546"/>
            <a:ext cx="11503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Male Employees in Victoria has large percentage for working more than 49 hours a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Necessary to investigate if overworking is bad for health for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Female Employees in Victoria has moderate and reasonable working hours</a:t>
            </a:r>
            <a:br>
              <a:rPr lang="en-US" altLang="zh-CN" dirty="0">
                <a:solidFill>
                  <a:srgbClr val="FFFFFF"/>
                </a:solidFill>
              </a:rPr>
            </a:b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Data from: 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LGA-G58a_Occupation_by_Hours_Worked_by_Sex-Census_2016.csv (</a:t>
            </a:r>
            <a:r>
              <a:rPr lang="en-US" altLang="zh-CN" dirty="0" err="1">
                <a:solidFill>
                  <a:srgbClr val="FFFFFF"/>
                </a:solidFill>
              </a:rPr>
              <a:t>Aurin</a:t>
            </a:r>
            <a:r>
              <a:rPr lang="en-US" altLang="zh-CN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1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6FE720-A641-4EFA-889A-4CA67B60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889944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Relations between pairs of attributes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17FF90F-B720-4075-838D-680F95E35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53" y="213699"/>
            <a:ext cx="7850050" cy="4945531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5BDE0-80D4-43F7-84A7-8D8E2F5F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51300" y="5159230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800" dirty="0"/>
              <a:t>Strongest positive relation is between smokers and obese males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800" dirty="0"/>
              <a:t>No obvious relation between overworking and cancer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800" dirty="0"/>
              <a:t>Moderate positive relation between obese or smoking and cancer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5646AE-A2A4-4237-BC24-0A378C183EA4}"/>
              </a:ext>
            </a:extLst>
          </p:cNvPr>
          <p:cNvSpPr txBox="1"/>
          <p:nvPr/>
        </p:nvSpPr>
        <p:spPr>
          <a:xfrm>
            <a:off x="2280280" y="6292255"/>
            <a:ext cx="1073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Data from: LGA15_Adults_Health_Risk_Factor_Estimates_-_2014-2015.csv (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Aurin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Local_Government_Area__LGA__profiles_data_2015_for_VIC.csv (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Aurin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1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FE720-A641-4EFA-889A-4CA67B60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6" y="373224"/>
            <a:ext cx="3834882" cy="1932645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Heatmap for correlation coefficients for male data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5BDE0-80D4-43F7-84A7-8D8E2F5F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Smoking and obesity both have around 0.5 correlation coefficients with cancer incidence, implying a noticeable positive relation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Working for more than 49 hours a week also has a small positive relation with cancer incidence for males in Victoria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Obesity and smoking have the strongest positive relation over all attributes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1916B12-C758-4039-A3BD-665FE3B61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58" y="854281"/>
            <a:ext cx="6788356" cy="5149438"/>
          </a:xfr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C5F3A0B6-1972-4362-8044-FB57D4ABB20F}"/>
              </a:ext>
            </a:extLst>
          </p:cNvPr>
          <p:cNvSpPr/>
          <p:nvPr/>
        </p:nvSpPr>
        <p:spPr>
          <a:xfrm>
            <a:off x="4478694" y="3331029"/>
            <a:ext cx="783771" cy="3545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6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EF9C30-2D53-4DD8-B3FA-3BDD0AA0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1898194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dirty="0">
                <a:solidFill>
                  <a:srgbClr val="FFFFFF"/>
                </a:solidFill>
              </a:rPr>
              <a:t>Relations between pairs of attributes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42657A7-8EF0-4332-94AA-E3686DB4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3" y="149325"/>
            <a:ext cx="7829519" cy="4893448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B633D582-094D-4564-ABE7-23537A1D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8593" y="5192098"/>
            <a:ext cx="9748007" cy="12922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800" dirty="0"/>
              <a:t>Strongest positive relation is between smokers and obese, same as males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800" dirty="0"/>
              <a:t>Moderate positive relation between obese or smoking and cancer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800" dirty="0"/>
              <a:t>Replaced overworking with physical exercises since overworking females take small percentage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A8DC7F-EE61-4573-88E3-5CCD2E0A44B8}"/>
              </a:ext>
            </a:extLst>
          </p:cNvPr>
          <p:cNvSpPr txBox="1"/>
          <p:nvPr/>
        </p:nvSpPr>
        <p:spPr>
          <a:xfrm>
            <a:off x="1664281" y="6274830"/>
            <a:ext cx="1073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Data from: LGA15_Adults_Health_Risk_Factor_Estimates_-_2014-2015.csv (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Aurin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Local_Government_Area__LGA__profiles_data_2015_for_VIC.csv (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Aurin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9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5BDE0-80D4-43F7-84A7-8D8E2F5F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72" y="2658653"/>
            <a:ext cx="3651466" cy="378541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Smoking and obesity both have around 0.3 correlation coefficients with cancer incidence, implying a positive relation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Both overworking and not doing enough exercise have little relation with cancer incidence for females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Obesity and smoking also have the strongest positive relation over all attributes</a:t>
            </a:r>
          </a:p>
          <a:p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900" b="1" dirty="0">
                <a:latin typeface="Calibri" panose="020F0502020204030204" pitchFamily="34" charset="0"/>
                <a:cs typeface="Calibri" panose="020F0502020204030204" pitchFamily="34" charset="0"/>
              </a:rPr>
              <a:t>Female cancer incidence greater than 0.5% in LGAs prediction using K-NN: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900" b="1" dirty="0">
                <a:latin typeface="Calibri" panose="020F0502020204030204" pitchFamily="34" charset="0"/>
                <a:cs typeface="Calibri" panose="020F0502020204030204" pitchFamily="34" charset="0"/>
              </a:rPr>
              <a:t>    Train accuracy: 79.37 %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900" b="1" dirty="0">
                <a:latin typeface="Calibri" panose="020F0502020204030204" pitchFamily="34" charset="0"/>
                <a:cs typeface="Calibri" panose="020F0502020204030204" pitchFamily="34" charset="0"/>
              </a:rPr>
              <a:t>    Test accuracy: 68.75 %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572FA1E-53EE-4ACE-A42F-F4869D2C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8580"/>
            <a:ext cx="3843338" cy="2008058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Heatmap for correlation coefficients for female data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C072023-2C77-4293-BD56-2CAD144D6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26" y="419878"/>
            <a:ext cx="7708150" cy="6018244"/>
          </a:xfr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BE322B89-D070-4D97-858D-05318991AF7B}"/>
              </a:ext>
            </a:extLst>
          </p:cNvPr>
          <p:cNvSpPr/>
          <p:nvPr/>
        </p:nvSpPr>
        <p:spPr>
          <a:xfrm>
            <a:off x="4058675" y="2261118"/>
            <a:ext cx="783771" cy="3545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02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E7EA282-4D74-49EF-9873-95F5A92BC84E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correlation coefficients between cancer incidence, risky alcohol consumption and overworking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2B755E-4F44-468D-A90F-1E40F7694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46324"/>
              </p:ext>
            </p:extLst>
          </p:nvPr>
        </p:nvGraphicFramePr>
        <p:xfrm>
          <a:off x="828675" y="2122842"/>
          <a:ext cx="10525127" cy="375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163">
                  <a:extLst>
                    <a:ext uri="{9D8B030D-6E8A-4147-A177-3AD203B41FA5}">
                      <a16:colId xmlns:a16="http://schemas.microsoft.com/office/drawing/2014/main" val="624724324"/>
                    </a:ext>
                  </a:extLst>
                </a:gridCol>
                <a:gridCol w="2272086">
                  <a:extLst>
                    <a:ext uri="{9D8B030D-6E8A-4147-A177-3AD203B41FA5}">
                      <a16:colId xmlns:a16="http://schemas.microsoft.com/office/drawing/2014/main" val="2193918250"/>
                    </a:ext>
                  </a:extLst>
                </a:gridCol>
                <a:gridCol w="2848073">
                  <a:extLst>
                    <a:ext uri="{9D8B030D-6E8A-4147-A177-3AD203B41FA5}">
                      <a16:colId xmlns:a16="http://schemas.microsoft.com/office/drawing/2014/main" val="3033290512"/>
                    </a:ext>
                  </a:extLst>
                </a:gridCol>
                <a:gridCol w="2498805">
                  <a:extLst>
                    <a:ext uri="{9D8B030D-6E8A-4147-A177-3AD203B41FA5}">
                      <a16:colId xmlns:a16="http://schemas.microsoft.com/office/drawing/2014/main" val="2156814730"/>
                    </a:ext>
                  </a:extLst>
                </a:gridCol>
              </a:tblGrid>
              <a:tr h="1262760">
                <a:tc>
                  <a:txBody>
                    <a:bodyPr/>
                    <a:lstStyle/>
                    <a:p>
                      <a:endParaRPr lang="zh-CN" alt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Cancer incidence</a:t>
                      </a:r>
                    </a:p>
                    <a:p>
                      <a:r>
                        <a:rPr lang="en-US" altLang="zh-C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 1000 population</a:t>
                      </a:r>
                      <a:endParaRPr lang="zh-CN" alt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Risky alcohol consumption percentage</a:t>
                      </a:r>
                      <a:endParaRPr lang="zh-CN" alt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zh-CN" alt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 over 49 hours </a:t>
                      </a:r>
                    </a:p>
                    <a:p>
                      <a:r>
                        <a:rPr lang="en-US" altLang="zh-C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 week </a:t>
                      </a:r>
                    </a:p>
                    <a:p>
                      <a:r>
                        <a:rPr lang="en-US" altLang="zh-C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 percentage</a:t>
                      </a:r>
                      <a:endParaRPr lang="zh-CN" alt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zh-CN" alt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extLst>
                  <a:ext uri="{0D108BD9-81ED-4DB2-BD59-A6C34878D82A}">
                    <a16:rowId xmlns:a16="http://schemas.microsoft.com/office/drawing/2014/main" val="1116638233"/>
                  </a:ext>
                </a:extLst>
              </a:tr>
              <a:tr h="713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Cancer incidence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 1000 population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zh-CN" altLang="en-US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0.564316</a:t>
                      </a:r>
                      <a:endParaRPr lang="zh-CN" altLang="en-US" sz="2100" dirty="0"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0.235386</a:t>
                      </a:r>
                      <a:endParaRPr lang="zh-CN" altLang="en-US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extLst>
                  <a:ext uri="{0D108BD9-81ED-4DB2-BD59-A6C34878D82A}">
                    <a16:rowId xmlns:a16="http://schemas.microsoft.com/office/drawing/2014/main" val="2478151385"/>
                  </a:ext>
                </a:extLst>
              </a:tr>
              <a:tr h="792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Risky alcohol consumption percentage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0.564316</a:t>
                      </a:r>
                      <a:endParaRPr lang="zh-CN" altLang="en-US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zh-CN" altLang="en-US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zh-CN" altLang="en-US" sz="2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0.453219</a:t>
                      </a:r>
                      <a:endParaRPr lang="zh-CN" altLang="en-US" sz="2100" dirty="0"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extLst>
                  <a:ext uri="{0D108BD9-81ED-4DB2-BD59-A6C34878D82A}">
                    <a16:rowId xmlns:a16="http://schemas.microsoft.com/office/drawing/2014/main" val="3294942093"/>
                  </a:ext>
                </a:extLst>
              </a:tr>
              <a:tr h="9882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 over 49 hours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 week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population percentage</a:t>
                      </a:r>
                      <a:endParaRPr lang="zh-CN" altLang="en-US" sz="1800" b="1" kern="120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0.235386</a:t>
                      </a:r>
                      <a:endParaRPr lang="zh-CN" altLang="en-US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zh-CN" altLang="en-US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0.453219</a:t>
                      </a:r>
                      <a:endParaRPr lang="zh-CN" altLang="en-US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zh-CN" altLang="en-US" sz="2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zh-CN" altLang="en-US" sz="2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648" marR="117648" marT="58824" marB="58824"/>
                </a:tc>
                <a:extLst>
                  <a:ext uri="{0D108BD9-81ED-4DB2-BD59-A6C34878D82A}">
                    <a16:rowId xmlns:a16="http://schemas.microsoft.com/office/drawing/2014/main" val="3258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56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A30B77-A5A2-4679-A0F7-7FEF7FF8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2358"/>
            <a:ext cx="4400548" cy="1604398"/>
          </a:xfrm>
          <a:prstGeom prst="ellipse">
            <a:avLst/>
          </a:prstGeom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zh-CN" sz="2400" b="1" kern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relations between overworking, risky alcohol consumption and cancer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AA1789-D792-4811-A3A4-C9BA351C4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0" y="361244"/>
            <a:ext cx="11659090" cy="364346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A0D47-9F07-4940-9930-EEB910EF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8784" y="4824249"/>
            <a:ext cx="6673136" cy="14617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Risky alcohol consumption and cancer incidence have positive relation in Victoria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Overworking employees have better chance of taking too much alcohol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Overworking could indirectly influence cancer incidence</a:t>
            </a:r>
          </a:p>
        </p:txBody>
      </p:sp>
    </p:spTree>
    <p:extLst>
      <p:ext uri="{BB962C8B-B14F-4D97-AF65-F5344CB8AC3E}">
        <p14:creationId xmlns:p14="http://schemas.microsoft.com/office/powerpoint/2010/main" val="396467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431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Tw Cen MT</vt:lpstr>
      <vt:lpstr>Office 主题​​</vt:lpstr>
      <vt:lpstr>Investigation of relations between unhealthy factors, overworking and cancer in Victoria </vt:lpstr>
      <vt:lpstr>PowerPoint 演示文稿</vt:lpstr>
      <vt:lpstr>Relations between pairs of attributes</vt:lpstr>
      <vt:lpstr>Heatmap for correlation coefficients for male data</vt:lpstr>
      <vt:lpstr>Relations between pairs of attributes</vt:lpstr>
      <vt:lpstr>Heatmap for correlation coefficients for female data</vt:lpstr>
      <vt:lpstr>PowerPoint 演示文稿</vt:lpstr>
      <vt:lpstr>The relations between overworking, risky alcohol consumption and cancer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relations between unhealthy factors, overworking and cancer in Victoria </dc:title>
  <dc:creator>Bohan YANG</dc:creator>
  <cp:lastModifiedBy>Bohan YANG</cp:lastModifiedBy>
  <cp:revision>11</cp:revision>
  <dcterms:created xsi:type="dcterms:W3CDTF">2018-10-06T06:32:26Z</dcterms:created>
  <dcterms:modified xsi:type="dcterms:W3CDTF">2018-10-08T02:43:13Z</dcterms:modified>
</cp:coreProperties>
</file>