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4" r:id="rId3"/>
    <p:sldId id="276" r:id="rId4"/>
    <p:sldId id="277" r:id="rId5"/>
    <p:sldId id="257" r:id="rId6"/>
    <p:sldId id="259" r:id="rId7"/>
    <p:sldId id="260" r:id="rId8"/>
    <p:sldId id="261" r:id="rId9"/>
    <p:sldId id="268" r:id="rId10"/>
    <p:sldId id="266" r:id="rId11"/>
    <p:sldId id="267" r:id="rId12"/>
    <p:sldId id="269" r:id="rId13"/>
    <p:sldId id="270" r:id="rId14"/>
    <p:sldId id="271" r:id="rId15"/>
    <p:sldId id="272" r:id="rId16"/>
    <p:sldId id="273"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419888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A24056-4512-4509-ADC2-C3A445B8CFF5}"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224910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3934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2451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3929013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874808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189518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3750718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115613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278950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22623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A24056-4512-4509-ADC2-C3A445B8CFF5}"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116337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A24056-4512-4509-ADC2-C3A445B8CFF5}"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230512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244157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425325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EA24056-4512-4509-ADC2-C3A445B8CFF5}" type="datetimeFigureOut">
              <a:rPr lang="en-US" smtClean="0"/>
              <a:t>5/1/2017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250083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A24056-4512-4509-ADC2-C3A445B8CFF5}"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1B2B9-7371-4EBE-9BDD-EBC6549A9A5F}" type="slidenum">
              <a:rPr lang="en-US" smtClean="0"/>
              <a:t>‹#›</a:t>
            </a:fld>
            <a:endParaRPr lang="en-US"/>
          </a:p>
        </p:txBody>
      </p:sp>
    </p:spTree>
    <p:extLst>
      <p:ext uri="{BB962C8B-B14F-4D97-AF65-F5344CB8AC3E}">
        <p14:creationId xmlns:p14="http://schemas.microsoft.com/office/powerpoint/2010/main" val="384184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A24056-4512-4509-ADC2-C3A445B8CFF5}" type="datetimeFigureOut">
              <a:rPr lang="en-US" smtClean="0"/>
              <a:t>5/1/2017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4F1B2B9-7371-4EBE-9BDD-EBC6549A9A5F}" type="slidenum">
              <a:rPr lang="en-US" smtClean="0"/>
              <a:t>‹#›</a:t>
            </a:fld>
            <a:endParaRPr lang="en-US"/>
          </a:p>
        </p:txBody>
      </p:sp>
    </p:spTree>
    <p:extLst>
      <p:ext uri="{BB962C8B-B14F-4D97-AF65-F5344CB8AC3E}">
        <p14:creationId xmlns:p14="http://schemas.microsoft.com/office/powerpoint/2010/main" val="39440901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analyticsvidhya.com/blog/2014/07/world-cheering-2014-fifa-wc-winner-twit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Saif.Mohammad@nrc-cnrc.gc.c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AU" b="1" dirty="0" smtClean="0">
                <a:effectLst>
                  <a:outerShdw blurRad="38100" dist="38100" dir="2700000" algn="tl">
                    <a:srgbClr val="000000">
                      <a:alpha val="43137"/>
                    </a:srgbClr>
                  </a:outerShdw>
                </a:effectLst>
              </a:rPr>
              <a:t>Sentiment Discovery and Analysis</a:t>
            </a:r>
            <a:endParaRPr lang="en-AU" b="1" dirty="0">
              <a:effectLst>
                <a:outerShdw blurRad="38100" dist="38100" dir="2700000" algn="tl">
                  <a:srgbClr val="000000">
                    <a:alpha val="43137"/>
                  </a:srgbClr>
                </a:outerShdw>
              </a:effectLst>
            </a:endParaRPr>
          </a:p>
        </p:txBody>
      </p:sp>
      <p:sp>
        <p:nvSpPr>
          <p:cNvPr id="5" name="Text Placeholder 4"/>
          <p:cNvSpPr>
            <a:spLocks noGrp="1"/>
          </p:cNvSpPr>
          <p:nvPr>
            <p:ph type="body" sz="half" idx="2"/>
          </p:nvPr>
        </p:nvSpPr>
        <p:spPr/>
        <p:txBody>
          <a:bodyPr/>
          <a:lstStyle/>
          <a:p>
            <a:pPr algn="r"/>
            <a:r>
              <a:rPr lang="en-AU" dirty="0" smtClean="0"/>
              <a:t>Juno Lee 582190</a:t>
            </a:r>
          </a:p>
          <a:p>
            <a:pPr algn="r"/>
            <a:r>
              <a:rPr lang="en-AU" dirty="0" err="1" smtClean="0"/>
              <a:t>Akshat</a:t>
            </a:r>
            <a:r>
              <a:rPr lang="en-AU" dirty="0" smtClean="0"/>
              <a:t> Gupta 893717</a:t>
            </a:r>
          </a:p>
          <a:p>
            <a:pPr algn="r"/>
            <a:r>
              <a:rPr lang="en-AU" dirty="0" smtClean="0"/>
              <a:t>Alisha </a:t>
            </a:r>
            <a:r>
              <a:rPr lang="en-AU" dirty="0" err="1" smtClean="0"/>
              <a:t>Aneja</a:t>
            </a:r>
            <a:r>
              <a:rPr lang="en-AU" dirty="0" smtClean="0"/>
              <a:t> 872994</a:t>
            </a:r>
          </a:p>
          <a:p>
            <a:pPr algn="r"/>
            <a:r>
              <a:rPr lang="en-AU" dirty="0" err="1" smtClean="0"/>
              <a:t>Shashank</a:t>
            </a:r>
            <a:r>
              <a:rPr lang="en-AU" dirty="0" smtClean="0"/>
              <a:t> </a:t>
            </a:r>
            <a:r>
              <a:rPr lang="en-AU" dirty="0" err="1" smtClean="0"/>
              <a:t>Parab</a:t>
            </a:r>
            <a:r>
              <a:rPr lang="en-AU" smtClean="0"/>
              <a:t> 897949   </a:t>
            </a:r>
            <a:endParaRPr lang="en-AU" dirty="0"/>
          </a:p>
        </p:txBody>
      </p:sp>
    </p:spTree>
    <p:extLst>
      <p:ext uri="{BB962C8B-B14F-4D97-AF65-F5344CB8AC3E}">
        <p14:creationId xmlns:p14="http://schemas.microsoft.com/office/powerpoint/2010/main" val="358628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Sentic</a:t>
            </a:r>
            <a:r>
              <a:rPr lang="en-US" dirty="0"/>
              <a:t> Computing </a:t>
            </a:r>
            <a:r>
              <a:rPr lang="en-US" dirty="0" smtClean="0"/>
              <a:t>Engine </a:t>
            </a:r>
            <a:endParaRPr lang="en-AU" dirty="0"/>
          </a:p>
        </p:txBody>
      </p:sp>
      <p:sp>
        <p:nvSpPr>
          <p:cNvPr id="3" name="Content Placeholder 2"/>
          <p:cNvSpPr>
            <a:spLocks noGrp="1"/>
          </p:cNvSpPr>
          <p:nvPr>
            <p:ph sz="half" idx="1"/>
          </p:nvPr>
        </p:nvSpPr>
        <p:spPr/>
        <p:txBody>
          <a:bodyPr/>
          <a:lstStyle/>
          <a:p>
            <a:r>
              <a:rPr lang="en-US" dirty="0"/>
              <a:t>Pre-Processing module</a:t>
            </a:r>
          </a:p>
          <a:p>
            <a:pPr lvl="1">
              <a:buFont typeface="Wingdings" panose="05000000000000000000" pitchFamily="2" charset="2"/>
              <a:buChar char="§"/>
            </a:pPr>
            <a:r>
              <a:rPr lang="en-US" dirty="0"/>
              <a:t>Interpret all the affective valence indicators contained in text.</a:t>
            </a:r>
          </a:p>
          <a:p>
            <a:pPr lvl="1">
              <a:buFont typeface="Wingdings" panose="05000000000000000000" pitchFamily="2" charset="2"/>
              <a:buChar char="§"/>
            </a:pPr>
            <a:r>
              <a:rPr lang="en-US" dirty="0"/>
              <a:t>Detects negation and spreads it </a:t>
            </a:r>
          </a:p>
          <a:p>
            <a:pPr lvl="1">
              <a:buFont typeface="Wingdings" panose="05000000000000000000" pitchFamily="2" charset="2"/>
              <a:buChar char="§"/>
            </a:pPr>
            <a:r>
              <a:rPr lang="en-US" dirty="0"/>
              <a:t>Split the text into single clauses. </a:t>
            </a:r>
          </a:p>
          <a:p>
            <a:r>
              <a:rPr lang="en-US" dirty="0" err="1"/>
              <a:t>Sentic</a:t>
            </a:r>
            <a:r>
              <a:rPr lang="en-US" dirty="0"/>
              <a:t> Parser</a:t>
            </a:r>
          </a:p>
          <a:p>
            <a:pPr lvl="1">
              <a:buFont typeface="Wingdings" panose="05000000000000000000" pitchFamily="2" charset="2"/>
              <a:buChar char="§"/>
            </a:pPr>
            <a:r>
              <a:rPr lang="en-US" dirty="0"/>
              <a:t>Identifies concepts produces small bag of concepts.</a:t>
            </a:r>
          </a:p>
          <a:p>
            <a:pPr lvl="1">
              <a:buFont typeface="Wingdings" panose="05000000000000000000" pitchFamily="2" charset="2"/>
              <a:buChar char="§"/>
            </a:pPr>
            <a:r>
              <a:rPr lang="en-US" dirty="0"/>
              <a:t>Provides relative frequency, valence and status of concept. </a:t>
            </a:r>
            <a:endParaRPr lang="en-AU" dirty="0"/>
          </a:p>
          <a:p>
            <a:pPr marL="457200" lvl="1" indent="0">
              <a:buNone/>
            </a:pPr>
            <a:endParaRPr lang="en-US" dirty="0"/>
          </a:p>
          <a:p>
            <a:endParaRPr lang="en-AU"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4" y="2060575"/>
            <a:ext cx="5043806" cy="3477769"/>
          </a:xfrm>
        </p:spPr>
      </p:pic>
    </p:spTree>
    <p:extLst>
      <p:ext uri="{BB962C8B-B14F-4D97-AF65-F5344CB8AC3E}">
        <p14:creationId xmlns:p14="http://schemas.microsoft.com/office/powerpoint/2010/main" val="1761385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AffectiveSpace</a:t>
            </a:r>
            <a:r>
              <a:rPr lang="en-US" dirty="0" smtClean="0"/>
              <a:t> modules</a:t>
            </a:r>
            <a:br>
              <a:rPr lang="en-US" dirty="0" smtClean="0"/>
            </a:br>
            <a:r>
              <a:rPr lang="en-US" dirty="0"/>
              <a:t/>
            </a:r>
            <a:br>
              <a:rPr lang="en-US" dirty="0"/>
            </a:br>
            <a:r>
              <a:rPr lang="en-US" dirty="0" smtClean="0"/>
              <a:t/>
            </a:r>
            <a:br>
              <a:rPr lang="en-US" dirty="0" smtClean="0"/>
            </a:br>
            <a:r>
              <a:rPr lang="en-US" sz="3600" dirty="0" smtClean="0"/>
              <a:t>Clustering</a:t>
            </a:r>
            <a:endParaRPr lang="en-AU"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7784" y="3164562"/>
            <a:ext cx="5568695" cy="2762593"/>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3641" y="1280161"/>
            <a:ext cx="4489704" cy="5157216"/>
          </a:xfrm>
        </p:spPr>
      </p:pic>
    </p:spTree>
    <p:extLst>
      <p:ext uri="{BB962C8B-B14F-4D97-AF65-F5344CB8AC3E}">
        <p14:creationId xmlns:p14="http://schemas.microsoft.com/office/powerpoint/2010/main" val="4074586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Recent Trend in Sentiment Analysis</a:t>
            </a:r>
            <a:endParaRPr lang="en-AU" dirty="0"/>
          </a:p>
        </p:txBody>
      </p:sp>
      <p:pic>
        <p:nvPicPr>
          <p:cNvPr id="6" name="Content Placeholder 5"/>
          <p:cNvPicPr>
            <a:picLocks noGrp="1" noChangeAspect="1"/>
          </p:cNvPicPr>
          <p:nvPr>
            <p:ph sz="half" idx="1"/>
          </p:nvPr>
        </p:nvPicPr>
        <p:blipFill>
          <a:blip r:embed="rId2"/>
          <a:stretch>
            <a:fillRect/>
          </a:stretch>
        </p:blipFill>
        <p:spPr>
          <a:xfrm>
            <a:off x="2039112" y="1468533"/>
            <a:ext cx="6783755" cy="3504495"/>
          </a:xfrm>
          <a:prstGeom prst="rect">
            <a:avLst/>
          </a:prstGeom>
        </p:spPr>
      </p:pic>
      <p:sp>
        <p:nvSpPr>
          <p:cNvPr id="10" name="Content Placeholder 9"/>
          <p:cNvSpPr>
            <a:spLocks noGrp="1"/>
          </p:cNvSpPr>
          <p:nvPr>
            <p:ph sz="half" idx="2"/>
          </p:nvPr>
        </p:nvSpPr>
        <p:spPr>
          <a:xfrm>
            <a:off x="862269" y="5115147"/>
            <a:ext cx="9188565" cy="3046793"/>
          </a:xfrm>
        </p:spPr>
        <p:txBody>
          <a:bodyPr/>
          <a:lstStyle/>
          <a:p>
            <a:r>
              <a:rPr lang="en-US" dirty="0" smtClean="0"/>
              <a:t>Increase in number of research on multimodal sentiment analysis.</a:t>
            </a:r>
          </a:p>
          <a:p>
            <a:r>
              <a:rPr lang="en-US" dirty="0" smtClean="0"/>
              <a:t>Textual modality plays important role in improving the performance of an audio-visual affect detector.  </a:t>
            </a:r>
            <a:endParaRPr lang="en-AU" dirty="0"/>
          </a:p>
        </p:txBody>
      </p:sp>
    </p:spTree>
    <p:extLst>
      <p:ext uri="{BB962C8B-B14F-4D97-AF65-F5344CB8AC3E}">
        <p14:creationId xmlns:p14="http://schemas.microsoft.com/office/powerpoint/2010/main" val="2731459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2718"/>
            <a:ext cx="10050834" cy="1400530"/>
          </a:xfrm>
        </p:spPr>
        <p:txBody>
          <a:bodyPr/>
          <a:lstStyle/>
          <a:p>
            <a:pPr algn="ctr"/>
            <a:r>
              <a:rPr lang="en-AU" dirty="0"/>
              <a:t>Real Life Examples of Sentiment Analysis</a:t>
            </a:r>
          </a:p>
        </p:txBody>
      </p:sp>
      <p:sp>
        <p:nvSpPr>
          <p:cNvPr id="4" name="Content Placeholder 2"/>
          <p:cNvSpPr>
            <a:spLocks noGrp="1"/>
          </p:cNvSpPr>
          <p:nvPr>
            <p:ph idx="1"/>
          </p:nvPr>
        </p:nvSpPr>
        <p:spPr>
          <a:xfrm>
            <a:off x="1103312" y="2052918"/>
            <a:ext cx="8946541" cy="4195481"/>
          </a:xfrm>
        </p:spPr>
        <p:txBody>
          <a:bodyPr>
            <a:normAutofit fontScale="70000" lnSpcReduction="20000"/>
          </a:bodyPr>
          <a:lstStyle/>
          <a:p>
            <a:pPr marL="0" indent="0">
              <a:buNone/>
            </a:pPr>
            <a:r>
              <a:rPr lang="en-AU" b="1" dirty="0"/>
              <a:t>ROBIN WILLIAMS SUICIDE</a:t>
            </a:r>
          </a:p>
          <a:p>
            <a:r>
              <a:rPr lang="en-AU" dirty="0"/>
              <a:t>In 2014, fans of famous </a:t>
            </a:r>
            <a:r>
              <a:rPr lang="en-AU" dirty="0" err="1"/>
              <a:t>Jumanji</a:t>
            </a:r>
            <a:r>
              <a:rPr lang="en-AU" dirty="0"/>
              <a:t> actor, Robin Williams, abused his daughter on social media after he committed suicide</a:t>
            </a:r>
          </a:p>
          <a:p>
            <a:r>
              <a:rPr lang="en-AU" dirty="0"/>
              <a:t>Twitter suspended accounts of people who tweeted/trolled hate comments against her</a:t>
            </a:r>
          </a:p>
          <a:p>
            <a:r>
              <a:rPr lang="en-AU" dirty="0"/>
              <a:t>How did Twitter know who were abusing her?</a:t>
            </a:r>
          </a:p>
          <a:p>
            <a:r>
              <a:rPr lang="en-AU" dirty="0"/>
              <a:t>Yes! By mining tweets based on Sentiment Analysis</a:t>
            </a:r>
          </a:p>
          <a:p>
            <a:pPr marL="0" indent="0">
              <a:buNone/>
            </a:pPr>
            <a:r>
              <a:rPr lang="en-AU" dirty="0"/>
              <a:t>      </a:t>
            </a:r>
            <a:r>
              <a:rPr lang="en-AU" dirty="0">
                <a:solidFill>
                  <a:schemeClr val="accent3">
                    <a:lumMod val="60000"/>
                    <a:lumOff val="40000"/>
                  </a:schemeClr>
                </a:solidFill>
              </a:rPr>
              <a:t>#You are a bad daughter. He loved you but you hated him!</a:t>
            </a:r>
          </a:p>
          <a:p>
            <a:pPr marL="0" indent="0">
              <a:buNone/>
            </a:pPr>
            <a:r>
              <a:rPr lang="en-AU" dirty="0">
                <a:solidFill>
                  <a:srgbClr val="FF0000"/>
                </a:solidFill>
              </a:rPr>
              <a:t>      </a:t>
            </a:r>
            <a:r>
              <a:rPr lang="en-AU" dirty="0">
                <a:solidFill>
                  <a:schemeClr val="accent3">
                    <a:lumMod val="60000"/>
                    <a:lumOff val="40000"/>
                  </a:schemeClr>
                </a:solidFill>
              </a:rPr>
              <a:t>#You deserve to be hanged. You murderer!</a:t>
            </a:r>
          </a:p>
          <a:p>
            <a:pPr marL="0" indent="0">
              <a:buNone/>
            </a:pPr>
            <a:r>
              <a:rPr lang="en-AU" b="1" dirty="0"/>
              <a:t>FIFA WORLDCUP 2014</a:t>
            </a:r>
          </a:p>
          <a:p>
            <a:r>
              <a:rPr lang="en-AU" dirty="0"/>
              <a:t>Chances of winning increase when people support you</a:t>
            </a:r>
          </a:p>
          <a:p>
            <a:r>
              <a:rPr lang="en-AU" dirty="0"/>
              <a:t>Twitter and Facebook feeds used for deciding teams having maximum support based on emotions of people</a:t>
            </a:r>
          </a:p>
          <a:p>
            <a:r>
              <a:rPr lang="en-AU" dirty="0"/>
              <a:t>More info:</a:t>
            </a:r>
            <a:r>
              <a:rPr lang="en-AU" dirty="0">
                <a:hlinkClick r:id="rId2"/>
              </a:rPr>
              <a:t> https://www.analyticsvidhya.com/blog/2014/07/world-cheering-2014-fifa-wc-winner-twitter/</a:t>
            </a:r>
            <a:endParaRPr lang="en-AU" dirty="0"/>
          </a:p>
        </p:txBody>
      </p:sp>
    </p:spTree>
    <p:extLst>
      <p:ext uri="{BB962C8B-B14F-4D97-AF65-F5344CB8AC3E}">
        <p14:creationId xmlns:p14="http://schemas.microsoft.com/office/powerpoint/2010/main" val="951815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2718"/>
            <a:ext cx="10411690" cy="1400530"/>
          </a:xfrm>
        </p:spPr>
        <p:txBody>
          <a:bodyPr/>
          <a:lstStyle/>
          <a:p>
            <a:pPr algn="ctr"/>
            <a:r>
              <a:rPr lang="en-AU" dirty="0"/>
              <a:t>Challenges to Sentiment Discovery and    					Analysis</a:t>
            </a:r>
          </a:p>
        </p:txBody>
      </p:sp>
      <p:sp>
        <p:nvSpPr>
          <p:cNvPr id="3" name="Content Placeholder 2"/>
          <p:cNvSpPr>
            <a:spLocks noGrp="1"/>
          </p:cNvSpPr>
          <p:nvPr>
            <p:ph idx="1"/>
          </p:nvPr>
        </p:nvSpPr>
        <p:spPr>
          <a:xfrm>
            <a:off x="1103312" y="2052918"/>
            <a:ext cx="9827924" cy="4195481"/>
          </a:xfrm>
        </p:spPr>
        <p:txBody>
          <a:bodyPr>
            <a:normAutofit/>
          </a:bodyPr>
          <a:lstStyle/>
          <a:p>
            <a:r>
              <a:rPr lang="en-AU" dirty="0"/>
              <a:t>Negation and modals impact affect of the text, without themselves having strong sentiment associations. </a:t>
            </a:r>
          </a:p>
          <a:p>
            <a:pPr marL="0" indent="0">
              <a:buNone/>
            </a:pPr>
            <a:r>
              <a:rPr lang="en-AU" dirty="0"/>
              <a:t>     </a:t>
            </a:r>
            <a:r>
              <a:rPr lang="en-AU" dirty="0">
                <a:solidFill>
                  <a:schemeClr val="accent3">
                    <a:lumMod val="60000"/>
                    <a:lumOff val="40000"/>
                  </a:schemeClr>
                </a:solidFill>
              </a:rPr>
              <a:t> I am </a:t>
            </a:r>
            <a:r>
              <a:rPr lang="en-AU" i="1" dirty="0">
                <a:solidFill>
                  <a:schemeClr val="accent3">
                    <a:lumMod val="60000"/>
                    <a:lumOff val="40000"/>
                  </a:schemeClr>
                </a:solidFill>
              </a:rPr>
              <a:t>not at all happy </a:t>
            </a:r>
            <a:r>
              <a:rPr lang="en-AU" dirty="0">
                <a:solidFill>
                  <a:schemeClr val="accent3">
                    <a:lumMod val="60000"/>
                    <a:lumOff val="40000"/>
                  </a:schemeClr>
                </a:solidFill>
              </a:rPr>
              <a:t>with the new State Budget.</a:t>
            </a:r>
          </a:p>
          <a:p>
            <a:r>
              <a:rPr lang="en-AU" dirty="0"/>
              <a:t>Emotions are often not explicitly stated.</a:t>
            </a:r>
          </a:p>
          <a:p>
            <a:pPr marL="0" indent="0">
              <a:buNone/>
            </a:pPr>
            <a:r>
              <a:rPr lang="en-AU" dirty="0"/>
              <a:t>      </a:t>
            </a:r>
            <a:r>
              <a:rPr lang="en-AU" i="1" dirty="0">
                <a:solidFill>
                  <a:schemeClr val="accent3">
                    <a:lumMod val="60000"/>
                    <a:lumOff val="40000"/>
                  </a:schemeClr>
                </a:solidFill>
              </a:rPr>
              <a:t>Another Monday, and another week working my tail off.  </a:t>
            </a:r>
          </a:p>
          <a:p>
            <a:pPr marL="0" indent="0">
              <a:buNone/>
            </a:pPr>
            <a:r>
              <a:rPr lang="en-AU" dirty="0"/>
              <a:t>   Conveys a sense of </a:t>
            </a:r>
            <a:r>
              <a:rPr lang="en-AU" b="1" dirty="0"/>
              <a:t>frustration</a:t>
            </a:r>
            <a:r>
              <a:rPr lang="en-AU" dirty="0"/>
              <a:t> without overt markers.</a:t>
            </a:r>
          </a:p>
          <a:p>
            <a:r>
              <a:rPr lang="en-AU" dirty="0"/>
              <a:t>Different degrees of affect depending on sense and context.  </a:t>
            </a:r>
          </a:p>
          <a:p>
            <a:pPr marL="0" indent="0">
              <a:buNone/>
            </a:pPr>
            <a:r>
              <a:rPr lang="en-AU" dirty="0"/>
              <a:t>      </a:t>
            </a:r>
            <a:r>
              <a:rPr lang="en-AU" dirty="0">
                <a:solidFill>
                  <a:schemeClr val="accent3">
                    <a:lumMod val="60000"/>
                    <a:lumOff val="40000"/>
                  </a:schemeClr>
                </a:solidFill>
              </a:rPr>
              <a:t>Mary </a:t>
            </a:r>
            <a:r>
              <a:rPr lang="en-AU" i="1" dirty="0">
                <a:solidFill>
                  <a:schemeClr val="accent3">
                    <a:lumMod val="60000"/>
                    <a:lumOff val="40000"/>
                  </a:schemeClr>
                </a:solidFill>
              </a:rPr>
              <a:t>hugged</a:t>
            </a:r>
            <a:r>
              <a:rPr lang="en-AU" dirty="0">
                <a:solidFill>
                  <a:schemeClr val="accent3">
                    <a:lumMod val="60000"/>
                    <a:lumOff val="40000"/>
                  </a:schemeClr>
                </a:solidFill>
              </a:rPr>
              <a:t> her daughter before going to work.                    </a:t>
            </a:r>
            <a:r>
              <a:rPr lang="en-AU" dirty="0"/>
              <a:t>emotional </a:t>
            </a:r>
          </a:p>
          <a:p>
            <a:pPr marL="0" indent="0">
              <a:buNone/>
            </a:pPr>
            <a:r>
              <a:rPr lang="en-AU" dirty="0"/>
              <a:t>      </a:t>
            </a:r>
            <a:r>
              <a:rPr lang="en-AU" dirty="0">
                <a:solidFill>
                  <a:schemeClr val="accent3">
                    <a:lumMod val="60000"/>
                    <a:lumOff val="40000"/>
                  </a:schemeClr>
                </a:solidFill>
              </a:rPr>
              <a:t>The pipeline </a:t>
            </a:r>
            <a:r>
              <a:rPr lang="en-AU" i="1" dirty="0">
                <a:solidFill>
                  <a:schemeClr val="accent3">
                    <a:lumMod val="60000"/>
                    <a:lumOff val="40000"/>
                  </a:schemeClr>
                </a:solidFill>
              </a:rPr>
              <a:t>hugged</a:t>
            </a:r>
            <a:r>
              <a:rPr lang="en-AU" dirty="0">
                <a:solidFill>
                  <a:schemeClr val="accent3">
                    <a:lumMod val="60000"/>
                    <a:lumOff val="40000"/>
                  </a:schemeClr>
                </a:solidFill>
              </a:rPr>
              <a:t> the state border.                        </a:t>
            </a:r>
            <a:r>
              <a:rPr lang="en-AU" dirty="0"/>
              <a:t>rather unemotional </a:t>
            </a:r>
          </a:p>
          <a:p>
            <a:endParaRPr lang="en-AU" dirty="0"/>
          </a:p>
        </p:txBody>
      </p:sp>
    </p:spTree>
    <p:extLst>
      <p:ext uri="{BB962C8B-B14F-4D97-AF65-F5344CB8AC3E}">
        <p14:creationId xmlns:p14="http://schemas.microsoft.com/office/powerpoint/2010/main" val="3629479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2718"/>
            <a:ext cx="10370126" cy="1400530"/>
          </a:xfrm>
        </p:spPr>
        <p:txBody>
          <a:bodyPr/>
          <a:lstStyle/>
          <a:p>
            <a:pPr algn="ctr"/>
            <a:r>
              <a:rPr lang="en-AU" dirty="0"/>
              <a:t>Challenges to Sentiment Discovery and    					Analysis</a:t>
            </a:r>
          </a:p>
        </p:txBody>
      </p:sp>
      <p:sp>
        <p:nvSpPr>
          <p:cNvPr id="3" name="Content Placeholder 2"/>
          <p:cNvSpPr>
            <a:spLocks noGrp="1"/>
          </p:cNvSpPr>
          <p:nvPr>
            <p:ph idx="1"/>
          </p:nvPr>
        </p:nvSpPr>
        <p:spPr>
          <a:xfrm>
            <a:off x="1103312" y="2052918"/>
            <a:ext cx="9994179" cy="4195481"/>
          </a:xfrm>
        </p:spPr>
        <p:txBody>
          <a:bodyPr/>
          <a:lstStyle/>
          <a:p>
            <a:r>
              <a:rPr lang="en-AU" dirty="0"/>
              <a:t>Difficult to interpret creative uses of language such as sarcasm, irony, </a:t>
            </a:r>
            <a:r>
              <a:rPr lang="en-AU" dirty="0" err="1"/>
              <a:t>humor</a:t>
            </a:r>
            <a:r>
              <a:rPr lang="en-AU" dirty="0"/>
              <a:t>, and metaphor/figurative language.</a:t>
            </a:r>
          </a:p>
          <a:p>
            <a:pPr marL="0" indent="0">
              <a:buNone/>
            </a:pPr>
            <a:r>
              <a:rPr lang="en-AU" dirty="0"/>
              <a:t>     </a:t>
            </a:r>
            <a:r>
              <a:rPr lang="en-AU" dirty="0">
                <a:solidFill>
                  <a:schemeClr val="accent3">
                    <a:lumMod val="60000"/>
                    <a:lumOff val="40000"/>
                  </a:schemeClr>
                </a:solidFill>
              </a:rPr>
              <a:t> Congratulations! You broke my $1000 glass!                           </a:t>
            </a:r>
            <a:r>
              <a:rPr lang="en-AU" dirty="0"/>
              <a:t>sarcasm</a:t>
            </a:r>
          </a:p>
          <a:p>
            <a:r>
              <a:rPr lang="en-AU" dirty="0"/>
              <a:t>Some texts, such as social media or literary texts, can be rife in nonstandard language: </a:t>
            </a:r>
          </a:p>
          <a:p>
            <a:pPr marL="0" indent="0">
              <a:buNone/>
            </a:pPr>
            <a:r>
              <a:rPr lang="en-AU" dirty="0"/>
              <a:t>      misspellings                                                                               </a:t>
            </a:r>
            <a:r>
              <a:rPr lang="en-AU" dirty="0" err="1">
                <a:solidFill>
                  <a:schemeClr val="accent3">
                    <a:lumMod val="60000"/>
                    <a:lumOff val="40000"/>
                  </a:schemeClr>
                </a:solidFill>
              </a:rPr>
              <a:t>parlament</a:t>
            </a:r>
            <a:endParaRPr lang="en-AU" dirty="0">
              <a:solidFill>
                <a:schemeClr val="accent3">
                  <a:lumMod val="60000"/>
                  <a:lumOff val="40000"/>
                </a:schemeClr>
              </a:solidFill>
            </a:endParaRPr>
          </a:p>
          <a:p>
            <a:pPr marL="0" indent="0">
              <a:buNone/>
            </a:pPr>
            <a:r>
              <a:rPr lang="en-AU" dirty="0"/>
              <a:t>      creatively spelled words                                                             </a:t>
            </a:r>
            <a:r>
              <a:rPr lang="en-AU" dirty="0" err="1">
                <a:solidFill>
                  <a:schemeClr val="accent3">
                    <a:lumMod val="60000"/>
                    <a:lumOff val="40000"/>
                  </a:schemeClr>
                </a:solidFill>
              </a:rPr>
              <a:t>happeee</a:t>
            </a:r>
            <a:endParaRPr lang="en-AU" dirty="0">
              <a:solidFill>
                <a:schemeClr val="accent3">
                  <a:lumMod val="60000"/>
                  <a:lumOff val="40000"/>
                </a:schemeClr>
              </a:solidFill>
            </a:endParaRPr>
          </a:p>
          <a:p>
            <a:pPr marL="0" indent="0">
              <a:buNone/>
            </a:pPr>
            <a:r>
              <a:rPr lang="en-AU" dirty="0"/>
              <a:t>      </a:t>
            </a:r>
            <a:r>
              <a:rPr lang="en-AU" dirty="0" err="1"/>
              <a:t>hashtagged</a:t>
            </a:r>
            <a:r>
              <a:rPr lang="en-AU" dirty="0"/>
              <a:t> words or similar phenomena                         </a:t>
            </a:r>
            <a:r>
              <a:rPr lang="en-AU" dirty="0">
                <a:solidFill>
                  <a:schemeClr val="accent3">
                    <a:lumMod val="60000"/>
                    <a:lumOff val="40000"/>
                  </a:schemeClr>
                </a:solidFill>
              </a:rPr>
              <a:t>#</a:t>
            </a:r>
            <a:r>
              <a:rPr lang="en-AU" dirty="0" err="1">
                <a:solidFill>
                  <a:schemeClr val="accent3">
                    <a:lumMod val="60000"/>
                    <a:lumOff val="40000"/>
                  </a:schemeClr>
                </a:solidFill>
              </a:rPr>
              <a:t>loveumom</a:t>
            </a:r>
            <a:endParaRPr lang="en-AU" dirty="0">
              <a:solidFill>
                <a:schemeClr val="accent3">
                  <a:lumMod val="60000"/>
                  <a:lumOff val="40000"/>
                </a:schemeClr>
              </a:solidFill>
            </a:endParaRPr>
          </a:p>
          <a:p>
            <a:pPr marL="0" indent="0">
              <a:buNone/>
            </a:pPr>
            <a:r>
              <a:rPr lang="en-AU" dirty="0"/>
              <a:t>      abbreviations                                                                   </a:t>
            </a:r>
            <a:r>
              <a:rPr lang="en-AU" dirty="0" err="1">
                <a:solidFill>
                  <a:schemeClr val="accent3">
                    <a:lumMod val="60000"/>
                    <a:lumOff val="40000"/>
                  </a:schemeClr>
                </a:solidFill>
              </a:rPr>
              <a:t>tbh</a:t>
            </a:r>
            <a:r>
              <a:rPr lang="en-AU" dirty="0">
                <a:solidFill>
                  <a:schemeClr val="accent3">
                    <a:lumMod val="60000"/>
                    <a:lumOff val="40000"/>
                  </a:schemeClr>
                </a:solidFill>
              </a:rPr>
              <a:t>, </a:t>
            </a:r>
            <a:r>
              <a:rPr lang="en-AU" dirty="0" err="1">
                <a:solidFill>
                  <a:schemeClr val="accent3">
                    <a:lumMod val="60000"/>
                    <a:lumOff val="40000"/>
                  </a:schemeClr>
                </a:solidFill>
              </a:rPr>
              <a:t>af</a:t>
            </a:r>
            <a:r>
              <a:rPr lang="en-AU" dirty="0">
                <a:solidFill>
                  <a:schemeClr val="accent3">
                    <a:lumMod val="60000"/>
                    <a:lumOff val="40000"/>
                  </a:schemeClr>
                </a:solidFill>
              </a:rPr>
              <a:t>, f9, lmao</a:t>
            </a:r>
          </a:p>
          <a:p>
            <a:endParaRPr lang="en-AU" dirty="0"/>
          </a:p>
        </p:txBody>
      </p:sp>
    </p:spTree>
    <p:extLst>
      <p:ext uri="{BB962C8B-B14F-4D97-AF65-F5344CB8AC3E}">
        <p14:creationId xmlns:p14="http://schemas.microsoft.com/office/powerpoint/2010/main" val="4067573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2718"/>
            <a:ext cx="10515600" cy="1400530"/>
          </a:xfrm>
        </p:spPr>
        <p:txBody>
          <a:bodyPr/>
          <a:lstStyle/>
          <a:p>
            <a:pPr algn="ctr"/>
            <a:r>
              <a:rPr lang="en-AU" dirty="0"/>
              <a:t>Challenges to Sentiment Discovery and    					Analysis</a:t>
            </a:r>
          </a:p>
        </p:txBody>
      </p:sp>
      <p:sp>
        <p:nvSpPr>
          <p:cNvPr id="3" name="Content Placeholder 2"/>
          <p:cNvSpPr>
            <a:spLocks noGrp="1"/>
          </p:cNvSpPr>
          <p:nvPr>
            <p:ph idx="1"/>
          </p:nvPr>
        </p:nvSpPr>
        <p:spPr>
          <a:xfrm>
            <a:off x="1103312" y="2052918"/>
            <a:ext cx="9412288" cy="4195481"/>
          </a:xfrm>
        </p:spPr>
        <p:txBody>
          <a:bodyPr>
            <a:normAutofit fontScale="92500"/>
          </a:bodyPr>
          <a:lstStyle/>
          <a:p>
            <a:r>
              <a:rPr lang="en-AU" dirty="0"/>
              <a:t>Most machine learning algorithms for affect analysis require large amounts of training data </a:t>
            </a:r>
          </a:p>
          <a:p>
            <a:pPr marL="0" indent="0">
              <a:buNone/>
            </a:pPr>
            <a:r>
              <a:rPr lang="en-AU" dirty="0"/>
              <a:t>      Numerous affect categories – happiness, sadness, grief, excitement</a:t>
            </a:r>
          </a:p>
          <a:p>
            <a:r>
              <a:rPr lang="en-AU" dirty="0"/>
              <a:t>Affect categories can be overlapping</a:t>
            </a:r>
          </a:p>
          <a:p>
            <a:pPr marL="0" indent="0">
              <a:buNone/>
            </a:pPr>
            <a:r>
              <a:rPr lang="en-AU" dirty="0"/>
              <a:t>      </a:t>
            </a:r>
            <a:r>
              <a:rPr lang="en-AU" i="1" dirty="0">
                <a:solidFill>
                  <a:schemeClr val="accent3">
                    <a:lumMod val="60000"/>
                    <a:lumOff val="40000"/>
                  </a:schemeClr>
                </a:solidFill>
              </a:rPr>
              <a:t>Wow</a:t>
            </a:r>
            <a:r>
              <a:rPr lang="en-AU" dirty="0">
                <a:solidFill>
                  <a:schemeClr val="accent3">
                    <a:lumMod val="60000"/>
                    <a:lumOff val="40000"/>
                  </a:schemeClr>
                </a:solidFill>
              </a:rPr>
              <a:t>, I am so </a:t>
            </a:r>
            <a:r>
              <a:rPr lang="en-AU" i="1" dirty="0">
                <a:solidFill>
                  <a:schemeClr val="accent3">
                    <a:lumMod val="60000"/>
                    <a:lumOff val="40000"/>
                  </a:schemeClr>
                </a:solidFill>
              </a:rPr>
              <a:t>happy</a:t>
            </a:r>
            <a:r>
              <a:rPr lang="en-AU" dirty="0">
                <a:solidFill>
                  <a:schemeClr val="accent3">
                    <a:lumMod val="60000"/>
                    <a:lumOff val="40000"/>
                  </a:schemeClr>
                </a:solidFill>
              </a:rPr>
              <a:t> for you!                                      </a:t>
            </a:r>
            <a:r>
              <a:rPr lang="en-AU" dirty="0"/>
              <a:t>happy and excited both</a:t>
            </a:r>
          </a:p>
          <a:p>
            <a:r>
              <a:rPr lang="en-AU" dirty="0"/>
              <a:t>Whose perspective?  </a:t>
            </a:r>
          </a:p>
          <a:p>
            <a:pPr marL="0" indent="0">
              <a:buNone/>
            </a:pPr>
            <a:r>
              <a:rPr lang="en-AU" dirty="0"/>
              <a:t>   •  May refer to emotional events without implicitly or explicitly   	 	expressing the message producer’s view</a:t>
            </a:r>
          </a:p>
          <a:p>
            <a:pPr marL="0" indent="0">
              <a:buNone/>
            </a:pPr>
            <a:r>
              <a:rPr lang="en-AU" dirty="0"/>
              <a:t>      </a:t>
            </a:r>
            <a:r>
              <a:rPr lang="en-AU" dirty="0">
                <a:solidFill>
                  <a:schemeClr val="accent3">
                    <a:lumMod val="60000"/>
                    <a:lumOff val="40000"/>
                  </a:schemeClr>
                </a:solidFill>
              </a:rPr>
              <a:t>My friend always keeps on </a:t>
            </a:r>
            <a:r>
              <a:rPr lang="en-AU" i="1" dirty="0">
                <a:solidFill>
                  <a:schemeClr val="accent3">
                    <a:lumMod val="60000"/>
                    <a:lumOff val="40000"/>
                  </a:schemeClr>
                </a:solidFill>
              </a:rPr>
              <a:t>complaining</a:t>
            </a:r>
            <a:r>
              <a:rPr lang="en-AU" dirty="0">
                <a:solidFill>
                  <a:schemeClr val="accent3">
                    <a:lumMod val="60000"/>
                    <a:lumOff val="40000"/>
                  </a:schemeClr>
                </a:solidFill>
              </a:rPr>
              <a:t> how </a:t>
            </a:r>
            <a:r>
              <a:rPr lang="en-AU" i="1" dirty="0">
                <a:solidFill>
                  <a:schemeClr val="accent3">
                    <a:lumMod val="60000"/>
                    <a:lumOff val="40000"/>
                  </a:schemeClr>
                </a:solidFill>
              </a:rPr>
              <a:t>hectic</a:t>
            </a:r>
            <a:r>
              <a:rPr lang="en-AU" dirty="0">
                <a:solidFill>
                  <a:schemeClr val="accent3">
                    <a:lumMod val="60000"/>
                    <a:lumOff val="40000"/>
                  </a:schemeClr>
                </a:solidFill>
              </a:rPr>
              <a:t> her schedule is.</a:t>
            </a:r>
          </a:p>
          <a:p>
            <a:pPr marL="0" indent="0">
              <a:buNone/>
            </a:pPr>
            <a:r>
              <a:rPr lang="en-AU" dirty="0">
                <a:solidFill>
                  <a:srgbClr val="FF0000"/>
                </a:solidFill>
              </a:rPr>
              <a:t>                                                  </a:t>
            </a:r>
            <a:r>
              <a:rPr lang="en-AU" dirty="0"/>
              <a:t>frustration and complaint, but not of the speaker</a:t>
            </a:r>
          </a:p>
        </p:txBody>
      </p:sp>
    </p:spTree>
    <p:extLst>
      <p:ext uri="{BB962C8B-B14F-4D97-AF65-F5344CB8AC3E}">
        <p14:creationId xmlns:p14="http://schemas.microsoft.com/office/powerpoint/2010/main" val="2118965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S Reference Sans Serif" panose="020B0604030504040204" pitchFamily="34" charset="0"/>
              </a:rPr>
              <a:t>References</a:t>
            </a:r>
            <a:endParaRPr lang="en-US" dirty="0">
              <a:latin typeface="MS Reference Sans Serif" panose="020B0604030504040204" pitchFamily="34" charset="0"/>
            </a:endParaRPr>
          </a:p>
        </p:txBody>
      </p:sp>
      <p:sp>
        <p:nvSpPr>
          <p:cNvPr id="3" name="Content Placeholder 2"/>
          <p:cNvSpPr>
            <a:spLocks noGrp="1"/>
          </p:cNvSpPr>
          <p:nvPr>
            <p:ph idx="1"/>
          </p:nvPr>
        </p:nvSpPr>
        <p:spPr>
          <a:xfrm>
            <a:off x="1103312" y="1243584"/>
            <a:ext cx="8946541" cy="5004815"/>
          </a:xfrm>
        </p:spPr>
        <p:txBody>
          <a:bodyPr>
            <a:normAutofit fontScale="92500" lnSpcReduction="20000"/>
          </a:bodyPr>
          <a:lstStyle/>
          <a:p>
            <a:r>
              <a:rPr lang="zh-CN" altLang="en-US" sz="1800" dirty="0">
                <a:latin typeface="MS Reference Sans Serif" panose="020B0604030504040204" pitchFamily="34" charset="0"/>
              </a:rPr>
              <a:t>Studer, R., R. Benjamins, and D. Fensel, “Knowledge Engineering: Principles and Methods”, IEEE Trans. on Data and Knowledge Eng., 25(1–2), 161–197.1998.</a:t>
            </a:r>
            <a:endParaRPr lang="en-US" altLang="zh-CN" sz="1800" dirty="0">
              <a:latin typeface="MS Reference Sans Serif" panose="020B0604030504040204" pitchFamily="34" charset="0"/>
            </a:endParaRPr>
          </a:p>
          <a:p>
            <a:r>
              <a:rPr lang="en-GB" altLang="zh-CN" sz="1800" dirty="0" err="1">
                <a:latin typeface="MS Reference Sans Serif" panose="020B0604030504040204" pitchFamily="34" charset="0"/>
              </a:rPr>
              <a:t>Kontopoulos</a:t>
            </a:r>
            <a:r>
              <a:rPr lang="en-GB" altLang="zh-CN" sz="1800" dirty="0">
                <a:latin typeface="MS Reference Sans Serif" panose="020B0604030504040204" pitchFamily="34" charset="0"/>
              </a:rPr>
              <a:t>, </a:t>
            </a:r>
            <a:r>
              <a:rPr lang="en-GB" altLang="zh-CN" sz="1800" dirty="0" err="1">
                <a:latin typeface="MS Reference Sans Serif" panose="020B0604030504040204" pitchFamily="34" charset="0"/>
              </a:rPr>
              <a:t>Efstratios</a:t>
            </a:r>
            <a:r>
              <a:rPr lang="en-GB" altLang="zh-CN" sz="1800" dirty="0">
                <a:latin typeface="MS Reference Sans Serif" panose="020B0604030504040204" pitchFamily="34" charset="0"/>
              </a:rPr>
              <a:t>, et al. "Ontology-based sentiment analysis of twitter posts.“ Expert systems with applications 40.10 (2013): 4065-4074.</a:t>
            </a:r>
            <a:endParaRPr lang="zh-CN" altLang="en-US" sz="1800" dirty="0">
              <a:latin typeface="MS Reference Sans Serif" panose="020B0604030504040204" pitchFamily="34" charset="0"/>
            </a:endParaRPr>
          </a:p>
          <a:p>
            <a:r>
              <a:rPr lang="zh-CN" altLang="en-US" sz="1800" dirty="0">
                <a:latin typeface="MS Reference Sans Serif" panose="020B0604030504040204" pitchFamily="34" charset="0"/>
              </a:rPr>
              <a:t>E.  Cambria, J.  Fu, F.  Bisio and S.  Poria, </a:t>
            </a:r>
            <a:r>
              <a:rPr lang="en-US" altLang="zh-CN" sz="1800" dirty="0" smtClean="0">
                <a:latin typeface="MS Reference Sans Serif" panose="020B0604030504040204" pitchFamily="34" charset="0"/>
              </a:rPr>
              <a:t>.(2015).</a:t>
            </a:r>
            <a:r>
              <a:rPr lang="zh-CN" altLang="en-US" sz="1800" dirty="0" smtClean="0">
                <a:latin typeface="MS Reference Sans Serif" panose="020B0604030504040204" pitchFamily="34" charset="0"/>
              </a:rPr>
              <a:t>"AffectiveSpace </a:t>
            </a:r>
            <a:r>
              <a:rPr lang="zh-CN" altLang="en-US" sz="1800" dirty="0">
                <a:latin typeface="MS Reference Sans Serif" panose="020B0604030504040204" pitchFamily="34" charset="0"/>
              </a:rPr>
              <a:t>2: Enabling Affective Intuition for Concept-Level Sentiment Analysis", </a:t>
            </a:r>
            <a:r>
              <a:rPr lang="en-US" altLang="zh-CN" sz="1800" dirty="0" smtClean="0">
                <a:latin typeface="MS Reference Sans Serif" panose="020B0604030504040204" pitchFamily="34" charset="0"/>
              </a:rPr>
              <a:t>AAAI.  </a:t>
            </a:r>
            <a:r>
              <a:rPr lang="zh-CN" altLang="en-US" sz="1800" dirty="0" smtClean="0">
                <a:latin typeface="MS Reference Sans Serif" panose="020B0604030504040204" pitchFamily="34" charset="0"/>
              </a:rPr>
              <a:t>pp</a:t>
            </a:r>
            <a:r>
              <a:rPr lang="zh-CN" altLang="en-US" sz="1800" dirty="0">
                <a:latin typeface="MS Reference Sans Serif" panose="020B0604030504040204" pitchFamily="34" charset="0"/>
              </a:rPr>
              <a:t>. 1-9.</a:t>
            </a:r>
          </a:p>
          <a:p>
            <a:r>
              <a:rPr lang="en-US" sz="1800" dirty="0" smtClean="0">
                <a:latin typeface="MS Reference Sans Serif" panose="020B0604030504040204" pitchFamily="34" charset="0"/>
              </a:rPr>
              <a:t>S. </a:t>
            </a:r>
            <a:r>
              <a:rPr lang="en-US" sz="1800" dirty="0" err="1" smtClean="0">
                <a:latin typeface="MS Reference Sans Serif" panose="020B0604030504040204" pitchFamily="34" charset="0"/>
              </a:rPr>
              <a:t>Poria</a:t>
            </a:r>
            <a:r>
              <a:rPr lang="en-US" sz="1800" dirty="0" smtClean="0">
                <a:latin typeface="MS Reference Sans Serif" panose="020B0604030504040204" pitchFamily="34" charset="0"/>
              </a:rPr>
              <a:t>, E. Cambria, R. </a:t>
            </a:r>
            <a:r>
              <a:rPr lang="en-US" sz="1800" dirty="0" err="1" smtClean="0">
                <a:latin typeface="MS Reference Sans Serif" panose="020B0604030504040204" pitchFamily="34" charset="0"/>
              </a:rPr>
              <a:t>Bajpai</a:t>
            </a:r>
            <a:r>
              <a:rPr lang="en-US" sz="1800" dirty="0" smtClean="0">
                <a:latin typeface="MS Reference Sans Serif" panose="020B0604030504040204" pitchFamily="34" charset="0"/>
              </a:rPr>
              <a:t>, A. Hussain. (2017). A review of affective computing: From </a:t>
            </a:r>
            <a:r>
              <a:rPr lang="en-US" sz="1800" dirty="0" err="1" smtClean="0">
                <a:latin typeface="MS Reference Sans Serif" panose="020B0604030504040204" pitchFamily="34" charset="0"/>
              </a:rPr>
              <a:t>unimodal</a:t>
            </a:r>
            <a:r>
              <a:rPr lang="en-US" sz="1800" dirty="0" smtClean="0">
                <a:latin typeface="MS Reference Sans Serif" panose="020B0604030504040204" pitchFamily="34" charset="0"/>
              </a:rPr>
              <a:t> analysis to multimodal fusion.  Information fusion, 37, 98-125.</a:t>
            </a:r>
          </a:p>
          <a:p>
            <a:r>
              <a:rPr lang="en-AU" sz="1800" dirty="0">
                <a:latin typeface="MS Reference Sans Serif" panose="020B0604030504040204" pitchFamily="34" charset="0"/>
              </a:rPr>
              <a:t>Challenges in Sentiment </a:t>
            </a:r>
            <a:r>
              <a:rPr lang="en-AU" sz="1800" dirty="0" err="1" smtClean="0">
                <a:latin typeface="MS Reference Sans Serif" panose="020B0604030504040204" pitchFamily="34" charset="0"/>
              </a:rPr>
              <a:t>AnalysisSaif</a:t>
            </a:r>
            <a:r>
              <a:rPr lang="en-AU" sz="1800" dirty="0" smtClean="0">
                <a:latin typeface="MS Reference Sans Serif" panose="020B0604030504040204" pitchFamily="34" charset="0"/>
              </a:rPr>
              <a:t> </a:t>
            </a:r>
            <a:r>
              <a:rPr lang="en-AU" sz="1800" dirty="0">
                <a:latin typeface="MS Reference Sans Serif" panose="020B0604030504040204" pitchFamily="34" charset="0"/>
              </a:rPr>
              <a:t>M. </a:t>
            </a:r>
            <a:r>
              <a:rPr lang="en-AU" sz="1800" dirty="0" smtClean="0">
                <a:latin typeface="MS Reference Sans Serif" panose="020B0604030504040204" pitchFamily="34" charset="0"/>
              </a:rPr>
              <a:t>Mohammad </a:t>
            </a:r>
            <a:r>
              <a:rPr lang="en-AU" sz="1800" dirty="0" smtClean="0">
                <a:latin typeface="MS Reference Sans Serif" panose="020B0604030504040204" pitchFamily="34" charset="0"/>
                <a:hlinkClick r:id="rId2"/>
              </a:rPr>
              <a:t>Saif.Mohammad@nrc-cnrc.gc.ca</a:t>
            </a:r>
            <a:r>
              <a:rPr lang="en-AU" sz="1800" dirty="0" smtClean="0">
                <a:latin typeface="MS Reference Sans Serif" panose="020B0604030504040204" pitchFamily="34" charset="0"/>
              </a:rPr>
              <a:t> National </a:t>
            </a:r>
            <a:r>
              <a:rPr lang="en-AU" sz="1800" dirty="0">
                <a:latin typeface="MS Reference Sans Serif" panose="020B0604030504040204" pitchFamily="34" charset="0"/>
              </a:rPr>
              <a:t>Research Council </a:t>
            </a:r>
            <a:r>
              <a:rPr lang="en-AU" sz="1800" dirty="0" smtClean="0">
                <a:latin typeface="MS Reference Sans Serif" panose="020B0604030504040204" pitchFamily="34" charset="0"/>
              </a:rPr>
              <a:t>Canada1200 </a:t>
            </a:r>
            <a:r>
              <a:rPr lang="en-AU" sz="1800" dirty="0">
                <a:latin typeface="MS Reference Sans Serif" panose="020B0604030504040204" pitchFamily="34" charset="0"/>
              </a:rPr>
              <a:t>Montreal Rd., Ottawa, ON, </a:t>
            </a:r>
            <a:r>
              <a:rPr lang="en-AU" sz="1800" dirty="0" smtClean="0">
                <a:latin typeface="MS Reference Sans Serif" panose="020B0604030504040204" pitchFamily="34" charset="0"/>
              </a:rPr>
              <a:t>Canada</a:t>
            </a:r>
          </a:p>
          <a:p>
            <a:r>
              <a:rPr lang="it-IT" sz="1800" dirty="0"/>
              <a:t>Cataldo Musto, Giovanni Semeraro, Marco Polignano </a:t>
            </a:r>
            <a:r>
              <a:rPr lang="en-IN" sz="1800" dirty="0"/>
              <a:t>“A comparison of Lexicon-based approaches for Sentiment Analysis of microblog posts”.</a:t>
            </a:r>
          </a:p>
          <a:p>
            <a:r>
              <a:rPr lang="en-IN" sz="1800" dirty="0"/>
              <a:t>R. </a:t>
            </a:r>
            <a:r>
              <a:rPr lang="en-IN" sz="1800" dirty="0" err="1"/>
              <a:t>Prabowo</a:t>
            </a:r>
            <a:r>
              <a:rPr lang="en-IN" sz="1800" dirty="0"/>
              <a:t> and M. </a:t>
            </a:r>
            <a:r>
              <a:rPr lang="en-IN" sz="1800" dirty="0" err="1"/>
              <a:t>Thelwall</a:t>
            </a:r>
            <a:r>
              <a:rPr lang="en-IN" sz="1800" dirty="0"/>
              <a:t>. Sentiment analysis: A combined approach. Journal of Informatics (2009) 143-157</a:t>
            </a:r>
          </a:p>
          <a:p>
            <a:endParaRPr lang="en-AU" sz="1800" dirty="0">
              <a:latin typeface="MS Reference Sans Serif" panose="020B0604030504040204" pitchFamily="34" charset="0"/>
            </a:endParaRPr>
          </a:p>
          <a:p>
            <a:endParaRPr lang="en-US" sz="1800" dirty="0" smtClean="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1803851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 to Sentiment Discovery and Analysis</a:t>
            </a:r>
            <a:endParaRPr lang="en-AU" dirty="0"/>
          </a:p>
        </p:txBody>
      </p:sp>
      <p:sp>
        <p:nvSpPr>
          <p:cNvPr id="3" name="Content Placeholder 2"/>
          <p:cNvSpPr>
            <a:spLocks noGrp="1"/>
          </p:cNvSpPr>
          <p:nvPr>
            <p:ph idx="1"/>
          </p:nvPr>
        </p:nvSpPr>
        <p:spPr>
          <a:xfrm>
            <a:off x="274320" y="2052918"/>
            <a:ext cx="10991088" cy="4195481"/>
          </a:xfrm>
        </p:spPr>
        <p:txBody>
          <a:bodyPr>
            <a:normAutofit fontScale="85000" lnSpcReduction="10000"/>
          </a:bodyPr>
          <a:lstStyle/>
          <a:p>
            <a:r>
              <a:rPr lang="en-IN" dirty="0"/>
              <a:t>Sentiment analysis or opinion mining - computational study of people's opinions, appraisals, attitudes, and emotions toward entities, individuals, issues, events, topics etc.</a:t>
            </a:r>
          </a:p>
          <a:p>
            <a:r>
              <a:rPr lang="en-IN" dirty="0"/>
              <a:t>Technically challenging and practically very useful.</a:t>
            </a:r>
          </a:p>
          <a:p>
            <a:r>
              <a:rPr lang="en-IN" dirty="0"/>
              <a:t>With the explosive growth of social media (reviews, forum discussions, blogs and social networks) on the Web, individuals and organizations are increasingly using public opinions in these media for their decision making.</a:t>
            </a:r>
          </a:p>
          <a:p>
            <a:pPr lvl="0"/>
            <a:r>
              <a:rPr lang="en-IN" dirty="0"/>
              <a:t>So the need for Sentiment Analysis.</a:t>
            </a:r>
          </a:p>
          <a:p>
            <a:pPr lvl="0"/>
            <a:r>
              <a:rPr lang="en-IN" dirty="0"/>
              <a:t>Used in :</a:t>
            </a:r>
          </a:p>
          <a:p>
            <a:pPr marL="0" lvl="0" indent="0">
              <a:buNone/>
            </a:pPr>
            <a:r>
              <a:rPr lang="en-IN" dirty="0"/>
              <a:t>           Businesses and organisations to find public or consumer’s opinion about products and     	services.</a:t>
            </a:r>
          </a:p>
          <a:p>
            <a:pPr marL="0" lvl="0" indent="0">
              <a:buNone/>
            </a:pPr>
            <a:r>
              <a:rPr lang="en-IN" dirty="0"/>
              <a:t>          Potential consumers to know the opinions of the existing users before they use a service or 	purchase a product.</a:t>
            </a:r>
          </a:p>
          <a:p>
            <a:pPr marL="0" lvl="0" indent="0">
              <a:buNone/>
            </a:pPr>
            <a:r>
              <a:rPr lang="en-IN" dirty="0"/>
              <a:t>          To keep a check on the hate tweets, blogs or posts and dangerous display of emotions online</a:t>
            </a:r>
          </a:p>
          <a:p>
            <a:endParaRPr lang="en-AU" dirty="0"/>
          </a:p>
        </p:txBody>
      </p:sp>
    </p:spTree>
    <p:extLst>
      <p:ext uri="{BB962C8B-B14F-4D97-AF65-F5344CB8AC3E}">
        <p14:creationId xmlns:p14="http://schemas.microsoft.com/office/powerpoint/2010/main" val="27336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Twitter Sentiment App</a:t>
            </a:r>
            <a:br>
              <a:rPr lang="en-AU" dirty="0" smtClean="0"/>
            </a:br>
            <a:r>
              <a:rPr lang="en-US" sz="1400" dirty="0"/>
              <a:t>Alec Go, </a:t>
            </a:r>
            <a:r>
              <a:rPr lang="en-US" sz="1400" dirty="0" err="1"/>
              <a:t>Richa</a:t>
            </a:r>
            <a:r>
              <a:rPr lang="en-US" sz="1400" dirty="0"/>
              <a:t> </a:t>
            </a:r>
            <a:r>
              <a:rPr lang="en-US" sz="1400" dirty="0" err="1"/>
              <a:t>Bhayani</a:t>
            </a:r>
            <a:r>
              <a:rPr lang="en-US" sz="1400" dirty="0"/>
              <a:t>, Lei Huang. 2009. Twitter Sentiment Classification using Distant Supervision</a:t>
            </a:r>
            <a:endParaRPr lang="en-AU" sz="1400" dirty="0"/>
          </a:p>
        </p:txBody>
      </p:sp>
      <p:pic>
        <p:nvPicPr>
          <p:cNvPr id="5" name="Content Placeholder 4" descr="twittersentiment1.tif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543" y="2039280"/>
            <a:ext cx="8298673" cy="3758016"/>
          </a:xfrm>
          <a:prstGeom prst="rect">
            <a:avLst/>
          </a:prstGeom>
        </p:spPr>
      </p:pic>
    </p:spTree>
    <p:extLst>
      <p:ext uri="{BB962C8B-B14F-4D97-AF65-F5344CB8AC3E}">
        <p14:creationId xmlns:p14="http://schemas.microsoft.com/office/powerpoint/2010/main" val="371500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Techniques for Sentiment Analysis</a:t>
            </a:r>
            <a:endParaRPr lang="en-AU" dirty="0"/>
          </a:p>
        </p:txBody>
      </p:sp>
      <p:sp>
        <p:nvSpPr>
          <p:cNvPr id="3" name="Content Placeholder 2"/>
          <p:cNvSpPr>
            <a:spLocks noGrp="1"/>
          </p:cNvSpPr>
          <p:nvPr>
            <p:ph idx="1"/>
          </p:nvPr>
        </p:nvSpPr>
        <p:spPr>
          <a:xfrm>
            <a:off x="521208" y="1737360"/>
            <a:ext cx="9528645" cy="4511039"/>
          </a:xfrm>
        </p:spPr>
        <p:txBody>
          <a:bodyPr>
            <a:normAutofit fontScale="62500" lnSpcReduction="20000"/>
          </a:bodyPr>
          <a:lstStyle/>
          <a:p>
            <a:pPr marL="0" indent="0">
              <a:buNone/>
            </a:pPr>
            <a:r>
              <a:rPr lang="en-IN" b="1" dirty="0"/>
              <a:t>UNSUPERVISED LEARNING</a:t>
            </a:r>
          </a:p>
          <a:p>
            <a:pPr marL="0" indent="0">
              <a:buNone/>
            </a:pPr>
            <a:r>
              <a:rPr lang="en-IN" i="1" dirty="0"/>
              <a:t>Lexicon based Sentiment analysis</a:t>
            </a:r>
          </a:p>
          <a:p>
            <a:r>
              <a:rPr lang="en-IN" dirty="0"/>
              <a:t>Depends on lexical resources for mapping words to numerical sentiment score.</a:t>
            </a:r>
          </a:p>
          <a:p>
            <a:r>
              <a:rPr lang="en-IN" dirty="0"/>
              <a:t>Different lexical resources - </a:t>
            </a:r>
            <a:r>
              <a:rPr lang="en-IN" dirty="0" err="1"/>
              <a:t>SentiWordNet,WordNet-Affect,MPQA,SenticNet</a:t>
            </a:r>
            <a:r>
              <a:rPr lang="en-IN" dirty="0"/>
              <a:t> etc.</a:t>
            </a:r>
          </a:p>
          <a:p>
            <a:pPr marL="0" indent="0">
              <a:buNone/>
            </a:pPr>
            <a:endParaRPr lang="en-IN" dirty="0"/>
          </a:p>
          <a:p>
            <a:pPr marL="0" indent="0">
              <a:buNone/>
            </a:pPr>
            <a:r>
              <a:rPr lang="en-IN" b="1" dirty="0"/>
              <a:t>SUPERVISED LEARNING</a:t>
            </a:r>
          </a:p>
          <a:p>
            <a:pPr marL="0" indent="0">
              <a:buNone/>
            </a:pPr>
            <a:r>
              <a:rPr lang="en-IN" i="1" dirty="0"/>
              <a:t>Machine Learning based Sentiment analysis</a:t>
            </a:r>
          </a:p>
          <a:p>
            <a:r>
              <a:rPr lang="en-IN" dirty="0"/>
              <a:t>Better accuracy than Lexicon based Sentiment Analysis.</a:t>
            </a:r>
          </a:p>
          <a:p>
            <a:r>
              <a:rPr lang="en-IN" dirty="0"/>
              <a:t>Uses Naïve Bayes or SVM as classification algorithm.</a:t>
            </a:r>
          </a:p>
          <a:p>
            <a:r>
              <a:rPr lang="en-IN" dirty="0"/>
              <a:t>Different stages - Data collection, Pre-processing, Training Data, Classification, Results.</a:t>
            </a:r>
          </a:p>
          <a:p>
            <a:pPr marL="0" indent="0">
              <a:buNone/>
            </a:pPr>
            <a:endParaRPr lang="en-IN" dirty="0"/>
          </a:p>
          <a:p>
            <a:pPr marL="0" indent="0">
              <a:buNone/>
            </a:pPr>
            <a:r>
              <a:rPr lang="en-IN" i="1" dirty="0"/>
              <a:t>Hybrid approach to Sentiment analysis</a:t>
            </a:r>
          </a:p>
          <a:p>
            <a:r>
              <a:rPr lang="en-IN" dirty="0"/>
              <a:t>Provides better accuracy than both Lexicon and Machine learning based Sentiment analysis.</a:t>
            </a:r>
          </a:p>
          <a:p>
            <a:r>
              <a:rPr lang="en-IN" dirty="0"/>
              <a:t>The result obtained from Lexicon based analysis is provided as training data to the machine learning algorithm.</a:t>
            </a:r>
          </a:p>
          <a:p>
            <a:r>
              <a:rPr lang="en-IN" dirty="0"/>
              <a:t>Eliminates too much dependency on lexical resources for accuracy.</a:t>
            </a:r>
          </a:p>
        </p:txBody>
      </p:sp>
      <p:pic>
        <p:nvPicPr>
          <p:cNvPr id="5" name="Picture 4"/>
          <p:cNvPicPr>
            <a:picLocks noChangeAspect="1"/>
          </p:cNvPicPr>
          <p:nvPr/>
        </p:nvPicPr>
        <p:blipFill>
          <a:blip r:embed="rId2"/>
          <a:stretch>
            <a:fillRect/>
          </a:stretch>
        </p:blipFill>
        <p:spPr>
          <a:xfrm>
            <a:off x="7436778" y="1659726"/>
            <a:ext cx="4525167" cy="1855644"/>
          </a:xfrm>
          <a:prstGeom prst="rect">
            <a:avLst/>
          </a:prstGeom>
        </p:spPr>
      </p:pic>
    </p:spTree>
    <p:extLst>
      <p:ext uri="{BB962C8B-B14F-4D97-AF65-F5344CB8AC3E}">
        <p14:creationId xmlns:p14="http://schemas.microsoft.com/office/powerpoint/2010/main" val="247162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1510"/>
          </a:xfrm>
        </p:spPr>
        <p:txBody>
          <a:bodyPr/>
          <a:lstStyle/>
          <a:p>
            <a:pPr algn="ctr"/>
            <a:r>
              <a:rPr lang="en-US" sz="4000" dirty="0"/>
              <a:t>Ontology based Sentiment Analysis</a:t>
            </a:r>
          </a:p>
        </p:txBody>
      </p:sp>
      <p:sp>
        <p:nvSpPr>
          <p:cNvPr id="3" name="Content Placeholder 2"/>
          <p:cNvSpPr>
            <a:spLocks noGrp="1"/>
          </p:cNvSpPr>
          <p:nvPr>
            <p:ph idx="1"/>
          </p:nvPr>
        </p:nvSpPr>
        <p:spPr>
          <a:xfrm>
            <a:off x="646110" y="1294228"/>
            <a:ext cx="10678381" cy="4672817"/>
          </a:xfrm>
        </p:spPr>
        <p:txBody>
          <a:bodyPr/>
          <a:lstStyle/>
          <a:p>
            <a:r>
              <a:rPr lang="en-US" dirty="0"/>
              <a:t>An Ontology can be defined as an “explicit, machine-readable specification of a shared conceptualization.” (</a:t>
            </a:r>
            <a:r>
              <a:rPr lang="en-US" dirty="0" err="1"/>
              <a:t>Studer</a:t>
            </a:r>
            <a:r>
              <a:rPr lang="en-US" dirty="0"/>
              <a:t>, Benjamins, &amp; </a:t>
            </a:r>
            <a:r>
              <a:rPr lang="en-US" dirty="0" err="1"/>
              <a:t>Fensel</a:t>
            </a:r>
            <a:r>
              <a:rPr lang="en-US" dirty="0"/>
              <a:t>, 1998)</a:t>
            </a:r>
          </a:p>
          <a:p>
            <a:r>
              <a:rPr lang="en-US" dirty="0"/>
              <a:t>For Example: The screenplay was wonderful, although the acting was rather bad.</a:t>
            </a:r>
          </a:p>
          <a:p>
            <a:r>
              <a:rPr lang="en-US" dirty="0"/>
              <a:t>Ontologies play a key role for the development of Semantic Web, where the information is given a well defined meaning, encouraging cooperation between human users and computers.</a:t>
            </a:r>
          </a:p>
          <a:p>
            <a:r>
              <a:rPr lang="en-US" dirty="0"/>
              <a:t>Ontology based sentiment analysis follows the following approach which is divide in two phases.</a:t>
            </a:r>
          </a:p>
          <a:p>
            <a:pPr marL="0" indent="0">
              <a:buNone/>
            </a:pPr>
            <a:r>
              <a:rPr lang="en-US" dirty="0"/>
              <a:t>	1. Creation of the domain ontology.</a:t>
            </a:r>
          </a:p>
          <a:p>
            <a:pPr marL="0" indent="0">
              <a:buNone/>
            </a:pPr>
            <a:r>
              <a:rPr lang="en-US" dirty="0"/>
              <a:t>	2. Sentiment analysis on the set of tweets.</a:t>
            </a:r>
          </a:p>
        </p:txBody>
      </p:sp>
    </p:spTree>
    <p:extLst>
      <p:ext uri="{BB962C8B-B14F-4D97-AF65-F5344CB8AC3E}">
        <p14:creationId xmlns:p14="http://schemas.microsoft.com/office/powerpoint/2010/main" val="635967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577"/>
          </a:xfrm>
        </p:spPr>
        <p:txBody>
          <a:bodyPr/>
          <a:lstStyle/>
          <a:p>
            <a:pPr algn="ctr"/>
            <a:r>
              <a:rPr lang="en-US" dirty="0"/>
              <a:t>Creating the Domain </a:t>
            </a:r>
            <a:r>
              <a:rPr lang="en-US" dirty="0" smtClean="0"/>
              <a:t>Ontology</a:t>
            </a:r>
            <a:endParaRPr lang="en-US" dirty="0"/>
          </a:p>
        </p:txBody>
      </p:sp>
      <p:sp>
        <p:nvSpPr>
          <p:cNvPr id="3" name="Content Placeholder 2"/>
          <p:cNvSpPr>
            <a:spLocks noGrp="1"/>
          </p:cNvSpPr>
          <p:nvPr>
            <p:ph idx="1"/>
          </p:nvPr>
        </p:nvSpPr>
        <p:spPr>
          <a:xfrm>
            <a:off x="646112" y="1308296"/>
            <a:ext cx="10973802" cy="4940104"/>
          </a:xfrm>
        </p:spPr>
        <p:txBody>
          <a:bodyPr/>
          <a:lstStyle/>
          <a:p>
            <a:r>
              <a:rPr lang="en-US" dirty="0"/>
              <a:t>One can adopt two methods for creating the domain ontology. (Formal Concept analysis or Ontology Learning).</a:t>
            </a:r>
          </a:p>
          <a:p>
            <a:r>
              <a:rPr lang="en-US" dirty="0"/>
              <a:t>FCA(Formal Concept Analysis)</a:t>
            </a:r>
          </a:p>
          <a:p>
            <a:pPr marL="0" indent="0">
              <a:buNone/>
            </a:pPr>
            <a:r>
              <a:rPr lang="en-US" dirty="0"/>
              <a:t>	-It is a mathematical data analysis theory.</a:t>
            </a:r>
          </a:p>
          <a:p>
            <a:pPr marL="0" indent="0">
              <a:buNone/>
            </a:pPr>
            <a:r>
              <a:rPr lang="en-US" dirty="0"/>
              <a:t>	-it applies a user driven step by step methodology for creating domain models.</a:t>
            </a:r>
          </a:p>
          <a:p>
            <a:pPr marL="0" indent="0">
              <a:buNone/>
            </a:pPr>
            <a:r>
              <a:rPr lang="en-US" dirty="0"/>
              <a:t>	-Main building blocks are: </a:t>
            </a:r>
          </a:p>
          <a:p>
            <a:pPr lvl="2">
              <a:buFont typeface="Arial" panose="020B0604020202020204" pitchFamily="34" charset="0"/>
              <a:buChar char="•"/>
            </a:pPr>
            <a:r>
              <a:rPr lang="en-US" dirty="0"/>
              <a:t>O is a set of formal objects</a:t>
            </a:r>
          </a:p>
          <a:p>
            <a:pPr lvl="2">
              <a:buFont typeface="Arial" panose="020B0604020202020204" pitchFamily="34" charset="0"/>
              <a:buChar char="•"/>
            </a:pPr>
            <a:r>
              <a:rPr lang="en-US" dirty="0"/>
              <a:t>A is a set of attributes.</a:t>
            </a:r>
          </a:p>
          <a:p>
            <a:pPr lvl="2">
              <a:buFont typeface="Arial" panose="020B0604020202020204" pitchFamily="34" charset="0"/>
              <a:buChar char="•"/>
            </a:pPr>
            <a:r>
              <a:rPr lang="en-US" dirty="0"/>
              <a:t>I is a binary Incidence relation between the objects(object o has attribute a).</a:t>
            </a:r>
          </a:p>
        </p:txBody>
      </p:sp>
      <p:pic>
        <p:nvPicPr>
          <p:cNvPr id="4" name="图片 5" descr="P$5IP%8)SP@U[(}EP%WX]EU"/>
          <p:cNvPicPr>
            <a:picLocks noChangeAspect="1"/>
          </p:cNvPicPr>
          <p:nvPr/>
        </p:nvPicPr>
        <p:blipFill>
          <a:blip r:embed="rId2"/>
          <a:stretch>
            <a:fillRect/>
          </a:stretch>
        </p:blipFill>
        <p:spPr>
          <a:xfrm>
            <a:off x="2912013" y="4973563"/>
            <a:ext cx="6665195" cy="1802375"/>
          </a:xfrm>
          <a:prstGeom prst="rect">
            <a:avLst/>
          </a:prstGeom>
        </p:spPr>
      </p:pic>
    </p:spTree>
    <p:extLst>
      <p:ext uri="{BB962C8B-B14F-4D97-AF65-F5344CB8AC3E}">
        <p14:creationId xmlns:p14="http://schemas.microsoft.com/office/powerpoint/2010/main" val="17144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1510"/>
          </a:xfrm>
        </p:spPr>
        <p:txBody>
          <a:bodyPr/>
          <a:lstStyle/>
          <a:p>
            <a:pPr algn="ctr"/>
            <a:r>
              <a:rPr lang="en-US" dirty="0"/>
              <a:t>Sentiment Analysis on </a:t>
            </a:r>
            <a:r>
              <a:rPr lang="en-US" dirty="0" smtClean="0"/>
              <a:t>Tweets</a:t>
            </a:r>
            <a:endParaRPr lang="en-US" dirty="0"/>
          </a:p>
        </p:txBody>
      </p:sp>
      <p:sp>
        <p:nvSpPr>
          <p:cNvPr id="3" name="Content Placeholder 2"/>
          <p:cNvSpPr>
            <a:spLocks noGrp="1"/>
          </p:cNvSpPr>
          <p:nvPr>
            <p:ph idx="1"/>
          </p:nvPr>
        </p:nvSpPr>
        <p:spPr>
          <a:xfrm>
            <a:off x="646112" y="1406770"/>
            <a:ext cx="11128546" cy="4841630"/>
          </a:xfrm>
        </p:spPr>
        <p:txBody>
          <a:bodyPr/>
          <a:lstStyle/>
          <a:p>
            <a:r>
              <a:rPr lang="en-US" dirty="0"/>
              <a:t>The previously described process results in a formulated and populated domain ontology.</a:t>
            </a:r>
          </a:p>
          <a:p>
            <a:r>
              <a:rPr lang="en-US" dirty="0"/>
              <a:t>The second phase of the proposed methodology constitutes of sentiment analysis on a set of tweets.</a:t>
            </a:r>
          </a:p>
          <a:p>
            <a:r>
              <a:rPr lang="en-US" dirty="0"/>
              <a:t>It follows three distinct steps.</a:t>
            </a:r>
          </a:p>
          <a:p>
            <a:pPr lvl="1">
              <a:buFont typeface="Wingdings" panose="05000000000000000000" pitchFamily="2" charset="2"/>
              <a:buChar char="§"/>
            </a:pPr>
            <a:r>
              <a:rPr lang="en-US" dirty="0"/>
              <a:t>Querying the ontology for the corresponding attributes of each object.</a:t>
            </a:r>
          </a:p>
          <a:p>
            <a:pPr lvl="1">
              <a:buFont typeface="Wingdings" panose="05000000000000000000" pitchFamily="2" charset="2"/>
              <a:buChar char="§"/>
            </a:pPr>
            <a:r>
              <a:rPr lang="en-US" dirty="0"/>
              <a:t>Retrieving the relevant tweets.</a:t>
            </a:r>
          </a:p>
          <a:p>
            <a:pPr lvl="1">
              <a:buFont typeface="Wingdings" panose="05000000000000000000" pitchFamily="2" charset="2"/>
              <a:buChar char="§"/>
            </a:pPr>
            <a:r>
              <a:rPr lang="en-US" dirty="0"/>
              <a:t>Performing the sentiment analysis.</a:t>
            </a:r>
          </a:p>
          <a:p>
            <a:pPr lvl="1">
              <a:buFont typeface="Wingdings" panose="05000000000000000000" pitchFamily="2" charset="2"/>
              <a:buChar char="§"/>
            </a:pPr>
            <a:endParaRPr lang="en-US" dirty="0"/>
          </a:p>
        </p:txBody>
      </p:sp>
      <p:pic>
        <p:nvPicPr>
          <p:cNvPr id="4" name="图片 5" descr="4S{7_~G5IHOMH9E1MZHK{6O"/>
          <p:cNvPicPr>
            <a:picLocks noChangeAspect="1"/>
          </p:cNvPicPr>
          <p:nvPr/>
        </p:nvPicPr>
        <p:blipFill>
          <a:blip r:embed="rId2"/>
          <a:stretch>
            <a:fillRect/>
          </a:stretch>
        </p:blipFill>
        <p:spPr>
          <a:xfrm>
            <a:off x="1134414" y="4829224"/>
            <a:ext cx="6762739" cy="1531718"/>
          </a:xfrm>
          <a:prstGeom prst="rect">
            <a:avLst/>
          </a:prstGeom>
        </p:spPr>
      </p:pic>
    </p:spTree>
    <p:extLst>
      <p:ext uri="{BB962C8B-B14F-4D97-AF65-F5344CB8AC3E}">
        <p14:creationId xmlns:p14="http://schemas.microsoft.com/office/powerpoint/2010/main" val="2265190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63540"/>
          </a:xfrm>
        </p:spPr>
        <p:txBody>
          <a:bodyPr/>
          <a:lstStyle/>
          <a:p>
            <a:r>
              <a:rPr lang="en-US" sz="3600" dirty="0"/>
              <a:t>Result obtained for the case: Smartphone</a:t>
            </a:r>
          </a:p>
        </p:txBody>
      </p:sp>
      <p:sp>
        <p:nvSpPr>
          <p:cNvPr id="3" name="Content Placeholder 2"/>
          <p:cNvSpPr>
            <a:spLocks noGrp="1"/>
          </p:cNvSpPr>
          <p:nvPr>
            <p:ph idx="1"/>
          </p:nvPr>
        </p:nvSpPr>
        <p:spPr>
          <a:xfrm>
            <a:off x="646112" y="1716258"/>
            <a:ext cx="5290454" cy="4532142"/>
          </a:xfrm>
        </p:spPr>
        <p:txBody>
          <a:bodyPr/>
          <a:lstStyle/>
          <a:p>
            <a:r>
              <a:rPr lang="en-US" dirty="0"/>
              <a:t>The following scores are obtained based on the ontology model as described earlier.</a:t>
            </a:r>
          </a:p>
          <a:p>
            <a:r>
              <a:rPr lang="en-US" dirty="0"/>
              <a:t>We can analyze it at a finer level of granularity based on the attributes (Camera, Battery, Display, processor) of each object (Smartphone models).</a:t>
            </a:r>
          </a:p>
        </p:txBody>
      </p:sp>
      <p:pic>
        <p:nvPicPr>
          <p:cNvPr id="5" name="图片 5" descr="7ADY_YI[K8(%PII@S5U(S7O"/>
          <p:cNvPicPr>
            <a:picLocks noChangeAspect="1"/>
          </p:cNvPicPr>
          <p:nvPr/>
        </p:nvPicPr>
        <p:blipFill>
          <a:blip r:embed="rId2"/>
          <a:stretch>
            <a:fillRect/>
          </a:stretch>
        </p:blipFill>
        <p:spPr>
          <a:xfrm>
            <a:off x="6340234" y="1725402"/>
            <a:ext cx="5803488" cy="4855697"/>
          </a:xfrm>
          <a:prstGeom prst="rect">
            <a:avLst/>
          </a:prstGeom>
        </p:spPr>
      </p:pic>
      <p:pic>
        <p:nvPicPr>
          <p:cNvPr id="4" name="Picture 3"/>
          <p:cNvPicPr>
            <a:picLocks noChangeAspect="1"/>
          </p:cNvPicPr>
          <p:nvPr/>
        </p:nvPicPr>
        <p:blipFill>
          <a:blip r:embed="rId3"/>
          <a:stretch>
            <a:fillRect/>
          </a:stretch>
        </p:blipFill>
        <p:spPr>
          <a:xfrm>
            <a:off x="36420" y="4852374"/>
            <a:ext cx="6340390" cy="957155"/>
          </a:xfrm>
          <a:prstGeom prst="rect">
            <a:avLst/>
          </a:prstGeom>
        </p:spPr>
      </p:pic>
    </p:spTree>
    <p:extLst>
      <p:ext uri="{BB962C8B-B14F-4D97-AF65-F5344CB8AC3E}">
        <p14:creationId xmlns:p14="http://schemas.microsoft.com/office/powerpoint/2010/main" val="311106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AffectiveSpace</a:t>
            </a:r>
            <a:r>
              <a:rPr lang="en-US" dirty="0" smtClean="0"/>
              <a:t> 2</a:t>
            </a:r>
            <a:endParaRPr lang="en-AU" dirty="0"/>
          </a:p>
        </p:txBody>
      </p:sp>
      <p:sp>
        <p:nvSpPr>
          <p:cNvPr id="3" name="Content Placeholder 2"/>
          <p:cNvSpPr>
            <a:spLocks noGrp="1"/>
          </p:cNvSpPr>
          <p:nvPr>
            <p:ph sz="half" idx="1"/>
          </p:nvPr>
        </p:nvSpPr>
        <p:spPr>
          <a:xfrm>
            <a:off x="374904" y="2060575"/>
            <a:ext cx="5124747" cy="4195763"/>
          </a:xfrm>
        </p:spPr>
        <p:txBody>
          <a:bodyPr/>
          <a:lstStyle/>
          <a:p>
            <a:r>
              <a:rPr lang="en-US" dirty="0" smtClean="0"/>
              <a:t>Vector space model that allows concepts to be intuitively clustered according to their semantic and affective relatedness. </a:t>
            </a:r>
          </a:p>
          <a:p>
            <a:r>
              <a:rPr lang="en-AU" dirty="0" smtClean="0"/>
              <a:t>General framework for analogical reasoning that can be embedded in any cognitive system dealing with real-world semantics. </a:t>
            </a:r>
            <a:endParaRPr lang="en-AU"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99651" y="2060574"/>
            <a:ext cx="5453169" cy="4195763"/>
          </a:xfrm>
        </p:spPr>
      </p:pic>
    </p:spTree>
    <p:extLst>
      <p:ext uri="{BB962C8B-B14F-4D97-AF65-F5344CB8AC3E}">
        <p14:creationId xmlns:p14="http://schemas.microsoft.com/office/powerpoint/2010/main" val="4602482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317</TotalTime>
  <Words>1130</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宋体</vt:lpstr>
      <vt:lpstr>Arial</vt:lpstr>
      <vt:lpstr>Century Gothic</vt:lpstr>
      <vt:lpstr>MS Reference Sans Serif</vt:lpstr>
      <vt:lpstr>Wingdings</vt:lpstr>
      <vt:lpstr>Wingdings 3</vt:lpstr>
      <vt:lpstr>Ion</vt:lpstr>
      <vt:lpstr>Sentiment Discovery and Analysis</vt:lpstr>
      <vt:lpstr>Introduction to Sentiment Discovery and Analysis</vt:lpstr>
      <vt:lpstr>Twitter Sentiment App Alec Go, Richa Bhayani, Lei Huang. 2009. Twitter Sentiment Classification using Distant Supervision</vt:lpstr>
      <vt:lpstr>Techniques for Sentiment Analysis</vt:lpstr>
      <vt:lpstr>Ontology based Sentiment Analysis</vt:lpstr>
      <vt:lpstr>Creating the Domain Ontology</vt:lpstr>
      <vt:lpstr>Sentiment Analysis on Tweets</vt:lpstr>
      <vt:lpstr>Result obtained for the case: Smartphone</vt:lpstr>
      <vt:lpstr>AffectiveSpace 2</vt:lpstr>
      <vt:lpstr>Sentic Computing Engine </vt:lpstr>
      <vt:lpstr>AffectiveSpace modules   Clustering</vt:lpstr>
      <vt:lpstr>Recent Trend in Sentiment Analysis</vt:lpstr>
      <vt:lpstr>Real Life Examples of Sentiment Analysis</vt:lpstr>
      <vt:lpstr>Challenges to Sentiment Discovery and         Analysis</vt:lpstr>
      <vt:lpstr>Challenges to Sentiment Discovery and         Analysis</vt:lpstr>
      <vt:lpstr>Challenges to Sentiment Discovery and         Analysis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Ontology based Sentiment Analysis</dc:title>
  <dc:creator>Akshat Gupta</dc:creator>
  <cp:lastModifiedBy>Juno Lee</cp:lastModifiedBy>
  <cp:revision>36</cp:revision>
  <dcterms:created xsi:type="dcterms:W3CDTF">2017-04-30T04:27:13Z</dcterms:created>
  <dcterms:modified xsi:type="dcterms:W3CDTF">2017-05-01T04:47:52Z</dcterms:modified>
</cp:coreProperties>
</file>