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49D700-0547-435D-B650-D3219150C69E}" v="8" dt="2025-08-11T07:56:47.8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1203" y="5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sha Aman" userId="c980e8b0-ff08-4722-a544-11977761756d" providerId="ADAL" clId="{8E49D700-0547-435D-B650-D3219150C69E}"/>
    <pc:docChg chg="custSel modSld">
      <pc:chgData name="Alisha Aman" userId="c980e8b0-ff08-4722-a544-11977761756d" providerId="ADAL" clId="{8E49D700-0547-435D-B650-D3219150C69E}" dt="2025-08-11T07:56:50.894" v="38" actId="6549"/>
      <pc:docMkLst>
        <pc:docMk/>
      </pc:docMkLst>
      <pc:sldChg chg="addSp delSp modSp mod">
        <pc:chgData name="Alisha Aman" userId="c980e8b0-ff08-4722-a544-11977761756d" providerId="ADAL" clId="{8E49D700-0547-435D-B650-D3219150C69E}" dt="2025-08-11T07:55:21.969" v="27" actId="20577"/>
        <pc:sldMkLst>
          <pc:docMk/>
          <pc:sldMk cId="0" sldId="259"/>
        </pc:sldMkLst>
        <pc:spChg chg="del">
          <ac:chgData name="Alisha Aman" userId="c980e8b0-ff08-4722-a544-11977761756d" providerId="ADAL" clId="{8E49D700-0547-435D-B650-D3219150C69E}" dt="2025-08-11T07:55:00.139" v="12" actId="478"/>
          <ac:spMkLst>
            <pc:docMk/>
            <pc:sldMk cId="0" sldId="259"/>
            <ac:spMk id="2" creationId="{00000000-0000-0000-0000-000000000000}"/>
          </ac:spMkLst>
        </pc:spChg>
        <pc:spChg chg="del">
          <ac:chgData name="Alisha Aman" userId="c980e8b0-ff08-4722-a544-11977761756d" providerId="ADAL" clId="{8E49D700-0547-435D-B650-D3219150C69E}" dt="2025-08-11T07:54:28.521" v="7" actId="478"/>
          <ac:spMkLst>
            <pc:docMk/>
            <pc:sldMk cId="0" sldId="259"/>
            <ac:spMk id="3" creationId="{00000000-0000-0000-0000-000000000000}"/>
          </ac:spMkLst>
        </pc:spChg>
        <pc:spChg chg="add del mod">
          <ac:chgData name="Alisha Aman" userId="c980e8b0-ff08-4722-a544-11977761756d" providerId="ADAL" clId="{8E49D700-0547-435D-B650-D3219150C69E}" dt="2025-08-11T07:54:33.334" v="8" actId="478"/>
          <ac:spMkLst>
            <pc:docMk/>
            <pc:sldMk cId="0" sldId="259"/>
            <ac:spMk id="6" creationId="{C5FFC002-FBA3-FC67-294D-C221B42E0BB6}"/>
          </ac:spMkLst>
        </pc:spChg>
        <pc:spChg chg="add mod">
          <ac:chgData name="Alisha Aman" userId="c980e8b0-ff08-4722-a544-11977761756d" providerId="ADAL" clId="{8E49D700-0547-435D-B650-D3219150C69E}" dt="2025-08-11T07:55:21.969" v="27" actId="20577"/>
          <ac:spMkLst>
            <pc:docMk/>
            <pc:sldMk cId="0" sldId="259"/>
            <ac:spMk id="8" creationId="{9E6E3964-81C9-28F7-25DD-9E48A80571E3}"/>
          </ac:spMkLst>
        </pc:spChg>
        <pc:spChg chg="add del mod">
          <ac:chgData name="Alisha Aman" userId="c980e8b0-ff08-4722-a544-11977761756d" providerId="ADAL" clId="{8E49D700-0547-435D-B650-D3219150C69E}" dt="2025-08-11T07:55:03.672" v="13" actId="478"/>
          <ac:spMkLst>
            <pc:docMk/>
            <pc:sldMk cId="0" sldId="259"/>
            <ac:spMk id="10" creationId="{FFCFE83C-2B08-2995-5EDD-84641BFA8D9F}"/>
          </ac:spMkLst>
        </pc:spChg>
        <pc:graphicFrameChg chg="add mod modGraphic">
          <ac:chgData name="Alisha Aman" userId="c980e8b0-ff08-4722-a544-11977761756d" providerId="ADAL" clId="{8E49D700-0547-435D-B650-D3219150C69E}" dt="2025-08-11T07:55:07.034" v="14" actId="1076"/>
          <ac:graphicFrameMkLst>
            <pc:docMk/>
            <pc:sldMk cId="0" sldId="259"/>
            <ac:graphicFrameMk id="4" creationId="{005D0682-AE93-0BEB-01FD-763CA3606469}"/>
          </ac:graphicFrameMkLst>
        </pc:graphicFrameChg>
      </pc:sldChg>
      <pc:sldChg chg="modSp mod">
        <pc:chgData name="Alisha Aman" userId="c980e8b0-ff08-4722-a544-11977761756d" providerId="ADAL" clId="{8E49D700-0547-435D-B650-D3219150C69E}" dt="2025-08-11T07:56:50.894" v="38" actId="6549"/>
        <pc:sldMkLst>
          <pc:docMk/>
          <pc:sldMk cId="0" sldId="260"/>
        </pc:sldMkLst>
        <pc:spChg chg="mod">
          <ac:chgData name="Alisha Aman" userId="c980e8b0-ff08-4722-a544-11977761756d" providerId="ADAL" clId="{8E49D700-0547-435D-B650-D3219150C69E}" dt="2025-08-11T07:56:50.894" v="38" actId="6549"/>
          <ac:spMkLst>
            <pc:docMk/>
            <pc:sldMk cId="0" sldId="260"/>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8/11/2025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ou.edu/chemistry/courses/online-chemistry-textbooks/ch450-and-ch451-biochemistry-defining-life-at-the-molecular-level/chapter-9-dna-replication-and-repair-2/"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DNA Replication</a:t>
            </a:r>
          </a:p>
        </p:txBody>
      </p:sp>
      <p:sp>
        <p:nvSpPr>
          <p:cNvPr id="3" name="Subtitle 2"/>
          <p:cNvSpPr>
            <a:spLocks noGrp="1"/>
          </p:cNvSpPr>
          <p:nvPr>
            <p:ph type="subTitle" idx="1"/>
          </p:nvPr>
        </p:nvSpPr>
        <p:spPr/>
        <p:txBody>
          <a:bodyPr/>
          <a:lstStyle/>
          <a:p>
            <a:r>
              <a:t>An Accessible and Inaccessible Slide Design Demo</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DNA Replication?</a:t>
            </a:r>
          </a:p>
        </p:txBody>
      </p:sp>
      <p:sp>
        <p:nvSpPr>
          <p:cNvPr id="3" name="Content Placeholder 2"/>
          <p:cNvSpPr>
            <a:spLocks noGrp="1"/>
          </p:cNvSpPr>
          <p:nvPr>
            <p:ph idx="1"/>
          </p:nvPr>
        </p:nvSpPr>
        <p:spPr/>
        <p:txBody>
          <a:bodyPr/>
          <a:lstStyle/>
          <a:p>
            <a:r>
              <a:t>DNA replication is the process by which a double-stranded DNA molecule is copied to produce two identical DNA molecules.</a:t>
            </a:r>
          </a:p>
        </p:txBody>
      </p:sp>
      <p:pic>
        <p:nvPicPr>
          <p:cNvPr id="1028" name="Picture 4" descr="DNA Replication">
            <a:extLst>
              <a:ext uri="{FF2B5EF4-FFF2-40B4-BE49-F238E27FC236}">
                <a16:creationId xmlns:a16="http://schemas.microsoft.com/office/drawing/2014/main" id="{EF267FEF-84F7-F1B5-BE29-783FB43B1E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1254" y="3341029"/>
            <a:ext cx="5635924" cy="31731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Replication Fork</a:t>
            </a:r>
          </a:p>
        </p:txBody>
      </p:sp>
      <p:sp>
        <p:nvSpPr>
          <p:cNvPr id="3" name="Content Placeholder 2"/>
          <p:cNvSpPr>
            <a:spLocks noGrp="1"/>
          </p:cNvSpPr>
          <p:nvPr>
            <p:ph idx="1"/>
          </p:nvPr>
        </p:nvSpPr>
        <p:spPr/>
        <p:txBody>
          <a:bodyPr/>
          <a:lstStyle/>
          <a:p>
            <a:r>
              <a:rPr dirty="0"/>
              <a:t>The replication fork is a structure that forms within the long helical DNA during replication.</a:t>
            </a:r>
          </a:p>
        </p:txBody>
      </p:sp>
      <p:sp>
        <p:nvSpPr>
          <p:cNvPr id="4" name="Rectangle 3"/>
          <p:cNvSpPr/>
          <p:nvPr/>
        </p:nvSpPr>
        <p:spPr>
          <a:xfrm>
            <a:off x="345057" y="2645434"/>
            <a:ext cx="3657600" cy="914400"/>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defRPr>
                <a:solidFill>
                  <a:srgbClr val="FFFFFF"/>
                </a:solidFill>
              </a:defRPr>
            </a:pPr>
            <a:r>
              <a:rPr dirty="0"/>
              <a:t>White text on white background</a:t>
            </a:r>
          </a:p>
        </p:txBody>
      </p:sp>
      <p:pic>
        <p:nvPicPr>
          <p:cNvPr id="5" name="Picture 2" descr="Replisome - Wikipedia">
            <a:extLst>
              <a:ext uri="{FF2B5EF4-FFF2-40B4-BE49-F238E27FC236}">
                <a16:creationId xmlns:a16="http://schemas.microsoft.com/office/drawing/2014/main" id="{4417125F-35BF-22A2-8C48-6FB896C1510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7479" y="3429000"/>
            <a:ext cx="6671095" cy="32463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05D0682-AE93-0BEB-01FD-763CA3606469}"/>
              </a:ext>
            </a:extLst>
          </p:cNvPr>
          <p:cNvGraphicFramePr>
            <a:graphicFrameLocks noGrp="1"/>
          </p:cNvGraphicFramePr>
          <p:nvPr>
            <p:extLst>
              <p:ext uri="{D42A27DB-BD31-4B8C-83A1-F6EECF244321}">
                <p14:modId xmlns:p14="http://schemas.microsoft.com/office/powerpoint/2010/main" val="242086577"/>
              </p:ext>
            </p:extLst>
          </p:nvPr>
        </p:nvGraphicFramePr>
        <p:xfrm>
          <a:off x="330679" y="224804"/>
          <a:ext cx="8071449" cy="5480565"/>
        </p:xfrm>
        <a:graphic>
          <a:graphicData uri="http://schemas.openxmlformats.org/drawingml/2006/table">
            <a:tbl>
              <a:tblPr/>
              <a:tblGrid>
                <a:gridCol w="2690483">
                  <a:extLst>
                    <a:ext uri="{9D8B030D-6E8A-4147-A177-3AD203B41FA5}">
                      <a16:colId xmlns:a16="http://schemas.microsoft.com/office/drawing/2014/main" val="3712700319"/>
                    </a:ext>
                  </a:extLst>
                </a:gridCol>
                <a:gridCol w="2690483">
                  <a:extLst>
                    <a:ext uri="{9D8B030D-6E8A-4147-A177-3AD203B41FA5}">
                      <a16:colId xmlns:a16="http://schemas.microsoft.com/office/drawing/2014/main" val="3892356357"/>
                    </a:ext>
                  </a:extLst>
                </a:gridCol>
                <a:gridCol w="2690483">
                  <a:extLst>
                    <a:ext uri="{9D8B030D-6E8A-4147-A177-3AD203B41FA5}">
                      <a16:colId xmlns:a16="http://schemas.microsoft.com/office/drawing/2014/main" val="296866612"/>
                    </a:ext>
                  </a:extLst>
                </a:gridCol>
              </a:tblGrid>
              <a:tr h="111412">
                <a:tc>
                  <a:txBody>
                    <a:bodyPr/>
                    <a:lstStyle/>
                    <a:p>
                      <a:pPr algn="l" fontAlgn="t">
                        <a:buNone/>
                      </a:pPr>
                      <a:r>
                        <a:rPr lang="en-GB" sz="1200" b="1">
                          <a:solidFill>
                            <a:srgbClr val="FF0000"/>
                          </a:solidFill>
                          <a:effectLst/>
                        </a:rPr>
                        <a:t>E. coli Gene</a:t>
                      </a:r>
                      <a:endParaRPr lang="en-GB" sz="1200" b="0">
                        <a:solidFill>
                          <a:srgbClr val="FF0000"/>
                        </a:solidFill>
                        <a:effectLst/>
                      </a:endParaRPr>
                    </a:p>
                  </a:txBody>
                  <a:tcPr marL="20665" marR="13777" marT="13777" marB="12055">
                    <a:lnL w="4763" cap="flat" cmpd="sng" algn="ctr">
                      <a:solidFill>
                        <a:srgbClr val="575757"/>
                      </a:solidFill>
                      <a:prstDash val="solid"/>
                      <a:round/>
                      <a:headEnd type="none" w="med" len="med"/>
                      <a:tailEnd type="none" w="med" len="med"/>
                    </a:lnL>
                    <a:lnR w="4763" cap="flat" cmpd="sng" algn="ctr">
                      <a:solidFill>
                        <a:srgbClr val="575757"/>
                      </a:solidFill>
                      <a:prstDash val="solid"/>
                      <a:round/>
                      <a:headEnd type="none" w="med" len="med"/>
                      <a:tailEnd type="none" w="med" len="med"/>
                    </a:lnR>
                    <a:lnT w="4763" cap="flat" cmpd="sng" algn="ctr">
                      <a:solidFill>
                        <a:srgbClr val="575757"/>
                      </a:solidFill>
                      <a:prstDash val="solid"/>
                      <a:round/>
                      <a:headEnd type="none" w="med" len="med"/>
                      <a:tailEnd type="none" w="med" len="med"/>
                    </a:lnT>
                    <a:lnB w="4763" cap="flat" cmpd="sng" algn="ctr">
                      <a:solidFill>
                        <a:srgbClr val="575757"/>
                      </a:solidFill>
                      <a:prstDash val="solid"/>
                      <a:round/>
                      <a:headEnd type="none" w="med" len="med"/>
                      <a:tailEnd type="none" w="med" len="med"/>
                    </a:lnB>
                    <a:solidFill>
                      <a:srgbClr val="141414"/>
                    </a:solidFill>
                  </a:tcPr>
                </a:tc>
                <a:tc>
                  <a:txBody>
                    <a:bodyPr/>
                    <a:lstStyle/>
                    <a:p>
                      <a:pPr algn="l" fontAlgn="t">
                        <a:buNone/>
                      </a:pPr>
                      <a:r>
                        <a:rPr lang="en-GB" sz="1200" b="1">
                          <a:solidFill>
                            <a:srgbClr val="FF0000"/>
                          </a:solidFill>
                          <a:effectLst/>
                        </a:rPr>
                        <a:t>Enzyme/Protein Function</a:t>
                      </a:r>
                      <a:endParaRPr lang="en-GB" sz="1200" b="0">
                        <a:solidFill>
                          <a:srgbClr val="FF0000"/>
                        </a:solidFill>
                        <a:effectLst/>
                      </a:endParaRPr>
                    </a:p>
                  </a:txBody>
                  <a:tcPr marL="20665" marR="13777" marT="13777" marB="12055">
                    <a:lnL w="4763" cap="flat" cmpd="sng" algn="ctr">
                      <a:solidFill>
                        <a:srgbClr val="575757"/>
                      </a:solidFill>
                      <a:prstDash val="solid"/>
                      <a:round/>
                      <a:headEnd type="none" w="med" len="med"/>
                      <a:tailEnd type="none" w="med" len="med"/>
                    </a:lnL>
                    <a:lnR w="4763" cap="flat" cmpd="sng" algn="ctr">
                      <a:solidFill>
                        <a:srgbClr val="575757"/>
                      </a:solidFill>
                      <a:prstDash val="solid"/>
                      <a:round/>
                      <a:headEnd type="none" w="med" len="med"/>
                      <a:tailEnd type="none" w="med" len="med"/>
                    </a:lnR>
                    <a:lnT w="4763" cap="flat" cmpd="sng" algn="ctr">
                      <a:solidFill>
                        <a:srgbClr val="575757"/>
                      </a:solidFill>
                      <a:prstDash val="solid"/>
                      <a:round/>
                      <a:headEnd type="none" w="med" len="med"/>
                      <a:tailEnd type="none" w="med" len="med"/>
                    </a:lnT>
                    <a:lnB w="4763" cap="flat" cmpd="sng" algn="ctr">
                      <a:solidFill>
                        <a:srgbClr val="575757"/>
                      </a:solidFill>
                      <a:prstDash val="solid"/>
                      <a:round/>
                      <a:headEnd type="none" w="med" len="med"/>
                      <a:tailEnd type="none" w="med" len="med"/>
                    </a:lnB>
                    <a:solidFill>
                      <a:srgbClr val="141414"/>
                    </a:solidFill>
                  </a:tcPr>
                </a:tc>
                <a:tc>
                  <a:txBody>
                    <a:bodyPr/>
                    <a:lstStyle/>
                    <a:p>
                      <a:pPr algn="l" fontAlgn="t">
                        <a:buNone/>
                      </a:pPr>
                      <a:r>
                        <a:rPr lang="en-GB" sz="1200" b="1">
                          <a:solidFill>
                            <a:srgbClr val="FF0000"/>
                          </a:solidFill>
                          <a:effectLst/>
                        </a:rPr>
                        <a:t>Description</a:t>
                      </a:r>
                      <a:endParaRPr lang="en-GB" sz="1200" b="0">
                        <a:solidFill>
                          <a:srgbClr val="FF0000"/>
                        </a:solidFill>
                        <a:effectLst/>
                      </a:endParaRPr>
                    </a:p>
                  </a:txBody>
                  <a:tcPr marL="20665" marR="13777" marT="13777" marB="12055">
                    <a:lnL w="4763" cap="flat" cmpd="sng" algn="ctr">
                      <a:solidFill>
                        <a:srgbClr val="575757"/>
                      </a:solidFill>
                      <a:prstDash val="solid"/>
                      <a:round/>
                      <a:headEnd type="none" w="med" len="med"/>
                      <a:tailEnd type="none" w="med" len="med"/>
                    </a:lnL>
                    <a:lnR w="4763" cap="flat" cmpd="sng" algn="ctr">
                      <a:solidFill>
                        <a:srgbClr val="575757"/>
                      </a:solidFill>
                      <a:prstDash val="solid"/>
                      <a:round/>
                      <a:headEnd type="none" w="med" len="med"/>
                      <a:tailEnd type="none" w="med" len="med"/>
                    </a:lnR>
                    <a:lnT w="4763" cap="flat" cmpd="sng" algn="ctr">
                      <a:solidFill>
                        <a:srgbClr val="575757"/>
                      </a:solidFill>
                      <a:prstDash val="solid"/>
                      <a:round/>
                      <a:headEnd type="none" w="med" len="med"/>
                      <a:tailEnd type="none" w="med" len="med"/>
                    </a:lnT>
                    <a:lnB w="4763" cap="flat" cmpd="sng" algn="ctr">
                      <a:solidFill>
                        <a:srgbClr val="575757"/>
                      </a:solidFill>
                      <a:prstDash val="solid"/>
                      <a:round/>
                      <a:headEnd type="none" w="med" len="med"/>
                      <a:tailEnd type="none" w="med" len="med"/>
                    </a:lnB>
                    <a:solidFill>
                      <a:srgbClr val="141414"/>
                    </a:solidFill>
                  </a:tcPr>
                </a:tc>
                <a:extLst>
                  <a:ext uri="{0D108BD9-81ED-4DB2-BD59-A6C34878D82A}">
                    <a16:rowId xmlns:a16="http://schemas.microsoft.com/office/drawing/2014/main" val="4217369642"/>
                  </a:ext>
                </a:extLst>
              </a:tr>
              <a:tr h="290798">
                <a:tc>
                  <a:txBody>
                    <a:bodyPr/>
                    <a:lstStyle/>
                    <a:p>
                      <a:pPr algn="l" fontAlgn="t">
                        <a:buNone/>
                      </a:pPr>
                      <a:r>
                        <a:rPr lang="en-GB" sz="1200" b="1">
                          <a:solidFill>
                            <a:srgbClr val="FF0000"/>
                          </a:solidFill>
                          <a:effectLst/>
                        </a:rPr>
                        <a:t>dnaA</a:t>
                      </a:r>
                      <a:endParaRPr lang="en-GB" sz="1200">
                        <a:solidFill>
                          <a:srgbClr val="FF0000"/>
                        </a:solidFill>
                        <a:effectLst/>
                      </a:endParaRPr>
                    </a:p>
                  </a:txBody>
                  <a:tcPr marL="20665" marR="13777" marT="13777" marB="12055">
                    <a:lnL w="4763" cap="flat" cmpd="sng" algn="ctr">
                      <a:solidFill>
                        <a:srgbClr val="575757"/>
                      </a:solidFill>
                      <a:prstDash val="solid"/>
                      <a:round/>
                      <a:headEnd type="none" w="med" len="med"/>
                      <a:tailEnd type="none" w="med" len="med"/>
                    </a:lnL>
                    <a:lnR w="4763" cap="flat" cmpd="sng" algn="ctr">
                      <a:solidFill>
                        <a:srgbClr val="575757"/>
                      </a:solidFill>
                      <a:prstDash val="solid"/>
                      <a:round/>
                      <a:headEnd type="none" w="med" len="med"/>
                      <a:tailEnd type="none" w="med" len="med"/>
                    </a:lnR>
                    <a:lnT w="4763" cap="flat" cmpd="sng" algn="ctr">
                      <a:solidFill>
                        <a:srgbClr val="575757"/>
                      </a:solidFill>
                      <a:prstDash val="solid"/>
                      <a:round/>
                      <a:headEnd type="none" w="med" len="med"/>
                      <a:tailEnd type="none" w="med" len="med"/>
                    </a:lnT>
                    <a:lnB w="4763" cap="flat" cmpd="sng" algn="ctr">
                      <a:solidFill>
                        <a:srgbClr val="575757"/>
                      </a:solidFill>
                      <a:prstDash val="solid"/>
                      <a:round/>
                      <a:headEnd type="none" w="med" len="med"/>
                      <a:tailEnd type="none" w="med" len="med"/>
                    </a:lnB>
                    <a:solidFill>
                      <a:srgbClr val="1F1F1F"/>
                    </a:solidFill>
                  </a:tcPr>
                </a:tc>
                <a:tc>
                  <a:txBody>
                    <a:bodyPr/>
                    <a:lstStyle/>
                    <a:p>
                      <a:pPr algn="l" fontAlgn="t">
                        <a:buNone/>
                      </a:pPr>
                      <a:r>
                        <a:rPr lang="en-GB" sz="1200">
                          <a:solidFill>
                            <a:srgbClr val="FF0000"/>
                          </a:solidFill>
                          <a:effectLst/>
                        </a:rPr>
                        <a:t>Initiator Protein</a:t>
                      </a:r>
                    </a:p>
                  </a:txBody>
                  <a:tcPr marL="20665" marR="13777" marT="13777" marB="12055">
                    <a:lnL w="4763" cap="flat" cmpd="sng" algn="ctr">
                      <a:solidFill>
                        <a:srgbClr val="575757"/>
                      </a:solidFill>
                      <a:prstDash val="solid"/>
                      <a:round/>
                      <a:headEnd type="none" w="med" len="med"/>
                      <a:tailEnd type="none" w="med" len="med"/>
                    </a:lnL>
                    <a:lnR w="4763" cap="flat" cmpd="sng" algn="ctr">
                      <a:solidFill>
                        <a:srgbClr val="575757"/>
                      </a:solidFill>
                      <a:prstDash val="solid"/>
                      <a:round/>
                      <a:headEnd type="none" w="med" len="med"/>
                      <a:tailEnd type="none" w="med" len="med"/>
                    </a:lnR>
                    <a:lnT w="4763" cap="flat" cmpd="sng" algn="ctr">
                      <a:solidFill>
                        <a:srgbClr val="575757"/>
                      </a:solidFill>
                      <a:prstDash val="solid"/>
                      <a:round/>
                      <a:headEnd type="none" w="med" len="med"/>
                      <a:tailEnd type="none" w="med" len="med"/>
                    </a:lnT>
                    <a:lnB w="4763" cap="flat" cmpd="sng" algn="ctr">
                      <a:solidFill>
                        <a:srgbClr val="575757"/>
                      </a:solidFill>
                      <a:prstDash val="solid"/>
                      <a:round/>
                      <a:headEnd type="none" w="med" len="med"/>
                      <a:tailEnd type="none" w="med" len="med"/>
                    </a:lnB>
                    <a:solidFill>
                      <a:srgbClr val="1F1F1F"/>
                    </a:solidFill>
                  </a:tcPr>
                </a:tc>
                <a:tc>
                  <a:txBody>
                    <a:bodyPr/>
                    <a:lstStyle/>
                    <a:p>
                      <a:pPr algn="l" fontAlgn="t">
                        <a:buNone/>
                      </a:pPr>
                      <a:r>
                        <a:rPr lang="en-GB" sz="1200">
                          <a:solidFill>
                            <a:srgbClr val="FF0000"/>
                          </a:solidFill>
                          <a:effectLst/>
                        </a:rPr>
                        <a:t>Melts DNA at oriC, exposing two template ssDNA strands</a:t>
                      </a:r>
                    </a:p>
                  </a:txBody>
                  <a:tcPr marL="20665" marR="13777" marT="13777" marB="12055">
                    <a:lnL w="4763" cap="flat" cmpd="sng" algn="ctr">
                      <a:solidFill>
                        <a:srgbClr val="575757"/>
                      </a:solidFill>
                      <a:prstDash val="solid"/>
                      <a:round/>
                      <a:headEnd type="none" w="med" len="med"/>
                      <a:tailEnd type="none" w="med" len="med"/>
                    </a:lnL>
                    <a:lnR w="4763" cap="flat" cmpd="sng" algn="ctr">
                      <a:solidFill>
                        <a:srgbClr val="575757"/>
                      </a:solidFill>
                      <a:prstDash val="solid"/>
                      <a:round/>
                      <a:headEnd type="none" w="med" len="med"/>
                      <a:tailEnd type="none" w="med" len="med"/>
                    </a:lnR>
                    <a:lnT w="4763" cap="flat" cmpd="sng" algn="ctr">
                      <a:solidFill>
                        <a:srgbClr val="575757"/>
                      </a:solidFill>
                      <a:prstDash val="solid"/>
                      <a:round/>
                      <a:headEnd type="none" w="med" len="med"/>
                      <a:tailEnd type="none" w="med" len="med"/>
                    </a:lnT>
                    <a:lnB w="4763" cap="flat" cmpd="sng" algn="ctr">
                      <a:solidFill>
                        <a:srgbClr val="575757"/>
                      </a:solidFill>
                      <a:prstDash val="solid"/>
                      <a:round/>
                      <a:headEnd type="none" w="med" len="med"/>
                      <a:tailEnd type="none" w="med" len="med"/>
                    </a:lnB>
                    <a:solidFill>
                      <a:srgbClr val="1F1F1F"/>
                    </a:solidFill>
                  </a:tcPr>
                </a:tc>
                <a:extLst>
                  <a:ext uri="{0D108BD9-81ED-4DB2-BD59-A6C34878D82A}">
                    <a16:rowId xmlns:a16="http://schemas.microsoft.com/office/drawing/2014/main" val="2012135956"/>
                  </a:ext>
                </a:extLst>
              </a:tr>
              <a:tr h="380492">
                <a:tc>
                  <a:txBody>
                    <a:bodyPr/>
                    <a:lstStyle/>
                    <a:p>
                      <a:pPr algn="l" fontAlgn="t">
                        <a:buNone/>
                      </a:pPr>
                      <a:r>
                        <a:rPr lang="en-GB" sz="1200" b="1">
                          <a:solidFill>
                            <a:srgbClr val="FF0000"/>
                          </a:solidFill>
                          <a:effectLst/>
                        </a:rPr>
                        <a:t>dnaB</a:t>
                      </a:r>
                      <a:endParaRPr lang="en-GB" sz="1200">
                        <a:solidFill>
                          <a:srgbClr val="FF0000"/>
                        </a:solidFill>
                        <a:effectLst/>
                      </a:endParaRPr>
                    </a:p>
                  </a:txBody>
                  <a:tcPr marL="20665" marR="13777" marT="13777" marB="12055">
                    <a:lnL w="4763" cap="flat" cmpd="sng" algn="ctr">
                      <a:solidFill>
                        <a:srgbClr val="575757"/>
                      </a:solidFill>
                      <a:prstDash val="solid"/>
                      <a:round/>
                      <a:headEnd type="none" w="med" len="med"/>
                      <a:tailEnd type="none" w="med" len="med"/>
                    </a:lnL>
                    <a:lnR w="4763" cap="flat" cmpd="sng" algn="ctr">
                      <a:solidFill>
                        <a:srgbClr val="575757"/>
                      </a:solidFill>
                      <a:prstDash val="solid"/>
                      <a:round/>
                      <a:headEnd type="none" w="med" len="med"/>
                      <a:tailEnd type="none" w="med" len="med"/>
                    </a:lnR>
                    <a:lnT w="4763" cap="flat" cmpd="sng" algn="ctr">
                      <a:solidFill>
                        <a:srgbClr val="575757"/>
                      </a:solidFill>
                      <a:prstDash val="solid"/>
                      <a:round/>
                      <a:headEnd type="none" w="med" len="med"/>
                      <a:tailEnd type="none" w="med" len="med"/>
                    </a:lnT>
                    <a:lnB w="4763" cap="flat" cmpd="sng" algn="ctr">
                      <a:solidFill>
                        <a:srgbClr val="575757"/>
                      </a:solidFill>
                      <a:prstDash val="solid"/>
                      <a:round/>
                      <a:headEnd type="none" w="med" len="med"/>
                      <a:tailEnd type="none" w="med" len="med"/>
                    </a:lnB>
                    <a:solidFill>
                      <a:srgbClr val="1F1F1F"/>
                    </a:solidFill>
                  </a:tcPr>
                </a:tc>
                <a:tc>
                  <a:txBody>
                    <a:bodyPr/>
                    <a:lstStyle/>
                    <a:p>
                      <a:pPr algn="l" fontAlgn="t">
                        <a:buNone/>
                      </a:pPr>
                      <a:r>
                        <a:rPr lang="en-GB" sz="1200">
                          <a:solidFill>
                            <a:srgbClr val="FF0000"/>
                          </a:solidFill>
                          <a:effectLst/>
                        </a:rPr>
                        <a:t>Helicase</a:t>
                      </a:r>
                    </a:p>
                  </a:txBody>
                  <a:tcPr marL="20665" marR="13777" marT="13777" marB="12055">
                    <a:lnL w="4763" cap="flat" cmpd="sng" algn="ctr">
                      <a:solidFill>
                        <a:srgbClr val="575757"/>
                      </a:solidFill>
                      <a:prstDash val="solid"/>
                      <a:round/>
                      <a:headEnd type="none" w="med" len="med"/>
                      <a:tailEnd type="none" w="med" len="med"/>
                    </a:lnL>
                    <a:lnR w="4763" cap="flat" cmpd="sng" algn="ctr">
                      <a:solidFill>
                        <a:srgbClr val="575757"/>
                      </a:solidFill>
                      <a:prstDash val="solid"/>
                      <a:round/>
                      <a:headEnd type="none" w="med" len="med"/>
                      <a:tailEnd type="none" w="med" len="med"/>
                    </a:lnR>
                    <a:lnT w="4763" cap="flat" cmpd="sng" algn="ctr">
                      <a:solidFill>
                        <a:srgbClr val="575757"/>
                      </a:solidFill>
                      <a:prstDash val="solid"/>
                      <a:round/>
                      <a:headEnd type="none" w="med" len="med"/>
                      <a:tailEnd type="none" w="med" len="med"/>
                    </a:lnT>
                    <a:lnB w="4763" cap="flat" cmpd="sng" algn="ctr">
                      <a:solidFill>
                        <a:srgbClr val="575757"/>
                      </a:solidFill>
                      <a:prstDash val="solid"/>
                      <a:round/>
                      <a:headEnd type="none" w="med" len="med"/>
                      <a:tailEnd type="none" w="med" len="med"/>
                    </a:lnB>
                    <a:solidFill>
                      <a:srgbClr val="1F1F1F"/>
                    </a:solidFill>
                  </a:tcPr>
                </a:tc>
                <a:tc>
                  <a:txBody>
                    <a:bodyPr/>
                    <a:lstStyle/>
                    <a:p>
                      <a:pPr algn="l" fontAlgn="t">
                        <a:buNone/>
                      </a:pPr>
                      <a:r>
                        <a:rPr lang="en-GB" sz="1200">
                          <a:solidFill>
                            <a:srgbClr val="FF0000"/>
                          </a:solidFill>
                          <a:effectLst/>
                        </a:rPr>
                        <a:t>Unwinds the DNA helix at the front end of each replication fork during replication</a:t>
                      </a:r>
                    </a:p>
                  </a:txBody>
                  <a:tcPr marL="20665" marR="13777" marT="13777" marB="12055">
                    <a:lnL w="4763" cap="flat" cmpd="sng" algn="ctr">
                      <a:solidFill>
                        <a:srgbClr val="575757"/>
                      </a:solidFill>
                      <a:prstDash val="solid"/>
                      <a:round/>
                      <a:headEnd type="none" w="med" len="med"/>
                      <a:tailEnd type="none" w="med" len="med"/>
                    </a:lnL>
                    <a:lnR w="4763" cap="flat" cmpd="sng" algn="ctr">
                      <a:solidFill>
                        <a:srgbClr val="575757"/>
                      </a:solidFill>
                      <a:prstDash val="solid"/>
                      <a:round/>
                      <a:headEnd type="none" w="med" len="med"/>
                      <a:tailEnd type="none" w="med" len="med"/>
                    </a:lnR>
                    <a:lnT w="4763" cap="flat" cmpd="sng" algn="ctr">
                      <a:solidFill>
                        <a:srgbClr val="575757"/>
                      </a:solidFill>
                      <a:prstDash val="solid"/>
                      <a:round/>
                      <a:headEnd type="none" w="med" len="med"/>
                      <a:tailEnd type="none" w="med" len="med"/>
                    </a:lnT>
                    <a:lnB w="4763" cap="flat" cmpd="sng" algn="ctr">
                      <a:solidFill>
                        <a:srgbClr val="575757"/>
                      </a:solidFill>
                      <a:prstDash val="solid"/>
                      <a:round/>
                      <a:headEnd type="none" w="med" len="med"/>
                      <a:tailEnd type="none" w="med" len="med"/>
                    </a:lnB>
                    <a:solidFill>
                      <a:srgbClr val="1F1F1F"/>
                    </a:solidFill>
                  </a:tcPr>
                </a:tc>
                <a:extLst>
                  <a:ext uri="{0D108BD9-81ED-4DB2-BD59-A6C34878D82A}">
                    <a16:rowId xmlns:a16="http://schemas.microsoft.com/office/drawing/2014/main" val="458054871"/>
                  </a:ext>
                </a:extLst>
              </a:tr>
              <a:tr h="290798">
                <a:tc>
                  <a:txBody>
                    <a:bodyPr/>
                    <a:lstStyle/>
                    <a:p>
                      <a:pPr algn="l" fontAlgn="t">
                        <a:buNone/>
                      </a:pPr>
                      <a:r>
                        <a:rPr lang="en-GB" sz="1200" b="1">
                          <a:solidFill>
                            <a:srgbClr val="FF0000"/>
                          </a:solidFill>
                          <a:effectLst/>
                        </a:rPr>
                        <a:t>dnaC</a:t>
                      </a:r>
                      <a:endParaRPr lang="en-GB" sz="1200">
                        <a:solidFill>
                          <a:srgbClr val="FF0000"/>
                        </a:solidFill>
                        <a:effectLst/>
                      </a:endParaRPr>
                    </a:p>
                  </a:txBody>
                  <a:tcPr marL="20665" marR="13777" marT="13777" marB="12055">
                    <a:lnL w="4763" cap="flat" cmpd="sng" algn="ctr">
                      <a:solidFill>
                        <a:srgbClr val="575757"/>
                      </a:solidFill>
                      <a:prstDash val="solid"/>
                      <a:round/>
                      <a:headEnd type="none" w="med" len="med"/>
                      <a:tailEnd type="none" w="med" len="med"/>
                    </a:lnL>
                    <a:lnR w="4763" cap="flat" cmpd="sng" algn="ctr">
                      <a:solidFill>
                        <a:srgbClr val="575757"/>
                      </a:solidFill>
                      <a:prstDash val="solid"/>
                      <a:round/>
                      <a:headEnd type="none" w="med" len="med"/>
                      <a:tailEnd type="none" w="med" len="med"/>
                    </a:lnR>
                    <a:lnT w="4763" cap="flat" cmpd="sng" algn="ctr">
                      <a:solidFill>
                        <a:srgbClr val="575757"/>
                      </a:solidFill>
                      <a:prstDash val="solid"/>
                      <a:round/>
                      <a:headEnd type="none" w="med" len="med"/>
                      <a:tailEnd type="none" w="med" len="med"/>
                    </a:lnT>
                    <a:lnB w="4763" cap="flat" cmpd="sng" algn="ctr">
                      <a:solidFill>
                        <a:srgbClr val="575757"/>
                      </a:solidFill>
                      <a:prstDash val="solid"/>
                      <a:round/>
                      <a:headEnd type="none" w="med" len="med"/>
                      <a:tailEnd type="none" w="med" len="med"/>
                    </a:lnB>
                    <a:solidFill>
                      <a:srgbClr val="1F1F1F"/>
                    </a:solidFill>
                  </a:tcPr>
                </a:tc>
                <a:tc>
                  <a:txBody>
                    <a:bodyPr/>
                    <a:lstStyle/>
                    <a:p>
                      <a:pPr algn="l" fontAlgn="t">
                        <a:buNone/>
                      </a:pPr>
                      <a:r>
                        <a:rPr lang="en-GB" sz="1200">
                          <a:solidFill>
                            <a:srgbClr val="FF0000"/>
                          </a:solidFill>
                          <a:effectLst/>
                        </a:rPr>
                        <a:t>Helicase Loader</a:t>
                      </a:r>
                    </a:p>
                  </a:txBody>
                  <a:tcPr marL="20665" marR="13777" marT="13777" marB="12055">
                    <a:lnL w="4763" cap="flat" cmpd="sng" algn="ctr">
                      <a:solidFill>
                        <a:srgbClr val="575757"/>
                      </a:solidFill>
                      <a:prstDash val="solid"/>
                      <a:round/>
                      <a:headEnd type="none" w="med" len="med"/>
                      <a:tailEnd type="none" w="med" len="med"/>
                    </a:lnL>
                    <a:lnR w="4763" cap="flat" cmpd="sng" algn="ctr">
                      <a:solidFill>
                        <a:srgbClr val="575757"/>
                      </a:solidFill>
                      <a:prstDash val="solid"/>
                      <a:round/>
                      <a:headEnd type="none" w="med" len="med"/>
                      <a:tailEnd type="none" w="med" len="med"/>
                    </a:lnR>
                    <a:lnT w="4763" cap="flat" cmpd="sng" algn="ctr">
                      <a:solidFill>
                        <a:srgbClr val="575757"/>
                      </a:solidFill>
                      <a:prstDash val="solid"/>
                      <a:round/>
                      <a:headEnd type="none" w="med" len="med"/>
                      <a:tailEnd type="none" w="med" len="med"/>
                    </a:lnT>
                    <a:lnB w="4763" cap="flat" cmpd="sng" algn="ctr">
                      <a:solidFill>
                        <a:srgbClr val="575757"/>
                      </a:solidFill>
                      <a:prstDash val="solid"/>
                      <a:round/>
                      <a:headEnd type="none" w="med" len="med"/>
                      <a:tailEnd type="none" w="med" len="med"/>
                    </a:lnB>
                    <a:solidFill>
                      <a:srgbClr val="1F1F1F"/>
                    </a:solidFill>
                  </a:tcPr>
                </a:tc>
                <a:tc>
                  <a:txBody>
                    <a:bodyPr/>
                    <a:lstStyle/>
                    <a:p>
                      <a:pPr algn="l" fontAlgn="t">
                        <a:buNone/>
                      </a:pPr>
                      <a:r>
                        <a:rPr lang="en-GB" sz="1200">
                          <a:solidFill>
                            <a:srgbClr val="FF0000"/>
                          </a:solidFill>
                          <a:effectLst/>
                        </a:rPr>
                        <a:t>Loads the DnaB Helicase onto the ssDNA template strands</a:t>
                      </a:r>
                    </a:p>
                  </a:txBody>
                  <a:tcPr marL="20665" marR="13777" marT="13777" marB="12055">
                    <a:lnL w="4763" cap="flat" cmpd="sng" algn="ctr">
                      <a:solidFill>
                        <a:srgbClr val="575757"/>
                      </a:solidFill>
                      <a:prstDash val="solid"/>
                      <a:round/>
                      <a:headEnd type="none" w="med" len="med"/>
                      <a:tailEnd type="none" w="med" len="med"/>
                    </a:lnL>
                    <a:lnR w="4763" cap="flat" cmpd="sng" algn="ctr">
                      <a:solidFill>
                        <a:srgbClr val="575757"/>
                      </a:solidFill>
                      <a:prstDash val="solid"/>
                      <a:round/>
                      <a:headEnd type="none" w="med" len="med"/>
                      <a:tailEnd type="none" w="med" len="med"/>
                    </a:lnR>
                    <a:lnT w="4763" cap="flat" cmpd="sng" algn="ctr">
                      <a:solidFill>
                        <a:srgbClr val="575757"/>
                      </a:solidFill>
                      <a:prstDash val="solid"/>
                      <a:round/>
                      <a:headEnd type="none" w="med" len="med"/>
                      <a:tailEnd type="none" w="med" len="med"/>
                    </a:lnT>
                    <a:lnB w="4763" cap="flat" cmpd="sng" algn="ctr">
                      <a:solidFill>
                        <a:srgbClr val="575757"/>
                      </a:solidFill>
                      <a:prstDash val="solid"/>
                      <a:round/>
                      <a:headEnd type="none" w="med" len="med"/>
                      <a:tailEnd type="none" w="med" len="med"/>
                    </a:lnB>
                    <a:solidFill>
                      <a:srgbClr val="1F1F1F"/>
                    </a:solidFill>
                  </a:tcPr>
                </a:tc>
                <a:extLst>
                  <a:ext uri="{0D108BD9-81ED-4DB2-BD59-A6C34878D82A}">
                    <a16:rowId xmlns:a16="http://schemas.microsoft.com/office/drawing/2014/main" val="2551489421"/>
                  </a:ext>
                </a:extLst>
              </a:tr>
              <a:tr h="290798">
                <a:tc>
                  <a:txBody>
                    <a:bodyPr/>
                    <a:lstStyle/>
                    <a:p>
                      <a:pPr algn="l" fontAlgn="t">
                        <a:buNone/>
                      </a:pPr>
                      <a:r>
                        <a:rPr lang="en-GB" sz="1200" b="1">
                          <a:solidFill>
                            <a:srgbClr val="FF0000"/>
                          </a:solidFill>
                          <a:effectLst/>
                        </a:rPr>
                        <a:t>dnaG</a:t>
                      </a:r>
                      <a:endParaRPr lang="en-GB" sz="1200">
                        <a:solidFill>
                          <a:srgbClr val="FF0000"/>
                        </a:solidFill>
                        <a:effectLst/>
                      </a:endParaRPr>
                    </a:p>
                  </a:txBody>
                  <a:tcPr marL="20665" marR="13777" marT="13777" marB="12055">
                    <a:lnL w="4763" cap="flat" cmpd="sng" algn="ctr">
                      <a:solidFill>
                        <a:srgbClr val="575757"/>
                      </a:solidFill>
                      <a:prstDash val="solid"/>
                      <a:round/>
                      <a:headEnd type="none" w="med" len="med"/>
                      <a:tailEnd type="none" w="med" len="med"/>
                    </a:lnL>
                    <a:lnR w="4763" cap="flat" cmpd="sng" algn="ctr">
                      <a:solidFill>
                        <a:srgbClr val="575757"/>
                      </a:solidFill>
                      <a:prstDash val="solid"/>
                      <a:round/>
                      <a:headEnd type="none" w="med" len="med"/>
                      <a:tailEnd type="none" w="med" len="med"/>
                    </a:lnR>
                    <a:lnT w="4763" cap="flat" cmpd="sng" algn="ctr">
                      <a:solidFill>
                        <a:srgbClr val="575757"/>
                      </a:solidFill>
                      <a:prstDash val="solid"/>
                      <a:round/>
                      <a:headEnd type="none" w="med" len="med"/>
                      <a:tailEnd type="none" w="med" len="med"/>
                    </a:lnT>
                    <a:lnB w="4763" cap="flat" cmpd="sng" algn="ctr">
                      <a:solidFill>
                        <a:srgbClr val="575757"/>
                      </a:solidFill>
                      <a:prstDash val="solid"/>
                      <a:round/>
                      <a:headEnd type="none" w="med" len="med"/>
                      <a:tailEnd type="none" w="med" len="med"/>
                    </a:lnB>
                    <a:solidFill>
                      <a:srgbClr val="1F1F1F"/>
                    </a:solidFill>
                  </a:tcPr>
                </a:tc>
                <a:tc>
                  <a:txBody>
                    <a:bodyPr/>
                    <a:lstStyle/>
                    <a:p>
                      <a:pPr algn="l" fontAlgn="t">
                        <a:buNone/>
                      </a:pPr>
                      <a:r>
                        <a:rPr lang="en-GB" sz="1200">
                          <a:solidFill>
                            <a:srgbClr val="FF0000"/>
                          </a:solidFill>
                          <a:effectLst/>
                        </a:rPr>
                        <a:t>Primase</a:t>
                      </a:r>
                    </a:p>
                  </a:txBody>
                  <a:tcPr marL="20665" marR="13777" marT="13777" marB="12055">
                    <a:lnL w="4763" cap="flat" cmpd="sng" algn="ctr">
                      <a:solidFill>
                        <a:srgbClr val="575757"/>
                      </a:solidFill>
                      <a:prstDash val="solid"/>
                      <a:round/>
                      <a:headEnd type="none" w="med" len="med"/>
                      <a:tailEnd type="none" w="med" len="med"/>
                    </a:lnL>
                    <a:lnR w="4763" cap="flat" cmpd="sng" algn="ctr">
                      <a:solidFill>
                        <a:srgbClr val="575757"/>
                      </a:solidFill>
                      <a:prstDash val="solid"/>
                      <a:round/>
                      <a:headEnd type="none" w="med" len="med"/>
                      <a:tailEnd type="none" w="med" len="med"/>
                    </a:lnR>
                    <a:lnT w="4763" cap="flat" cmpd="sng" algn="ctr">
                      <a:solidFill>
                        <a:srgbClr val="575757"/>
                      </a:solidFill>
                      <a:prstDash val="solid"/>
                      <a:round/>
                      <a:headEnd type="none" w="med" len="med"/>
                      <a:tailEnd type="none" w="med" len="med"/>
                    </a:lnT>
                    <a:lnB w="4763" cap="flat" cmpd="sng" algn="ctr">
                      <a:solidFill>
                        <a:srgbClr val="575757"/>
                      </a:solidFill>
                      <a:prstDash val="solid"/>
                      <a:round/>
                      <a:headEnd type="none" w="med" len="med"/>
                      <a:tailEnd type="none" w="med" len="med"/>
                    </a:lnB>
                    <a:solidFill>
                      <a:srgbClr val="1F1F1F"/>
                    </a:solidFill>
                  </a:tcPr>
                </a:tc>
                <a:tc>
                  <a:txBody>
                    <a:bodyPr/>
                    <a:lstStyle/>
                    <a:p>
                      <a:pPr algn="l" fontAlgn="t">
                        <a:buNone/>
                      </a:pPr>
                      <a:r>
                        <a:rPr lang="en-GB" sz="1200">
                          <a:solidFill>
                            <a:srgbClr val="FF0000"/>
                          </a:solidFill>
                          <a:effectLst/>
                        </a:rPr>
                        <a:t>Synthesizes RNA primers used to initiate DNA synthesis</a:t>
                      </a:r>
                    </a:p>
                  </a:txBody>
                  <a:tcPr marL="20665" marR="13777" marT="13777" marB="12055">
                    <a:lnL w="4763" cap="flat" cmpd="sng" algn="ctr">
                      <a:solidFill>
                        <a:srgbClr val="575757"/>
                      </a:solidFill>
                      <a:prstDash val="solid"/>
                      <a:round/>
                      <a:headEnd type="none" w="med" len="med"/>
                      <a:tailEnd type="none" w="med" len="med"/>
                    </a:lnL>
                    <a:lnR w="4763" cap="flat" cmpd="sng" algn="ctr">
                      <a:solidFill>
                        <a:srgbClr val="575757"/>
                      </a:solidFill>
                      <a:prstDash val="solid"/>
                      <a:round/>
                      <a:headEnd type="none" w="med" len="med"/>
                      <a:tailEnd type="none" w="med" len="med"/>
                    </a:lnR>
                    <a:lnT w="4763" cap="flat" cmpd="sng" algn="ctr">
                      <a:solidFill>
                        <a:srgbClr val="575757"/>
                      </a:solidFill>
                      <a:prstDash val="solid"/>
                      <a:round/>
                      <a:headEnd type="none" w="med" len="med"/>
                      <a:tailEnd type="none" w="med" len="med"/>
                    </a:lnT>
                    <a:lnB w="4763" cap="flat" cmpd="sng" algn="ctr">
                      <a:solidFill>
                        <a:srgbClr val="575757"/>
                      </a:solidFill>
                      <a:prstDash val="solid"/>
                      <a:round/>
                      <a:headEnd type="none" w="med" len="med"/>
                      <a:tailEnd type="none" w="med" len="med"/>
                    </a:lnB>
                    <a:solidFill>
                      <a:srgbClr val="1F1F1F"/>
                    </a:solidFill>
                  </a:tcPr>
                </a:tc>
                <a:extLst>
                  <a:ext uri="{0D108BD9-81ED-4DB2-BD59-A6C34878D82A}">
                    <a16:rowId xmlns:a16="http://schemas.microsoft.com/office/drawing/2014/main" val="2430014269"/>
                  </a:ext>
                </a:extLst>
              </a:tr>
              <a:tr h="380492">
                <a:tc>
                  <a:txBody>
                    <a:bodyPr/>
                    <a:lstStyle/>
                    <a:p>
                      <a:pPr algn="l" fontAlgn="t">
                        <a:buNone/>
                      </a:pPr>
                      <a:r>
                        <a:rPr lang="en-GB" sz="1200" b="1">
                          <a:solidFill>
                            <a:srgbClr val="FF0000"/>
                          </a:solidFill>
                          <a:effectLst/>
                        </a:rPr>
                        <a:t>dnaE</a:t>
                      </a:r>
                      <a:endParaRPr lang="en-GB" sz="1200">
                        <a:solidFill>
                          <a:srgbClr val="FF0000"/>
                        </a:solidFill>
                        <a:effectLst/>
                      </a:endParaRPr>
                    </a:p>
                  </a:txBody>
                  <a:tcPr marL="20665" marR="13777" marT="13777" marB="12055">
                    <a:lnL w="4763" cap="flat" cmpd="sng" algn="ctr">
                      <a:solidFill>
                        <a:srgbClr val="575757"/>
                      </a:solidFill>
                      <a:prstDash val="solid"/>
                      <a:round/>
                      <a:headEnd type="none" w="med" len="med"/>
                      <a:tailEnd type="none" w="med" len="med"/>
                    </a:lnL>
                    <a:lnR w="4763" cap="flat" cmpd="sng" algn="ctr">
                      <a:solidFill>
                        <a:srgbClr val="575757"/>
                      </a:solidFill>
                      <a:prstDash val="solid"/>
                      <a:round/>
                      <a:headEnd type="none" w="med" len="med"/>
                      <a:tailEnd type="none" w="med" len="med"/>
                    </a:lnR>
                    <a:lnT w="4763" cap="flat" cmpd="sng" algn="ctr">
                      <a:solidFill>
                        <a:srgbClr val="575757"/>
                      </a:solidFill>
                      <a:prstDash val="solid"/>
                      <a:round/>
                      <a:headEnd type="none" w="med" len="med"/>
                      <a:tailEnd type="none" w="med" len="med"/>
                    </a:lnT>
                    <a:lnB w="4763" cap="flat" cmpd="sng" algn="ctr">
                      <a:solidFill>
                        <a:srgbClr val="575757"/>
                      </a:solidFill>
                      <a:prstDash val="solid"/>
                      <a:round/>
                      <a:headEnd type="none" w="med" len="med"/>
                      <a:tailEnd type="none" w="med" len="med"/>
                    </a:lnB>
                    <a:solidFill>
                      <a:srgbClr val="1F1F1F"/>
                    </a:solidFill>
                  </a:tcPr>
                </a:tc>
                <a:tc>
                  <a:txBody>
                    <a:bodyPr/>
                    <a:lstStyle/>
                    <a:p>
                      <a:pPr algn="l" fontAlgn="t">
                        <a:buNone/>
                      </a:pPr>
                      <a:r>
                        <a:rPr lang="en-GB" sz="1200">
                          <a:solidFill>
                            <a:srgbClr val="FF0000"/>
                          </a:solidFill>
                          <a:effectLst/>
                        </a:rPr>
                        <a:t>α-Catalytic Subunit of DNA Polymerase III</a:t>
                      </a:r>
                    </a:p>
                  </a:txBody>
                  <a:tcPr marL="20665" marR="13777" marT="13777" marB="12055">
                    <a:lnL w="4763" cap="flat" cmpd="sng" algn="ctr">
                      <a:solidFill>
                        <a:srgbClr val="575757"/>
                      </a:solidFill>
                      <a:prstDash val="solid"/>
                      <a:round/>
                      <a:headEnd type="none" w="med" len="med"/>
                      <a:tailEnd type="none" w="med" len="med"/>
                    </a:lnL>
                    <a:lnR w="4763" cap="flat" cmpd="sng" algn="ctr">
                      <a:solidFill>
                        <a:srgbClr val="575757"/>
                      </a:solidFill>
                      <a:prstDash val="solid"/>
                      <a:round/>
                      <a:headEnd type="none" w="med" len="med"/>
                      <a:tailEnd type="none" w="med" len="med"/>
                    </a:lnR>
                    <a:lnT w="4763" cap="flat" cmpd="sng" algn="ctr">
                      <a:solidFill>
                        <a:srgbClr val="575757"/>
                      </a:solidFill>
                      <a:prstDash val="solid"/>
                      <a:round/>
                      <a:headEnd type="none" w="med" len="med"/>
                      <a:tailEnd type="none" w="med" len="med"/>
                    </a:lnT>
                    <a:lnB w="4763" cap="flat" cmpd="sng" algn="ctr">
                      <a:solidFill>
                        <a:srgbClr val="575757"/>
                      </a:solidFill>
                      <a:prstDash val="solid"/>
                      <a:round/>
                      <a:headEnd type="none" w="med" len="med"/>
                      <a:tailEnd type="none" w="med" len="med"/>
                    </a:lnB>
                    <a:solidFill>
                      <a:srgbClr val="1F1F1F"/>
                    </a:solidFill>
                  </a:tcPr>
                </a:tc>
                <a:tc>
                  <a:txBody>
                    <a:bodyPr/>
                    <a:lstStyle/>
                    <a:p>
                      <a:pPr algn="l" fontAlgn="t">
                        <a:buNone/>
                      </a:pPr>
                      <a:r>
                        <a:rPr lang="en-GB" sz="1200">
                          <a:solidFill>
                            <a:srgbClr val="FF0000"/>
                          </a:solidFill>
                          <a:effectLst/>
                        </a:rPr>
                        <a:t>Catalytic subunit of the main replicative polymerase during DNA replication</a:t>
                      </a:r>
                    </a:p>
                  </a:txBody>
                  <a:tcPr marL="20665" marR="13777" marT="13777" marB="12055">
                    <a:lnL w="4763" cap="flat" cmpd="sng" algn="ctr">
                      <a:solidFill>
                        <a:srgbClr val="575757"/>
                      </a:solidFill>
                      <a:prstDash val="solid"/>
                      <a:round/>
                      <a:headEnd type="none" w="med" len="med"/>
                      <a:tailEnd type="none" w="med" len="med"/>
                    </a:lnL>
                    <a:lnR w="4763" cap="flat" cmpd="sng" algn="ctr">
                      <a:solidFill>
                        <a:srgbClr val="575757"/>
                      </a:solidFill>
                      <a:prstDash val="solid"/>
                      <a:round/>
                      <a:headEnd type="none" w="med" len="med"/>
                      <a:tailEnd type="none" w="med" len="med"/>
                    </a:lnR>
                    <a:lnT w="4763" cap="flat" cmpd="sng" algn="ctr">
                      <a:solidFill>
                        <a:srgbClr val="575757"/>
                      </a:solidFill>
                      <a:prstDash val="solid"/>
                      <a:round/>
                      <a:headEnd type="none" w="med" len="med"/>
                      <a:tailEnd type="none" w="med" len="med"/>
                    </a:lnT>
                    <a:lnB w="4763" cap="flat" cmpd="sng" algn="ctr">
                      <a:solidFill>
                        <a:srgbClr val="575757"/>
                      </a:solidFill>
                      <a:prstDash val="solid"/>
                      <a:round/>
                      <a:headEnd type="none" w="med" len="med"/>
                      <a:tailEnd type="none" w="med" len="med"/>
                    </a:lnB>
                    <a:solidFill>
                      <a:srgbClr val="1F1F1F"/>
                    </a:solidFill>
                  </a:tcPr>
                </a:tc>
                <a:extLst>
                  <a:ext uri="{0D108BD9-81ED-4DB2-BD59-A6C34878D82A}">
                    <a16:rowId xmlns:a16="http://schemas.microsoft.com/office/drawing/2014/main" val="2701695305"/>
                  </a:ext>
                </a:extLst>
              </a:tr>
              <a:tr h="380492">
                <a:tc>
                  <a:txBody>
                    <a:bodyPr/>
                    <a:lstStyle/>
                    <a:p>
                      <a:pPr algn="l" fontAlgn="t">
                        <a:buNone/>
                      </a:pPr>
                      <a:r>
                        <a:rPr lang="en-GB" sz="1200" b="1">
                          <a:solidFill>
                            <a:srgbClr val="FF0000"/>
                          </a:solidFill>
                          <a:effectLst/>
                        </a:rPr>
                        <a:t>dnaQ</a:t>
                      </a:r>
                      <a:endParaRPr lang="en-GB" sz="1200">
                        <a:solidFill>
                          <a:srgbClr val="FF0000"/>
                        </a:solidFill>
                        <a:effectLst/>
                      </a:endParaRPr>
                    </a:p>
                  </a:txBody>
                  <a:tcPr marL="20665" marR="13777" marT="13777" marB="12055">
                    <a:lnL w="4763" cap="flat" cmpd="sng" algn="ctr">
                      <a:solidFill>
                        <a:srgbClr val="575757"/>
                      </a:solidFill>
                      <a:prstDash val="solid"/>
                      <a:round/>
                      <a:headEnd type="none" w="med" len="med"/>
                      <a:tailEnd type="none" w="med" len="med"/>
                    </a:lnL>
                    <a:lnR w="4763" cap="flat" cmpd="sng" algn="ctr">
                      <a:solidFill>
                        <a:srgbClr val="575757"/>
                      </a:solidFill>
                      <a:prstDash val="solid"/>
                      <a:round/>
                      <a:headEnd type="none" w="med" len="med"/>
                      <a:tailEnd type="none" w="med" len="med"/>
                    </a:lnR>
                    <a:lnT w="4763" cap="flat" cmpd="sng" algn="ctr">
                      <a:solidFill>
                        <a:srgbClr val="575757"/>
                      </a:solidFill>
                      <a:prstDash val="solid"/>
                      <a:round/>
                      <a:headEnd type="none" w="med" len="med"/>
                      <a:tailEnd type="none" w="med" len="med"/>
                    </a:lnT>
                    <a:lnB w="4763" cap="flat" cmpd="sng" algn="ctr">
                      <a:solidFill>
                        <a:srgbClr val="575757"/>
                      </a:solidFill>
                      <a:prstDash val="solid"/>
                      <a:round/>
                      <a:headEnd type="none" w="med" len="med"/>
                      <a:tailEnd type="none" w="med" len="med"/>
                    </a:lnB>
                    <a:solidFill>
                      <a:srgbClr val="1F1F1F"/>
                    </a:solidFill>
                  </a:tcPr>
                </a:tc>
                <a:tc>
                  <a:txBody>
                    <a:bodyPr/>
                    <a:lstStyle/>
                    <a:p>
                      <a:pPr algn="l" fontAlgn="t">
                        <a:buNone/>
                      </a:pPr>
                      <a:r>
                        <a:rPr lang="en-GB" sz="1200">
                          <a:solidFill>
                            <a:srgbClr val="FF0000"/>
                          </a:solidFill>
                          <a:effectLst/>
                        </a:rPr>
                        <a:t>ε-Editing Subunit of DNA Polymerase III</a:t>
                      </a:r>
                    </a:p>
                  </a:txBody>
                  <a:tcPr marL="20665" marR="13777" marT="13777" marB="12055">
                    <a:lnL w="4763" cap="flat" cmpd="sng" algn="ctr">
                      <a:solidFill>
                        <a:srgbClr val="575757"/>
                      </a:solidFill>
                      <a:prstDash val="solid"/>
                      <a:round/>
                      <a:headEnd type="none" w="med" len="med"/>
                      <a:tailEnd type="none" w="med" len="med"/>
                    </a:lnL>
                    <a:lnR w="4763" cap="flat" cmpd="sng" algn="ctr">
                      <a:solidFill>
                        <a:srgbClr val="575757"/>
                      </a:solidFill>
                      <a:prstDash val="solid"/>
                      <a:round/>
                      <a:headEnd type="none" w="med" len="med"/>
                      <a:tailEnd type="none" w="med" len="med"/>
                    </a:lnR>
                    <a:lnT w="4763" cap="flat" cmpd="sng" algn="ctr">
                      <a:solidFill>
                        <a:srgbClr val="575757"/>
                      </a:solidFill>
                      <a:prstDash val="solid"/>
                      <a:round/>
                      <a:headEnd type="none" w="med" len="med"/>
                      <a:tailEnd type="none" w="med" len="med"/>
                    </a:lnT>
                    <a:lnB w="4763" cap="flat" cmpd="sng" algn="ctr">
                      <a:solidFill>
                        <a:srgbClr val="575757"/>
                      </a:solidFill>
                      <a:prstDash val="solid"/>
                      <a:round/>
                      <a:headEnd type="none" w="med" len="med"/>
                      <a:tailEnd type="none" w="med" len="med"/>
                    </a:lnB>
                    <a:solidFill>
                      <a:srgbClr val="1F1F1F"/>
                    </a:solidFill>
                  </a:tcPr>
                </a:tc>
                <a:tc>
                  <a:txBody>
                    <a:bodyPr/>
                    <a:lstStyle/>
                    <a:p>
                      <a:pPr algn="l" fontAlgn="t">
                        <a:buNone/>
                      </a:pPr>
                      <a:r>
                        <a:rPr lang="en-GB" sz="1200">
                          <a:solidFill>
                            <a:srgbClr val="FF0000"/>
                          </a:solidFill>
                          <a:effectLst/>
                        </a:rPr>
                        <a:t>Editing subunit of the main replicative polymerase during DNA replication</a:t>
                      </a:r>
                    </a:p>
                  </a:txBody>
                  <a:tcPr marL="20665" marR="13777" marT="13777" marB="12055">
                    <a:lnL w="4763" cap="flat" cmpd="sng" algn="ctr">
                      <a:solidFill>
                        <a:srgbClr val="575757"/>
                      </a:solidFill>
                      <a:prstDash val="solid"/>
                      <a:round/>
                      <a:headEnd type="none" w="med" len="med"/>
                      <a:tailEnd type="none" w="med" len="med"/>
                    </a:lnL>
                    <a:lnR w="4763" cap="flat" cmpd="sng" algn="ctr">
                      <a:solidFill>
                        <a:srgbClr val="575757"/>
                      </a:solidFill>
                      <a:prstDash val="solid"/>
                      <a:round/>
                      <a:headEnd type="none" w="med" len="med"/>
                      <a:tailEnd type="none" w="med" len="med"/>
                    </a:lnR>
                    <a:lnT w="4763" cap="flat" cmpd="sng" algn="ctr">
                      <a:solidFill>
                        <a:srgbClr val="575757"/>
                      </a:solidFill>
                      <a:prstDash val="solid"/>
                      <a:round/>
                      <a:headEnd type="none" w="med" len="med"/>
                      <a:tailEnd type="none" w="med" len="med"/>
                    </a:lnT>
                    <a:lnB w="4763" cap="flat" cmpd="sng" algn="ctr">
                      <a:solidFill>
                        <a:srgbClr val="575757"/>
                      </a:solidFill>
                      <a:prstDash val="solid"/>
                      <a:round/>
                      <a:headEnd type="none" w="med" len="med"/>
                      <a:tailEnd type="none" w="med" len="med"/>
                    </a:lnB>
                    <a:solidFill>
                      <a:srgbClr val="1F1F1F"/>
                    </a:solidFill>
                  </a:tcPr>
                </a:tc>
                <a:extLst>
                  <a:ext uri="{0D108BD9-81ED-4DB2-BD59-A6C34878D82A}">
                    <a16:rowId xmlns:a16="http://schemas.microsoft.com/office/drawing/2014/main" val="2181333972"/>
                  </a:ext>
                </a:extLst>
              </a:tr>
              <a:tr h="380492">
                <a:tc>
                  <a:txBody>
                    <a:bodyPr/>
                    <a:lstStyle/>
                    <a:p>
                      <a:pPr algn="l" fontAlgn="t">
                        <a:buNone/>
                      </a:pPr>
                      <a:r>
                        <a:rPr lang="en-GB" sz="1200" b="1">
                          <a:solidFill>
                            <a:srgbClr val="FF0000"/>
                          </a:solidFill>
                          <a:effectLst/>
                        </a:rPr>
                        <a:t>dnaN</a:t>
                      </a:r>
                      <a:endParaRPr lang="en-GB" sz="1200">
                        <a:solidFill>
                          <a:srgbClr val="FF0000"/>
                        </a:solidFill>
                        <a:effectLst/>
                      </a:endParaRPr>
                    </a:p>
                  </a:txBody>
                  <a:tcPr marL="20665" marR="13777" marT="13777" marB="12055">
                    <a:lnL w="4763" cap="flat" cmpd="sng" algn="ctr">
                      <a:solidFill>
                        <a:srgbClr val="575757"/>
                      </a:solidFill>
                      <a:prstDash val="solid"/>
                      <a:round/>
                      <a:headEnd type="none" w="med" len="med"/>
                      <a:tailEnd type="none" w="med" len="med"/>
                    </a:lnL>
                    <a:lnR w="4763" cap="flat" cmpd="sng" algn="ctr">
                      <a:solidFill>
                        <a:srgbClr val="575757"/>
                      </a:solidFill>
                      <a:prstDash val="solid"/>
                      <a:round/>
                      <a:headEnd type="none" w="med" len="med"/>
                      <a:tailEnd type="none" w="med" len="med"/>
                    </a:lnR>
                    <a:lnT w="4763" cap="flat" cmpd="sng" algn="ctr">
                      <a:solidFill>
                        <a:srgbClr val="575757"/>
                      </a:solidFill>
                      <a:prstDash val="solid"/>
                      <a:round/>
                      <a:headEnd type="none" w="med" len="med"/>
                      <a:tailEnd type="none" w="med" len="med"/>
                    </a:lnT>
                    <a:lnB w="4763" cap="flat" cmpd="sng" algn="ctr">
                      <a:solidFill>
                        <a:srgbClr val="575757"/>
                      </a:solidFill>
                      <a:prstDash val="solid"/>
                      <a:round/>
                      <a:headEnd type="none" w="med" len="med"/>
                      <a:tailEnd type="none" w="med" len="med"/>
                    </a:lnB>
                    <a:solidFill>
                      <a:srgbClr val="1F1F1F"/>
                    </a:solidFill>
                  </a:tcPr>
                </a:tc>
                <a:tc>
                  <a:txBody>
                    <a:bodyPr/>
                    <a:lstStyle/>
                    <a:p>
                      <a:pPr algn="l" fontAlgn="t">
                        <a:buNone/>
                      </a:pPr>
                      <a:r>
                        <a:rPr lang="en-GB" sz="1200">
                          <a:solidFill>
                            <a:srgbClr val="FF0000"/>
                          </a:solidFill>
                          <a:effectLst/>
                        </a:rPr>
                        <a:t>β-Clamp Subunit of DNA Polymerase III</a:t>
                      </a:r>
                    </a:p>
                  </a:txBody>
                  <a:tcPr marL="20665" marR="13777" marT="13777" marB="12055">
                    <a:lnL w="4763" cap="flat" cmpd="sng" algn="ctr">
                      <a:solidFill>
                        <a:srgbClr val="575757"/>
                      </a:solidFill>
                      <a:prstDash val="solid"/>
                      <a:round/>
                      <a:headEnd type="none" w="med" len="med"/>
                      <a:tailEnd type="none" w="med" len="med"/>
                    </a:lnL>
                    <a:lnR w="4763" cap="flat" cmpd="sng" algn="ctr">
                      <a:solidFill>
                        <a:srgbClr val="575757"/>
                      </a:solidFill>
                      <a:prstDash val="solid"/>
                      <a:round/>
                      <a:headEnd type="none" w="med" len="med"/>
                      <a:tailEnd type="none" w="med" len="med"/>
                    </a:lnR>
                    <a:lnT w="4763" cap="flat" cmpd="sng" algn="ctr">
                      <a:solidFill>
                        <a:srgbClr val="575757"/>
                      </a:solidFill>
                      <a:prstDash val="solid"/>
                      <a:round/>
                      <a:headEnd type="none" w="med" len="med"/>
                      <a:tailEnd type="none" w="med" len="med"/>
                    </a:lnT>
                    <a:lnB w="4763" cap="flat" cmpd="sng" algn="ctr">
                      <a:solidFill>
                        <a:srgbClr val="575757"/>
                      </a:solidFill>
                      <a:prstDash val="solid"/>
                      <a:round/>
                      <a:headEnd type="none" w="med" len="med"/>
                      <a:tailEnd type="none" w="med" len="med"/>
                    </a:lnB>
                    <a:solidFill>
                      <a:srgbClr val="1F1F1F"/>
                    </a:solidFill>
                  </a:tcPr>
                </a:tc>
                <a:tc>
                  <a:txBody>
                    <a:bodyPr/>
                    <a:lstStyle/>
                    <a:p>
                      <a:pPr algn="l" fontAlgn="t">
                        <a:buNone/>
                      </a:pPr>
                      <a:r>
                        <a:rPr lang="en-GB" sz="1200">
                          <a:solidFill>
                            <a:srgbClr val="FF0000"/>
                          </a:solidFill>
                          <a:effectLst/>
                        </a:rPr>
                        <a:t>Clamping subunit of the main replicative polymerase during DNA replication</a:t>
                      </a:r>
                    </a:p>
                  </a:txBody>
                  <a:tcPr marL="20665" marR="13777" marT="13777" marB="12055">
                    <a:lnL w="4763" cap="flat" cmpd="sng" algn="ctr">
                      <a:solidFill>
                        <a:srgbClr val="575757"/>
                      </a:solidFill>
                      <a:prstDash val="solid"/>
                      <a:round/>
                      <a:headEnd type="none" w="med" len="med"/>
                      <a:tailEnd type="none" w="med" len="med"/>
                    </a:lnL>
                    <a:lnR w="4763" cap="flat" cmpd="sng" algn="ctr">
                      <a:solidFill>
                        <a:srgbClr val="575757"/>
                      </a:solidFill>
                      <a:prstDash val="solid"/>
                      <a:round/>
                      <a:headEnd type="none" w="med" len="med"/>
                      <a:tailEnd type="none" w="med" len="med"/>
                    </a:lnR>
                    <a:lnT w="4763" cap="flat" cmpd="sng" algn="ctr">
                      <a:solidFill>
                        <a:srgbClr val="575757"/>
                      </a:solidFill>
                      <a:prstDash val="solid"/>
                      <a:round/>
                      <a:headEnd type="none" w="med" len="med"/>
                      <a:tailEnd type="none" w="med" len="med"/>
                    </a:lnT>
                    <a:lnB w="4763" cap="flat" cmpd="sng" algn="ctr">
                      <a:solidFill>
                        <a:srgbClr val="575757"/>
                      </a:solidFill>
                      <a:prstDash val="solid"/>
                      <a:round/>
                      <a:headEnd type="none" w="med" len="med"/>
                      <a:tailEnd type="none" w="med" len="med"/>
                    </a:lnB>
                    <a:solidFill>
                      <a:srgbClr val="1F1F1F"/>
                    </a:solidFill>
                  </a:tcPr>
                </a:tc>
                <a:extLst>
                  <a:ext uri="{0D108BD9-81ED-4DB2-BD59-A6C34878D82A}">
                    <a16:rowId xmlns:a16="http://schemas.microsoft.com/office/drawing/2014/main" val="2671819209"/>
                  </a:ext>
                </a:extLst>
              </a:tr>
              <a:tr h="290798">
                <a:tc>
                  <a:txBody>
                    <a:bodyPr/>
                    <a:lstStyle/>
                    <a:p>
                      <a:pPr algn="l" fontAlgn="t">
                        <a:buNone/>
                      </a:pPr>
                      <a:r>
                        <a:rPr lang="en-GB" sz="1200" b="1">
                          <a:solidFill>
                            <a:srgbClr val="FF0000"/>
                          </a:solidFill>
                          <a:effectLst/>
                        </a:rPr>
                        <a:t>polA</a:t>
                      </a:r>
                      <a:endParaRPr lang="en-GB" sz="1200">
                        <a:solidFill>
                          <a:srgbClr val="FF0000"/>
                        </a:solidFill>
                        <a:effectLst/>
                      </a:endParaRPr>
                    </a:p>
                  </a:txBody>
                  <a:tcPr marL="20665" marR="13777" marT="13777" marB="12055">
                    <a:lnL w="4763" cap="flat" cmpd="sng" algn="ctr">
                      <a:solidFill>
                        <a:srgbClr val="575757"/>
                      </a:solidFill>
                      <a:prstDash val="solid"/>
                      <a:round/>
                      <a:headEnd type="none" w="med" len="med"/>
                      <a:tailEnd type="none" w="med" len="med"/>
                    </a:lnL>
                    <a:lnR w="4763" cap="flat" cmpd="sng" algn="ctr">
                      <a:solidFill>
                        <a:srgbClr val="575757"/>
                      </a:solidFill>
                      <a:prstDash val="solid"/>
                      <a:round/>
                      <a:headEnd type="none" w="med" len="med"/>
                      <a:tailEnd type="none" w="med" len="med"/>
                    </a:lnR>
                    <a:lnT w="4763" cap="flat" cmpd="sng" algn="ctr">
                      <a:solidFill>
                        <a:srgbClr val="575757"/>
                      </a:solidFill>
                      <a:prstDash val="solid"/>
                      <a:round/>
                      <a:headEnd type="none" w="med" len="med"/>
                      <a:tailEnd type="none" w="med" len="med"/>
                    </a:lnT>
                    <a:lnB w="4763" cap="flat" cmpd="sng" algn="ctr">
                      <a:solidFill>
                        <a:srgbClr val="575757"/>
                      </a:solidFill>
                      <a:prstDash val="solid"/>
                      <a:round/>
                      <a:headEnd type="none" w="med" len="med"/>
                      <a:tailEnd type="none" w="med" len="med"/>
                    </a:lnB>
                    <a:solidFill>
                      <a:srgbClr val="1F1F1F"/>
                    </a:solidFill>
                  </a:tcPr>
                </a:tc>
                <a:tc>
                  <a:txBody>
                    <a:bodyPr/>
                    <a:lstStyle/>
                    <a:p>
                      <a:pPr algn="l" fontAlgn="t">
                        <a:buNone/>
                      </a:pPr>
                      <a:r>
                        <a:rPr lang="en-GB" sz="1200">
                          <a:solidFill>
                            <a:srgbClr val="FF0000"/>
                          </a:solidFill>
                          <a:effectLst/>
                        </a:rPr>
                        <a:t>DNA Polymerase I</a:t>
                      </a:r>
                    </a:p>
                  </a:txBody>
                  <a:tcPr marL="20665" marR="13777" marT="13777" marB="12055">
                    <a:lnL w="4763" cap="flat" cmpd="sng" algn="ctr">
                      <a:solidFill>
                        <a:srgbClr val="575757"/>
                      </a:solidFill>
                      <a:prstDash val="solid"/>
                      <a:round/>
                      <a:headEnd type="none" w="med" len="med"/>
                      <a:tailEnd type="none" w="med" len="med"/>
                    </a:lnL>
                    <a:lnR w="4763" cap="flat" cmpd="sng" algn="ctr">
                      <a:solidFill>
                        <a:srgbClr val="575757"/>
                      </a:solidFill>
                      <a:prstDash val="solid"/>
                      <a:round/>
                      <a:headEnd type="none" w="med" len="med"/>
                      <a:tailEnd type="none" w="med" len="med"/>
                    </a:lnR>
                    <a:lnT w="4763" cap="flat" cmpd="sng" algn="ctr">
                      <a:solidFill>
                        <a:srgbClr val="575757"/>
                      </a:solidFill>
                      <a:prstDash val="solid"/>
                      <a:round/>
                      <a:headEnd type="none" w="med" len="med"/>
                      <a:tailEnd type="none" w="med" len="med"/>
                    </a:lnT>
                    <a:lnB w="4763" cap="flat" cmpd="sng" algn="ctr">
                      <a:solidFill>
                        <a:srgbClr val="575757"/>
                      </a:solidFill>
                      <a:prstDash val="solid"/>
                      <a:round/>
                      <a:headEnd type="none" w="med" len="med"/>
                      <a:tailEnd type="none" w="med" len="med"/>
                    </a:lnB>
                    <a:solidFill>
                      <a:srgbClr val="1F1F1F"/>
                    </a:solidFill>
                  </a:tcPr>
                </a:tc>
                <a:tc>
                  <a:txBody>
                    <a:bodyPr/>
                    <a:lstStyle/>
                    <a:p>
                      <a:pPr algn="l" fontAlgn="t">
                        <a:buNone/>
                      </a:pPr>
                      <a:r>
                        <a:rPr lang="en-GB" sz="1200">
                          <a:solidFill>
                            <a:srgbClr val="FF0000"/>
                          </a:solidFill>
                          <a:effectLst/>
                        </a:rPr>
                        <a:t>Processes Okazaki fragments and fills in gaps during DNA repair</a:t>
                      </a:r>
                    </a:p>
                  </a:txBody>
                  <a:tcPr marL="20665" marR="13777" marT="13777" marB="12055">
                    <a:lnL w="4763" cap="flat" cmpd="sng" algn="ctr">
                      <a:solidFill>
                        <a:srgbClr val="575757"/>
                      </a:solidFill>
                      <a:prstDash val="solid"/>
                      <a:round/>
                      <a:headEnd type="none" w="med" len="med"/>
                      <a:tailEnd type="none" w="med" len="med"/>
                    </a:lnL>
                    <a:lnR w="4763" cap="flat" cmpd="sng" algn="ctr">
                      <a:solidFill>
                        <a:srgbClr val="575757"/>
                      </a:solidFill>
                      <a:prstDash val="solid"/>
                      <a:round/>
                      <a:headEnd type="none" w="med" len="med"/>
                      <a:tailEnd type="none" w="med" len="med"/>
                    </a:lnR>
                    <a:lnT w="4763" cap="flat" cmpd="sng" algn="ctr">
                      <a:solidFill>
                        <a:srgbClr val="575757"/>
                      </a:solidFill>
                      <a:prstDash val="solid"/>
                      <a:round/>
                      <a:headEnd type="none" w="med" len="med"/>
                      <a:tailEnd type="none" w="med" len="med"/>
                    </a:lnT>
                    <a:lnB w="4763" cap="flat" cmpd="sng" algn="ctr">
                      <a:solidFill>
                        <a:srgbClr val="575757"/>
                      </a:solidFill>
                      <a:prstDash val="solid"/>
                      <a:round/>
                      <a:headEnd type="none" w="med" len="med"/>
                      <a:tailEnd type="none" w="med" len="med"/>
                    </a:lnB>
                    <a:solidFill>
                      <a:srgbClr val="1F1F1F"/>
                    </a:solidFill>
                  </a:tcPr>
                </a:tc>
                <a:extLst>
                  <a:ext uri="{0D108BD9-81ED-4DB2-BD59-A6C34878D82A}">
                    <a16:rowId xmlns:a16="http://schemas.microsoft.com/office/drawing/2014/main" val="3670528666"/>
                  </a:ext>
                </a:extLst>
              </a:tr>
              <a:tr h="470185">
                <a:tc>
                  <a:txBody>
                    <a:bodyPr/>
                    <a:lstStyle/>
                    <a:p>
                      <a:pPr algn="l" fontAlgn="t">
                        <a:buNone/>
                      </a:pPr>
                      <a:r>
                        <a:rPr lang="en-GB" sz="1200" b="1">
                          <a:solidFill>
                            <a:srgbClr val="FF0000"/>
                          </a:solidFill>
                          <a:effectLst/>
                        </a:rPr>
                        <a:t>polB</a:t>
                      </a:r>
                      <a:endParaRPr lang="en-GB" sz="1200">
                        <a:solidFill>
                          <a:srgbClr val="FF0000"/>
                        </a:solidFill>
                        <a:effectLst/>
                      </a:endParaRPr>
                    </a:p>
                  </a:txBody>
                  <a:tcPr marL="20665" marR="13777" marT="13777" marB="12055">
                    <a:lnL w="4763" cap="flat" cmpd="sng" algn="ctr">
                      <a:solidFill>
                        <a:srgbClr val="575757"/>
                      </a:solidFill>
                      <a:prstDash val="solid"/>
                      <a:round/>
                      <a:headEnd type="none" w="med" len="med"/>
                      <a:tailEnd type="none" w="med" len="med"/>
                    </a:lnL>
                    <a:lnR w="4763" cap="flat" cmpd="sng" algn="ctr">
                      <a:solidFill>
                        <a:srgbClr val="575757"/>
                      </a:solidFill>
                      <a:prstDash val="solid"/>
                      <a:round/>
                      <a:headEnd type="none" w="med" len="med"/>
                      <a:tailEnd type="none" w="med" len="med"/>
                    </a:lnR>
                    <a:lnT w="4763" cap="flat" cmpd="sng" algn="ctr">
                      <a:solidFill>
                        <a:srgbClr val="575757"/>
                      </a:solidFill>
                      <a:prstDash val="solid"/>
                      <a:round/>
                      <a:headEnd type="none" w="med" len="med"/>
                      <a:tailEnd type="none" w="med" len="med"/>
                    </a:lnT>
                    <a:lnB w="4763" cap="flat" cmpd="sng" algn="ctr">
                      <a:solidFill>
                        <a:srgbClr val="575757"/>
                      </a:solidFill>
                      <a:prstDash val="solid"/>
                      <a:round/>
                      <a:headEnd type="none" w="med" len="med"/>
                      <a:tailEnd type="none" w="med" len="med"/>
                    </a:lnB>
                    <a:solidFill>
                      <a:srgbClr val="1F1F1F"/>
                    </a:solidFill>
                  </a:tcPr>
                </a:tc>
                <a:tc>
                  <a:txBody>
                    <a:bodyPr/>
                    <a:lstStyle/>
                    <a:p>
                      <a:pPr algn="l" fontAlgn="t">
                        <a:buNone/>
                      </a:pPr>
                      <a:r>
                        <a:rPr lang="en-GB" sz="1200">
                          <a:solidFill>
                            <a:srgbClr val="FF0000"/>
                          </a:solidFill>
                          <a:effectLst/>
                        </a:rPr>
                        <a:t>DNA Polymerase II</a:t>
                      </a:r>
                    </a:p>
                  </a:txBody>
                  <a:tcPr marL="20665" marR="13777" marT="13777" marB="12055">
                    <a:lnL w="4763" cap="flat" cmpd="sng" algn="ctr">
                      <a:solidFill>
                        <a:srgbClr val="575757"/>
                      </a:solidFill>
                      <a:prstDash val="solid"/>
                      <a:round/>
                      <a:headEnd type="none" w="med" len="med"/>
                      <a:tailEnd type="none" w="med" len="med"/>
                    </a:lnL>
                    <a:lnR w="4763" cap="flat" cmpd="sng" algn="ctr">
                      <a:solidFill>
                        <a:srgbClr val="575757"/>
                      </a:solidFill>
                      <a:prstDash val="solid"/>
                      <a:round/>
                      <a:headEnd type="none" w="med" len="med"/>
                      <a:tailEnd type="none" w="med" len="med"/>
                    </a:lnR>
                    <a:lnT w="4763" cap="flat" cmpd="sng" algn="ctr">
                      <a:solidFill>
                        <a:srgbClr val="575757"/>
                      </a:solidFill>
                      <a:prstDash val="solid"/>
                      <a:round/>
                      <a:headEnd type="none" w="med" len="med"/>
                      <a:tailEnd type="none" w="med" len="med"/>
                    </a:lnT>
                    <a:lnB w="4763" cap="flat" cmpd="sng" algn="ctr">
                      <a:solidFill>
                        <a:srgbClr val="575757"/>
                      </a:solidFill>
                      <a:prstDash val="solid"/>
                      <a:round/>
                      <a:headEnd type="none" w="med" len="med"/>
                      <a:tailEnd type="none" w="med" len="med"/>
                    </a:lnB>
                    <a:solidFill>
                      <a:srgbClr val="1F1F1F"/>
                    </a:solidFill>
                  </a:tcPr>
                </a:tc>
                <a:tc>
                  <a:txBody>
                    <a:bodyPr/>
                    <a:lstStyle/>
                    <a:p>
                      <a:pPr algn="l" fontAlgn="t">
                        <a:buNone/>
                      </a:pPr>
                      <a:r>
                        <a:rPr lang="en-GB" sz="1200">
                          <a:solidFill>
                            <a:srgbClr val="FF0000"/>
                          </a:solidFill>
                          <a:effectLst/>
                        </a:rPr>
                        <a:t>Proofreading and editing, especially on lagging strand synthesis and some involvement in DNA repair</a:t>
                      </a:r>
                    </a:p>
                  </a:txBody>
                  <a:tcPr marL="20665" marR="13777" marT="13777" marB="12055">
                    <a:lnL w="4763" cap="flat" cmpd="sng" algn="ctr">
                      <a:solidFill>
                        <a:srgbClr val="575757"/>
                      </a:solidFill>
                      <a:prstDash val="solid"/>
                      <a:round/>
                      <a:headEnd type="none" w="med" len="med"/>
                      <a:tailEnd type="none" w="med" len="med"/>
                    </a:lnL>
                    <a:lnR w="4763" cap="flat" cmpd="sng" algn="ctr">
                      <a:solidFill>
                        <a:srgbClr val="575757"/>
                      </a:solidFill>
                      <a:prstDash val="solid"/>
                      <a:round/>
                      <a:headEnd type="none" w="med" len="med"/>
                      <a:tailEnd type="none" w="med" len="med"/>
                    </a:lnR>
                    <a:lnT w="4763" cap="flat" cmpd="sng" algn="ctr">
                      <a:solidFill>
                        <a:srgbClr val="575757"/>
                      </a:solidFill>
                      <a:prstDash val="solid"/>
                      <a:round/>
                      <a:headEnd type="none" w="med" len="med"/>
                      <a:tailEnd type="none" w="med" len="med"/>
                    </a:lnT>
                    <a:lnB w="4763" cap="flat" cmpd="sng" algn="ctr">
                      <a:solidFill>
                        <a:srgbClr val="575757"/>
                      </a:solidFill>
                      <a:prstDash val="solid"/>
                      <a:round/>
                      <a:headEnd type="none" w="med" len="med"/>
                      <a:tailEnd type="none" w="med" len="med"/>
                    </a:lnB>
                    <a:solidFill>
                      <a:srgbClr val="1F1F1F"/>
                    </a:solidFill>
                  </a:tcPr>
                </a:tc>
                <a:extLst>
                  <a:ext uri="{0D108BD9-81ED-4DB2-BD59-A6C34878D82A}">
                    <a16:rowId xmlns:a16="http://schemas.microsoft.com/office/drawing/2014/main" val="1232666597"/>
                  </a:ext>
                </a:extLst>
              </a:tr>
              <a:tr h="290798">
                <a:tc>
                  <a:txBody>
                    <a:bodyPr/>
                    <a:lstStyle/>
                    <a:p>
                      <a:pPr algn="l" fontAlgn="t">
                        <a:buNone/>
                      </a:pPr>
                      <a:r>
                        <a:rPr lang="en-GB" sz="1200" b="1">
                          <a:solidFill>
                            <a:srgbClr val="FF0000"/>
                          </a:solidFill>
                          <a:effectLst/>
                        </a:rPr>
                        <a:t>ssb</a:t>
                      </a:r>
                      <a:endParaRPr lang="en-GB" sz="1200">
                        <a:solidFill>
                          <a:srgbClr val="FF0000"/>
                        </a:solidFill>
                        <a:effectLst/>
                      </a:endParaRPr>
                    </a:p>
                  </a:txBody>
                  <a:tcPr marL="20665" marR="13777" marT="13777" marB="12055">
                    <a:lnL w="4763" cap="flat" cmpd="sng" algn="ctr">
                      <a:solidFill>
                        <a:srgbClr val="575757"/>
                      </a:solidFill>
                      <a:prstDash val="solid"/>
                      <a:round/>
                      <a:headEnd type="none" w="med" len="med"/>
                      <a:tailEnd type="none" w="med" len="med"/>
                    </a:lnL>
                    <a:lnR w="4763" cap="flat" cmpd="sng" algn="ctr">
                      <a:solidFill>
                        <a:srgbClr val="575757"/>
                      </a:solidFill>
                      <a:prstDash val="solid"/>
                      <a:round/>
                      <a:headEnd type="none" w="med" len="med"/>
                      <a:tailEnd type="none" w="med" len="med"/>
                    </a:lnR>
                    <a:lnT w="4763" cap="flat" cmpd="sng" algn="ctr">
                      <a:solidFill>
                        <a:srgbClr val="575757"/>
                      </a:solidFill>
                      <a:prstDash val="solid"/>
                      <a:round/>
                      <a:headEnd type="none" w="med" len="med"/>
                      <a:tailEnd type="none" w="med" len="med"/>
                    </a:lnT>
                    <a:lnB w="4763" cap="flat" cmpd="sng" algn="ctr">
                      <a:solidFill>
                        <a:srgbClr val="575757"/>
                      </a:solidFill>
                      <a:prstDash val="solid"/>
                      <a:round/>
                      <a:headEnd type="none" w="med" len="med"/>
                      <a:tailEnd type="none" w="med" len="med"/>
                    </a:lnB>
                    <a:solidFill>
                      <a:srgbClr val="1F1F1F"/>
                    </a:solidFill>
                  </a:tcPr>
                </a:tc>
                <a:tc>
                  <a:txBody>
                    <a:bodyPr/>
                    <a:lstStyle/>
                    <a:p>
                      <a:pPr algn="l" fontAlgn="t">
                        <a:buNone/>
                      </a:pPr>
                      <a:r>
                        <a:rPr lang="en-GB" sz="1200">
                          <a:solidFill>
                            <a:srgbClr val="FF0000"/>
                          </a:solidFill>
                          <a:effectLst/>
                        </a:rPr>
                        <a:t>Single-Stranded Binding Proteins (SSB)</a:t>
                      </a:r>
                    </a:p>
                  </a:txBody>
                  <a:tcPr marL="20665" marR="13777" marT="13777" marB="12055">
                    <a:lnL w="4763" cap="flat" cmpd="sng" algn="ctr">
                      <a:solidFill>
                        <a:srgbClr val="575757"/>
                      </a:solidFill>
                      <a:prstDash val="solid"/>
                      <a:round/>
                      <a:headEnd type="none" w="med" len="med"/>
                      <a:tailEnd type="none" w="med" len="med"/>
                    </a:lnL>
                    <a:lnR w="4763" cap="flat" cmpd="sng" algn="ctr">
                      <a:solidFill>
                        <a:srgbClr val="575757"/>
                      </a:solidFill>
                      <a:prstDash val="solid"/>
                      <a:round/>
                      <a:headEnd type="none" w="med" len="med"/>
                      <a:tailEnd type="none" w="med" len="med"/>
                    </a:lnR>
                    <a:lnT w="4763" cap="flat" cmpd="sng" algn="ctr">
                      <a:solidFill>
                        <a:srgbClr val="575757"/>
                      </a:solidFill>
                      <a:prstDash val="solid"/>
                      <a:round/>
                      <a:headEnd type="none" w="med" len="med"/>
                      <a:tailEnd type="none" w="med" len="med"/>
                    </a:lnT>
                    <a:lnB w="4763" cap="flat" cmpd="sng" algn="ctr">
                      <a:solidFill>
                        <a:srgbClr val="575757"/>
                      </a:solidFill>
                      <a:prstDash val="solid"/>
                      <a:round/>
                      <a:headEnd type="none" w="med" len="med"/>
                      <a:tailEnd type="none" w="med" len="med"/>
                    </a:lnB>
                    <a:solidFill>
                      <a:srgbClr val="1F1F1F"/>
                    </a:solidFill>
                  </a:tcPr>
                </a:tc>
                <a:tc>
                  <a:txBody>
                    <a:bodyPr/>
                    <a:lstStyle/>
                    <a:p>
                      <a:pPr algn="l" fontAlgn="t">
                        <a:buNone/>
                      </a:pPr>
                      <a:r>
                        <a:rPr lang="en-GB" sz="1200">
                          <a:solidFill>
                            <a:srgbClr val="FF0000"/>
                          </a:solidFill>
                          <a:effectLst/>
                        </a:rPr>
                        <a:t>Bind to single-stranded DNA in the replication fork and prevent rejoining</a:t>
                      </a:r>
                    </a:p>
                  </a:txBody>
                  <a:tcPr marL="20665" marR="13777" marT="13777" marB="12055">
                    <a:lnL w="4763" cap="flat" cmpd="sng" algn="ctr">
                      <a:solidFill>
                        <a:srgbClr val="575757"/>
                      </a:solidFill>
                      <a:prstDash val="solid"/>
                      <a:round/>
                      <a:headEnd type="none" w="med" len="med"/>
                      <a:tailEnd type="none" w="med" len="med"/>
                    </a:lnL>
                    <a:lnR w="4763" cap="flat" cmpd="sng" algn="ctr">
                      <a:solidFill>
                        <a:srgbClr val="575757"/>
                      </a:solidFill>
                      <a:prstDash val="solid"/>
                      <a:round/>
                      <a:headEnd type="none" w="med" len="med"/>
                      <a:tailEnd type="none" w="med" len="med"/>
                    </a:lnR>
                    <a:lnT w="4763" cap="flat" cmpd="sng" algn="ctr">
                      <a:solidFill>
                        <a:srgbClr val="575757"/>
                      </a:solidFill>
                      <a:prstDash val="solid"/>
                      <a:round/>
                      <a:headEnd type="none" w="med" len="med"/>
                      <a:tailEnd type="none" w="med" len="med"/>
                    </a:lnT>
                    <a:lnB w="4763" cap="flat" cmpd="sng" algn="ctr">
                      <a:solidFill>
                        <a:srgbClr val="575757"/>
                      </a:solidFill>
                      <a:prstDash val="solid"/>
                      <a:round/>
                      <a:headEnd type="none" w="med" len="med"/>
                      <a:tailEnd type="none" w="med" len="med"/>
                    </a:lnB>
                    <a:solidFill>
                      <a:srgbClr val="1F1F1F"/>
                    </a:solidFill>
                  </a:tcPr>
                </a:tc>
                <a:extLst>
                  <a:ext uri="{0D108BD9-81ED-4DB2-BD59-A6C34878D82A}">
                    <a16:rowId xmlns:a16="http://schemas.microsoft.com/office/drawing/2014/main" val="800956805"/>
                  </a:ext>
                </a:extLst>
              </a:tr>
              <a:tr h="380492">
                <a:tc>
                  <a:txBody>
                    <a:bodyPr/>
                    <a:lstStyle/>
                    <a:p>
                      <a:pPr algn="l" fontAlgn="t">
                        <a:buNone/>
                      </a:pPr>
                      <a:r>
                        <a:rPr lang="en-GB" sz="1200" b="1">
                          <a:solidFill>
                            <a:srgbClr val="FF0000"/>
                          </a:solidFill>
                          <a:effectLst/>
                        </a:rPr>
                        <a:t>gyrA &amp; gyrB</a:t>
                      </a:r>
                      <a:endParaRPr lang="en-GB" sz="1200">
                        <a:solidFill>
                          <a:srgbClr val="FF0000"/>
                        </a:solidFill>
                        <a:effectLst/>
                      </a:endParaRPr>
                    </a:p>
                  </a:txBody>
                  <a:tcPr marL="20665" marR="13777" marT="13777" marB="12055">
                    <a:lnL w="4763" cap="flat" cmpd="sng" algn="ctr">
                      <a:solidFill>
                        <a:srgbClr val="575757"/>
                      </a:solidFill>
                      <a:prstDash val="solid"/>
                      <a:round/>
                      <a:headEnd type="none" w="med" len="med"/>
                      <a:tailEnd type="none" w="med" len="med"/>
                    </a:lnL>
                    <a:lnR w="4763" cap="flat" cmpd="sng" algn="ctr">
                      <a:solidFill>
                        <a:srgbClr val="575757"/>
                      </a:solidFill>
                      <a:prstDash val="solid"/>
                      <a:round/>
                      <a:headEnd type="none" w="med" len="med"/>
                      <a:tailEnd type="none" w="med" len="med"/>
                    </a:lnR>
                    <a:lnT w="4763" cap="flat" cmpd="sng" algn="ctr">
                      <a:solidFill>
                        <a:srgbClr val="575757"/>
                      </a:solidFill>
                      <a:prstDash val="solid"/>
                      <a:round/>
                      <a:headEnd type="none" w="med" len="med"/>
                      <a:tailEnd type="none" w="med" len="med"/>
                    </a:lnT>
                    <a:lnB w="4763" cap="flat" cmpd="sng" algn="ctr">
                      <a:solidFill>
                        <a:srgbClr val="575757"/>
                      </a:solidFill>
                      <a:prstDash val="solid"/>
                      <a:round/>
                      <a:headEnd type="none" w="med" len="med"/>
                      <a:tailEnd type="none" w="med" len="med"/>
                    </a:lnB>
                    <a:solidFill>
                      <a:srgbClr val="1F1F1F"/>
                    </a:solidFill>
                  </a:tcPr>
                </a:tc>
                <a:tc>
                  <a:txBody>
                    <a:bodyPr/>
                    <a:lstStyle/>
                    <a:p>
                      <a:pPr algn="l" fontAlgn="t">
                        <a:buNone/>
                      </a:pPr>
                      <a:r>
                        <a:rPr lang="en-GB" sz="1200">
                          <a:solidFill>
                            <a:srgbClr val="FF0000"/>
                          </a:solidFill>
                          <a:effectLst/>
                        </a:rPr>
                        <a:t>DNA Gyrase</a:t>
                      </a:r>
                    </a:p>
                  </a:txBody>
                  <a:tcPr marL="20665" marR="13777" marT="13777" marB="12055">
                    <a:lnL w="4763" cap="flat" cmpd="sng" algn="ctr">
                      <a:solidFill>
                        <a:srgbClr val="575757"/>
                      </a:solidFill>
                      <a:prstDash val="solid"/>
                      <a:round/>
                      <a:headEnd type="none" w="med" len="med"/>
                      <a:tailEnd type="none" w="med" len="med"/>
                    </a:lnL>
                    <a:lnR w="4763" cap="flat" cmpd="sng" algn="ctr">
                      <a:solidFill>
                        <a:srgbClr val="575757"/>
                      </a:solidFill>
                      <a:prstDash val="solid"/>
                      <a:round/>
                      <a:headEnd type="none" w="med" len="med"/>
                      <a:tailEnd type="none" w="med" len="med"/>
                    </a:lnR>
                    <a:lnT w="4763" cap="flat" cmpd="sng" algn="ctr">
                      <a:solidFill>
                        <a:srgbClr val="575757"/>
                      </a:solidFill>
                      <a:prstDash val="solid"/>
                      <a:round/>
                      <a:headEnd type="none" w="med" len="med"/>
                      <a:tailEnd type="none" w="med" len="med"/>
                    </a:lnT>
                    <a:lnB w="4763" cap="flat" cmpd="sng" algn="ctr">
                      <a:solidFill>
                        <a:srgbClr val="575757"/>
                      </a:solidFill>
                      <a:prstDash val="solid"/>
                      <a:round/>
                      <a:headEnd type="none" w="med" len="med"/>
                      <a:tailEnd type="none" w="med" len="med"/>
                    </a:lnB>
                    <a:solidFill>
                      <a:srgbClr val="1F1F1F"/>
                    </a:solidFill>
                  </a:tcPr>
                </a:tc>
                <a:tc>
                  <a:txBody>
                    <a:bodyPr/>
                    <a:lstStyle/>
                    <a:p>
                      <a:pPr algn="l" fontAlgn="t">
                        <a:buNone/>
                      </a:pPr>
                      <a:r>
                        <a:rPr lang="en-GB" sz="1200">
                          <a:solidFill>
                            <a:srgbClr val="FF0000"/>
                          </a:solidFill>
                          <a:effectLst/>
                        </a:rPr>
                        <a:t>Type II Topoisomerase that relieves positive supercoiling caused by Helicase</a:t>
                      </a:r>
                    </a:p>
                  </a:txBody>
                  <a:tcPr marL="20665" marR="13777" marT="13777" marB="12055">
                    <a:lnL w="4763" cap="flat" cmpd="sng" algn="ctr">
                      <a:solidFill>
                        <a:srgbClr val="575757"/>
                      </a:solidFill>
                      <a:prstDash val="solid"/>
                      <a:round/>
                      <a:headEnd type="none" w="med" len="med"/>
                      <a:tailEnd type="none" w="med" len="med"/>
                    </a:lnL>
                    <a:lnR w="4763" cap="flat" cmpd="sng" algn="ctr">
                      <a:solidFill>
                        <a:srgbClr val="575757"/>
                      </a:solidFill>
                      <a:prstDash val="solid"/>
                      <a:round/>
                      <a:headEnd type="none" w="med" len="med"/>
                      <a:tailEnd type="none" w="med" len="med"/>
                    </a:lnR>
                    <a:lnT w="4763" cap="flat" cmpd="sng" algn="ctr">
                      <a:solidFill>
                        <a:srgbClr val="575757"/>
                      </a:solidFill>
                      <a:prstDash val="solid"/>
                      <a:round/>
                      <a:headEnd type="none" w="med" len="med"/>
                      <a:tailEnd type="none" w="med" len="med"/>
                    </a:lnT>
                    <a:lnB w="4763" cap="flat" cmpd="sng" algn="ctr">
                      <a:solidFill>
                        <a:srgbClr val="575757"/>
                      </a:solidFill>
                      <a:prstDash val="solid"/>
                      <a:round/>
                      <a:headEnd type="none" w="med" len="med"/>
                      <a:tailEnd type="none" w="med" len="med"/>
                    </a:lnB>
                    <a:solidFill>
                      <a:srgbClr val="1F1F1F"/>
                    </a:solidFill>
                  </a:tcPr>
                </a:tc>
                <a:extLst>
                  <a:ext uri="{0D108BD9-81ED-4DB2-BD59-A6C34878D82A}">
                    <a16:rowId xmlns:a16="http://schemas.microsoft.com/office/drawing/2014/main" val="1121128994"/>
                  </a:ext>
                </a:extLst>
              </a:tr>
              <a:tr h="380492">
                <a:tc>
                  <a:txBody>
                    <a:bodyPr/>
                    <a:lstStyle/>
                    <a:p>
                      <a:pPr algn="l" fontAlgn="t">
                        <a:buNone/>
                      </a:pPr>
                      <a:r>
                        <a:rPr lang="en-GB" sz="1200" b="1">
                          <a:solidFill>
                            <a:srgbClr val="FF0000"/>
                          </a:solidFill>
                          <a:effectLst/>
                        </a:rPr>
                        <a:t>parC &amp; parE</a:t>
                      </a:r>
                      <a:endParaRPr lang="en-GB" sz="1200">
                        <a:solidFill>
                          <a:srgbClr val="FF0000"/>
                        </a:solidFill>
                        <a:effectLst/>
                      </a:endParaRPr>
                    </a:p>
                  </a:txBody>
                  <a:tcPr marL="20665" marR="13777" marT="13777" marB="12055">
                    <a:lnL w="4763" cap="flat" cmpd="sng" algn="ctr">
                      <a:solidFill>
                        <a:srgbClr val="575757"/>
                      </a:solidFill>
                      <a:prstDash val="solid"/>
                      <a:round/>
                      <a:headEnd type="none" w="med" len="med"/>
                      <a:tailEnd type="none" w="med" len="med"/>
                    </a:lnL>
                    <a:lnR w="4763" cap="flat" cmpd="sng" algn="ctr">
                      <a:solidFill>
                        <a:srgbClr val="575757"/>
                      </a:solidFill>
                      <a:prstDash val="solid"/>
                      <a:round/>
                      <a:headEnd type="none" w="med" len="med"/>
                      <a:tailEnd type="none" w="med" len="med"/>
                    </a:lnR>
                    <a:lnT w="4763" cap="flat" cmpd="sng" algn="ctr">
                      <a:solidFill>
                        <a:srgbClr val="575757"/>
                      </a:solidFill>
                      <a:prstDash val="solid"/>
                      <a:round/>
                      <a:headEnd type="none" w="med" len="med"/>
                      <a:tailEnd type="none" w="med" len="med"/>
                    </a:lnT>
                    <a:lnB w="4763" cap="flat" cmpd="sng" algn="ctr">
                      <a:solidFill>
                        <a:srgbClr val="575757"/>
                      </a:solidFill>
                      <a:prstDash val="solid"/>
                      <a:round/>
                      <a:headEnd type="none" w="med" len="med"/>
                      <a:tailEnd type="none" w="med" len="med"/>
                    </a:lnB>
                    <a:solidFill>
                      <a:srgbClr val="1F1F1F"/>
                    </a:solidFill>
                  </a:tcPr>
                </a:tc>
                <a:tc>
                  <a:txBody>
                    <a:bodyPr/>
                    <a:lstStyle/>
                    <a:p>
                      <a:pPr algn="l" fontAlgn="t">
                        <a:buNone/>
                      </a:pPr>
                      <a:r>
                        <a:rPr lang="en-GB" sz="1200">
                          <a:solidFill>
                            <a:srgbClr val="FF0000"/>
                          </a:solidFill>
                          <a:effectLst/>
                        </a:rPr>
                        <a:t>Topoisomerase IV</a:t>
                      </a:r>
                    </a:p>
                  </a:txBody>
                  <a:tcPr marL="20665" marR="13777" marT="13777" marB="12055">
                    <a:lnL w="4763" cap="flat" cmpd="sng" algn="ctr">
                      <a:solidFill>
                        <a:srgbClr val="575757"/>
                      </a:solidFill>
                      <a:prstDash val="solid"/>
                      <a:round/>
                      <a:headEnd type="none" w="med" len="med"/>
                      <a:tailEnd type="none" w="med" len="med"/>
                    </a:lnL>
                    <a:lnR w="4763" cap="flat" cmpd="sng" algn="ctr">
                      <a:solidFill>
                        <a:srgbClr val="575757"/>
                      </a:solidFill>
                      <a:prstDash val="solid"/>
                      <a:round/>
                      <a:headEnd type="none" w="med" len="med"/>
                      <a:tailEnd type="none" w="med" len="med"/>
                    </a:lnR>
                    <a:lnT w="4763" cap="flat" cmpd="sng" algn="ctr">
                      <a:solidFill>
                        <a:srgbClr val="575757"/>
                      </a:solidFill>
                      <a:prstDash val="solid"/>
                      <a:round/>
                      <a:headEnd type="none" w="med" len="med"/>
                      <a:tailEnd type="none" w="med" len="med"/>
                    </a:lnT>
                    <a:lnB w="4763" cap="flat" cmpd="sng" algn="ctr">
                      <a:solidFill>
                        <a:srgbClr val="575757"/>
                      </a:solidFill>
                      <a:prstDash val="solid"/>
                      <a:round/>
                      <a:headEnd type="none" w="med" len="med"/>
                      <a:tailEnd type="none" w="med" len="med"/>
                    </a:lnB>
                    <a:solidFill>
                      <a:srgbClr val="1F1F1F"/>
                    </a:solidFill>
                  </a:tcPr>
                </a:tc>
                <a:tc>
                  <a:txBody>
                    <a:bodyPr/>
                    <a:lstStyle/>
                    <a:p>
                      <a:pPr algn="l" fontAlgn="t">
                        <a:buNone/>
                      </a:pPr>
                      <a:r>
                        <a:rPr lang="en-GB" sz="1200">
                          <a:solidFill>
                            <a:srgbClr val="FF0000"/>
                          </a:solidFill>
                          <a:effectLst/>
                        </a:rPr>
                        <a:t>Type II Topoisomerase involved in decatenation of daughter chromosomes</a:t>
                      </a:r>
                    </a:p>
                  </a:txBody>
                  <a:tcPr marL="20665" marR="13777" marT="13777" marB="12055">
                    <a:lnL w="4763" cap="flat" cmpd="sng" algn="ctr">
                      <a:solidFill>
                        <a:srgbClr val="575757"/>
                      </a:solidFill>
                      <a:prstDash val="solid"/>
                      <a:round/>
                      <a:headEnd type="none" w="med" len="med"/>
                      <a:tailEnd type="none" w="med" len="med"/>
                    </a:lnL>
                    <a:lnR w="4763" cap="flat" cmpd="sng" algn="ctr">
                      <a:solidFill>
                        <a:srgbClr val="575757"/>
                      </a:solidFill>
                      <a:prstDash val="solid"/>
                      <a:round/>
                      <a:headEnd type="none" w="med" len="med"/>
                      <a:tailEnd type="none" w="med" len="med"/>
                    </a:lnR>
                    <a:lnT w="4763" cap="flat" cmpd="sng" algn="ctr">
                      <a:solidFill>
                        <a:srgbClr val="575757"/>
                      </a:solidFill>
                      <a:prstDash val="solid"/>
                      <a:round/>
                      <a:headEnd type="none" w="med" len="med"/>
                      <a:tailEnd type="none" w="med" len="med"/>
                    </a:lnT>
                    <a:lnB w="4763" cap="flat" cmpd="sng" algn="ctr">
                      <a:solidFill>
                        <a:srgbClr val="575757"/>
                      </a:solidFill>
                      <a:prstDash val="solid"/>
                      <a:round/>
                      <a:headEnd type="none" w="med" len="med"/>
                      <a:tailEnd type="none" w="med" len="med"/>
                    </a:lnB>
                    <a:solidFill>
                      <a:srgbClr val="1F1F1F"/>
                    </a:solidFill>
                  </a:tcPr>
                </a:tc>
                <a:extLst>
                  <a:ext uri="{0D108BD9-81ED-4DB2-BD59-A6C34878D82A}">
                    <a16:rowId xmlns:a16="http://schemas.microsoft.com/office/drawing/2014/main" val="3207560536"/>
                  </a:ext>
                </a:extLst>
              </a:tr>
              <a:tr h="289350">
                <a:tc>
                  <a:txBody>
                    <a:bodyPr/>
                    <a:lstStyle/>
                    <a:p>
                      <a:pPr algn="l" fontAlgn="t">
                        <a:buNone/>
                      </a:pPr>
                      <a:r>
                        <a:rPr lang="en-GB" sz="1200" b="1">
                          <a:solidFill>
                            <a:srgbClr val="FF0000"/>
                          </a:solidFill>
                          <a:effectLst/>
                        </a:rPr>
                        <a:t>ligA</a:t>
                      </a:r>
                      <a:endParaRPr lang="en-GB" sz="1200">
                        <a:solidFill>
                          <a:srgbClr val="FF0000"/>
                        </a:solidFill>
                        <a:effectLst/>
                      </a:endParaRPr>
                    </a:p>
                  </a:txBody>
                  <a:tcPr marL="20665" marR="13777" marT="13777" marB="10332">
                    <a:lnL w="4763" cap="flat" cmpd="sng" algn="ctr">
                      <a:solidFill>
                        <a:srgbClr val="575757"/>
                      </a:solidFill>
                      <a:prstDash val="solid"/>
                      <a:round/>
                      <a:headEnd type="none" w="med" len="med"/>
                      <a:tailEnd type="none" w="med" len="med"/>
                    </a:lnL>
                    <a:lnR w="4763" cap="flat" cmpd="sng" algn="ctr">
                      <a:solidFill>
                        <a:srgbClr val="575757"/>
                      </a:solidFill>
                      <a:prstDash val="solid"/>
                      <a:round/>
                      <a:headEnd type="none" w="med" len="med"/>
                      <a:tailEnd type="none" w="med" len="med"/>
                    </a:lnR>
                    <a:lnT w="4763" cap="flat" cmpd="sng" algn="ctr">
                      <a:solidFill>
                        <a:srgbClr val="575757"/>
                      </a:solidFill>
                      <a:prstDash val="solid"/>
                      <a:round/>
                      <a:headEnd type="none" w="med" len="med"/>
                      <a:tailEnd type="none" w="med" len="med"/>
                    </a:lnT>
                    <a:lnB w="4763" cap="flat" cmpd="sng" algn="ctr">
                      <a:solidFill>
                        <a:srgbClr val="575757"/>
                      </a:solidFill>
                      <a:prstDash val="solid"/>
                      <a:round/>
                      <a:headEnd type="none" w="med" len="med"/>
                      <a:tailEnd type="none" w="med" len="med"/>
                    </a:lnB>
                    <a:solidFill>
                      <a:srgbClr val="1F1F1F"/>
                    </a:solidFill>
                  </a:tcPr>
                </a:tc>
                <a:tc>
                  <a:txBody>
                    <a:bodyPr/>
                    <a:lstStyle/>
                    <a:p>
                      <a:pPr algn="l" fontAlgn="t">
                        <a:buNone/>
                      </a:pPr>
                      <a:r>
                        <a:rPr lang="en-GB" sz="1200">
                          <a:solidFill>
                            <a:srgbClr val="FF0000"/>
                          </a:solidFill>
                          <a:effectLst/>
                        </a:rPr>
                        <a:t>DNA Ligase</a:t>
                      </a:r>
                    </a:p>
                  </a:txBody>
                  <a:tcPr marL="20665" marR="13777" marT="13777" marB="10332">
                    <a:lnL w="4763" cap="flat" cmpd="sng" algn="ctr">
                      <a:solidFill>
                        <a:srgbClr val="575757"/>
                      </a:solidFill>
                      <a:prstDash val="solid"/>
                      <a:round/>
                      <a:headEnd type="none" w="med" len="med"/>
                      <a:tailEnd type="none" w="med" len="med"/>
                    </a:lnL>
                    <a:lnR w="4763" cap="flat" cmpd="sng" algn="ctr">
                      <a:solidFill>
                        <a:srgbClr val="575757"/>
                      </a:solidFill>
                      <a:prstDash val="solid"/>
                      <a:round/>
                      <a:headEnd type="none" w="med" len="med"/>
                      <a:tailEnd type="none" w="med" len="med"/>
                    </a:lnR>
                    <a:lnT w="4763" cap="flat" cmpd="sng" algn="ctr">
                      <a:solidFill>
                        <a:srgbClr val="575757"/>
                      </a:solidFill>
                      <a:prstDash val="solid"/>
                      <a:round/>
                      <a:headEnd type="none" w="med" len="med"/>
                      <a:tailEnd type="none" w="med" len="med"/>
                    </a:lnT>
                    <a:lnB w="4763" cap="flat" cmpd="sng" algn="ctr">
                      <a:solidFill>
                        <a:srgbClr val="575757"/>
                      </a:solidFill>
                      <a:prstDash val="solid"/>
                      <a:round/>
                      <a:headEnd type="none" w="med" len="med"/>
                      <a:tailEnd type="none" w="med" len="med"/>
                    </a:lnB>
                    <a:solidFill>
                      <a:srgbClr val="1F1F1F"/>
                    </a:solidFill>
                  </a:tcPr>
                </a:tc>
                <a:tc>
                  <a:txBody>
                    <a:bodyPr/>
                    <a:lstStyle/>
                    <a:p>
                      <a:pPr algn="l" fontAlgn="t">
                        <a:buNone/>
                      </a:pPr>
                      <a:r>
                        <a:rPr lang="en-GB" sz="1200" dirty="0">
                          <a:solidFill>
                            <a:srgbClr val="FF0000"/>
                          </a:solidFill>
                          <a:effectLst/>
                        </a:rPr>
                        <a:t>Fixes nicks in the DNA backbone during replication and repair</a:t>
                      </a:r>
                    </a:p>
                  </a:txBody>
                  <a:tcPr marL="20665" marR="13777" marT="13777" marB="10332">
                    <a:lnL w="4763" cap="flat" cmpd="sng" algn="ctr">
                      <a:solidFill>
                        <a:srgbClr val="575757"/>
                      </a:solidFill>
                      <a:prstDash val="solid"/>
                      <a:round/>
                      <a:headEnd type="none" w="med" len="med"/>
                      <a:tailEnd type="none" w="med" len="med"/>
                    </a:lnL>
                    <a:lnR w="4763" cap="flat" cmpd="sng" algn="ctr">
                      <a:solidFill>
                        <a:srgbClr val="575757"/>
                      </a:solidFill>
                      <a:prstDash val="solid"/>
                      <a:round/>
                      <a:headEnd type="none" w="med" len="med"/>
                      <a:tailEnd type="none" w="med" len="med"/>
                    </a:lnR>
                    <a:lnT w="4763" cap="flat" cmpd="sng" algn="ctr">
                      <a:solidFill>
                        <a:srgbClr val="575757"/>
                      </a:solidFill>
                      <a:prstDash val="solid"/>
                      <a:round/>
                      <a:headEnd type="none" w="med" len="med"/>
                      <a:tailEnd type="none" w="med" len="med"/>
                    </a:lnT>
                    <a:lnB w="4763" cap="flat" cmpd="sng" algn="ctr">
                      <a:solidFill>
                        <a:srgbClr val="575757"/>
                      </a:solidFill>
                      <a:prstDash val="solid"/>
                      <a:round/>
                      <a:headEnd type="none" w="med" len="med"/>
                      <a:tailEnd type="none" w="med" len="med"/>
                    </a:lnB>
                    <a:solidFill>
                      <a:srgbClr val="1F1F1F"/>
                    </a:solidFill>
                  </a:tcPr>
                </a:tc>
                <a:extLst>
                  <a:ext uri="{0D108BD9-81ED-4DB2-BD59-A6C34878D82A}">
                    <a16:rowId xmlns:a16="http://schemas.microsoft.com/office/drawing/2014/main" val="1660638169"/>
                  </a:ext>
                </a:extLst>
              </a:tr>
            </a:tbl>
          </a:graphicData>
        </a:graphic>
      </p:graphicFrame>
      <p:sp>
        <p:nvSpPr>
          <p:cNvPr id="8" name="TextBox 7">
            <a:extLst>
              <a:ext uri="{FF2B5EF4-FFF2-40B4-BE49-F238E27FC236}">
                <a16:creationId xmlns:a16="http://schemas.microsoft.com/office/drawing/2014/main" id="{9E6E3964-81C9-28F7-25DD-9E48A80571E3}"/>
              </a:ext>
            </a:extLst>
          </p:cNvPr>
          <p:cNvSpPr txBox="1"/>
          <p:nvPr/>
        </p:nvSpPr>
        <p:spPr>
          <a:xfrm>
            <a:off x="911525" y="5925711"/>
            <a:ext cx="4572000" cy="369332"/>
          </a:xfrm>
          <a:prstGeom prst="rect">
            <a:avLst/>
          </a:prstGeom>
          <a:noFill/>
        </p:spPr>
        <p:txBody>
          <a:bodyPr wrap="square">
            <a:spAutoFit/>
          </a:bodyPr>
          <a:lstStyle/>
          <a:p>
            <a:r>
              <a:rPr lang="en-GB" dirty="0"/>
              <a:t>Click </a:t>
            </a:r>
            <a:r>
              <a:rPr lang="en-GB" dirty="0">
                <a:hlinkClick r:id="rId2"/>
              </a:rPr>
              <a:t>here</a:t>
            </a:r>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6613" y="2235058"/>
            <a:ext cx="7736466" cy="1169551"/>
          </a:xfrm>
          <a:prstGeom prst="rect">
            <a:avLst/>
          </a:prstGeom>
          <a:noFill/>
        </p:spPr>
        <p:txBody>
          <a:bodyPr wrap="square">
            <a:spAutoFit/>
          </a:bodyPr>
          <a:lstStyle/>
          <a:p>
            <a:pPr>
              <a:defRPr sz="1000">
                <a:latin typeface="Comic Sans MS"/>
              </a:defRPr>
            </a:pPr>
            <a:r>
              <a:rPr dirty="0"/>
              <a:t>It uses a decorative font and lacks spacing.</a:t>
            </a:r>
            <a:r>
              <a:rPr lang="en-GB" dirty="0"/>
              <a:t> </a:t>
            </a:r>
            <a:r>
              <a:rPr lang="en-GB" sz="1000" dirty="0"/>
              <a:t>The elucidation of the structure of the double helix by James Watson and Francis Crick in 1953 provided a hint as to how DNA is copied during the process of </a:t>
            </a:r>
            <a:r>
              <a:rPr lang="en-GB" sz="1000" b="1" i="1" dirty="0"/>
              <a:t>DNA replication</a:t>
            </a:r>
            <a:r>
              <a:rPr lang="en-GB" sz="1000" dirty="0"/>
              <a:t>. Separating the strands of the double helix would provide two templates for the synthesis of new complementary strands, but exactly how new DNA molecules were constructed was still unclear. In one model, </a:t>
            </a:r>
            <a:r>
              <a:rPr lang="en-GB" sz="1000" b="1" i="1" dirty="0"/>
              <a:t>semiconservative replication</a:t>
            </a:r>
            <a:r>
              <a:rPr lang="en-GB" sz="1000" i="1" dirty="0"/>
              <a:t>,</a:t>
            </a:r>
            <a:r>
              <a:rPr lang="en-GB" sz="1000" dirty="0"/>
              <a:t> the two strands of the double helix separate during DNA replication, and each strand serves as a template from which the new complementary strand is copied. After replication in this model, each double-stranded DNA includes one parental or “old” strand and one daughter or “new” strand. </a:t>
            </a:r>
            <a:r>
              <a:rPr lang="en-GB" dirty="0"/>
              <a:t> This slide contains too much text in a single textbox without structure or headings. </a:t>
            </a:r>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TotalTime>
  <Words>412</Words>
  <Application>Microsoft Office PowerPoint</Application>
  <PresentationFormat>On-screen Show (4:3)</PresentationFormat>
  <Paragraphs>51</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DNA Replication</vt:lpstr>
      <vt:lpstr>What is DNA Replication?</vt:lpstr>
      <vt:lpstr>Replication Fork</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Alisha Aman</dc:creator>
  <cp:keywords/>
  <dc:description>generated using python-pptx</dc:description>
  <cp:lastModifiedBy>Alisha Aman</cp:lastModifiedBy>
  <cp:revision>2</cp:revision>
  <dcterms:created xsi:type="dcterms:W3CDTF">2013-01-27T09:14:16Z</dcterms:created>
  <dcterms:modified xsi:type="dcterms:W3CDTF">2025-08-11T07:56:54Z</dcterms:modified>
  <cp:category/>
</cp:coreProperties>
</file>