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20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1E0463-7149-4DB9-95F4-3D10B41E6BDF}" v="1" dt="2024-10-23T14:59:07.6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0BCA6-C0BC-D82A-BFD9-C983F274B9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FE01E-910D-7BC6-3B00-48BD13FEAE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10CF3-3F38-8CF3-2BCC-6311C32AE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3E21-CD6D-464B-805C-929CA9EBC1A0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902F6-6F6D-095C-A5D1-0CD552A18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F38C9-C3DF-9FD8-C684-1BCDCFC53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7163-170C-4E3C-B054-DCA036F56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09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A8A29-0A36-DF3F-2352-9CAE48779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E13261-7805-96BD-3336-EB7227E2A5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D70BB-B0EC-C0B5-0132-531E128E6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3E21-CD6D-464B-805C-929CA9EBC1A0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5DA09-490E-57DD-1218-9A7F6C2B7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C0BA8-7E7A-5CE4-EFAD-A3F5DD972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7163-170C-4E3C-B054-DCA036F56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541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992E14-3C31-0610-E8FB-6D39B9F50B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A41F8C-CEDE-A803-CD60-183F68CF7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DC605-C65D-0602-6588-FDC047A12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3E21-CD6D-464B-805C-929CA9EBC1A0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5574F-6CD3-A48A-327E-666542763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5F60B-5727-8B2E-558E-F225F7166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7163-170C-4E3C-B054-DCA036F56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66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370CA-D321-5108-BBA3-255928AAE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5CFC3-31ED-4907-A485-D798298A4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F94CA-68CE-C340-2557-AC4163C90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3E21-CD6D-464B-805C-929CA9EBC1A0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4027C-4CE5-7CAF-801B-3B6D737C3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4931D-78AF-E01C-5223-982189080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7163-170C-4E3C-B054-DCA036F56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9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FD917-8A9D-4E37-158A-1373FD953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7D46C-83CF-74E2-1218-BF3BDAB10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0927E-F80A-3C06-0E17-967D58992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3E21-CD6D-464B-805C-929CA9EBC1A0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ADD0D-D3DA-3E99-0842-3C7F4BA7A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0EAE2-63C5-54CF-94D9-2C0237CD1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7163-170C-4E3C-B054-DCA036F56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4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3160A-A072-445F-497C-240B20A3C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7183A-2B7E-A0B4-CE28-155B7EA999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946524-0304-1F4C-11D3-E8EB5F08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7747E9-B0AF-024B-7C1D-EE9721166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3E21-CD6D-464B-805C-929CA9EBC1A0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79A982-32A2-925E-B3E6-0121B7EAF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39E54-D009-0272-7F2A-3A00E7E38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7163-170C-4E3C-B054-DCA036F56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91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7DF92-009C-8CE4-7024-AFB459B69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10F97-8A23-D4B1-2E96-7D321D1A1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7BE0E-D252-EE3D-437A-9F72DFA4D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0F3DDE-D765-07A2-8801-79DAE707CB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26553C-4E33-C6BF-49F5-D92784BE17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12F2F9-44DC-BC1C-F7D1-A08CEE4CC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3E21-CD6D-464B-805C-929CA9EBC1A0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3926D0-1947-3421-02CC-EFEB3DC4D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5596B2-A796-E87E-2656-5E9B45D8A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7163-170C-4E3C-B054-DCA036F56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2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2DA02-7189-9407-2A53-2C600A428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5D51F8-E07C-98AC-662D-9A3C82697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3E21-CD6D-464B-805C-929CA9EBC1A0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5047F2-ABF3-4A37-02AD-2B74AA6EB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93EAB-D267-78FA-BCD2-F69A616F8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7163-170C-4E3C-B054-DCA036F56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44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5E978C-C897-BA86-60AB-17BDD5A3F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3E21-CD6D-464B-805C-929CA9EBC1A0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D8124E-DDC8-171D-9F80-4E58A99CF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E3ACAE-D6E3-1E05-62A7-9CEA95C7D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7163-170C-4E3C-B054-DCA036F56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05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CC435-FD76-E4D8-540C-85B4BAA2B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CAA5D-2E16-B596-0972-45B36558A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807A9C-2265-8A1E-FFB3-935EDDFC5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AB655-4454-8817-9470-E819FA32F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3E21-CD6D-464B-805C-929CA9EBC1A0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E091F7-8F15-0723-70D6-128EA1DD4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49985-73B3-33B0-392A-699ADA9E5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7163-170C-4E3C-B054-DCA036F56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17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35060-9729-3481-E1B6-23CA878C5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A08B42-6717-33B3-03D1-B137F83BE8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0BF7CA-9AFD-41B8-DA62-EB48C16F4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10C1B3-A04F-34CC-3CFE-8F03676F6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3E21-CD6D-464B-805C-929CA9EBC1A0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1F4527-07F8-0D78-DFDA-6D5648E32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69A041-51D0-A9A3-397F-5BA71343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7163-170C-4E3C-B054-DCA036F56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911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F802E0-9ABD-DD9E-6E00-1B3CC5034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C8DC1-B997-F6C4-F11C-45B5FE7CC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28355-3347-2D79-9DCF-B086F76C64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863E21-CD6D-464B-805C-929CA9EBC1A0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A0F5E-1F3F-AE95-5BCF-5D8E3DA6A3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38749-B340-E3A0-D1E8-436D4B4505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797163-170C-4E3C-B054-DCA036F56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62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849EB-D627-47B7-146B-0C56CBD834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7948" y="1575412"/>
            <a:ext cx="4745622" cy="1655762"/>
          </a:xfrm>
        </p:spPr>
        <p:txBody>
          <a:bodyPr>
            <a:normAutofit/>
          </a:bodyPr>
          <a:lstStyle/>
          <a:p>
            <a:r>
              <a:rPr lang="en-US" sz="5600" dirty="0" err="1">
                <a:solidFill>
                  <a:srgbClr val="78206E"/>
                </a:solidFill>
              </a:rPr>
              <a:t>SustainAqua</a:t>
            </a:r>
            <a:r>
              <a:rPr lang="en-US" sz="5600" dirty="0">
                <a:solidFill>
                  <a:srgbClr val="78206E"/>
                </a:solidFill>
              </a:rPr>
              <a:t> Solutions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A85863-0466-8796-10E1-D49054EA46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060" y="3423618"/>
            <a:ext cx="4969398" cy="1655762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/>
              <a:t>Harsimran</a:t>
            </a:r>
            <a:r>
              <a:rPr lang="en-US" b="1" dirty="0"/>
              <a:t> Singh Sodhi</a:t>
            </a:r>
          </a:p>
          <a:p>
            <a:r>
              <a:rPr lang="en-US" dirty="0"/>
              <a:t>(Geography and Geospatial Sciences)</a:t>
            </a:r>
          </a:p>
          <a:p>
            <a:r>
              <a:rPr lang="en-US" b="1" dirty="0"/>
              <a:t>Muhammad Ali Shafique </a:t>
            </a:r>
          </a:p>
          <a:p>
            <a:r>
              <a:rPr lang="en-US" dirty="0"/>
              <a:t>(Electrical and Computer Engineering)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A0286C-525C-9D6D-12C2-6D3A2007DBFB}"/>
              </a:ext>
            </a:extLst>
          </p:cNvPr>
          <p:cNvSpPr/>
          <p:nvPr/>
        </p:nvSpPr>
        <p:spPr>
          <a:xfrm>
            <a:off x="-1" y="0"/>
            <a:ext cx="12192001" cy="9028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6139DF-58DF-2182-19D7-2EB22819B56A}"/>
              </a:ext>
            </a:extLst>
          </p:cNvPr>
          <p:cNvSpPr/>
          <p:nvPr/>
        </p:nvSpPr>
        <p:spPr>
          <a:xfrm>
            <a:off x="-2" y="6261904"/>
            <a:ext cx="12192001" cy="59609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DCCED8-4586-C709-32C9-A2060D4E5180}"/>
              </a:ext>
            </a:extLst>
          </p:cNvPr>
          <p:cNvSpPr/>
          <p:nvPr/>
        </p:nvSpPr>
        <p:spPr>
          <a:xfrm>
            <a:off x="-2" y="0"/>
            <a:ext cx="12192002" cy="92481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78206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7D64D4-BB0F-EBA2-DF54-0B6E383D5401}"/>
              </a:ext>
            </a:extLst>
          </p:cNvPr>
          <p:cNvSpPr/>
          <p:nvPr/>
        </p:nvSpPr>
        <p:spPr>
          <a:xfrm>
            <a:off x="0" y="6261904"/>
            <a:ext cx="12192002" cy="61836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78206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337689-081C-1839-ADF0-D47B83D3570C}"/>
              </a:ext>
            </a:extLst>
          </p:cNvPr>
          <p:cNvSpPr txBox="1"/>
          <p:nvPr/>
        </p:nvSpPr>
        <p:spPr>
          <a:xfrm>
            <a:off x="88492" y="6386422"/>
            <a:ext cx="3303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Kansas State University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B7E1EF-DB50-7747-06F8-A01D52E9DE66}"/>
              </a:ext>
            </a:extLst>
          </p:cNvPr>
          <p:cNvSpPr txBox="1"/>
          <p:nvPr/>
        </p:nvSpPr>
        <p:spPr>
          <a:xfrm>
            <a:off x="8799869" y="6386422"/>
            <a:ext cx="3303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Dated: 10/31/2024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D9FA04-FB9F-DF83-5EDB-B4243DD87F20}"/>
              </a:ext>
            </a:extLst>
          </p:cNvPr>
          <p:cNvSpPr txBox="1"/>
          <p:nvPr/>
        </p:nvSpPr>
        <p:spPr>
          <a:xfrm>
            <a:off x="4661982" y="95965"/>
            <a:ext cx="7441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 err="1">
                <a:solidFill>
                  <a:schemeClr val="bg1"/>
                </a:solidFill>
              </a:rPr>
              <a:t>WildCat</a:t>
            </a:r>
            <a:r>
              <a:rPr lang="en-US" sz="4000" dirty="0">
                <a:solidFill>
                  <a:schemeClr val="bg1"/>
                </a:solidFill>
              </a:rPr>
              <a:t> Hackathon 2024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9D74FA2-D2CF-EA0D-3446-1D78F4C3DE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25" r="15801"/>
          <a:stretch/>
        </p:blipFill>
        <p:spPr>
          <a:xfrm>
            <a:off x="5360074" y="1545916"/>
            <a:ext cx="6649071" cy="342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660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1635179-4046-71E3-5BC1-CCD1BE17585F}"/>
              </a:ext>
            </a:extLst>
          </p:cNvPr>
          <p:cNvSpPr/>
          <p:nvPr/>
        </p:nvSpPr>
        <p:spPr>
          <a:xfrm>
            <a:off x="185195" y="186812"/>
            <a:ext cx="3576576" cy="6528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59089C-33C2-5215-7D19-F71BCC0B7B64}"/>
              </a:ext>
            </a:extLst>
          </p:cNvPr>
          <p:cNvSpPr/>
          <p:nvPr/>
        </p:nvSpPr>
        <p:spPr>
          <a:xfrm>
            <a:off x="300941" y="272189"/>
            <a:ext cx="3345083" cy="28936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 Parameters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481086-9779-25A8-8C48-328C60B691C8}"/>
              </a:ext>
            </a:extLst>
          </p:cNvPr>
          <p:cNvSpPr/>
          <p:nvPr/>
        </p:nvSpPr>
        <p:spPr>
          <a:xfrm>
            <a:off x="300941" y="4354038"/>
            <a:ext cx="3345083" cy="28936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Preprocessing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EEC2C4-D6A4-F89F-1DEF-CFDDECE39A7C}"/>
              </a:ext>
            </a:extLst>
          </p:cNvPr>
          <p:cNvSpPr txBox="1"/>
          <p:nvPr/>
        </p:nvSpPr>
        <p:spPr>
          <a:xfrm>
            <a:off x="0" y="704074"/>
            <a:ext cx="1666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solidFill>
                  <a:schemeClr val="accent5">
                    <a:lumMod val="75000"/>
                  </a:schemeClr>
                </a:solidFill>
              </a:rPr>
              <a:t>Datasets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AB08B0-226D-D161-9474-6B1C2AAD3EF5}"/>
              </a:ext>
            </a:extLst>
          </p:cNvPr>
          <p:cNvSpPr txBox="1"/>
          <p:nvPr/>
        </p:nvSpPr>
        <p:spPr>
          <a:xfrm>
            <a:off x="212312" y="1234763"/>
            <a:ext cx="129557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1)</a:t>
            </a:r>
            <a:r>
              <a:rPr lang="en-US" sz="1200" dirty="0"/>
              <a:t> </a:t>
            </a:r>
            <a:r>
              <a:rPr lang="en-US" sz="1200"/>
              <a:t>Ceres Image</a:t>
            </a:r>
            <a:endParaRPr lang="en-US" sz="1200" dirty="0"/>
          </a:p>
          <a:p>
            <a:r>
              <a:rPr lang="en-US" sz="1200" b="1" dirty="0"/>
              <a:t>2) </a:t>
            </a:r>
            <a:r>
              <a:rPr lang="en-US" sz="1200" dirty="0"/>
              <a:t>Climate and Weather</a:t>
            </a:r>
          </a:p>
          <a:p>
            <a:r>
              <a:rPr lang="en-US" sz="1200" b="1" dirty="0"/>
              <a:t>3) </a:t>
            </a:r>
            <a:r>
              <a:rPr lang="en-US" sz="1200" dirty="0"/>
              <a:t>Electrical Conductivity</a:t>
            </a:r>
          </a:p>
          <a:p>
            <a:r>
              <a:rPr lang="en-US" sz="1200" b="1" dirty="0"/>
              <a:t>4) </a:t>
            </a:r>
            <a:r>
              <a:rPr lang="en-US" sz="1200" dirty="0"/>
              <a:t>TAPS management</a:t>
            </a:r>
          </a:p>
          <a:p>
            <a:r>
              <a:rPr lang="en-US" sz="1200" b="1" dirty="0"/>
              <a:t>5) </a:t>
            </a:r>
            <a:r>
              <a:rPr lang="en-US" sz="1200" dirty="0"/>
              <a:t>Neutron Probe dataset</a:t>
            </a:r>
          </a:p>
          <a:p>
            <a:r>
              <a:rPr lang="en-US" sz="1200" b="1" dirty="0"/>
              <a:t>6) </a:t>
            </a:r>
            <a:r>
              <a:rPr lang="en-US" sz="1200" dirty="0"/>
              <a:t>Plot boundaries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C043BF-8921-31EB-A566-7DC0DE8F6D2A}"/>
              </a:ext>
            </a:extLst>
          </p:cNvPr>
          <p:cNvSpPr txBox="1"/>
          <p:nvPr/>
        </p:nvSpPr>
        <p:spPr>
          <a:xfrm>
            <a:off x="1735701" y="588750"/>
            <a:ext cx="1666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err="1">
                <a:solidFill>
                  <a:schemeClr val="accent5">
                    <a:lumMod val="75000"/>
                  </a:schemeClr>
                </a:solidFill>
              </a:rPr>
              <a:t>Streamlit</a:t>
            </a:r>
            <a:r>
              <a:rPr lang="en-US" u="sng" dirty="0">
                <a:solidFill>
                  <a:schemeClr val="accent5">
                    <a:lumMod val="75000"/>
                  </a:schemeClr>
                </a:solidFill>
              </a:rPr>
              <a:t> Parameters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C614D1-E91D-D063-66CD-AF8E3FC43BA0}"/>
              </a:ext>
            </a:extLst>
          </p:cNvPr>
          <p:cNvSpPr txBox="1"/>
          <p:nvPr/>
        </p:nvSpPr>
        <p:spPr>
          <a:xfrm>
            <a:off x="1494846" y="1239050"/>
            <a:ext cx="21905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1) Nitrogen Fertilizer</a:t>
            </a:r>
            <a:r>
              <a:rPr lang="en-US" sz="1200" dirty="0"/>
              <a:t>: </a:t>
            </a:r>
            <a:r>
              <a:rPr lang="en-US" sz="1200" dirty="0" err="1"/>
              <a:t>datewise</a:t>
            </a:r>
            <a:endParaRPr lang="en-US" sz="1200" dirty="0"/>
          </a:p>
          <a:p>
            <a:r>
              <a:rPr lang="en-US" sz="1200" b="1" dirty="0"/>
              <a:t>2) Irrigation Applied: </a:t>
            </a:r>
            <a:r>
              <a:rPr lang="en-US" sz="1200" dirty="0" err="1"/>
              <a:t>datewise</a:t>
            </a:r>
            <a:endParaRPr lang="en-US" sz="1200" dirty="0"/>
          </a:p>
          <a:p>
            <a:r>
              <a:rPr lang="en-US" sz="1200" b="1" dirty="0"/>
              <a:t>3) Electrical Conductivity and pH:</a:t>
            </a:r>
            <a:r>
              <a:rPr lang="en-US" sz="1200" dirty="0"/>
              <a:t> depth wise</a:t>
            </a:r>
          </a:p>
          <a:p>
            <a:r>
              <a:rPr lang="en-US" sz="1200" b="1" dirty="0"/>
              <a:t>4) Volumetric Water Content: </a:t>
            </a:r>
            <a:r>
              <a:rPr lang="en-US" sz="1200" dirty="0"/>
              <a:t>CWR, ER, planting date, ET₀</a:t>
            </a:r>
          </a:p>
          <a:p>
            <a:r>
              <a:rPr lang="en-US" sz="1200" b="1" dirty="0"/>
              <a:t>5) Weather and Climate: </a:t>
            </a:r>
            <a:r>
              <a:rPr lang="en-US" sz="1200" dirty="0"/>
              <a:t>Climatic Parameters</a:t>
            </a:r>
          </a:p>
          <a:p>
            <a:r>
              <a:rPr lang="en-US" sz="1200" b="1" dirty="0"/>
              <a:t>6) </a:t>
            </a:r>
            <a:r>
              <a:rPr lang="en-US" sz="1200" b="1" dirty="0" err="1"/>
              <a:t>NDVI_Ceres</a:t>
            </a:r>
            <a:r>
              <a:rPr lang="en-US" sz="1200" b="1" dirty="0"/>
              <a:t>: </a:t>
            </a:r>
            <a:r>
              <a:rPr lang="en-US" sz="1200" dirty="0" err="1"/>
              <a:t>datewise</a:t>
            </a:r>
            <a:endParaRPr lang="en-US" sz="1200" dirty="0"/>
          </a:p>
          <a:p>
            <a:r>
              <a:rPr lang="en-US" sz="1200" b="1" dirty="0"/>
              <a:t>7) Crop Water Requirement Analysis: </a:t>
            </a:r>
            <a:r>
              <a:rPr lang="en-US" sz="1200" dirty="0" err="1"/>
              <a:t>Datewise</a:t>
            </a:r>
            <a:r>
              <a:rPr lang="en-US" sz="1200" dirty="0"/>
              <a:t>, climate dates, Planting and Growth Stage wise</a:t>
            </a:r>
            <a:endParaRPr lang="en-US" sz="12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50BD8E-8928-DB59-0BD9-4CEE723F8DDA}"/>
              </a:ext>
            </a:extLst>
          </p:cNvPr>
          <p:cNvSpPr txBox="1"/>
          <p:nvPr/>
        </p:nvSpPr>
        <p:spPr>
          <a:xfrm>
            <a:off x="246928" y="4804025"/>
            <a:ext cx="33450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1) Data Filtering</a:t>
            </a:r>
            <a:r>
              <a:rPr lang="en-US" sz="1200" dirty="0"/>
              <a:t>: dropping rows, Computing Statistics while Ignoring NA</a:t>
            </a:r>
          </a:p>
          <a:p>
            <a:r>
              <a:rPr lang="en-US" sz="1200" b="1" dirty="0"/>
              <a:t>2) Data merging: </a:t>
            </a:r>
            <a:r>
              <a:rPr lang="en-US" sz="1200" dirty="0"/>
              <a:t>TRT_ID, </a:t>
            </a:r>
            <a:r>
              <a:rPr lang="en-US" sz="1200" dirty="0" err="1"/>
              <a:t>Plot_ID</a:t>
            </a:r>
            <a:r>
              <a:rPr lang="en-US" sz="1200" dirty="0"/>
              <a:t>, </a:t>
            </a:r>
            <a:r>
              <a:rPr lang="en-US" sz="1200" dirty="0" err="1"/>
              <a:t>Block_ID</a:t>
            </a:r>
            <a:r>
              <a:rPr lang="en-US" sz="1200" dirty="0"/>
              <a:t> wise</a:t>
            </a:r>
          </a:p>
          <a:p>
            <a:r>
              <a:rPr lang="en-US" sz="1200" b="1" dirty="0"/>
              <a:t>3)  Feature Engineering: </a:t>
            </a:r>
            <a:r>
              <a:rPr lang="en-US" sz="1200" dirty="0"/>
              <a:t>Creating new variables for data analysis</a:t>
            </a:r>
          </a:p>
          <a:p>
            <a:r>
              <a:rPr lang="en-US" sz="1200" b="1" dirty="0"/>
              <a:t>4)  Spatial averaging: </a:t>
            </a:r>
            <a:r>
              <a:rPr lang="en-US" sz="1200" dirty="0"/>
              <a:t>Taking means for plotting and data analysis</a:t>
            </a:r>
          </a:p>
          <a:p>
            <a:r>
              <a:rPr lang="en-US" sz="1200" b="1" dirty="0"/>
              <a:t>5)  Spatial Data enrichment: </a:t>
            </a:r>
            <a:r>
              <a:rPr lang="en-US" sz="1200" dirty="0"/>
              <a:t>Adding spatial information to Non-spatial Data</a:t>
            </a:r>
            <a:endParaRPr lang="en-US" sz="1200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B7E414E-9C37-91C3-2912-55D1998CB19E}"/>
              </a:ext>
            </a:extLst>
          </p:cNvPr>
          <p:cNvSpPr/>
          <p:nvPr/>
        </p:nvSpPr>
        <p:spPr>
          <a:xfrm>
            <a:off x="3993263" y="186812"/>
            <a:ext cx="4641449" cy="65286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6CFB7E0-EB0B-94DC-428B-3440082A7690}"/>
              </a:ext>
            </a:extLst>
          </p:cNvPr>
          <p:cNvSpPr/>
          <p:nvPr/>
        </p:nvSpPr>
        <p:spPr>
          <a:xfrm>
            <a:off x="8634714" y="186813"/>
            <a:ext cx="3383664" cy="34114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1D3119F-32CF-DBB4-3A02-4911C4ACA1F6}"/>
              </a:ext>
            </a:extLst>
          </p:cNvPr>
          <p:cNvSpPr/>
          <p:nvPr/>
        </p:nvSpPr>
        <p:spPr>
          <a:xfrm>
            <a:off x="8634714" y="3598289"/>
            <a:ext cx="3383664" cy="31171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 descr="A graph showing the growth of the stock market&#10;&#10;Description automatically generated">
            <a:extLst>
              <a:ext uri="{FF2B5EF4-FFF2-40B4-BE49-F238E27FC236}">
                <a16:creationId xmlns:a16="http://schemas.microsoft.com/office/drawing/2014/main" id="{43AE2E47-D108-19D5-BC70-B323936905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086" y="3045507"/>
            <a:ext cx="4380982" cy="1477935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69555A4-2165-A96A-4FB7-1C10CDB9E799}"/>
              </a:ext>
            </a:extLst>
          </p:cNvPr>
          <p:cNvSpPr/>
          <p:nvPr/>
        </p:nvSpPr>
        <p:spPr>
          <a:xfrm>
            <a:off x="4002626" y="189747"/>
            <a:ext cx="8025112" cy="28936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Dashboard Features and Results</a:t>
            </a:r>
          </a:p>
        </p:txBody>
      </p:sp>
      <p:pic>
        <p:nvPicPr>
          <p:cNvPr id="31" name="Picture 30" descr="A chart of a number of water content&#10;&#10;Description automatically generated with medium confidence">
            <a:extLst>
              <a:ext uri="{FF2B5EF4-FFF2-40B4-BE49-F238E27FC236}">
                <a16:creationId xmlns:a16="http://schemas.microsoft.com/office/drawing/2014/main" id="{A3B7840C-B0DB-D735-A65F-FAB2F218A5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045" y="4559153"/>
            <a:ext cx="2143642" cy="2069527"/>
          </a:xfrm>
          <a:prstGeom prst="rect">
            <a:avLst/>
          </a:prstGeom>
        </p:spPr>
      </p:pic>
      <p:pic>
        <p:nvPicPr>
          <p:cNvPr id="33" name="Picture 32" descr="A graph of blue and white lines&#10;&#10;Description automatically generated with medium confidence">
            <a:extLst>
              <a:ext uri="{FF2B5EF4-FFF2-40B4-BE49-F238E27FC236}">
                <a16:creationId xmlns:a16="http://schemas.microsoft.com/office/drawing/2014/main" id="{A7C23DDE-9A0A-6432-1645-52567729CC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179" y="4643405"/>
            <a:ext cx="1904038" cy="198155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B3B645D-B2B6-10F2-5315-9AA1390E03EB}"/>
              </a:ext>
            </a:extLst>
          </p:cNvPr>
          <p:cNvSpPr txBox="1"/>
          <p:nvPr/>
        </p:nvSpPr>
        <p:spPr>
          <a:xfrm>
            <a:off x="4002626" y="595365"/>
            <a:ext cx="459796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1) Nitrogen Fertilizer</a:t>
            </a:r>
            <a:r>
              <a:rPr lang="en-US" sz="1200" dirty="0"/>
              <a:t>: Treatments, Hybrids, Spatial and Box Plots + A.I.</a:t>
            </a:r>
          </a:p>
          <a:p>
            <a:r>
              <a:rPr lang="en-US" sz="1200" b="1" dirty="0"/>
              <a:t>2) Irrigation Applied: </a:t>
            </a:r>
            <a:r>
              <a:rPr lang="en-US" sz="1200" dirty="0"/>
              <a:t>Treatments, Hybrids, Spatial and Box Plots + A.I.</a:t>
            </a:r>
          </a:p>
          <a:p>
            <a:r>
              <a:rPr lang="en-US" sz="1200" b="1" dirty="0"/>
              <a:t>3) Electrical Conductivity and pH: </a:t>
            </a:r>
            <a:r>
              <a:rPr lang="en-US" sz="1200" dirty="0" err="1"/>
              <a:t>Depthwise</a:t>
            </a:r>
            <a:r>
              <a:rPr lang="en-US" sz="1200" dirty="0"/>
              <a:t>, Spatial and Box plots + A.I.</a:t>
            </a:r>
          </a:p>
          <a:p>
            <a:r>
              <a:rPr lang="en-US" sz="1200" b="1" dirty="0"/>
              <a:t>4) Volumetric Water Content: </a:t>
            </a:r>
            <a:r>
              <a:rPr lang="en-US" sz="1200" dirty="0" err="1"/>
              <a:t>Depthwise</a:t>
            </a:r>
            <a:r>
              <a:rPr lang="en-US" sz="1200" dirty="0"/>
              <a:t>, Spatial and Box Plots + A.I.</a:t>
            </a:r>
          </a:p>
          <a:p>
            <a:r>
              <a:rPr lang="en-US" sz="1200" b="1" dirty="0"/>
              <a:t>5) Weather and Climate: </a:t>
            </a:r>
            <a:r>
              <a:rPr lang="en-US" sz="1200" dirty="0"/>
              <a:t>Values of Variables like Temperature, Precipitation + A.I.</a:t>
            </a:r>
          </a:p>
          <a:p>
            <a:r>
              <a:rPr lang="en-US" sz="1200" b="1" dirty="0"/>
              <a:t>6) </a:t>
            </a:r>
            <a:r>
              <a:rPr lang="en-US" sz="1200" b="1" dirty="0" err="1"/>
              <a:t>NDVI_Ceres</a:t>
            </a:r>
            <a:r>
              <a:rPr lang="en-US" sz="1200" b="1" dirty="0"/>
              <a:t>: </a:t>
            </a:r>
            <a:r>
              <a:rPr lang="en-US" sz="1200" dirty="0"/>
              <a:t>Spatial and Box Plots in time series + A.I.</a:t>
            </a:r>
          </a:p>
          <a:p>
            <a:r>
              <a:rPr lang="en-US" sz="1200" b="1" dirty="0"/>
              <a:t>7) Crop Water Requirement:  </a:t>
            </a:r>
            <a:r>
              <a:rPr lang="en-US" sz="1200" dirty="0"/>
              <a:t>Customized Relationship between Variables + A.I.</a:t>
            </a:r>
            <a:endParaRPr lang="en-US" sz="12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A93AACE-655E-3304-B32B-40D0B9AD20E8}"/>
              </a:ext>
            </a:extLst>
          </p:cNvPr>
          <p:cNvSpPr txBox="1"/>
          <p:nvPr/>
        </p:nvSpPr>
        <p:spPr>
          <a:xfrm>
            <a:off x="8876529" y="609843"/>
            <a:ext cx="2920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solidFill>
                  <a:schemeClr val="accent5">
                    <a:lumMod val="75000"/>
                  </a:schemeClr>
                </a:solidFill>
              </a:rPr>
              <a:t>Methods and Calculations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3A36A54-E66D-577A-1C8F-9CFA7E24FC18}"/>
                  </a:ext>
                </a:extLst>
              </p:cNvPr>
              <p:cNvSpPr txBox="1"/>
              <p:nvPr/>
            </p:nvSpPr>
            <p:spPr>
              <a:xfrm>
                <a:off x="8737377" y="945184"/>
                <a:ext cx="3207131" cy="11812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𝑬𝑻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0.0023 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𝑎𝑣𝑔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+17.8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ad>
                      <m:radPr>
                        <m:degHide m:val="on"/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𝑚𝑖𝑛</m:t>
                                </m:r>
                              </m:sub>
                            </m:sSub>
                          </m:e>
                        </m:d>
                        <m:r>
                          <m:rPr>
                            <m:nor/>
                          </m:rPr>
                          <a:rPr lang="en-US" sz="1200" dirty="0"/>
                          <m:t> </m:t>
                        </m:r>
                      </m:e>
                    </m:rad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 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en-US" sz="1200" b="0" dirty="0">
                  <a:ea typeface="Cambria Math" panose="02040503050406030204" pitchFamily="18" charset="0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𝑬𝑻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𝐸𝑇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sz="1200" dirty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𝑬𝑹</m:t>
                    </m:r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2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𝑓𝑓𝑖𝑐𝑖𝑒𝑛𝑐𝑦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𝐹𝑎𝑐𝑡𝑜𝑟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3A36A54-E66D-577A-1C8F-9CFA7E24F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7377" y="945184"/>
                <a:ext cx="3207131" cy="1181285"/>
              </a:xfrm>
              <a:prstGeom prst="rect">
                <a:avLst/>
              </a:prstGeom>
              <a:blipFill>
                <a:blip r:embed="rId5"/>
                <a:stretch>
                  <a:fillRect l="-2662" b="-56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E111861-7EB5-4F98-CA2F-73702FB4C883}"/>
                  </a:ext>
                </a:extLst>
              </p:cNvPr>
              <p:cNvSpPr txBox="1"/>
              <p:nvPr/>
            </p:nvSpPr>
            <p:spPr>
              <a:xfrm>
                <a:off x="8665587" y="2219380"/>
                <a:ext cx="3311722" cy="1337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 smtClean="0">
                            <a:latin typeface="Cambria Math" panose="02040503050406030204" pitchFamily="18" charset="0"/>
                          </a:rPr>
                          <m:t>𝑬𝑻</m:t>
                        </m:r>
                      </m:e>
                      <m:sub>
                        <m:r>
                          <a:rPr lang="en-US" sz="1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1000" b="1" dirty="0"/>
                  <a:t> = </a:t>
                </a:r>
                <a:r>
                  <a:rPr lang="en-US" sz="1000" dirty="0"/>
                  <a:t>Reference Evapotranspiration,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𝒂𝒗𝒈</m:t>
                        </m:r>
                      </m:sub>
                    </m:sSub>
                  </m:oMath>
                </a14:m>
                <a:r>
                  <a:rPr lang="en-US" sz="1000" b="1" dirty="0"/>
                  <a:t> = </a:t>
                </a:r>
                <a:r>
                  <a:rPr lang="en-US" sz="1000" dirty="0"/>
                  <a:t>Average Temperature,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1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r>
                  <a:rPr lang="en-US" sz="1000" b="1" dirty="0"/>
                  <a:t> = </a:t>
                </a:r>
                <a:r>
                  <a:rPr lang="en-US" sz="1000" dirty="0"/>
                  <a:t>Maximum temperature,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1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</m:oMath>
                </a14:m>
                <a:r>
                  <a:rPr lang="en-US" sz="1000" b="1" dirty="0"/>
                  <a:t> = </a:t>
                </a:r>
                <a:r>
                  <a:rPr lang="en-US" sz="1000" dirty="0"/>
                  <a:t>Minimum Temperature,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sub>
                    </m:sSub>
                  </m:oMath>
                </a14:m>
                <a:r>
                  <a:rPr lang="en-US" sz="1000" b="1" dirty="0"/>
                  <a:t> = </a:t>
                </a:r>
                <a:r>
                  <a:rPr lang="en-US" sz="1000" dirty="0"/>
                  <a:t>extraterrestrial Radiation,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𝑬𝑻</m:t>
                        </m:r>
                      </m:e>
                      <m:sub>
                        <m:r>
                          <a:rPr lang="en-US" sz="1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en-US" sz="1000" b="1" dirty="0"/>
                  <a:t> = </a:t>
                </a:r>
                <a:r>
                  <a:rPr lang="en-US" sz="1000" dirty="0"/>
                  <a:t>Crop Evapotranspiration or Crop water requirement, </a:t>
                </a:r>
              </a:p>
              <a:p>
                <a14:m>
                  <m:oMath xmlns:m="http://schemas.openxmlformats.org/officeDocument/2006/math">
                    <m:r>
                      <a:rPr lang="en-US" sz="1000" b="1" i="1">
                        <a:latin typeface="Cambria Math" panose="02040503050406030204" pitchFamily="18" charset="0"/>
                      </a:rPr>
                      <m:t>𝑬𝑹</m:t>
                    </m:r>
                  </m:oMath>
                </a14:m>
                <a:r>
                  <a:rPr lang="en-US" sz="1000" b="1" dirty="0"/>
                  <a:t> = </a:t>
                </a:r>
                <a:r>
                  <a:rPr lang="en-US" sz="1000" dirty="0"/>
                  <a:t>Effective Rainfall, 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sz="1000" b="1" dirty="0"/>
                  <a:t> = </a:t>
                </a:r>
                <a:r>
                  <a:rPr lang="en-US" sz="1000" dirty="0"/>
                  <a:t>Precipitation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E111861-7EB5-4F98-CA2F-73702FB4C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5587" y="2219380"/>
                <a:ext cx="3311722" cy="1337995"/>
              </a:xfrm>
              <a:prstGeom prst="rect">
                <a:avLst/>
              </a:prstGeom>
              <a:blipFill>
                <a:blip r:embed="rId6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C453D069-5F0D-88D6-BAD9-52B38B903EFB}"/>
              </a:ext>
            </a:extLst>
          </p:cNvPr>
          <p:cNvSpPr txBox="1"/>
          <p:nvPr/>
        </p:nvSpPr>
        <p:spPr>
          <a:xfrm>
            <a:off x="8895788" y="3625365"/>
            <a:ext cx="2920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solidFill>
                  <a:schemeClr val="accent5">
                    <a:lumMod val="75000"/>
                  </a:schemeClr>
                </a:solidFill>
              </a:rPr>
              <a:t>A.I. Wildcat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C82A89D-C120-CBE5-5FF2-A30D0856B154}"/>
              </a:ext>
            </a:extLst>
          </p:cNvPr>
          <p:cNvSpPr txBox="1"/>
          <p:nvPr/>
        </p:nvSpPr>
        <p:spPr>
          <a:xfrm>
            <a:off x="8710513" y="3917153"/>
            <a:ext cx="32177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1)</a:t>
            </a:r>
            <a:r>
              <a:rPr lang="en-US" sz="1200" dirty="0"/>
              <a:t> </a:t>
            </a:r>
            <a:r>
              <a:rPr lang="en-US" sz="1200" b="1" dirty="0"/>
              <a:t>Statistical Analysis: </a:t>
            </a:r>
            <a:r>
              <a:rPr lang="en-US" sz="1200" dirty="0"/>
              <a:t>Mean, Maximum, Minimum Values</a:t>
            </a:r>
          </a:p>
          <a:p>
            <a:r>
              <a:rPr lang="en-US" sz="1200" b="1" dirty="0"/>
              <a:t>2)</a:t>
            </a:r>
            <a:r>
              <a:rPr lang="en-US" sz="1200" dirty="0"/>
              <a:t> </a:t>
            </a:r>
            <a:r>
              <a:rPr lang="en-US" sz="1200" b="1" dirty="0"/>
              <a:t>Trend Analysis: </a:t>
            </a:r>
            <a:r>
              <a:rPr lang="en-US" sz="1200" dirty="0"/>
              <a:t>Data Analysis using timeseries</a:t>
            </a:r>
          </a:p>
          <a:p>
            <a:r>
              <a:rPr lang="en-US" sz="1200" b="1" dirty="0"/>
              <a:t>3)</a:t>
            </a:r>
            <a:r>
              <a:rPr lang="en-US" sz="1200" dirty="0"/>
              <a:t> </a:t>
            </a:r>
            <a:r>
              <a:rPr lang="en-US" sz="1200" b="1" dirty="0"/>
              <a:t>Expert Opinion:  </a:t>
            </a:r>
            <a:r>
              <a:rPr lang="en-US" sz="1200" dirty="0"/>
              <a:t>Gives the expert opinion based on the given inputs</a:t>
            </a:r>
          </a:p>
        </p:txBody>
      </p:sp>
      <p:pic>
        <p:nvPicPr>
          <p:cNvPr id="42" name="Picture 41" descr="A screenshot of a computer&#10;&#10;Description automatically generated">
            <a:extLst>
              <a:ext uri="{FF2B5EF4-FFF2-40B4-BE49-F238E27FC236}">
                <a16:creationId xmlns:a16="http://schemas.microsoft.com/office/drawing/2014/main" id="{0B41D029-B276-B2B1-DA99-9283B57563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0140"/>
          <a:stretch/>
        </p:blipFill>
        <p:spPr>
          <a:xfrm>
            <a:off x="8737248" y="5097166"/>
            <a:ext cx="3179578" cy="1527798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67F0F70-968B-AF8D-8838-4F0FCA083D98}"/>
              </a:ext>
            </a:extLst>
          </p:cNvPr>
          <p:cNvCxnSpPr>
            <a:cxnSpLocks/>
          </p:cNvCxnSpPr>
          <p:nvPr/>
        </p:nvCxnSpPr>
        <p:spPr>
          <a:xfrm>
            <a:off x="1445686" y="704074"/>
            <a:ext cx="0" cy="326112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804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425</Words>
  <Application>Microsoft Office PowerPoint</Application>
  <PresentationFormat>Widescreen</PresentationFormat>
  <Paragraphs>53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Cambria Math</vt:lpstr>
      <vt:lpstr>Office Theme</vt:lpstr>
      <vt:lpstr>SustainAqua Solutions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Andres Patrignani</dc:creator>
  <cp:lastModifiedBy>Muhammad Ali Shafique</cp:lastModifiedBy>
  <cp:revision>12</cp:revision>
  <dcterms:created xsi:type="dcterms:W3CDTF">2024-10-23T14:21:43Z</dcterms:created>
  <dcterms:modified xsi:type="dcterms:W3CDTF">2024-11-01T03:45:39Z</dcterms:modified>
</cp:coreProperties>
</file>