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8" r:id="rId4"/>
    <p:sldId id="265" r:id="rId5"/>
    <p:sldId id="270" r:id="rId6"/>
    <p:sldId id="269" r:id="rId7"/>
    <p:sldId id="258" r:id="rId8"/>
    <p:sldId id="263" r:id="rId9"/>
    <p:sldId id="281" r:id="rId10"/>
    <p:sldId id="280" r:id="rId11"/>
    <p:sldId id="279" r:id="rId12"/>
    <p:sldId id="266" r:id="rId13"/>
    <p:sldId id="272" r:id="rId14"/>
    <p:sldId id="273" r:id="rId15"/>
    <p:sldId id="260" r:id="rId16"/>
    <p:sldId id="276" r:id="rId17"/>
    <p:sldId id="277" r:id="rId18"/>
    <p:sldId id="278" r:id="rId19"/>
    <p:sldId id="285" r:id="rId20"/>
    <p:sldId id="282" r:id="rId21"/>
    <p:sldId id="283" r:id="rId22"/>
    <p:sldId id="286" r:id="rId23"/>
    <p:sldId id="289" r:id="rId24"/>
    <p:sldId id="287" r:id="rId25"/>
    <p:sldId id="288" r:id="rId26"/>
    <p:sldId id="284" r:id="rId27"/>
    <p:sldId id="261" r:id="rId28"/>
    <p:sldId id="274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79BA-7896-4A30-BF27-0A38016F5DB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5EE0-AA42-48A6-B36D-3B98ACE9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Thesis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FCC5-7003-45F3-9EA2-3EB820BCC87C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4811-05C0-4C2E-9704-E022B0660C7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03225"/>
            <a:ext cx="5092700" cy="12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175A-D30B-4C78-9654-D50B2FC7129C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0CED-DC4C-41D4-874B-D252619C1C3B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7479-EB80-4058-B43A-4F0A7B3E2667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652A-1F0D-4EC1-BE3A-F3969B2990E3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03A4-3C81-4659-85EE-160FDD520A2D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A665-FBFB-4332-813F-2FD0EF6EE74F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1F11-19F3-4B13-96F6-5C354D3F01C1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0EB6-0F8B-4E45-9FCF-8322A53FB59D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0A-5795-4728-94D9-378F955BDA12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F2A1-B429-4BD1-84EA-DE047CC17B8D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0843-6BD6-4722-849C-C92E9773E323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7557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Automated Bugs Identification Through Early Access Game Review (EAGR) Analytics On Game Distribution Platforms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ALI SHAHBAZ(20I-2020)</a:t>
            </a:r>
          </a:p>
          <a:p>
            <a:r>
              <a:rPr lang="en-US" dirty="0" smtClean="0"/>
              <a:t>DR. KHUBAIB AMJAD 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B036-8E02-400C-85AA-C73DA76EBB7E}" type="datetime1">
              <a:rPr lang="en-US" smtClean="0"/>
              <a:t>1/21/2022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Selection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24000"/>
            <a:ext cx="3886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6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RQ1:</a:t>
            </a:r>
            <a:r>
              <a:rPr lang="en-US" sz="2000" dirty="0"/>
              <a:t> What is the traditional bug classification and identification process?</a:t>
            </a:r>
          </a:p>
          <a:p>
            <a:r>
              <a:rPr lang="en-US" sz="2000" b="1" dirty="0"/>
              <a:t>RQ4:</a:t>
            </a:r>
            <a:r>
              <a:rPr lang="en-US" sz="2000" dirty="0"/>
              <a:t> What kind of techniques has been proposed in past for classification and identification of bugs from gaming reviews?</a:t>
            </a:r>
          </a:p>
          <a:p>
            <a:r>
              <a:rPr lang="en-US" sz="2000" b="1" dirty="0"/>
              <a:t>RQ2:</a:t>
            </a:r>
            <a:r>
              <a:rPr lang="en-US" sz="2000" dirty="0"/>
              <a:t> What evaluation/classification/identification metrics have been used?</a:t>
            </a:r>
          </a:p>
          <a:p>
            <a:r>
              <a:rPr lang="en-US" sz="2000" b="1" dirty="0"/>
              <a:t>RQ3:</a:t>
            </a:r>
            <a:r>
              <a:rPr lang="en-US" sz="2000" dirty="0"/>
              <a:t> What are gamers talking about in gaming reviews?</a:t>
            </a:r>
          </a:p>
          <a:p>
            <a:r>
              <a:rPr lang="en-US" sz="2000" b="1" dirty="0"/>
              <a:t>RQ5:</a:t>
            </a:r>
            <a:r>
              <a:rPr lang="en-US" sz="2000" dirty="0"/>
              <a:t> What is the overall research productivity in this domain?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48666"/>
              </p:ext>
            </p:extLst>
          </p:nvPr>
        </p:nvGraphicFramePr>
        <p:xfrm>
          <a:off x="1295400" y="1191618"/>
          <a:ext cx="6781798" cy="5418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055">
                  <a:extLst>
                    <a:ext uri="{9D8B030D-6E8A-4147-A177-3AD203B41FA5}">
                      <a16:colId xmlns:a16="http://schemas.microsoft.com/office/drawing/2014/main" val="3024486795"/>
                    </a:ext>
                  </a:extLst>
                </a:gridCol>
                <a:gridCol w="1303406">
                  <a:extLst>
                    <a:ext uri="{9D8B030D-6E8A-4147-A177-3AD203B41FA5}">
                      <a16:colId xmlns:a16="http://schemas.microsoft.com/office/drawing/2014/main" val="1814745272"/>
                    </a:ext>
                  </a:extLst>
                </a:gridCol>
                <a:gridCol w="1366321">
                  <a:extLst>
                    <a:ext uri="{9D8B030D-6E8A-4147-A177-3AD203B41FA5}">
                      <a16:colId xmlns:a16="http://schemas.microsoft.com/office/drawing/2014/main" val="687535690"/>
                    </a:ext>
                  </a:extLst>
                </a:gridCol>
                <a:gridCol w="1694008">
                  <a:extLst>
                    <a:ext uri="{9D8B030D-6E8A-4147-A177-3AD203B41FA5}">
                      <a16:colId xmlns:a16="http://schemas.microsoft.com/office/drawing/2014/main" val="4090210729"/>
                    </a:ext>
                  </a:extLst>
                </a:gridCol>
                <a:gridCol w="1694008">
                  <a:extLst>
                    <a:ext uri="{9D8B030D-6E8A-4147-A177-3AD203B41FA5}">
                      <a16:colId xmlns:a16="http://schemas.microsoft.com/office/drawing/2014/main" val="2229790460"/>
                    </a:ext>
                  </a:extLst>
                </a:gridCol>
              </a:tblGrid>
              <a:tr h="24237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Ref. No., Year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Methodology/Approach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Strengths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4840" algn="l"/>
                          <a:tab pos="956945" algn="ctr"/>
                        </a:tabLst>
                      </a:pPr>
                      <a:r>
                        <a:rPr lang="en-US" sz="1000" dirty="0" smtClean="0">
                          <a:effectLst/>
                        </a:rPr>
                        <a:t>Weaknesses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4840" algn="l"/>
                          <a:tab pos="956945" algn="ctr"/>
                        </a:tabLst>
                      </a:pPr>
                      <a:r>
                        <a:rPr lang="en-US" sz="1000" dirty="0" smtClean="0">
                          <a:effectLst/>
                        </a:rPr>
                        <a:t>Dataset used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extLst>
                  <a:ext uri="{0D108BD9-81ED-4DB2-BD59-A6C34878D82A}">
                    <a16:rowId xmlns:a16="http://schemas.microsoft.com/office/drawing/2014/main" val="2589858050"/>
                  </a:ext>
                </a:extLst>
              </a:tr>
              <a:tr h="9694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[1]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Data mining based techniques (Mine the review based on phrases</a:t>
                      </a:r>
                      <a:r>
                        <a:rPr lang="en-US" sz="1000" dirty="0" smtClean="0">
                          <a:effectLst/>
                        </a:rPr>
                        <a:t>).</a:t>
                      </a:r>
                      <a:endParaRPr lang="en-US" sz="1000" dirty="0">
                        <a:effectLst/>
                      </a:endParaRPr>
                    </a:p>
                    <a:p>
                      <a:pPr marL="45720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User opinions in reviews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Phrases from reviews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Approach cannot extract opinions corresponding to textual expressions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 classification and categorization of bugs</a:t>
                      </a:r>
                    </a:p>
                    <a:p>
                      <a:pPr marL="22860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22860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120 mobile</a:t>
                      </a:r>
                      <a:r>
                        <a:rPr lang="en-US" sz="1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apps, 2944,335 crawled reviews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extLst>
                  <a:ext uri="{0D108BD9-81ED-4DB2-BD59-A6C34878D82A}">
                    <a16:rowId xmlns:a16="http://schemas.microsoft.com/office/drawing/2014/main" val="1185456099"/>
                  </a:ext>
                </a:extLst>
              </a:tr>
              <a:tr h="78770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[2]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Statistical Method (Pearson’s chi-squared test)</a:t>
                      </a:r>
                    </a:p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Simplifying bug reports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Classification of bugs into four categories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Focused on simplifying bug reports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Fewer bug reports mentioned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NetBeans and Apache Software Foundation project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extLst>
                  <a:ext uri="{0D108BD9-81ED-4DB2-BD59-A6C34878D82A}">
                    <a16:rowId xmlns:a16="http://schemas.microsoft.com/office/drawing/2014/main" val="1735761867"/>
                  </a:ext>
                </a:extLst>
              </a:tr>
              <a:tr h="115126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[5]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Deep Learning algorithms (Deep enforcement learning DRL’s)</a:t>
                      </a:r>
                    </a:p>
                    <a:p>
                      <a:pPr marL="22860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Navigation of FPS type games,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Game exploits and bugs, distribution of visited states, and difficulty evaluation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Limited to FPS games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Not all problems can be solved by RL(Reinforcement learning) technique including bugs classification and categorization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extLst>
                  <a:ext uri="{0D108BD9-81ED-4DB2-BD59-A6C34878D82A}">
                    <a16:rowId xmlns:a16="http://schemas.microsoft.com/office/drawing/2014/main" val="3078215044"/>
                  </a:ext>
                </a:extLst>
              </a:tr>
              <a:tr h="115126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[3]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Deep Learning algorithms (sentiment analysis techniques)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Classification of app reviews into four types Bug reports, feature requests, user experiences, and text ratings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Limited to bug reports, feature only no method for bug classification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1186 apps and</a:t>
                      </a:r>
                      <a:r>
                        <a:rPr lang="en-US" sz="1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1,303,182 reviews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extLst>
                  <a:ext uri="{0D108BD9-81ED-4DB2-BD59-A6C34878D82A}">
                    <a16:rowId xmlns:a16="http://schemas.microsoft.com/office/drawing/2014/main" val="2250568234"/>
                  </a:ext>
                </a:extLst>
              </a:tr>
              <a:tr h="7271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[4]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Static method unity linter tool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Unity games and projects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Static analysis is not particularly used to finding bugs in games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 classification of bugs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 open source unity projects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extLst>
                  <a:ext uri="{0D108BD9-81ED-4DB2-BD59-A6C34878D82A}">
                    <a16:rowId xmlns:a16="http://schemas.microsoft.com/office/drawing/2014/main" val="356156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61142"/>
              </p:ext>
            </p:extLst>
          </p:nvPr>
        </p:nvGraphicFramePr>
        <p:xfrm>
          <a:off x="1168401" y="1219200"/>
          <a:ext cx="6857999" cy="5425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192">
                  <a:extLst>
                    <a:ext uri="{9D8B030D-6E8A-4147-A177-3AD203B41FA5}">
                      <a16:colId xmlns:a16="http://schemas.microsoft.com/office/drawing/2014/main" val="1901810604"/>
                    </a:ext>
                  </a:extLst>
                </a:gridCol>
                <a:gridCol w="1318050">
                  <a:extLst>
                    <a:ext uri="{9D8B030D-6E8A-4147-A177-3AD203B41FA5}">
                      <a16:colId xmlns:a16="http://schemas.microsoft.com/office/drawing/2014/main" val="2843478328"/>
                    </a:ext>
                  </a:extLst>
                </a:gridCol>
                <a:gridCol w="1381673">
                  <a:extLst>
                    <a:ext uri="{9D8B030D-6E8A-4147-A177-3AD203B41FA5}">
                      <a16:colId xmlns:a16="http://schemas.microsoft.com/office/drawing/2014/main" val="638568294"/>
                    </a:ext>
                  </a:extLst>
                </a:gridCol>
                <a:gridCol w="1713042">
                  <a:extLst>
                    <a:ext uri="{9D8B030D-6E8A-4147-A177-3AD203B41FA5}">
                      <a16:colId xmlns:a16="http://schemas.microsoft.com/office/drawing/2014/main" val="2986459092"/>
                    </a:ext>
                  </a:extLst>
                </a:gridCol>
                <a:gridCol w="1713042">
                  <a:extLst>
                    <a:ext uri="{9D8B030D-6E8A-4147-A177-3AD203B41FA5}">
                      <a16:colId xmlns:a16="http://schemas.microsoft.com/office/drawing/2014/main" val="491959329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[6]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Statistical Method (Wilcoxon signed rank test)</a:t>
                      </a:r>
                      <a:endParaRPr lang="en-US" sz="1100" dirty="0">
                        <a:effectLst/>
                      </a:endParaRPr>
                    </a:p>
                    <a:p>
                      <a:pPr marL="22860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Similarity check between game reviews characteristics with mobile app reviews </a:t>
                      </a:r>
                      <a:r>
                        <a:rPr lang="en-US" sz="1000" dirty="0" smtClean="0">
                          <a:effectLst/>
                        </a:rPr>
                        <a:t>characteristics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Only collected one month of reviews that have an accurate number of playing hours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6224 applications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extLst>
                  <a:ext uri="{0D108BD9-81ED-4DB2-BD59-A6C34878D82A}">
                    <a16:rowId xmlns:a16="http://schemas.microsoft.com/office/drawing/2014/main" val="2220891831"/>
                  </a:ext>
                </a:extLst>
              </a:tr>
              <a:tr h="7268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[7]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Unity test tool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Testing of mobile game using unity tool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Only tested for application which is developed on unity engine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 any report and identification of bugs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XYZ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game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extLst>
                  <a:ext uri="{0D108BD9-81ED-4DB2-BD59-A6C34878D82A}">
                    <a16:rowId xmlns:a16="http://schemas.microsoft.com/office/drawing/2014/main" val="846581106"/>
                  </a:ext>
                </a:extLst>
              </a:tr>
              <a:tr h="8479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[12]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Game loop video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XML written template which generates a message based on game’s current state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GUI need to be reprogrammed for every game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Detection of bugs in real time but no explanation for its </a:t>
                      </a:r>
                      <a:r>
                        <a:rPr lang="en-US" sz="1000" dirty="0" smtClean="0">
                          <a:effectLst/>
                        </a:rPr>
                        <a:t>classification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Five real world games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extLst>
                  <a:ext uri="{0D108BD9-81ED-4DB2-BD59-A6C34878D82A}">
                    <a16:rowId xmlns:a16="http://schemas.microsoft.com/office/drawing/2014/main" val="2484358498"/>
                  </a:ext>
                </a:extLst>
              </a:tr>
              <a:tr h="8479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[8]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Supervised Machine Learning algorithms (Model based testing)</a:t>
                      </a:r>
                      <a:endParaRPr lang="en-US" sz="1100" dirty="0">
                        <a:effectLst/>
                      </a:endParaRPr>
                    </a:p>
                    <a:p>
                      <a:pPr marL="22860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Model based testing to model the conceptual and behavioral details to be tested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Focused only on functional testing of the game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Developers have to develop separate test ready models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45720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2D and 3D games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extLst>
                  <a:ext uri="{0D108BD9-81ED-4DB2-BD59-A6C34878D82A}">
                    <a16:rowId xmlns:a16="http://schemas.microsoft.com/office/drawing/2014/main" val="1460980153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[13]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Statistical Method (Descriptive statistical method)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User reviews to understand user requirements from store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Aggregation and use of feedback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 identification of bugs from user reviews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 Store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application reviews (1126453)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699" marR="65699" marT="0" marB="0"/>
                </a:tc>
                <a:extLst>
                  <a:ext uri="{0D108BD9-81ED-4DB2-BD59-A6C34878D82A}">
                    <a16:rowId xmlns:a16="http://schemas.microsoft.com/office/drawing/2014/main" val="238754651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53446"/>
              </p:ext>
            </p:extLst>
          </p:nvPr>
        </p:nvGraphicFramePr>
        <p:xfrm>
          <a:off x="1219200" y="1260703"/>
          <a:ext cx="7162799" cy="53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733">
                  <a:extLst>
                    <a:ext uri="{9D8B030D-6E8A-4147-A177-3AD203B41FA5}">
                      <a16:colId xmlns:a16="http://schemas.microsoft.com/office/drawing/2014/main" val="1248960685"/>
                    </a:ext>
                  </a:extLst>
                </a:gridCol>
                <a:gridCol w="1376631">
                  <a:extLst>
                    <a:ext uri="{9D8B030D-6E8A-4147-A177-3AD203B41FA5}">
                      <a16:colId xmlns:a16="http://schemas.microsoft.com/office/drawing/2014/main" val="1832117099"/>
                    </a:ext>
                  </a:extLst>
                </a:gridCol>
                <a:gridCol w="1443081">
                  <a:extLst>
                    <a:ext uri="{9D8B030D-6E8A-4147-A177-3AD203B41FA5}">
                      <a16:colId xmlns:a16="http://schemas.microsoft.com/office/drawing/2014/main" val="2802656561"/>
                    </a:ext>
                  </a:extLst>
                </a:gridCol>
                <a:gridCol w="1789177">
                  <a:extLst>
                    <a:ext uri="{9D8B030D-6E8A-4147-A177-3AD203B41FA5}">
                      <a16:colId xmlns:a16="http://schemas.microsoft.com/office/drawing/2014/main" val="2263790801"/>
                    </a:ext>
                  </a:extLst>
                </a:gridCol>
                <a:gridCol w="1789177">
                  <a:extLst>
                    <a:ext uri="{9D8B030D-6E8A-4147-A177-3AD203B41FA5}">
                      <a16:colId xmlns:a16="http://schemas.microsoft.com/office/drawing/2014/main" val="3048501860"/>
                    </a:ext>
                  </a:extLst>
                </a:gridCol>
              </a:tblGrid>
              <a:tr h="142734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[9]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Supervised Machine Learning algorithms (random forest classifier)</a:t>
                      </a:r>
                      <a:endParaRPr lang="en-US" sz="1200" dirty="0">
                        <a:effectLst/>
                      </a:endParaRPr>
                    </a:p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Game play videos from steam platform and YouTube, used videos meta data and compare it with keywords to identify bug videos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Limited to videos data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Not able to detect bugs from textual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1400 Game Play Videos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Labeled dataset of 96 videos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476183"/>
                  </a:ext>
                </a:extLst>
              </a:tr>
              <a:tr h="126295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[14]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Stratify app 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Grouping of reviews based on user concerns 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User general sentiment on each entity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User review classification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 classification of bugs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 Apps (Virtual table tennis, bubble shooter, Quota, Tumblr, YouTube, Speaker Boost)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Game(285,091),Social(21,773,29),Media(11,646,981)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154723"/>
                  </a:ext>
                </a:extLst>
              </a:tr>
              <a:tr h="13331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[10]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Divide-and-conquer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Possible failures in games and division in temporal and non-temporal failures, categorization of bugs</a:t>
                      </a:r>
                    </a:p>
                    <a:p>
                      <a:pPr marL="22860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No tool to automate the process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Taxonomy to just classify the bugs into different categories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YouTube videos as dataset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970638"/>
                  </a:ext>
                </a:extLst>
              </a:tr>
              <a:tr h="84197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[11]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Statistical Method Tool (cosine similarity measure)</a:t>
                      </a:r>
                      <a:endParaRPr lang="en-US" sz="1200" dirty="0">
                        <a:effectLst/>
                      </a:endParaRPr>
                    </a:p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Bug fixes taken from app updates, 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Frequency of bugs in games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Manually evaluated these fixes to find the true recurring bugs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Games, 12,122 bugs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07628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Several research studies have been conducted to mine and categorize user-reviews </a:t>
            </a:r>
            <a:r>
              <a:rPr lang="en-US" sz="2000" dirty="0" smtClean="0"/>
              <a:t>into actionable </a:t>
            </a:r>
            <a:r>
              <a:rPr lang="en-US" sz="2000" dirty="0"/>
              <a:t>software maintenance requests, including feature requests and bug reports. </a:t>
            </a:r>
            <a:r>
              <a:rPr lang="en-US" sz="2000" dirty="0" smtClean="0"/>
              <a:t>Existing literature </a:t>
            </a:r>
            <a:r>
              <a:rPr lang="en-US" sz="2000" dirty="0"/>
              <a:t>has focused on user response toward </a:t>
            </a:r>
            <a:r>
              <a:rPr lang="en-US" sz="2000" dirty="0" smtClean="0"/>
              <a:t>games, detection </a:t>
            </a:r>
            <a:r>
              <a:rPr lang="en-US" sz="2000" dirty="0"/>
              <a:t>of bugs in </a:t>
            </a:r>
            <a:r>
              <a:rPr lang="en-US" sz="2000" dirty="0" smtClean="0"/>
              <a:t>reviews</a:t>
            </a:r>
            <a:r>
              <a:rPr lang="en-US" sz="2000" smtClean="0"/>
              <a:t>. </a:t>
            </a:r>
          </a:p>
          <a:p>
            <a:pPr marL="0" indent="0" algn="just">
              <a:buNone/>
            </a:pPr>
            <a:r>
              <a:rPr lang="en-US" sz="2000" smtClean="0"/>
              <a:t>But </a:t>
            </a:r>
            <a:r>
              <a:rPr lang="en-US" sz="2000" dirty="0" smtClean="0"/>
              <a:t>there is </a:t>
            </a:r>
            <a:r>
              <a:rPr lang="en-US" sz="2000" dirty="0"/>
              <a:t>need of </a:t>
            </a:r>
            <a:r>
              <a:rPr lang="en-US" sz="2000" dirty="0" smtClean="0"/>
              <a:t>an automated </a:t>
            </a:r>
            <a:r>
              <a:rPr lang="en-US" sz="2000" dirty="0"/>
              <a:t>tool which can mine the reviews and extract bugs from it and then classify them in </a:t>
            </a:r>
            <a:r>
              <a:rPr lang="en-US" sz="2000" dirty="0" smtClean="0"/>
              <a:t>to bugs categories and then generate bug reports from it.</a:t>
            </a:r>
          </a:p>
          <a:p>
            <a:pPr marL="0" indent="0" algn="just">
              <a:buNone/>
            </a:pPr>
            <a:r>
              <a:rPr lang="en-US" sz="2000" dirty="0" smtClean="0"/>
              <a:t>Existing studies have either focused on mere identification of bug categories, or coverage of limited set of bug classes/categories. Comprehensive coverage of diverse set of bug categories such as lag, freezing, save glitch </a:t>
            </a:r>
            <a:r>
              <a:rPr lang="en-US" sz="2000" dirty="0" err="1" smtClean="0"/>
              <a:t>etc</a:t>
            </a:r>
            <a:r>
              <a:rPr lang="en-US" sz="2000" dirty="0" smtClean="0"/>
              <a:t>, is non-existent in the extant literature.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0A01-9EE6-433F-82D0-C0BEE9F4908B}" type="datetime1">
              <a:rPr lang="en-US" smtClean="0"/>
              <a:t>1/21/2022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are using steam game platform as a case study to collect reviews of games using a custom </a:t>
            </a:r>
            <a:r>
              <a:rPr lang="en-US" sz="2000" dirty="0" smtClean="0"/>
              <a:t>crawler.</a:t>
            </a:r>
            <a:endParaRPr lang="en-US" sz="2000" dirty="0"/>
          </a:p>
          <a:p>
            <a:r>
              <a:rPr lang="en-US" sz="2000" dirty="0" smtClean="0"/>
              <a:t>Pre-processing </a:t>
            </a:r>
            <a:r>
              <a:rPr lang="en-US" sz="2000" dirty="0"/>
              <a:t>is required for a textual data to make it clean and </a:t>
            </a:r>
            <a:r>
              <a:rPr lang="en-US" sz="2000" dirty="0" smtClean="0"/>
              <a:t>ready for analysis</a:t>
            </a:r>
          </a:p>
          <a:p>
            <a:r>
              <a:rPr lang="en-US" sz="2000" dirty="0"/>
              <a:t>Extra symbols and article words cause extra computation complexity, while do not have any positive impact on the model </a:t>
            </a:r>
            <a:r>
              <a:rPr lang="en-US" sz="2000" dirty="0" smtClean="0"/>
              <a:t>performance.</a:t>
            </a:r>
          </a:p>
          <a:p>
            <a:r>
              <a:rPr lang="en-US" sz="2000" dirty="0" smtClean="0"/>
              <a:t>Strategies including </a:t>
            </a:r>
            <a:r>
              <a:rPr lang="en-US" sz="2000" dirty="0"/>
              <a:t>stop words removal, lemmatization and tokenization </a:t>
            </a:r>
            <a:r>
              <a:rPr lang="en-US" sz="2000" dirty="0" smtClean="0"/>
              <a:t>will be </a:t>
            </a:r>
            <a:r>
              <a:rPr lang="en-US" sz="2000" dirty="0"/>
              <a:t>used to </a:t>
            </a:r>
            <a:r>
              <a:rPr lang="en-US" sz="2000" dirty="0" smtClean="0"/>
              <a:t>process raw </a:t>
            </a:r>
            <a:r>
              <a:rPr lang="en-US" sz="2000" dirty="0"/>
              <a:t>text of user reviews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Then CNN </a:t>
            </a:r>
            <a:r>
              <a:rPr lang="en-US" sz="2000" dirty="0"/>
              <a:t>based multi-label review classifier </a:t>
            </a:r>
            <a:r>
              <a:rPr lang="en-US" sz="2000" dirty="0" smtClean="0"/>
              <a:t>will be </a:t>
            </a:r>
            <a:r>
              <a:rPr lang="en-US" sz="2000" dirty="0"/>
              <a:t>implemented for classification of reviews into defined set of </a:t>
            </a:r>
            <a:r>
              <a:rPr lang="en-US" sz="2000" dirty="0" smtClean="0"/>
              <a:t>labels.</a:t>
            </a:r>
          </a:p>
          <a:p>
            <a:r>
              <a:rPr lang="en-US" sz="2000" dirty="0"/>
              <a:t>There are </a:t>
            </a:r>
            <a:r>
              <a:rPr lang="en-US" sz="2000" dirty="0" smtClean="0"/>
              <a:t>three settings </a:t>
            </a:r>
            <a:r>
              <a:rPr lang="en-US" sz="2000" dirty="0"/>
              <a:t>for a CNN classifier for text data classification, the one is static, the </a:t>
            </a:r>
            <a:r>
              <a:rPr lang="en-US" sz="2000" dirty="0" smtClean="0"/>
              <a:t>second is </a:t>
            </a:r>
            <a:r>
              <a:rPr lang="en-US" sz="2000" dirty="0"/>
              <a:t>random, and the third is </a:t>
            </a:r>
            <a:r>
              <a:rPr lang="en-US" sz="2000" dirty="0" smtClean="0"/>
              <a:t>non-static.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static and non-static, word2vec </a:t>
            </a:r>
            <a:r>
              <a:rPr lang="en-US" sz="2000" dirty="0" smtClean="0"/>
              <a:t>words embedding </a:t>
            </a:r>
            <a:r>
              <a:rPr lang="en-US" sz="2000" dirty="0"/>
              <a:t>are used as pre-trained embedding of </a:t>
            </a:r>
            <a:r>
              <a:rPr lang="en-US" sz="2000" dirty="0" smtClean="0"/>
              <a:t>vectors.</a:t>
            </a:r>
          </a:p>
          <a:p>
            <a:r>
              <a:rPr lang="en-US" sz="2000" dirty="0" smtClean="0"/>
              <a:t>In random CNN settings the </a:t>
            </a:r>
            <a:r>
              <a:rPr lang="en-US" sz="2000" dirty="0"/>
              <a:t>model is trained over </a:t>
            </a:r>
            <a:r>
              <a:rPr lang="en-US" sz="2000" dirty="0" smtClean="0"/>
              <a:t>the randomly initialized word vectors and updated during training.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8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Of The </a:t>
            </a:r>
            <a:r>
              <a:rPr lang="en-US" dirty="0"/>
              <a:t>P</a:t>
            </a:r>
            <a:r>
              <a:rPr lang="en-US" dirty="0" smtClean="0"/>
              <a:t>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112" y="1610519"/>
            <a:ext cx="65817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R</a:t>
            </a:r>
            <a:r>
              <a:rPr lang="en-US" dirty="0" smtClean="0"/>
              <a:t>eviews </a:t>
            </a:r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Below is the image of game reviews dataset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3524"/>
            <a:ext cx="8229600" cy="26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The game industry has become one of the most profitable markets in the entertainment industry. </a:t>
            </a:r>
            <a:r>
              <a:rPr lang="en-US" sz="2000" dirty="0" smtClean="0"/>
              <a:t>Knowing what </a:t>
            </a:r>
            <a:r>
              <a:rPr lang="en-US" sz="2000" dirty="0"/>
              <a:t>customers and users think and how they feel about a game is a central piece to drive the </a:t>
            </a:r>
            <a:r>
              <a:rPr lang="en-US" sz="2000" b="1" dirty="0" smtClean="0"/>
              <a:t>decision making process</a:t>
            </a:r>
            <a:r>
              <a:rPr lang="en-US" sz="2000" dirty="0" smtClean="0"/>
              <a:t>, </a:t>
            </a:r>
            <a:r>
              <a:rPr lang="en-US" sz="2000" dirty="0"/>
              <a:t>of any game developer or game studio, towards the user </a:t>
            </a:r>
            <a:r>
              <a:rPr lang="en-US" sz="2000" dirty="0" smtClean="0"/>
              <a:t>satisfaction [1]. </a:t>
            </a:r>
            <a:r>
              <a:rPr lang="en-US" sz="2000" dirty="0"/>
              <a:t>D</a:t>
            </a:r>
            <a:r>
              <a:rPr lang="en-US" sz="2000" dirty="0" smtClean="0"/>
              <a:t>eveloping </a:t>
            </a:r>
            <a:r>
              <a:rPr lang="en-US" sz="2000" dirty="0"/>
              <a:t>a </a:t>
            </a:r>
            <a:r>
              <a:rPr lang="en-US" sz="2000" b="1" dirty="0"/>
              <a:t>successful game is </a:t>
            </a:r>
            <a:r>
              <a:rPr lang="en-US" sz="2000" b="1" dirty="0" smtClean="0"/>
              <a:t>challenging</a:t>
            </a:r>
            <a:r>
              <a:rPr lang="en-US" sz="2000" dirty="0"/>
              <a:t>. </a:t>
            </a:r>
            <a:r>
              <a:rPr lang="en-US" sz="2000" b="1" dirty="0"/>
              <a:t>Studying gamer reviews </a:t>
            </a:r>
            <a:r>
              <a:rPr lang="en-US" sz="2000" dirty="0"/>
              <a:t>help developers better understand the concerns and further improve the </a:t>
            </a:r>
            <a:r>
              <a:rPr lang="en-US" sz="2000" dirty="0" smtClean="0"/>
              <a:t>user perceived quality.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EED-1BCB-44C9-B699-D6AE042B45C9}" type="datetime1">
              <a:rPr lang="en-US" smtClean="0"/>
              <a:t>1/21/2022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3924299"/>
            <a:ext cx="5905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Classification process is comprises of three fundamental steps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Pre-Processing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Classification Model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Validation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 process view of reviews classification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981200"/>
            <a:ext cx="8505825" cy="37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(Convolution Neural Network)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0" y="2851150"/>
            <a:ext cx="7431520" cy="3505200"/>
          </a:xfrm>
        </p:spPr>
      </p:pic>
      <p:sp>
        <p:nvSpPr>
          <p:cNvPr id="11" name="TextBox 10"/>
          <p:cNvSpPr txBox="1"/>
          <p:nvPr/>
        </p:nvSpPr>
        <p:spPr>
          <a:xfrm>
            <a:off x="457200" y="1526646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b="1" dirty="0"/>
              <a:t>convolution </a:t>
            </a:r>
            <a:r>
              <a:rPr lang="en-US" sz="2000" b="1" dirty="0" smtClean="0"/>
              <a:t>layer</a:t>
            </a:r>
            <a:r>
              <a:rPr lang="en-US" sz="2000" dirty="0" smtClean="0"/>
              <a:t> uses </a:t>
            </a:r>
            <a:r>
              <a:rPr lang="en-US" sz="2000" dirty="0"/>
              <a:t>filters that perform convolution operations as it is scanning the input </a:t>
            </a:r>
            <a:r>
              <a:rPr lang="en-US" sz="2000" dirty="0" smtClean="0"/>
              <a:t>I</a:t>
            </a:r>
            <a:r>
              <a:rPr lang="en-US" sz="2000" dirty="0"/>
              <a:t> with respect to its </a:t>
            </a:r>
            <a:r>
              <a:rPr lang="en-US" sz="2000" dirty="0" smtClean="0"/>
              <a:t>dimensions. It’s hyper parameters include filter size F and padding P.</a:t>
            </a:r>
          </a:p>
          <a:p>
            <a:pPr algn="just"/>
            <a:r>
              <a:rPr lang="en-US" sz="2000" dirty="0" smtClean="0"/>
              <a:t>We will be using </a:t>
            </a:r>
            <a:r>
              <a:rPr lang="en-US" sz="2000" b="1" dirty="0" smtClean="0"/>
              <a:t>Rectified linear unit (</a:t>
            </a:r>
            <a:r>
              <a:rPr lang="en-US" sz="2000" b="1" dirty="0" err="1" smtClean="0"/>
              <a:t>ReLU</a:t>
            </a:r>
            <a:r>
              <a:rPr lang="en-US" sz="2000" b="1" dirty="0" smtClean="0"/>
              <a:t>) for activation function</a:t>
            </a:r>
            <a:r>
              <a:rPr lang="en-US" sz="2000" dirty="0" smtClean="0"/>
              <a:t>. </a:t>
            </a:r>
            <a:r>
              <a:rPr lang="en-US" sz="2000" dirty="0"/>
              <a:t>It aims at introducing </a:t>
            </a:r>
            <a:r>
              <a:rPr lang="en-US" sz="2000" dirty="0" smtClean="0"/>
              <a:t>non-linearity's </a:t>
            </a:r>
            <a:r>
              <a:rPr lang="en-US" sz="2000" dirty="0"/>
              <a:t>to the </a:t>
            </a:r>
            <a:r>
              <a:rPr lang="en-US" sz="2000" dirty="0" smtClean="0"/>
              <a:t>network (g(z) = max(0,z)).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4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(Convolution Neural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Filter </a:t>
            </a:r>
            <a:r>
              <a:rPr lang="en-US" sz="2400" b="1" dirty="0" smtClean="0"/>
              <a:t>hyper parameters:</a:t>
            </a:r>
          </a:p>
          <a:p>
            <a:pPr marL="0" indent="0" algn="just">
              <a:buNone/>
            </a:pPr>
            <a:r>
              <a:rPr lang="en-US" sz="2000" dirty="0"/>
              <a:t>The convolution layer contains </a:t>
            </a:r>
            <a:r>
              <a:rPr lang="en-US" sz="2000" dirty="0" smtClean="0"/>
              <a:t>filters, in which we will apply the following parameters.</a:t>
            </a:r>
          </a:p>
          <a:p>
            <a:pPr algn="just"/>
            <a:r>
              <a:rPr lang="en-US" sz="2000" b="1" dirty="0" smtClean="0"/>
              <a:t>Dimensions of a filter: </a:t>
            </a:r>
            <a:r>
              <a:rPr lang="en-US" sz="2000" dirty="0" smtClean="0"/>
              <a:t>We will be applying filter of size 3 * 3 to an input, which will produce the feature map.</a:t>
            </a:r>
          </a:p>
          <a:p>
            <a:pPr algn="just"/>
            <a:r>
              <a:rPr lang="en-US" sz="2000" b="1" dirty="0" smtClean="0"/>
              <a:t>Padding: </a:t>
            </a:r>
            <a:r>
              <a:rPr lang="en-US" sz="2000" dirty="0" smtClean="0"/>
              <a:t> We will be applying full padding , in which filter see the input end to end. It can be achieved by adding 0 to each side of the boundaries of the input.</a:t>
            </a:r>
            <a:r>
              <a:rPr lang="en-US" sz="2000" b="1" dirty="0" smtClean="0"/>
              <a:t>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(Convolution Neural Network)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526646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b="1" dirty="0"/>
              <a:t>pooling layer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 </a:t>
            </a:r>
            <a:r>
              <a:rPr lang="en-US" sz="2000" dirty="0" smtClean="0"/>
              <a:t>down sampling </a:t>
            </a:r>
            <a:r>
              <a:rPr lang="en-US" sz="2000" dirty="0"/>
              <a:t>operation, typically applied after a convolution layer, which does some spatial </a:t>
            </a:r>
            <a:r>
              <a:rPr lang="en-US" sz="2000" dirty="0" smtClean="0"/>
              <a:t>invariance.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37842"/>
              </p:ext>
            </p:extLst>
          </p:nvPr>
        </p:nvGraphicFramePr>
        <p:xfrm>
          <a:off x="533400" y="2350466"/>
          <a:ext cx="8077200" cy="31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71114892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76270175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328404113"/>
                    </a:ext>
                  </a:extLst>
                </a:gridCol>
              </a:tblGrid>
              <a:tr h="758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Purpose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Representation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38566"/>
                  </a:ext>
                </a:extLst>
              </a:tr>
              <a:tr h="24306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Pooling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pooling operation selects the maximum value of the current view.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4407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200400"/>
            <a:ext cx="2448887" cy="16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(Convolution Neural Network)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526646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b="1" dirty="0"/>
              <a:t>fully connected </a:t>
            </a:r>
            <a:r>
              <a:rPr lang="en-US" sz="2000" b="1" dirty="0" smtClean="0"/>
              <a:t>layer</a:t>
            </a:r>
            <a:r>
              <a:rPr lang="en-US" sz="2000" dirty="0" smtClean="0"/>
              <a:t> </a:t>
            </a:r>
            <a:r>
              <a:rPr lang="en-US" sz="2000" dirty="0"/>
              <a:t>operates on a flattened input where each input is connected to all neurons.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202"/>
            <a:ext cx="8318353" cy="3024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491" y="5501842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Loss Function: </a:t>
            </a:r>
            <a:r>
              <a:rPr lang="en-US" sz="2000" dirty="0" smtClean="0"/>
              <a:t>We will be using binary classification loss function to calculate the prediction error so we can update weights accordingly.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91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Research Contribution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Model</a:t>
            </a:r>
            <a:r>
              <a:rPr lang="en-US" sz="2000" dirty="0" smtClean="0"/>
              <a:t> (an automated deep CNN based deep learning model has been proposed to categorize the gaming bugs).</a:t>
            </a:r>
          </a:p>
          <a:p>
            <a:r>
              <a:rPr lang="en-US" sz="2000" b="1" dirty="0" smtClean="0"/>
              <a:t>Empirical evaluation</a:t>
            </a:r>
            <a:r>
              <a:rPr lang="en-US" sz="2000" dirty="0" smtClean="0"/>
              <a:t>(an empirical evaluation have been conducted to categorize the gaming bugs of STEAM engine platform games reviews).</a:t>
            </a:r>
          </a:p>
          <a:p>
            <a:r>
              <a:rPr lang="en-US" sz="2000" b="1" dirty="0" smtClean="0"/>
              <a:t>Tool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75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i="1" dirty="0"/>
              <a:t>[1]	P. M. Vu, H. V Pham, T. T. Nguyen, and T. T. Nguyen, “Phrase-based extraction of user opinions in mobile app reviews,” in 2016 31st IEEE/ACM International Conference on Automated Software Engineering (ASE), 2016, pp. 726–731.</a:t>
            </a:r>
          </a:p>
          <a:p>
            <a:pPr marL="0" indent="0">
              <a:buNone/>
            </a:pPr>
            <a:r>
              <a:rPr lang="en-US" sz="1800" i="1" dirty="0"/>
              <a:t>[2]	M. Nayrolles and A. </a:t>
            </a:r>
            <a:r>
              <a:rPr lang="en-US" sz="1800" i="1" dirty="0" err="1"/>
              <a:t>Hamou-Lhadj</a:t>
            </a:r>
            <a:r>
              <a:rPr lang="en-US" sz="1800" i="1" dirty="0"/>
              <a:t>, “Towards a classification of bugs to facilitate software maintainability tasks,” Proc. - Int. Conf. </a:t>
            </a:r>
            <a:r>
              <a:rPr lang="en-US" sz="1800" i="1" dirty="0" err="1"/>
              <a:t>Softw</a:t>
            </a:r>
            <a:r>
              <a:rPr lang="en-US" sz="1800" i="1" dirty="0"/>
              <a:t>. Eng., pp. 25–32, 2018, </a:t>
            </a:r>
            <a:r>
              <a:rPr lang="en-US" sz="1800" i="1" dirty="0" err="1"/>
              <a:t>doi</a:t>
            </a:r>
            <a:r>
              <a:rPr lang="en-US" sz="1800" i="1" dirty="0"/>
              <a:t>: 10.1145/3194095.3194101.</a:t>
            </a:r>
          </a:p>
          <a:p>
            <a:pPr marL="0" indent="0">
              <a:buNone/>
            </a:pPr>
            <a:r>
              <a:rPr lang="en-US" sz="1800" i="1" dirty="0"/>
              <a:t>[3]	W. </a:t>
            </a:r>
            <a:r>
              <a:rPr lang="en-US" sz="1800" i="1" dirty="0" err="1"/>
              <a:t>Maalej</a:t>
            </a:r>
            <a:r>
              <a:rPr lang="en-US" sz="1800" i="1" dirty="0"/>
              <a:t>, Z. </a:t>
            </a:r>
            <a:r>
              <a:rPr lang="en-US" sz="1800" i="1" dirty="0" err="1"/>
              <a:t>Kurtanović</a:t>
            </a:r>
            <a:r>
              <a:rPr lang="en-US" sz="1800" i="1" dirty="0"/>
              <a:t>, H. Nabil, and C. </a:t>
            </a:r>
            <a:r>
              <a:rPr lang="en-US" sz="1800" i="1" dirty="0" err="1"/>
              <a:t>Stanik</a:t>
            </a:r>
            <a:r>
              <a:rPr lang="en-US" sz="1800" i="1" dirty="0"/>
              <a:t>, “On the automatic classification of app reviews,” </a:t>
            </a:r>
            <a:r>
              <a:rPr lang="en-US" sz="1800" i="1" dirty="0" err="1"/>
              <a:t>Requir</a:t>
            </a:r>
            <a:r>
              <a:rPr lang="en-US" sz="1800" i="1" dirty="0"/>
              <a:t>. Eng., vol. 21, no. 3, pp. 311–331, 2016, </a:t>
            </a:r>
            <a:r>
              <a:rPr lang="en-US" sz="1800" i="1" dirty="0" err="1"/>
              <a:t>doi</a:t>
            </a:r>
            <a:r>
              <a:rPr lang="en-US" sz="1800" i="1" dirty="0"/>
              <a:t>: 10.1007/s00766-016-0251-9.</a:t>
            </a:r>
          </a:p>
          <a:p>
            <a:pPr marL="0" indent="0">
              <a:buNone/>
            </a:pPr>
            <a:r>
              <a:rPr lang="en-US" sz="1800" i="1" dirty="0"/>
              <a:t>[4]	A. </a:t>
            </a:r>
            <a:r>
              <a:rPr lang="en-US" sz="1800" i="1" dirty="0" err="1"/>
              <a:t>Borrelli</a:t>
            </a:r>
            <a:r>
              <a:rPr lang="en-US" sz="1800" i="1" dirty="0"/>
              <a:t>, V. </a:t>
            </a:r>
            <a:r>
              <a:rPr lang="en-US" sz="1800" i="1" dirty="0" err="1"/>
              <a:t>Nardone</a:t>
            </a:r>
            <a:r>
              <a:rPr lang="en-US" sz="1800" i="1" dirty="0"/>
              <a:t>, G. A. Di Lucca, G. Canfora, and M. Di </a:t>
            </a:r>
            <a:r>
              <a:rPr lang="en-US" sz="1800" i="1" dirty="0" err="1"/>
              <a:t>Penta</a:t>
            </a:r>
            <a:r>
              <a:rPr lang="en-US" sz="1800" i="1" dirty="0"/>
              <a:t>, “Detecting Video Game-Specific Bad Smells in Unity Projects,” Proc. - 2020 IEEE/ACM 17th Int. Conf. Min. </a:t>
            </a:r>
            <a:r>
              <a:rPr lang="en-US" sz="1800" i="1" dirty="0" err="1"/>
              <a:t>Softw</a:t>
            </a:r>
            <a:r>
              <a:rPr lang="en-US" sz="1800" i="1" dirty="0"/>
              <a:t>. Repos. MSR 2020, pp. 198–208, 2020, </a:t>
            </a:r>
            <a:r>
              <a:rPr lang="en-US" sz="1800" i="1" dirty="0" err="1"/>
              <a:t>doi</a:t>
            </a:r>
            <a:r>
              <a:rPr lang="en-US" sz="1800" i="1" dirty="0"/>
              <a:t>: 10.1145/3379597.3387454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r>
              <a:rPr lang="en-US" sz="1800" i="1" dirty="0" smtClean="0"/>
              <a:t>[5]	J. </a:t>
            </a:r>
            <a:r>
              <a:rPr lang="en-US" sz="1800" i="1" dirty="0" err="1" smtClean="0"/>
              <a:t>Bergdahl</a:t>
            </a:r>
            <a:r>
              <a:rPr lang="en-US" sz="1800" i="1" dirty="0" smtClean="0"/>
              <a:t>, C. Gordillo, K. </a:t>
            </a:r>
            <a:r>
              <a:rPr lang="en-US" sz="1800" i="1" dirty="0" err="1" smtClean="0"/>
              <a:t>Tollmar</a:t>
            </a:r>
            <a:r>
              <a:rPr lang="en-US" sz="1800" i="1" dirty="0" smtClean="0"/>
              <a:t>, and L. </a:t>
            </a:r>
            <a:r>
              <a:rPr lang="en-US" sz="1800" i="1" dirty="0" err="1" smtClean="0"/>
              <a:t>Gisslén</a:t>
            </a:r>
            <a:r>
              <a:rPr lang="en-US" sz="1800" i="1" dirty="0" smtClean="0"/>
              <a:t>, “Augmenting Automated Game Testing with Deep Reinforcement Learning,” in 2020 IEEE Conference on Games (</a:t>
            </a:r>
            <a:r>
              <a:rPr lang="en-US" sz="1800" i="1" dirty="0" err="1" smtClean="0"/>
              <a:t>CoG</a:t>
            </a:r>
            <a:r>
              <a:rPr lang="en-US" sz="1800" i="1" dirty="0" smtClean="0"/>
              <a:t>), 2020, pp. 600–603, </a:t>
            </a:r>
            <a:r>
              <a:rPr lang="en-US" sz="1800" i="1" dirty="0" err="1" smtClean="0"/>
              <a:t>doi</a:t>
            </a:r>
            <a:r>
              <a:rPr lang="en-US" sz="1800" i="1" dirty="0" smtClean="0"/>
              <a:t>: 10.1109/CoG47356.2020.9231552.</a:t>
            </a:r>
          </a:p>
          <a:p>
            <a:pPr marL="0" indent="0">
              <a:buNone/>
            </a:pPr>
            <a:r>
              <a:rPr lang="en-US" sz="1800" i="1" dirty="0" smtClean="0"/>
              <a:t>[6]	D. Lin, C. P. </a:t>
            </a:r>
            <a:r>
              <a:rPr lang="en-US" sz="1800" i="1" dirty="0" err="1" smtClean="0"/>
              <a:t>Bezemer</a:t>
            </a:r>
            <a:r>
              <a:rPr lang="en-US" sz="1800" i="1" dirty="0" smtClean="0"/>
              <a:t>, Y. Zou, and A. E. Hassan, An empirical study of game reviews on the Steam platform, vol. 24, no. 1. Empirical Software Engineering, 2019.</a:t>
            </a:r>
          </a:p>
          <a:p>
            <a:pPr>
              <a:buFont typeface="+mj-lt"/>
              <a:buAutoNum type="arabicPeriod"/>
            </a:pPr>
            <a:endParaRPr lang="en-US" sz="1800" i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801-1A4F-4381-992A-1A13185A3608}" type="datetime1">
              <a:rPr lang="en-US" smtClean="0"/>
              <a:t>1/21/2022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[7]	A. C. </a:t>
            </a:r>
            <a:r>
              <a:rPr lang="en-US" dirty="0" err="1"/>
              <a:t>Barus</a:t>
            </a:r>
            <a:r>
              <a:rPr lang="en-US" dirty="0"/>
              <a:t>, R. </a:t>
            </a:r>
            <a:r>
              <a:rPr lang="en-US" dirty="0" err="1"/>
              <a:t>Deddy</a:t>
            </a:r>
            <a:r>
              <a:rPr lang="en-US" dirty="0"/>
              <a:t> </a:t>
            </a:r>
            <a:r>
              <a:rPr lang="en-US" dirty="0" err="1"/>
              <a:t>Hasiholan</a:t>
            </a:r>
            <a:r>
              <a:rPr lang="en-US" dirty="0"/>
              <a:t> </a:t>
            </a:r>
            <a:r>
              <a:rPr lang="en-US" dirty="0" err="1"/>
              <a:t>Tobing</a:t>
            </a:r>
            <a:r>
              <a:rPr lang="en-US" dirty="0"/>
              <a:t>, D. N. </a:t>
            </a:r>
            <a:r>
              <a:rPr lang="en-US" dirty="0" err="1"/>
              <a:t>Pratiwi</a:t>
            </a:r>
            <a:r>
              <a:rPr lang="en-US" dirty="0"/>
              <a:t>, S. A. </a:t>
            </a:r>
            <a:r>
              <a:rPr lang="en-US" dirty="0" err="1"/>
              <a:t>Damanik</a:t>
            </a:r>
            <a:r>
              <a:rPr lang="en-US" dirty="0"/>
              <a:t>, and J. </a:t>
            </a:r>
            <a:r>
              <a:rPr lang="en-US" dirty="0" err="1"/>
              <a:t>Pasaribu</a:t>
            </a:r>
            <a:r>
              <a:rPr lang="en-US" dirty="0"/>
              <a:t>, “Mobile game testing: Case study of a puzzle game genre,” Proc. 2015 Int. Conf. </a:t>
            </a:r>
            <a:r>
              <a:rPr lang="en-US" dirty="0" err="1"/>
              <a:t>Autom</a:t>
            </a:r>
            <a:r>
              <a:rPr lang="en-US" dirty="0"/>
              <a:t>. </a:t>
            </a:r>
            <a:r>
              <a:rPr lang="en-US" dirty="0" err="1"/>
              <a:t>Cogn</a:t>
            </a:r>
            <a:r>
              <a:rPr lang="en-US" dirty="0"/>
              <a:t>. Sci. Opt. Micro Electro-Mechanical Syst. Inf. Technol. ICACOMIT 2015, pp. 145–149, 2016, </a:t>
            </a:r>
            <a:r>
              <a:rPr lang="en-US" dirty="0" err="1"/>
              <a:t>doi</a:t>
            </a:r>
            <a:r>
              <a:rPr lang="en-US" dirty="0"/>
              <a:t>: 10.1109/ICACOMIT.2015.7440194.</a:t>
            </a:r>
          </a:p>
          <a:p>
            <a:pPr marL="0" indent="0">
              <a:buNone/>
            </a:pPr>
            <a:r>
              <a:rPr lang="en-US" dirty="0"/>
              <a:t>[8]	S. </a:t>
            </a:r>
            <a:r>
              <a:rPr lang="en-US" dirty="0" err="1"/>
              <a:t>Iftikhar</a:t>
            </a:r>
            <a:r>
              <a:rPr lang="en-US" dirty="0"/>
              <a:t>, M. Z. Iqbal, M. U. Khan, and W. Mahmood, “An automated model based testing approach for platform games,” in 2015 ACM/IEEE 18th International Conference on Model Driven Engineering Languages and Systems (MODELS), 2015, pp. 426–435, </a:t>
            </a:r>
            <a:r>
              <a:rPr lang="en-US" dirty="0" err="1"/>
              <a:t>doi</a:t>
            </a:r>
            <a:r>
              <a:rPr lang="en-US" dirty="0"/>
              <a:t>: 10.1109/MODELS.2015.7338274.</a:t>
            </a:r>
          </a:p>
          <a:p>
            <a:pPr marL="0" indent="0">
              <a:buNone/>
            </a:pPr>
            <a:r>
              <a:rPr lang="en-US" dirty="0"/>
              <a:t>[9]	D. Lin, C. P. </a:t>
            </a:r>
            <a:r>
              <a:rPr lang="en-US" dirty="0" err="1"/>
              <a:t>Bezemer</a:t>
            </a:r>
            <a:r>
              <a:rPr lang="en-US" dirty="0"/>
              <a:t>, and A. E. Hassan, “Identifying gameplay videos that exhibit bugs in computer games,” </a:t>
            </a:r>
            <a:r>
              <a:rPr lang="en-US" dirty="0" err="1"/>
              <a:t>Empir</a:t>
            </a:r>
            <a:r>
              <a:rPr lang="en-US" dirty="0"/>
              <a:t>. </a:t>
            </a:r>
            <a:r>
              <a:rPr lang="en-US" dirty="0" err="1"/>
              <a:t>Softw</a:t>
            </a:r>
            <a:r>
              <a:rPr lang="en-US" dirty="0"/>
              <a:t>. Eng., vol. 24, no. 6, pp. 4006–4033, 2019, </a:t>
            </a:r>
            <a:r>
              <a:rPr lang="en-US" dirty="0" err="1"/>
              <a:t>doi</a:t>
            </a:r>
            <a:r>
              <a:rPr lang="en-US" dirty="0"/>
              <a:t>: 10.1007/s10664-019-09733-6.</a:t>
            </a:r>
          </a:p>
          <a:p>
            <a:pPr marL="0" indent="0">
              <a:buNone/>
            </a:pPr>
            <a:r>
              <a:rPr lang="en-US" dirty="0"/>
              <a:t>[10]	C. Lewis, J. Whitehead, and N. </a:t>
            </a:r>
            <a:r>
              <a:rPr lang="en-US" dirty="0" err="1"/>
              <a:t>Wardrip-Fruin</a:t>
            </a:r>
            <a:r>
              <a:rPr lang="en-US" dirty="0"/>
              <a:t>, “What went wrong: A taxonomy of video game bugs,” FDG 2010 - Proc. 5th Int. Conf. Found. Digit. Games, pp. 108–115, 2010, </a:t>
            </a:r>
            <a:r>
              <a:rPr lang="en-US" dirty="0" err="1"/>
              <a:t>doi</a:t>
            </a:r>
            <a:r>
              <a:rPr lang="en-US" dirty="0"/>
              <a:t>: 10.1145/1822348.1822363.</a:t>
            </a:r>
          </a:p>
          <a:p>
            <a:pPr marL="0" indent="0">
              <a:buNone/>
            </a:pPr>
            <a:r>
              <a:rPr lang="en-US" dirty="0"/>
              <a:t>[11]	A. Truelove, E. S. de Almeida, and I. Ahmed, “We’ll Fix It in Post: What Do Bug Fixes in Video Game Update Notes Tell Us?,” in 2021 IEEE/ACM 43rd International Conference on Software Engineering (ICSE), 2021, pp. 736–747, </a:t>
            </a:r>
            <a:r>
              <a:rPr lang="en-US" dirty="0" err="1"/>
              <a:t>doi</a:t>
            </a:r>
            <a:r>
              <a:rPr lang="en-US" dirty="0"/>
              <a:t>: 10.1109/ICSE43902.2021.00073.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[12]	S. </a:t>
            </a:r>
            <a:r>
              <a:rPr lang="en-US" sz="1800" dirty="0" err="1"/>
              <a:t>Varvaressos</a:t>
            </a:r>
            <a:r>
              <a:rPr lang="en-US" sz="1800" dirty="0"/>
              <a:t>, K. Lavoie, A. B. </a:t>
            </a:r>
            <a:r>
              <a:rPr lang="en-US" sz="1800" dirty="0" err="1"/>
              <a:t>Massé</a:t>
            </a:r>
            <a:r>
              <a:rPr lang="en-US" sz="1800" dirty="0"/>
              <a:t>, S. </a:t>
            </a:r>
            <a:r>
              <a:rPr lang="en-US" sz="1800" dirty="0" err="1"/>
              <a:t>Gaboury</a:t>
            </a:r>
            <a:r>
              <a:rPr lang="en-US" sz="1800" dirty="0"/>
              <a:t>, and S. </a:t>
            </a:r>
            <a:r>
              <a:rPr lang="en-US" sz="1800" dirty="0" err="1"/>
              <a:t>Hallé</a:t>
            </a:r>
            <a:r>
              <a:rPr lang="en-US" sz="1800" dirty="0"/>
              <a:t>, “Automated Bug Finding in Video Games: A Case Study for Runtime Monitoring,” in 2014 IEEE Seventh International Conference on Software Testing, Verification and Validation, 2014, pp. 143–152, </a:t>
            </a:r>
            <a:r>
              <a:rPr lang="en-US" sz="1800" dirty="0" err="1"/>
              <a:t>doi</a:t>
            </a:r>
            <a:r>
              <a:rPr lang="en-US" sz="1800" dirty="0"/>
              <a:t>: 10.1109/ICST.2014.27.</a:t>
            </a:r>
          </a:p>
          <a:p>
            <a:pPr marL="0" indent="0">
              <a:buNone/>
            </a:pPr>
            <a:r>
              <a:rPr lang="en-US" sz="1800" dirty="0"/>
              <a:t>[13]	D. Pagano and W. </a:t>
            </a:r>
            <a:r>
              <a:rPr lang="en-US" sz="1800" dirty="0" err="1"/>
              <a:t>Maalej</a:t>
            </a:r>
            <a:r>
              <a:rPr lang="en-US" sz="1800" dirty="0"/>
              <a:t>, “User feedback in the </a:t>
            </a:r>
            <a:r>
              <a:rPr lang="en-US" sz="1800" dirty="0" err="1"/>
              <a:t>appstore</a:t>
            </a:r>
            <a:r>
              <a:rPr lang="en-US" sz="1800" dirty="0"/>
              <a:t>: An empirical study,” in 2013 21st IEEE International Requirements Engineering Conference (RE), 2013, pp. 125–134, </a:t>
            </a:r>
            <a:r>
              <a:rPr lang="en-US" sz="1800" dirty="0" err="1"/>
              <a:t>doi</a:t>
            </a:r>
            <a:r>
              <a:rPr lang="en-US" sz="1800" dirty="0"/>
              <a:t>: 10.1109/RE.2013.6636712.</a:t>
            </a:r>
          </a:p>
          <a:p>
            <a:pPr marL="0" indent="0">
              <a:buNone/>
            </a:pPr>
            <a:r>
              <a:rPr lang="en-US" sz="1800" dirty="0"/>
              <a:t>[14]	Y. Liu, Y. Li, Y. </a:t>
            </a:r>
            <a:r>
              <a:rPr lang="en-US" sz="1800" dirty="0" err="1"/>
              <a:t>Guo</a:t>
            </a:r>
            <a:r>
              <a:rPr lang="en-US" sz="1800" dirty="0"/>
              <a:t>, and M. Zhang, “Stratify Mobile App Reviews: E-LDA Model Based on Hot ‘Entity’ Discovery,” in 2016 12th International Conference on Signal-Image Technology &amp; Internet-Based Systems (SITIS), 2016, pp. 581–588, </a:t>
            </a:r>
            <a:r>
              <a:rPr lang="en-US" sz="1800" dirty="0" err="1"/>
              <a:t>doi</a:t>
            </a:r>
            <a:r>
              <a:rPr lang="en-US" sz="1800" dirty="0"/>
              <a:t>: 10.1109/SITIS.2016.97.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Reviews </a:t>
            </a:r>
            <a:r>
              <a:rPr lang="en-US" sz="2000" dirty="0"/>
              <a:t>are helpful for developers to resolve issues and identify requirements to meet the end user’s </a:t>
            </a:r>
            <a:r>
              <a:rPr lang="en-US" sz="2000" dirty="0" smtClean="0"/>
              <a:t>expectations.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Manual </a:t>
            </a:r>
            <a:r>
              <a:rPr lang="en-US" sz="2000" dirty="0"/>
              <a:t>analysis is impractical for a large number of reviews, received every </a:t>
            </a:r>
            <a:r>
              <a:rPr lang="en-US" sz="2000" dirty="0" smtClean="0"/>
              <a:t>day.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App-review-mining </a:t>
            </a:r>
            <a:r>
              <a:rPr lang="en-US" sz="2000" dirty="0"/>
              <a:t>has followed the Text Mining approaches to extract </a:t>
            </a:r>
            <a:r>
              <a:rPr lang="en-US" sz="2000" dirty="0" smtClean="0"/>
              <a:t>valuable information </a:t>
            </a:r>
            <a:r>
              <a:rPr lang="en-US" sz="2000" dirty="0"/>
              <a:t>from the </a:t>
            </a:r>
            <a:r>
              <a:rPr lang="en-US" sz="2000" dirty="0" smtClean="0"/>
              <a:t>reviews, by these approaches developers are able to detect feature requests, user responses and gaming bugs.</a:t>
            </a:r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Initial work had </a:t>
            </a:r>
            <a:r>
              <a:rPr lang="en-US" sz="2000" dirty="0" smtClean="0"/>
              <a:t>limited to the identification of </a:t>
            </a:r>
            <a:r>
              <a:rPr lang="en-US" sz="2000" dirty="0"/>
              <a:t>the game bugs related categories but limited scientific work exist on automated bug identification and classification.</a:t>
            </a:r>
          </a:p>
          <a:p>
            <a:pPr marL="457200" lvl="1" indent="0" algn="just">
              <a:buNone/>
            </a:pPr>
            <a:endParaRPr lang="en-US" sz="1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Although automated bug identification from game review is inherently a </a:t>
            </a:r>
            <a:r>
              <a:rPr lang="en-US" sz="2000" b="1" dirty="0" smtClean="0"/>
              <a:t>multi-level and multi-label classification </a:t>
            </a:r>
            <a:r>
              <a:rPr lang="en-US" sz="2000" dirty="0" smtClean="0"/>
              <a:t>problem. However existing studies have rather focused on relatively simpler problem formulation.</a:t>
            </a:r>
          </a:p>
          <a:p>
            <a:pPr algn="just"/>
            <a:r>
              <a:rPr lang="en-US" sz="2000" dirty="0" smtClean="0"/>
              <a:t>One review can fall in more then one categories e.g. </a:t>
            </a:r>
            <a:r>
              <a:rPr lang="en-US" sz="2000" b="1" dirty="0" smtClean="0"/>
              <a:t>one review can contain both the bugs of invalid positioning and artificial stupidity.</a:t>
            </a:r>
          </a:p>
          <a:p>
            <a:pPr algn="just"/>
            <a:r>
              <a:rPr lang="en-US" sz="2000" dirty="0" smtClean="0"/>
              <a:t>There </a:t>
            </a:r>
            <a:r>
              <a:rPr lang="en-US" sz="2000" dirty="0"/>
              <a:t>is a need of tool which can take user reviews as an input then after training and modeling the data it can generate the bug classification  report.</a:t>
            </a:r>
          </a:p>
          <a:p>
            <a:pPr marL="0" indent="0" algn="just">
              <a:buNone/>
            </a:pPr>
            <a:endParaRPr lang="en-US" sz="1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Reviews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76400"/>
            <a:ext cx="5365166" cy="40536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6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review of EAG(Early Access </a:t>
            </a:r>
            <a:r>
              <a:rPr lang="en-US" dirty="0" smtClean="0"/>
              <a:t>games on STEAM)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325302" cy="32442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steadily increasing popularity of computer games has led to the rise of a multi-billion-dollar </a:t>
            </a:r>
            <a:r>
              <a:rPr lang="en-US" sz="2000" dirty="0" smtClean="0"/>
              <a:t>industry.</a:t>
            </a:r>
          </a:p>
          <a:p>
            <a:pPr algn="just"/>
            <a:r>
              <a:rPr lang="en-US" sz="2000" dirty="0" smtClean="0"/>
              <a:t>Prior </a:t>
            </a:r>
            <a:r>
              <a:rPr lang="en-US" sz="2000" dirty="0"/>
              <a:t>studies show that gamers are extremely hard to please, making the quality of games an </a:t>
            </a:r>
            <a:r>
              <a:rPr lang="en-US" sz="2000" dirty="0" smtClean="0"/>
              <a:t>important issue.</a:t>
            </a:r>
          </a:p>
          <a:p>
            <a:pPr algn="just"/>
            <a:r>
              <a:rPr lang="en-US" sz="2000" dirty="0" smtClean="0"/>
              <a:t>Reviews </a:t>
            </a:r>
            <a:r>
              <a:rPr lang="en-US" sz="2000" dirty="0"/>
              <a:t>can </a:t>
            </a:r>
            <a:r>
              <a:rPr lang="en-US" sz="2000" b="1" dirty="0"/>
              <a:t>make </a:t>
            </a:r>
            <a:r>
              <a:rPr lang="en-US" sz="2000" b="1" dirty="0" smtClean="0"/>
              <a:t>or break </a:t>
            </a:r>
            <a:r>
              <a:rPr lang="en-US" sz="2000" b="1" dirty="0"/>
              <a:t>a </a:t>
            </a:r>
            <a:r>
              <a:rPr lang="en-US" sz="2000" b="1" dirty="0" smtClean="0"/>
              <a:t>game [5]</a:t>
            </a:r>
            <a:r>
              <a:rPr lang="en-US" sz="2000" dirty="0" smtClean="0"/>
              <a:t>, </a:t>
            </a:r>
            <a:r>
              <a:rPr lang="en-US" sz="2000" dirty="0"/>
              <a:t>as other potential buyers often base their purchasing decisions on the reviews of a game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Bugs that persist into releases of video games can have </a:t>
            </a:r>
            <a:r>
              <a:rPr lang="en-US" sz="2000" b="1" dirty="0"/>
              <a:t>negative impacts </a:t>
            </a:r>
            <a:r>
              <a:rPr lang="en-US" sz="2000" dirty="0"/>
              <a:t>on </a:t>
            </a:r>
            <a:r>
              <a:rPr lang="en-US" sz="2000" dirty="0" smtClean="0"/>
              <a:t>both developers </a:t>
            </a:r>
            <a:r>
              <a:rPr lang="en-US" sz="2000" dirty="0"/>
              <a:t>and </a:t>
            </a:r>
            <a:r>
              <a:rPr lang="en-US" sz="2000" dirty="0" smtClean="0"/>
              <a:t>users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Studying </a:t>
            </a:r>
            <a:r>
              <a:rPr lang="en-US" sz="2000" b="1" dirty="0"/>
              <a:t>gamer reviews </a:t>
            </a:r>
            <a:r>
              <a:rPr lang="en-US" sz="2000" dirty="0"/>
              <a:t>help developers better understand the concerns and further improve the user perceived quality.</a:t>
            </a:r>
          </a:p>
          <a:p>
            <a:pPr marL="0" indent="0" algn="just">
              <a:buNone/>
            </a:pPr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5825-E33A-4B7C-9580-23719C79F197}" type="datetime1">
              <a:rPr lang="en-US" smtClean="0"/>
              <a:t>1/21/2022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417638"/>
            <a:ext cx="4762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1" y="2628900"/>
            <a:ext cx="1524000" cy="190658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objectives of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1200" y="3423805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3589" y="2590800"/>
            <a:ext cx="1524000" cy="190658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the model for multi-label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553200" y="3423805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39000" y="2590800"/>
            <a:ext cx="1524000" cy="190658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its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 in the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of real world mobile applications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56165" y="2590800"/>
            <a:ext cx="1524000" cy="190658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research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an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list of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factors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201825" y="3429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1794</Words>
  <Application>Microsoft Office PowerPoint</Application>
  <PresentationFormat>On-screen Show (4:3)</PresentationFormat>
  <Paragraphs>293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Office Theme</vt:lpstr>
      <vt:lpstr>Automated Bugs Identification Through Early Access Game Review (EAGR) Analytics On Game Distribution Platforms</vt:lpstr>
      <vt:lpstr>Research Background</vt:lpstr>
      <vt:lpstr>Motivation</vt:lpstr>
      <vt:lpstr>Motivation</vt:lpstr>
      <vt:lpstr>Gaming Reviews</vt:lpstr>
      <vt:lpstr>Example review of EAG(Early Access games on STEAM)</vt:lpstr>
      <vt:lpstr>Introduction</vt:lpstr>
      <vt:lpstr>Introduction</vt:lpstr>
      <vt:lpstr>Research Methodology</vt:lpstr>
      <vt:lpstr>Study Selection Procedure</vt:lpstr>
      <vt:lpstr>Research Question</vt:lpstr>
      <vt:lpstr>Literature Review</vt:lpstr>
      <vt:lpstr>Literature Review</vt:lpstr>
      <vt:lpstr>Literature Review</vt:lpstr>
      <vt:lpstr>Problem Statement</vt:lpstr>
      <vt:lpstr>Proposed Research Methodology</vt:lpstr>
      <vt:lpstr>Proposed Research Methodology</vt:lpstr>
      <vt:lpstr>Architecture Of The Proposed Approach</vt:lpstr>
      <vt:lpstr>Game Reviews Dataset</vt:lpstr>
      <vt:lpstr>Classification Process</vt:lpstr>
      <vt:lpstr>Generic process view of reviews classification approach</vt:lpstr>
      <vt:lpstr>CNN (Convolution Neural Network)</vt:lpstr>
      <vt:lpstr>CNN (Convolution Neural Network)</vt:lpstr>
      <vt:lpstr>CNN (Convolution Neural Network)</vt:lpstr>
      <vt:lpstr>CNN (Convolution Neural Network)</vt:lpstr>
      <vt:lpstr>Research Contribution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</dc:creator>
  <cp:lastModifiedBy>John Wick</cp:lastModifiedBy>
  <cp:revision>182</cp:revision>
  <dcterms:created xsi:type="dcterms:W3CDTF">2020-01-31T10:04:41Z</dcterms:created>
  <dcterms:modified xsi:type="dcterms:W3CDTF">2022-01-21T05:23:49Z</dcterms:modified>
</cp:coreProperties>
</file>