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41"/>
  </p:notesMasterIdLst>
  <p:sldIdLst>
    <p:sldId id="257" r:id="rId2"/>
    <p:sldId id="314" r:id="rId3"/>
    <p:sldId id="309" r:id="rId4"/>
    <p:sldId id="258" r:id="rId5"/>
    <p:sldId id="308" r:id="rId6"/>
    <p:sldId id="268" r:id="rId7"/>
    <p:sldId id="313" r:id="rId8"/>
    <p:sldId id="315" r:id="rId9"/>
    <p:sldId id="311" r:id="rId10"/>
    <p:sldId id="312" r:id="rId11"/>
    <p:sldId id="316" r:id="rId12"/>
    <p:sldId id="281" r:id="rId13"/>
    <p:sldId id="319" r:id="rId14"/>
    <p:sldId id="320" r:id="rId15"/>
    <p:sldId id="285" r:id="rId16"/>
    <p:sldId id="304" r:id="rId17"/>
    <p:sldId id="305" r:id="rId18"/>
    <p:sldId id="306" r:id="rId19"/>
    <p:sldId id="317" r:id="rId20"/>
    <p:sldId id="276" r:id="rId21"/>
    <p:sldId id="292" r:id="rId22"/>
    <p:sldId id="293" r:id="rId23"/>
    <p:sldId id="294" r:id="rId24"/>
    <p:sldId id="295" r:id="rId25"/>
    <p:sldId id="296" r:id="rId26"/>
    <p:sldId id="298" r:id="rId27"/>
    <p:sldId id="291" r:id="rId28"/>
    <p:sldId id="278" r:id="rId29"/>
    <p:sldId id="318" r:id="rId30"/>
    <p:sldId id="286" r:id="rId31"/>
    <p:sldId id="307" r:id="rId32"/>
    <p:sldId id="300" r:id="rId33"/>
    <p:sldId id="303" r:id="rId34"/>
    <p:sldId id="301" r:id="rId35"/>
    <p:sldId id="302" r:id="rId36"/>
    <p:sldId id="261" r:id="rId37"/>
    <p:sldId id="274" r:id="rId38"/>
    <p:sldId id="275" r:id="rId39"/>
    <p:sldId id="269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Wick" initials="JW" lastIdx="0" clrIdx="0">
    <p:extLst>
      <p:ext uri="{19B8F6BF-5375-455C-9EA6-DF929625EA0E}">
        <p15:presenceInfo xmlns:p15="http://schemas.microsoft.com/office/powerpoint/2012/main" userId="05daecee79d162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343" autoAdjust="0"/>
  </p:normalViewPr>
  <p:slideViewPr>
    <p:cSldViewPr>
      <p:cViewPr>
        <p:scale>
          <a:sx n="70" d="100"/>
          <a:sy n="70" d="100"/>
        </p:scale>
        <p:origin x="444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76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279BA-7896-4A30-BF27-0A38016F5DB6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A5EE0-AA42-48A6-B36D-3B98ACE9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A5EE0-AA42-48A6-B36D-3B98ACE9B39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23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A5EE0-AA42-48A6-B36D-3B98ACE9B39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8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D695-A505-45F8-8936-589665399DCB}" type="datetime3">
              <a:rPr lang="en-US" smtClean="0"/>
              <a:t>21 October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4811-05C0-4C2E-9704-E022B0660C7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403226"/>
            <a:ext cx="6790267" cy="127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81AF-DE35-42F3-A683-0B63FFD7C428}" type="datetime3">
              <a:rPr lang="en-US" smtClean="0"/>
              <a:t>21 October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5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097F-1966-4006-B2E5-C7745D08FFEF}" type="datetime3">
              <a:rPr lang="en-US" smtClean="0"/>
              <a:t>21 October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6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8193-12EE-49DA-B4B7-3E3240279FFB}" type="datetime3">
              <a:rPr lang="en-US" smtClean="0"/>
              <a:t>21 October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3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9012-EA1F-4A53-9547-2A922A27F31F}" type="datetime3">
              <a:rPr lang="en-US" smtClean="0"/>
              <a:t>21 October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5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5F98-8C79-4D52-87C3-9FC199152E2B}" type="datetime3">
              <a:rPr lang="en-US" smtClean="0"/>
              <a:t>21 October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4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5DAC-6382-408B-88B6-E3D8DCC186AF}" type="datetime3">
              <a:rPr lang="en-US" smtClean="0"/>
              <a:t>21 October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8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11CC-0C76-41EE-B467-1EBF74049989}" type="datetime3">
              <a:rPr lang="en-US" smtClean="0"/>
              <a:t>21 October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0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84E5-0934-460C-9116-40DEC20D3B27}" type="datetime3">
              <a:rPr lang="en-US" smtClean="0"/>
              <a:t>21 October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2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22DC-D5F8-4D50-9F83-49E2A37CA8C1}" type="datetime3">
              <a:rPr lang="en-US" smtClean="0"/>
              <a:t>21 October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7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8F92-2FE0-4F0E-B895-3728FF7E52D1}" type="datetime3">
              <a:rPr lang="en-US" smtClean="0"/>
              <a:t>21 October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2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E665-19A3-4526-899A-2DB910DCCCF5}" type="datetime3">
              <a:rPr lang="en-US" smtClean="0"/>
              <a:t>21 October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MS Proposal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776AC-4C38-4B11-8F6F-86E3449187B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81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3522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5" Type="http://schemas.openxmlformats.org/officeDocument/2006/relationships/image" Target="../media/image14.png"/><Relationship Id="rId10" Type="http://schemas.openxmlformats.org/officeDocument/2006/relationships/image" Target="../media/image80.svg"/><Relationship Id="rId4" Type="http://schemas.openxmlformats.org/officeDocument/2006/relationships/image" Target="../media/image20.sv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4A2A-7D49-4ACA-8D8C-06E2C8B6F716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 October 2022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09800" y="2438400"/>
            <a:ext cx="7848600" cy="1527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EAGRA -Automated Bugs Identification Through Early Access Game Review Analytics On Game Distribution Platforms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933700" y="4953000"/>
            <a:ext cx="64008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 SHAHBAZ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20I-2020)</a:t>
            </a:r>
          </a:p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KHUBAIB AMJAD ALAM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00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D878-0C45-4BDA-AADD-21A90878A7A6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 October 2022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D7CD33-9802-49FE-9A6C-F77DDD24FB48}"/>
              </a:ext>
            </a:extLst>
          </p:cNvPr>
          <p:cNvGrpSpPr/>
          <p:nvPr/>
        </p:nvGrpSpPr>
        <p:grpSpPr>
          <a:xfrm>
            <a:off x="1524000" y="2134583"/>
            <a:ext cx="6623603" cy="2927039"/>
            <a:chOff x="-79809" y="1703109"/>
            <a:chExt cx="8831471" cy="3902718"/>
          </a:xfrm>
        </p:grpSpPr>
        <p:grpSp>
          <p:nvGrpSpPr>
            <p:cNvPr id="9" name="Graphic 1">
              <a:extLst>
                <a:ext uri="{FF2B5EF4-FFF2-40B4-BE49-F238E27FC236}">
                  <a16:creationId xmlns:a16="http://schemas.microsoft.com/office/drawing/2014/main" id="{475EA03A-7F43-43EF-8A48-E7F2334B4783}"/>
                </a:ext>
              </a:extLst>
            </p:cNvPr>
            <p:cNvGrpSpPr/>
            <p:nvPr/>
          </p:nvGrpSpPr>
          <p:grpSpPr>
            <a:xfrm>
              <a:off x="4064834" y="1703109"/>
              <a:ext cx="3902719" cy="3902718"/>
              <a:chOff x="5062537" y="1100137"/>
              <a:chExt cx="12425363" cy="12425363"/>
            </a:xfrm>
            <a:solidFill>
              <a:srgbClr val="000000"/>
            </a:solidFill>
          </p:grpSpPr>
          <p:sp>
            <p:nvSpPr>
              <p:cNvPr id="16" name="Freeform: Shape 4">
                <a:extLst>
                  <a:ext uri="{FF2B5EF4-FFF2-40B4-BE49-F238E27FC236}">
                    <a16:creationId xmlns:a16="http://schemas.microsoft.com/office/drawing/2014/main" id="{9994A642-8053-4EDD-9485-DE6AB5FE15B2}"/>
                  </a:ext>
                </a:extLst>
              </p:cNvPr>
              <p:cNvSpPr/>
              <p:nvPr/>
            </p:nvSpPr>
            <p:spPr>
              <a:xfrm>
                <a:off x="5062537" y="4818450"/>
                <a:ext cx="6212681" cy="2664791"/>
              </a:xfrm>
              <a:custGeom>
                <a:avLst/>
                <a:gdLst>
                  <a:gd name="connsiteX0" fmla="*/ 3888736 w 6212681"/>
                  <a:gd name="connsiteY0" fmla="*/ 2664791 h 2664791"/>
                  <a:gd name="connsiteX1" fmla="*/ 3718313 w 6212681"/>
                  <a:gd name="connsiteY1" fmla="*/ 2494369 h 2664791"/>
                  <a:gd name="connsiteX2" fmla="*/ 2029579 w 6212681"/>
                  <a:gd name="connsiteY2" fmla="*/ 805635 h 2664791"/>
                  <a:gd name="connsiteX3" fmla="*/ 340845 w 6212681"/>
                  <a:gd name="connsiteY3" fmla="*/ 2494369 h 2664791"/>
                  <a:gd name="connsiteX4" fmla="*/ 0 w 6212681"/>
                  <a:gd name="connsiteY4" fmla="*/ 2494369 h 2664791"/>
                  <a:gd name="connsiteX5" fmla="*/ 2029579 w 6212681"/>
                  <a:gd name="connsiteY5" fmla="*/ 464789 h 2664791"/>
                  <a:gd name="connsiteX6" fmla="*/ 3870144 w 6212681"/>
                  <a:gd name="connsiteY6" fmla="*/ 1639156 h 2664791"/>
                  <a:gd name="connsiteX7" fmla="*/ 6212682 w 6212681"/>
                  <a:gd name="connsiteY7" fmla="*/ 0 h 2664791"/>
                  <a:gd name="connsiteX8" fmla="*/ 6212682 w 6212681"/>
                  <a:gd name="connsiteY8" fmla="*/ 340845 h 2664791"/>
                  <a:gd name="connsiteX9" fmla="*/ 4059159 w 6212681"/>
                  <a:gd name="connsiteY9" fmla="*/ 2494369 h 2664791"/>
                  <a:gd name="connsiteX10" fmla="*/ 3888736 w 6212681"/>
                  <a:gd name="connsiteY10" fmla="*/ 2664791 h 266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12681" h="2664791">
                    <a:moveTo>
                      <a:pt x="3888736" y="2664791"/>
                    </a:moveTo>
                    <a:cubicBezTo>
                      <a:pt x="3795778" y="2664791"/>
                      <a:pt x="3718313" y="2587326"/>
                      <a:pt x="3718313" y="2494369"/>
                    </a:cubicBezTo>
                    <a:cubicBezTo>
                      <a:pt x="3718313" y="1561691"/>
                      <a:pt x="2962256" y="805635"/>
                      <a:pt x="2029579" y="805635"/>
                    </a:cubicBezTo>
                    <a:cubicBezTo>
                      <a:pt x="1096902" y="805635"/>
                      <a:pt x="340845" y="1561691"/>
                      <a:pt x="340845" y="2494369"/>
                    </a:cubicBezTo>
                    <a:lnTo>
                      <a:pt x="0" y="2494369"/>
                    </a:lnTo>
                    <a:cubicBezTo>
                      <a:pt x="0" y="1375776"/>
                      <a:pt x="910987" y="464789"/>
                      <a:pt x="2029579" y="464789"/>
                    </a:cubicBezTo>
                    <a:cubicBezTo>
                      <a:pt x="2844510" y="464789"/>
                      <a:pt x="3544792" y="945071"/>
                      <a:pt x="3870144" y="1639156"/>
                    </a:cubicBezTo>
                    <a:cubicBezTo>
                      <a:pt x="4220286" y="684790"/>
                      <a:pt x="5137470" y="0"/>
                      <a:pt x="6212682" y="0"/>
                    </a:cubicBezTo>
                    <a:lnTo>
                      <a:pt x="6212682" y="340845"/>
                    </a:lnTo>
                    <a:cubicBezTo>
                      <a:pt x="5025920" y="340845"/>
                      <a:pt x="4059159" y="1307607"/>
                      <a:pt x="4059159" y="2494369"/>
                    </a:cubicBezTo>
                    <a:cubicBezTo>
                      <a:pt x="4059159" y="2587326"/>
                      <a:pt x="3981694" y="2664791"/>
                      <a:pt x="3888736" y="266479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09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>
                  <a:solidFill>
                    <a:srgbClr val="272E3A"/>
                  </a:solidFill>
                  <a:latin typeface="Montserrat Light"/>
                </a:endParaRPr>
              </a:p>
            </p:txBody>
          </p:sp>
          <p:sp>
            <p:nvSpPr>
              <p:cNvPr id="17" name="Freeform: Shape 5">
                <a:extLst>
                  <a:ext uri="{FF2B5EF4-FFF2-40B4-BE49-F238E27FC236}">
                    <a16:creationId xmlns:a16="http://schemas.microsoft.com/office/drawing/2014/main" id="{515D0B3A-EF47-4F3D-826A-850F004440C7}"/>
                  </a:ext>
                </a:extLst>
              </p:cNvPr>
              <p:cNvSpPr/>
              <p:nvPr/>
            </p:nvSpPr>
            <p:spPr>
              <a:xfrm>
                <a:off x="5062537" y="1131122"/>
                <a:ext cx="5611554" cy="6181695"/>
              </a:xfrm>
              <a:custGeom>
                <a:avLst/>
                <a:gdLst>
                  <a:gd name="connsiteX0" fmla="*/ 340845 w 5611554"/>
                  <a:gd name="connsiteY0" fmla="*/ 6181696 h 6181695"/>
                  <a:gd name="connsiteX1" fmla="*/ 0 w 5611554"/>
                  <a:gd name="connsiteY1" fmla="*/ 6181696 h 6181695"/>
                  <a:gd name="connsiteX2" fmla="*/ 1614368 w 5611554"/>
                  <a:gd name="connsiteY2" fmla="*/ 2004790 h 6181695"/>
                  <a:gd name="connsiteX3" fmla="*/ 5577470 w 5611554"/>
                  <a:gd name="connsiteY3" fmla="*/ 0 h 6181695"/>
                  <a:gd name="connsiteX4" fmla="*/ 5611555 w 5611554"/>
                  <a:gd name="connsiteY4" fmla="*/ 337747 h 6181695"/>
                  <a:gd name="connsiteX5" fmla="*/ 340845 w 5611554"/>
                  <a:gd name="connsiteY5" fmla="*/ 6181696 h 6181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11554" h="6181695">
                    <a:moveTo>
                      <a:pt x="340845" y="6181696"/>
                    </a:moveTo>
                    <a:lnTo>
                      <a:pt x="0" y="6181696"/>
                    </a:lnTo>
                    <a:cubicBezTo>
                      <a:pt x="0" y="4632399"/>
                      <a:pt x="573240" y="3148172"/>
                      <a:pt x="1614368" y="2004790"/>
                    </a:cubicBezTo>
                    <a:cubicBezTo>
                      <a:pt x="2646200" y="867606"/>
                      <a:pt x="4056060" y="154930"/>
                      <a:pt x="5577470" y="0"/>
                    </a:cubicBezTo>
                    <a:lnTo>
                      <a:pt x="5611555" y="337747"/>
                    </a:lnTo>
                    <a:cubicBezTo>
                      <a:pt x="2605918" y="644508"/>
                      <a:pt x="340845" y="3157468"/>
                      <a:pt x="340845" y="618169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09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>
                  <a:solidFill>
                    <a:srgbClr val="272E3A"/>
                  </a:solidFill>
                  <a:latin typeface="Montserrat Light"/>
                </a:endParaRPr>
              </a:p>
            </p:txBody>
          </p:sp>
          <p:sp>
            <p:nvSpPr>
              <p:cNvPr id="18" name="Freeform: Shape 6">
                <a:extLst>
                  <a:ext uri="{FF2B5EF4-FFF2-40B4-BE49-F238E27FC236}">
                    <a16:creationId xmlns:a16="http://schemas.microsoft.com/office/drawing/2014/main" id="{05EE0293-F399-414B-AADA-65D8380E6E15}"/>
                  </a:ext>
                </a:extLst>
              </p:cNvPr>
              <p:cNvSpPr/>
              <p:nvPr/>
            </p:nvSpPr>
            <p:spPr>
              <a:xfrm>
                <a:off x="5062537" y="5283239"/>
                <a:ext cx="6383104" cy="8242260"/>
              </a:xfrm>
              <a:custGeom>
                <a:avLst/>
                <a:gdLst>
                  <a:gd name="connsiteX0" fmla="*/ 6212682 w 6383104"/>
                  <a:gd name="connsiteY0" fmla="*/ 8242261 h 8242260"/>
                  <a:gd name="connsiteX1" fmla="*/ 4183102 w 6383104"/>
                  <a:gd name="connsiteY1" fmla="*/ 6212682 h 8242260"/>
                  <a:gd name="connsiteX2" fmla="*/ 5357470 w 6383104"/>
                  <a:gd name="connsiteY2" fmla="*/ 4372117 h 8242260"/>
                  <a:gd name="connsiteX3" fmla="*/ 3718313 w 6383104"/>
                  <a:gd name="connsiteY3" fmla="*/ 2029579 h 8242260"/>
                  <a:gd name="connsiteX4" fmla="*/ 2029579 w 6383104"/>
                  <a:gd name="connsiteY4" fmla="*/ 340845 h 8242260"/>
                  <a:gd name="connsiteX5" fmla="*/ 340845 w 6383104"/>
                  <a:gd name="connsiteY5" fmla="*/ 2029579 h 8242260"/>
                  <a:gd name="connsiteX6" fmla="*/ 0 w 6383104"/>
                  <a:gd name="connsiteY6" fmla="*/ 2029579 h 8242260"/>
                  <a:gd name="connsiteX7" fmla="*/ 2029579 w 6383104"/>
                  <a:gd name="connsiteY7" fmla="*/ 0 h 8242260"/>
                  <a:gd name="connsiteX8" fmla="*/ 4059159 w 6383104"/>
                  <a:gd name="connsiteY8" fmla="*/ 2029579 h 8242260"/>
                  <a:gd name="connsiteX9" fmla="*/ 6212682 w 6383104"/>
                  <a:gd name="connsiteY9" fmla="*/ 4183102 h 8242260"/>
                  <a:gd name="connsiteX10" fmla="*/ 6383104 w 6383104"/>
                  <a:gd name="connsiteY10" fmla="*/ 4353525 h 8242260"/>
                  <a:gd name="connsiteX11" fmla="*/ 6212682 w 6383104"/>
                  <a:gd name="connsiteY11" fmla="*/ 4523948 h 8242260"/>
                  <a:gd name="connsiteX12" fmla="*/ 4523948 w 6383104"/>
                  <a:gd name="connsiteY12" fmla="*/ 6212682 h 8242260"/>
                  <a:gd name="connsiteX13" fmla="*/ 6212682 w 6383104"/>
                  <a:gd name="connsiteY13" fmla="*/ 7901416 h 8242260"/>
                  <a:gd name="connsiteX14" fmla="*/ 6212682 w 6383104"/>
                  <a:gd name="connsiteY14" fmla="*/ 8242261 h 824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383104" h="8242260">
                    <a:moveTo>
                      <a:pt x="6212682" y="8242261"/>
                    </a:moveTo>
                    <a:cubicBezTo>
                      <a:pt x="5094089" y="8242261"/>
                      <a:pt x="4183102" y="7331274"/>
                      <a:pt x="4183102" y="6212682"/>
                    </a:cubicBezTo>
                    <a:cubicBezTo>
                      <a:pt x="4183102" y="5397752"/>
                      <a:pt x="4663385" y="4697469"/>
                      <a:pt x="5357470" y="4372117"/>
                    </a:cubicBezTo>
                    <a:cubicBezTo>
                      <a:pt x="4403103" y="4021975"/>
                      <a:pt x="3718313" y="3104791"/>
                      <a:pt x="3718313" y="2029579"/>
                    </a:cubicBezTo>
                    <a:cubicBezTo>
                      <a:pt x="3718313" y="1096902"/>
                      <a:pt x="2962256" y="340845"/>
                      <a:pt x="2029579" y="340845"/>
                    </a:cubicBezTo>
                    <a:cubicBezTo>
                      <a:pt x="1096902" y="340845"/>
                      <a:pt x="340845" y="1096902"/>
                      <a:pt x="340845" y="2029579"/>
                    </a:cubicBezTo>
                    <a:lnTo>
                      <a:pt x="0" y="2029579"/>
                    </a:lnTo>
                    <a:cubicBezTo>
                      <a:pt x="0" y="910987"/>
                      <a:pt x="910987" y="0"/>
                      <a:pt x="2029579" y="0"/>
                    </a:cubicBezTo>
                    <a:cubicBezTo>
                      <a:pt x="3148172" y="0"/>
                      <a:pt x="4059159" y="910987"/>
                      <a:pt x="4059159" y="2029579"/>
                    </a:cubicBezTo>
                    <a:cubicBezTo>
                      <a:pt x="4059159" y="3216341"/>
                      <a:pt x="5025920" y="4183102"/>
                      <a:pt x="6212682" y="4183102"/>
                    </a:cubicBezTo>
                    <a:cubicBezTo>
                      <a:pt x="6305640" y="4183102"/>
                      <a:pt x="6383104" y="4260567"/>
                      <a:pt x="6383104" y="4353525"/>
                    </a:cubicBezTo>
                    <a:cubicBezTo>
                      <a:pt x="6383104" y="4446483"/>
                      <a:pt x="6305640" y="4523948"/>
                      <a:pt x="6212682" y="4523948"/>
                    </a:cubicBezTo>
                    <a:cubicBezTo>
                      <a:pt x="5280005" y="4523948"/>
                      <a:pt x="4523948" y="5280005"/>
                      <a:pt x="4523948" y="6212682"/>
                    </a:cubicBezTo>
                    <a:cubicBezTo>
                      <a:pt x="4523948" y="7145359"/>
                      <a:pt x="5280005" y="7901416"/>
                      <a:pt x="6212682" y="7901416"/>
                    </a:cubicBezTo>
                    <a:lnTo>
                      <a:pt x="6212682" y="8242261"/>
                    </a:lnTo>
                    <a:close/>
                  </a:path>
                </a:pathLst>
              </a:custGeom>
              <a:solidFill>
                <a:schemeClr val="accent4"/>
              </a:solidFill>
              <a:ln w="309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>
                  <a:solidFill>
                    <a:srgbClr val="272E3A"/>
                  </a:solidFill>
                  <a:latin typeface="Montserrat Light"/>
                </a:endParaRPr>
              </a:p>
            </p:txBody>
          </p:sp>
          <p:sp>
            <p:nvSpPr>
              <p:cNvPr id="19" name="Freeform: Shape 7">
                <a:extLst>
                  <a:ext uri="{FF2B5EF4-FFF2-40B4-BE49-F238E27FC236}">
                    <a16:creationId xmlns:a16="http://schemas.microsoft.com/office/drawing/2014/main" id="{F03F217F-A665-49FF-A4A6-92D022970569}"/>
                  </a:ext>
                </a:extLst>
              </p:cNvPr>
              <p:cNvSpPr/>
              <p:nvPr/>
            </p:nvSpPr>
            <p:spPr>
              <a:xfrm>
                <a:off x="5093522" y="7913945"/>
                <a:ext cx="6181695" cy="5611554"/>
              </a:xfrm>
              <a:custGeom>
                <a:avLst/>
                <a:gdLst>
                  <a:gd name="connsiteX0" fmla="*/ 6181696 w 6181695"/>
                  <a:gd name="connsiteY0" fmla="*/ 5611555 h 5611554"/>
                  <a:gd name="connsiteX1" fmla="*/ 2004790 w 6181695"/>
                  <a:gd name="connsiteY1" fmla="*/ 3997187 h 5611554"/>
                  <a:gd name="connsiteX2" fmla="*/ 0 w 6181695"/>
                  <a:gd name="connsiteY2" fmla="*/ 34085 h 5611554"/>
                  <a:gd name="connsiteX3" fmla="*/ 337747 w 6181695"/>
                  <a:gd name="connsiteY3" fmla="*/ 0 h 5611554"/>
                  <a:gd name="connsiteX4" fmla="*/ 6178597 w 6181695"/>
                  <a:gd name="connsiteY4" fmla="*/ 5270709 h 5611554"/>
                  <a:gd name="connsiteX5" fmla="*/ 6178597 w 6181695"/>
                  <a:gd name="connsiteY5" fmla="*/ 5611555 h 5611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81695" h="5611554">
                    <a:moveTo>
                      <a:pt x="6181696" y="5611555"/>
                    </a:moveTo>
                    <a:cubicBezTo>
                      <a:pt x="4632399" y="5611555"/>
                      <a:pt x="3148172" y="5038315"/>
                      <a:pt x="2004790" y="3997187"/>
                    </a:cubicBezTo>
                    <a:cubicBezTo>
                      <a:pt x="867606" y="2965355"/>
                      <a:pt x="154930" y="1555495"/>
                      <a:pt x="0" y="34085"/>
                    </a:cubicBezTo>
                    <a:lnTo>
                      <a:pt x="337747" y="0"/>
                    </a:lnTo>
                    <a:cubicBezTo>
                      <a:pt x="644508" y="3005637"/>
                      <a:pt x="3154369" y="5270709"/>
                      <a:pt x="6178597" y="5270709"/>
                    </a:cubicBezTo>
                    <a:lnTo>
                      <a:pt x="6178597" y="5611555"/>
                    </a:lnTo>
                    <a:close/>
                  </a:path>
                </a:pathLst>
              </a:custGeom>
              <a:solidFill>
                <a:schemeClr val="accent4"/>
              </a:solidFill>
              <a:ln w="309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>
                  <a:solidFill>
                    <a:srgbClr val="272E3A"/>
                  </a:solidFill>
                  <a:latin typeface="Montserrat Light"/>
                </a:endParaRPr>
              </a:p>
            </p:txBody>
          </p:sp>
          <p:sp>
            <p:nvSpPr>
              <p:cNvPr id="20" name="Freeform: Shape 8">
                <a:extLst>
                  <a:ext uri="{FF2B5EF4-FFF2-40B4-BE49-F238E27FC236}">
                    <a16:creationId xmlns:a16="http://schemas.microsoft.com/office/drawing/2014/main" id="{4FEA8135-1E69-4C27-B822-9477868DC75E}"/>
                  </a:ext>
                </a:extLst>
              </p:cNvPr>
              <p:cNvSpPr/>
              <p:nvPr/>
            </p:nvSpPr>
            <p:spPr>
              <a:xfrm>
                <a:off x="9245639" y="7142395"/>
                <a:ext cx="8242260" cy="6383104"/>
              </a:xfrm>
              <a:custGeom>
                <a:avLst/>
                <a:gdLst>
                  <a:gd name="connsiteX0" fmla="*/ 2029579 w 8242260"/>
                  <a:gd name="connsiteY0" fmla="*/ 6383104 h 6383104"/>
                  <a:gd name="connsiteX1" fmla="*/ 0 w 8242260"/>
                  <a:gd name="connsiteY1" fmla="*/ 4353525 h 6383104"/>
                  <a:gd name="connsiteX2" fmla="*/ 2029579 w 8242260"/>
                  <a:gd name="connsiteY2" fmla="*/ 2323946 h 6383104"/>
                  <a:gd name="connsiteX3" fmla="*/ 4183102 w 8242260"/>
                  <a:gd name="connsiteY3" fmla="*/ 170423 h 6383104"/>
                  <a:gd name="connsiteX4" fmla="*/ 4353525 w 8242260"/>
                  <a:gd name="connsiteY4" fmla="*/ 0 h 6383104"/>
                  <a:gd name="connsiteX5" fmla="*/ 4523948 w 8242260"/>
                  <a:gd name="connsiteY5" fmla="*/ 170423 h 6383104"/>
                  <a:gd name="connsiteX6" fmla="*/ 6212682 w 8242260"/>
                  <a:gd name="connsiteY6" fmla="*/ 1859157 h 6383104"/>
                  <a:gd name="connsiteX7" fmla="*/ 7901416 w 8242260"/>
                  <a:gd name="connsiteY7" fmla="*/ 170423 h 6383104"/>
                  <a:gd name="connsiteX8" fmla="*/ 8242261 w 8242260"/>
                  <a:gd name="connsiteY8" fmla="*/ 170423 h 6383104"/>
                  <a:gd name="connsiteX9" fmla="*/ 6212682 w 8242260"/>
                  <a:gd name="connsiteY9" fmla="*/ 2200002 h 6383104"/>
                  <a:gd name="connsiteX10" fmla="*/ 4372117 w 8242260"/>
                  <a:gd name="connsiteY10" fmla="*/ 1025635 h 6383104"/>
                  <a:gd name="connsiteX11" fmla="*/ 2029579 w 8242260"/>
                  <a:gd name="connsiteY11" fmla="*/ 2664791 h 6383104"/>
                  <a:gd name="connsiteX12" fmla="*/ 340845 w 8242260"/>
                  <a:gd name="connsiteY12" fmla="*/ 4353525 h 6383104"/>
                  <a:gd name="connsiteX13" fmla="*/ 2029579 w 8242260"/>
                  <a:gd name="connsiteY13" fmla="*/ 6042259 h 6383104"/>
                  <a:gd name="connsiteX14" fmla="*/ 2029579 w 8242260"/>
                  <a:gd name="connsiteY14" fmla="*/ 6383104 h 6383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242260" h="6383104">
                    <a:moveTo>
                      <a:pt x="2029579" y="6383104"/>
                    </a:moveTo>
                    <a:cubicBezTo>
                      <a:pt x="910987" y="6383104"/>
                      <a:pt x="0" y="5472118"/>
                      <a:pt x="0" y="4353525"/>
                    </a:cubicBezTo>
                    <a:cubicBezTo>
                      <a:pt x="0" y="3234932"/>
                      <a:pt x="910987" y="2323946"/>
                      <a:pt x="2029579" y="2323946"/>
                    </a:cubicBezTo>
                    <a:cubicBezTo>
                      <a:pt x="3216341" y="2323946"/>
                      <a:pt x="4183102" y="1357184"/>
                      <a:pt x="4183102" y="170423"/>
                    </a:cubicBezTo>
                    <a:cubicBezTo>
                      <a:pt x="4183102" y="77465"/>
                      <a:pt x="4260567" y="0"/>
                      <a:pt x="4353525" y="0"/>
                    </a:cubicBezTo>
                    <a:cubicBezTo>
                      <a:pt x="4446483" y="0"/>
                      <a:pt x="4523948" y="77465"/>
                      <a:pt x="4523948" y="170423"/>
                    </a:cubicBezTo>
                    <a:cubicBezTo>
                      <a:pt x="4523948" y="1103100"/>
                      <a:pt x="5280005" y="1859157"/>
                      <a:pt x="6212682" y="1859157"/>
                    </a:cubicBezTo>
                    <a:cubicBezTo>
                      <a:pt x="7145359" y="1859157"/>
                      <a:pt x="7901416" y="1103100"/>
                      <a:pt x="7901416" y="170423"/>
                    </a:cubicBezTo>
                    <a:lnTo>
                      <a:pt x="8242261" y="170423"/>
                    </a:lnTo>
                    <a:cubicBezTo>
                      <a:pt x="8242261" y="1289015"/>
                      <a:pt x="7331274" y="2200002"/>
                      <a:pt x="6212682" y="2200002"/>
                    </a:cubicBezTo>
                    <a:cubicBezTo>
                      <a:pt x="5397752" y="2200002"/>
                      <a:pt x="4697469" y="1719720"/>
                      <a:pt x="4372117" y="1025635"/>
                    </a:cubicBezTo>
                    <a:cubicBezTo>
                      <a:pt x="4021975" y="1980002"/>
                      <a:pt x="3104791" y="2664791"/>
                      <a:pt x="2029579" y="2664791"/>
                    </a:cubicBezTo>
                    <a:cubicBezTo>
                      <a:pt x="1096902" y="2664791"/>
                      <a:pt x="340845" y="3420848"/>
                      <a:pt x="340845" y="4353525"/>
                    </a:cubicBezTo>
                    <a:cubicBezTo>
                      <a:pt x="340845" y="5286202"/>
                      <a:pt x="1096902" y="6042259"/>
                      <a:pt x="2029579" y="6042259"/>
                    </a:cubicBezTo>
                    <a:lnTo>
                      <a:pt x="2029579" y="6383104"/>
                    </a:lnTo>
                    <a:close/>
                  </a:path>
                </a:pathLst>
              </a:custGeom>
              <a:solidFill>
                <a:schemeClr val="accent3"/>
              </a:solidFill>
              <a:ln w="309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>
                  <a:solidFill>
                    <a:srgbClr val="272E3A"/>
                  </a:solidFill>
                  <a:latin typeface="Montserrat Light"/>
                </a:endParaRPr>
              </a:p>
            </p:txBody>
          </p:sp>
          <p:sp>
            <p:nvSpPr>
              <p:cNvPr id="21" name="Freeform: Shape 9">
                <a:extLst>
                  <a:ext uri="{FF2B5EF4-FFF2-40B4-BE49-F238E27FC236}">
                    <a16:creationId xmlns:a16="http://schemas.microsoft.com/office/drawing/2014/main" id="{43A024F1-6FBB-4FFE-83D2-638EEA58F7B1}"/>
                  </a:ext>
                </a:extLst>
              </p:cNvPr>
              <p:cNvSpPr/>
              <p:nvPr/>
            </p:nvSpPr>
            <p:spPr>
              <a:xfrm>
                <a:off x="11876345" y="7315917"/>
                <a:ext cx="5611554" cy="6178596"/>
              </a:xfrm>
              <a:custGeom>
                <a:avLst/>
                <a:gdLst>
                  <a:gd name="connsiteX0" fmla="*/ 34085 w 5611554"/>
                  <a:gd name="connsiteY0" fmla="*/ 6178597 h 6178596"/>
                  <a:gd name="connsiteX1" fmla="*/ 0 w 5611554"/>
                  <a:gd name="connsiteY1" fmla="*/ 5840850 h 6178596"/>
                  <a:gd name="connsiteX2" fmla="*/ 5270709 w 5611554"/>
                  <a:gd name="connsiteY2" fmla="*/ 0 h 6178596"/>
                  <a:gd name="connsiteX3" fmla="*/ 5611555 w 5611554"/>
                  <a:gd name="connsiteY3" fmla="*/ 0 h 6178596"/>
                  <a:gd name="connsiteX4" fmla="*/ 3997187 w 5611554"/>
                  <a:gd name="connsiteY4" fmla="*/ 4176905 h 6178596"/>
                  <a:gd name="connsiteX5" fmla="*/ 34085 w 5611554"/>
                  <a:gd name="connsiteY5" fmla="*/ 6178597 h 6178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11554" h="6178596">
                    <a:moveTo>
                      <a:pt x="34085" y="6178597"/>
                    </a:moveTo>
                    <a:lnTo>
                      <a:pt x="0" y="5840850"/>
                    </a:lnTo>
                    <a:cubicBezTo>
                      <a:pt x="3005637" y="5534090"/>
                      <a:pt x="5270709" y="3024228"/>
                      <a:pt x="5270709" y="0"/>
                    </a:cubicBezTo>
                    <a:lnTo>
                      <a:pt x="5611555" y="0"/>
                    </a:lnTo>
                    <a:cubicBezTo>
                      <a:pt x="5611555" y="1549297"/>
                      <a:pt x="5038315" y="3033524"/>
                      <a:pt x="3997187" y="4176905"/>
                    </a:cubicBezTo>
                    <a:cubicBezTo>
                      <a:pt x="2965355" y="5310991"/>
                      <a:pt x="1555495" y="6023667"/>
                      <a:pt x="34085" y="617859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09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>
                  <a:solidFill>
                    <a:srgbClr val="272E3A"/>
                  </a:solidFill>
                  <a:latin typeface="Montserrat Light"/>
                </a:endParaRPr>
              </a:p>
            </p:txBody>
          </p:sp>
          <p:sp>
            <p:nvSpPr>
              <p:cNvPr id="22" name="Freeform: Shape 10">
                <a:extLst>
                  <a:ext uri="{FF2B5EF4-FFF2-40B4-BE49-F238E27FC236}">
                    <a16:creationId xmlns:a16="http://schemas.microsoft.com/office/drawing/2014/main" id="{3D5A3EEF-EA96-4446-85C5-E99791868807}"/>
                  </a:ext>
                </a:extLst>
              </p:cNvPr>
              <p:cNvSpPr/>
              <p:nvPr/>
            </p:nvSpPr>
            <p:spPr>
              <a:xfrm>
                <a:off x="11275218" y="1100137"/>
                <a:ext cx="6212681" cy="8242260"/>
              </a:xfrm>
              <a:custGeom>
                <a:avLst/>
                <a:gdLst>
                  <a:gd name="connsiteX0" fmla="*/ 4183102 w 6212681"/>
                  <a:gd name="connsiteY0" fmla="*/ 8242261 h 8242260"/>
                  <a:gd name="connsiteX1" fmla="*/ 2153523 w 6212681"/>
                  <a:gd name="connsiteY1" fmla="*/ 6212682 h 8242260"/>
                  <a:gd name="connsiteX2" fmla="*/ 0 w 6212681"/>
                  <a:gd name="connsiteY2" fmla="*/ 4059159 h 8242260"/>
                  <a:gd name="connsiteX3" fmla="*/ 0 w 6212681"/>
                  <a:gd name="connsiteY3" fmla="*/ 3718313 h 8242260"/>
                  <a:gd name="connsiteX4" fmla="*/ 1688734 w 6212681"/>
                  <a:gd name="connsiteY4" fmla="*/ 2029579 h 8242260"/>
                  <a:gd name="connsiteX5" fmla="*/ 0 w 6212681"/>
                  <a:gd name="connsiteY5" fmla="*/ 340845 h 8242260"/>
                  <a:gd name="connsiteX6" fmla="*/ 0 w 6212681"/>
                  <a:gd name="connsiteY6" fmla="*/ 0 h 8242260"/>
                  <a:gd name="connsiteX7" fmla="*/ 2029579 w 6212681"/>
                  <a:gd name="connsiteY7" fmla="*/ 2029579 h 8242260"/>
                  <a:gd name="connsiteX8" fmla="*/ 855212 w 6212681"/>
                  <a:gd name="connsiteY8" fmla="*/ 3870144 h 8242260"/>
                  <a:gd name="connsiteX9" fmla="*/ 2494369 w 6212681"/>
                  <a:gd name="connsiteY9" fmla="*/ 6212682 h 8242260"/>
                  <a:gd name="connsiteX10" fmla="*/ 4183102 w 6212681"/>
                  <a:gd name="connsiteY10" fmla="*/ 7901416 h 8242260"/>
                  <a:gd name="connsiteX11" fmla="*/ 5871836 w 6212681"/>
                  <a:gd name="connsiteY11" fmla="*/ 6212682 h 8242260"/>
                  <a:gd name="connsiteX12" fmla="*/ 6212682 w 6212681"/>
                  <a:gd name="connsiteY12" fmla="*/ 6212682 h 8242260"/>
                  <a:gd name="connsiteX13" fmla="*/ 4183102 w 6212681"/>
                  <a:gd name="connsiteY13" fmla="*/ 8242261 h 824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12681" h="8242260">
                    <a:moveTo>
                      <a:pt x="4183102" y="8242261"/>
                    </a:moveTo>
                    <a:cubicBezTo>
                      <a:pt x="3064510" y="8242261"/>
                      <a:pt x="2153523" y="7331274"/>
                      <a:pt x="2153523" y="6212682"/>
                    </a:cubicBezTo>
                    <a:cubicBezTo>
                      <a:pt x="2153523" y="5025920"/>
                      <a:pt x="1186762" y="4059159"/>
                      <a:pt x="0" y="4059159"/>
                    </a:cubicBezTo>
                    <a:lnTo>
                      <a:pt x="0" y="3718313"/>
                    </a:lnTo>
                    <a:cubicBezTo>
                      <a:pt x="932677" y="3718313"/>
                      <a:pt x="1688734" y="2962256"/>
                      <a:pt x="1688734" y="2029579"/>
                    </a:cubicBezTo>
                    <a:cubicBezTo>
                      <a:pt x="1688734" y="1096902"/>
                      <a:pt x="932677" y="340845"/>
                      <a:pt x="0" y="340845"/>
                    </a:cubicBezTo>
                    <a:lnTo>
                      <a:pt x="0" y="0"/>
                    </a:lnTo>
                    <a:cubicBezTo>
                      <a:pt x="1118593" y="0"/>
                      <a:pt x="2029579" y="910987"/>
                      <a:pt x="2029579" y="2029579"/>
                    </a:cubicBezTo>
                    <a:cubicBezTo>
                      <a:pt x="2029579" y="2844510"/>
                      <a:pt x="1549297" y="3544792"/>
                      <a:pt x="855212" y="3870144"/>
                    </a:cubicBezTo>
                    <a:cubicBezTo>
                      <a:pt x="1809579" y="4220286"/>
                      <a:pt x="2494369" y="5137470"/>
                      <a:pt x="2494369" y="6212682"/>
                    </a:cubicBezTo>
                    <a:cubicBezTo>
                      <a:pt x="2494369" y="7145359"/>
                      <a:pt x="3250425" y="7901416"/>
                      <a:pt x="4183102" y="7901416"/>
                    </a:cubicBezTo>
                    <a:cubicBezTo>
                      <a:pt x="5115780" y="7901416"/>
                      <a:pt x="5871836" y="7145359"/>
                      <a:pt x="5871836" y="6212682"/>
                    </a:cubicBezTo>
                    <a:lnTo>
                      <a:pt x="6212682" y="6212682"/>
                    </a:lnTo>
                    <a:cubicBezTo>
                      <a:pt x="6212682" y="7331274"/>
                      <a:pt x="5301695" y="8242261"/>
                      <a:pt x="4183102" y="824226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09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>
                  <a:solidFill>
                    <a:srgbClr val="272E3A"/>
                  </a:solidFill>
                  <a:latin typeface="Montserrat Light"/>
                </a:endParaRPr>
              </a:p>
            </p:txBody>
          </p:sp>
          <p:sp>
            <p:nvSpPr>
              <p:cNvPr id="23" name="Freeform: Shape 11">
                <a:extLst>
                  <a:ext uri="{FF2B5EF4-FFF2-40B4-BE49-F238E27FC236}">
                    <a16:creationId xmlns:a16="http://schemas.microsoft.com/office/drawing/2014/main" id="{BE3F6C92-D374-4442-B0F0-4F0E13151E0D}"/>
                  </a:ext>
                </a:extLst>
              </p:cNvPr>
              <p:cNvSpPr/>
              <p:nvPr/>
            </p:nvSpPr>
            <p:spPr>
              <a:xfrm>
                <a:off x="11275218" y="1100137"/>
                <a:ext cx="6181695" cy="5611554"/>
              </a:xfrm>
              <a:custGeom>
                <a:avLst/>
                <a:gdLst>
                  <a:gd name="connsiteX0" fmla="*/ 5840850 w 6181695"/>
                  <a:gd name="connsiteY0" fmla="*/ 5611555 h 5611554"/>
                  <a:gd name="connsiteX1" fmla="*/ 0 w 6181695"/>
                  <a:gd name="connsiteY1" fmla="*/ 340845 h 5611554"/>
                  <a:gd name="connsiteX2" fmla="*/ 0 w 6181695"/>
                  <a:gd name="connsiteY2" fmla="*/ 0 h 5611554"/>
                  <a:gd name="connsiteX3" fmla="*/ 4176905 w 6181695"/>
                  <a:gd name="connsiteY3" fmla="*/ 1614368 h 5611554"/>
                  <a:gd name="connsiteX4" fmla="*/ 6181696 w 6181695"/>
                  <a:gd name="connsiteY4" fmla="*/ 5577470 h 5611554"/>
                  <a:gd name="connsiteX5" fmla="*/ 5840850 w 6181695"/>
                  <a:gd name="connsiteY5" fmla="*/ 5611555 h 5611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81695" h="5611554">
                    <a:moveTo>
                      <a:pt x="5840850" y="5611555"/>
                    </a:moveTo>
                    <a:cubicBezTo>
                      <a:pt x="5537189" y="2605918"/>
                      <a:pt x="3024228" y="340845"/>
                      <a:pt x="0" y="340845"/>
                    </a:cubicBezTo>
                    <a:lnTo>
                      <a:pt x="0" y="0"/>
                    </a:lnTo>
                    <a:cubicBezTo>
                      <a:pt x="1549297" y="0"/>
                      <a:pt x="3033524" y="573240"/>
                      <a:pt x="4176905" y="1614368"/>
                    </a:cubicBezTo>
                    <a:cubicBezTo>
                      <a:pt x="5314089" y="2646200"/>
                      <a:pt x="6026766" y="4056060"/>
                      <a:pt x="6181696" y="5577470"/>
                    </a:cubicBezTo>
                    <a:lnTo>
                      <a:pt x="5840850" y="5611555"/>
                    </a:lnTo>
                    <a:close/>
                  </a:path>
                </a:pathLst>
              </a:custGeom>
              <a:solidFill>
                <a:schemeClr val="accent2"/>
              </a:solidFill>
              <a:ln w="309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>
                  <a:solidFill>
                    <a:srgbClr val="272E3A"/>
                  </a:solidFill>
                  <a:latin typeface="Montserrat Light"/>
                </a:endParaRPr>
              </a:p>
            </p:txBody>
          </p:sp>
          <p:sp>
            <p:nvSpPr>
              <p:cNvPr id="24" name="Freeform: Shape 12">
                <a:extLst>
                  <a:ext uri="{FF2B5EF4-FFF2-40B4-BE49-F238E27FC236}">
                    <a16:creationId xmlns:a16="http://schemas.microsoft.com/office/drawing/2014/main" id="{EFA4739B-404F-4FB4-9A11-DD8030269BD3}"/>
                  </a:ext>
                </a:extLst>
              </p:cNvPr>
              <p:cNvSpPr/>
              <p:nvPr/>
            </p:nvSpPr>
            <p:spPr>
              <a:xfrm>
                <a:off x="11275218" y="1100137"/>
                <a:ext cx="2029579" cy="4059158"/>
              </a:xfrm>
              <a:custGeom>
                <a:avLst/>
                <a:gdLst>
                  <a:gd name="connsiteX0" fmla="*/ 0 w 2029579"/>
                  <a:gd name="connsiteY0" fmla="*/ 4059159 h 4059158"/>
                  <a:gd name="connsiteX1" fmla="*/ 0 w 2029579"/>
                  <a:gd name="connsiteY1" fmla="*/ 3718313 h 4059158"/>
                  <a:gd name="connsiteX2" fmla="*/ 1688734 w 2029579"/>
                  <a:gd name="connsiteY2" fmla="*/ 2029579 h 4059158"/>
                  <a:gd name="connsiteX3" fmla="*/ 0 w 2029579"/>
                  <a:gd name="connsiteY3" fmla="*/ 340845 h 4059158"/>
                  <a:gd name="connsiteX4" fmla="*/ 0 w 2029579"/>
                  <a:gd name="connsiteY4" fmla="*/ 0 h 4059158"/>
                  <a:gd name="connsiteX5" fmla="*/ 2029579 w 2029579"/>
                  <a:gd name="connsiteY5" fmla="*/ 2029579 h 4059158"/>
                  <a:gd name="connsiteX6" fmla="*/ 0 w 2029579"/>
                  <a:gd name="connsiteY6" fmla="*/ 4059159 h 405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29579" h="4059158">
                    <a:moveTo>
                      <a:pt x="0" y="4059159"/>
                    </a:moveTo>
                    <a:lnTo>
                      <a:pt x="0" y="3718313"/>
                    </a:lnTo>
                    <a:cubicBezTo>
                      <a:pt x="932677" y="3718313"/>
                      <a:pt x="1688734" y="2962256"/>
                      <a:pt x="1688734" y="2029579"/>
                    </a:cubicBezTo>
                    <a:cubicBezTo>
                      <a:pt x="1688734" y="1096902"/>
                      <a:pt x="932677" y="340845"/>
                      <a:pt x="0" y="340845"/>
                    </a:cubicBezTo>
                    <a:lnTo>
                      <a:pt x="0" y="0"/>
                    </a:lnTo>
                    <a:cubicBezTo>
                      <a:pt x="1118593" y="0"/>
                      <a:pt x="2029579" y="910987"/>
                      <a:pt x="2029579" y="2029579"/>
                    </a:cubicBezTo>
                    <a:cubicBezTo>
                      <a:pt x="2029579" y="3148172"/>
                      <a:pt x="1118593" y="4059159"/>
                      <a:pt x="0" y="405915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09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>
                  <a:solidFill>
                    <a:srgbClr val="272E3A"/>
                  </a:solidFill>
                  <a:latin typeface="Montserrat Light"/>
                </a:endParaRP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6AC0BA9-2CDB-4FD1-AE0A-2AA05FE3C400}"/>
                </a:ext>
              </a:extLst>
            </p:cNvPr>
            <p:cNvSpPr/>
            <p:nvPr/>
          </p:nvSpPr>
          <p:spPr>
            <a:xfrm>
              <a:off x="8558596" y="1797266"/>
              <a:ext cx="193065" cy="1930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77BE847-BB9C-4489-83F4-AF58ECAFDEFF}"/>
                </a:ext>
              </a:extLst>
            </p:cNvPr>
            <p:cNvSpPr/>
            <p:nvPr/>
          </p:nvSpPr>
          <p:spPr>
            <a:xfrm>
              <a:off x="8558597" y="5032672"/>
              <a:ext cx="193065" cy="19306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757A0D6-4C64-4620-824C-408FA56FF7E8}"/>
                </a:ext>
              </a:extLst>
            </p:cNvPr>
            <p:cNvGrpSpPr/>
            <p:nvPr/>
          </p:nvGrpSpPr>
          <p:grpSpPr>
            <a:xfrm flipH="1">
              <a:off x="-79809" y="1712842"/>
              <a:ext cx="3701530" cy="1313179"/>
              <a:chOff x="7283933" y="1018329"/>
              <a:chExt cx="3701530" cy="131317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FC078C-111E-4FF1-BFF2-864ACD1195E1}"/>
                  </a:ext>
                </a:extLst>
              </p:cNvPr>
              <p:cNvSpPr txBox="1"/>
              <p:nvPr/>
            </p:nvSpPr>
            <p:spPr>
              <a:xfrm>
                <a:off x="7665808" y="1018329"/>
                <a:ext cx="3319655" cy="13131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>
                  <a:spcBef>
                    <a:spcPts val="450"/>
                  </a:spcBef>
                </a:pP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Research Question#01</a:t>
                </a:r>
                <a:r>
                  <a:rPr lang="en-US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the most widely used classification approach for game reviews analysis?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6D5DFFF-EDD1-4018-9374-ABD3F1A4A3CF}"/>
                  </a:ext>
                </a:extLst>
              </p:cNvPr>
              <p:cNvSpPr/>
              <p:nvPr/>
            </p:nvSpPr>
            <p:spPr>
              <a:xfrm>
                <a:off x="7283933" y="1102753"/>
                <a:ext cx="193065" cy="193065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N" sz="1350" dirty="0"/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8F5A3E2-4A80-474A-9F35-14035A7727BB}"/>
                </a:ext>
              </a:extLst>
            </p:cNvPr>
            <p:cNvSpPr/>
            <p:nvPr/>
          </p:nvSpPr>
          <p:spPr>
            <a:xfrm flipH="1">
              <a:off x="3280723" y="5032672"/>
              <a:ext cx="193065" cy="19306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IN" sz="135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2FC078C-111E-4FF1-BFF2-864ACD1195E1}"/>
              </a:ext>
            </a:extLst>
          </p:cNvPr>
          <p:cNvSpPr txBox="1"/>
          <p:nvPr/>
        </p:nvSpPr>
        <p:spPr>
          <a:xfrm flipH="1">
            <a:off x="1676400" y="4558573"/>
            <a:ext cx="2261558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45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Question#02</a:t>
            </a:r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feature extraction impact the performance of deep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classification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for gaming reviews?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FC078C-111E-4FF1-BFF2-864ACD1195E1}"/>
              </a:ext>
            </a:extLst>
          </p:cNvPr>
          <p:cNvSpPr txBox="1"/>
          <p:nvPr/>
        </p:nvSpPr>
        <p:spPr>
          <a:xfrm flipH="1">
            <a:off x="8261344" y="2141882"/>
            <a:ext cx="263525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5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Question#03</a:t>
            </a:r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reviews can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categorized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multiple label using deep learning approached CNN, RNN &amp; LSTM?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FC078C-111E-4FF1-BFF2-864ACD1195E1}"/>
              </a:ext>
            </a:extLst>
          </p:cNvPr>
          <p:cNvSpPr txBox="1"/>
          <p:nvPr/>
        </p:nvSpPr>
        <p:spPr>
          <a:xfrm flipH="1">
            <a:off x="8261344" y="4548661"/>
            <a:ext cx="2635256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5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Question#04</a:t>
            </a:r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gamers talking about in gaming reviews?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316" y="2322075"/>
            <a:ext cx="505293" cy="52419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89" y="3406077"/>
            <a:ext cx="384048" cy="3840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506" y="3420103"/>
            <a:ext cx="320040" cy="32004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260" y="4465658"/>
            <a:ext cx="310896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3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4981666"/>
            <a:ext cx="7810500" cy="1339850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2CE5-35FE-40FC-A77D-5A618163C8A8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 October 2022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28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Peffers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Tuunanen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design science research methodology)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62AB-4D64-41A6-9E01-6A2EB562A0EE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 October 2022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076B522-289E-4354-8DDD-2A8343B3C01E}"/>
              </a:ext>
            </a:extLst>
          </p:cNvPr>
          <p:cNvGrpSpPr/>
          <p:nvPr/>
        </p:nvGrpSpPr>
        <p:grpSpPr>
          <a:xfrm>
            <a:off x="1579450" y="1690688"/>
            <a:ext cx="9128097" cy="4343400"/>
            <a:chOff x="599674" y="1790809"/>
            <a:chExt cx="8857894" cy="4419600"/>
          </a:xfrm>
        </p:grpSpPr>
        <p:sp>
          <p:nvSpPr>
            <p:cNvPr id="14" name="Trapezoid 13"/>
            <p:cNvSpPr/>
            <p:nvPr/>
          </p:nvSpPr>
          <p:spPr>
            <a:xfrm rot="5400000">
              <a:off x="-588122" y="2978605"/>
              <a:ext cx="4419600" cy="2044008"/>
            </a:xfrm>
            <a:prstGeom prst="trapezoid">
              <a:avLst>
                <a:gd name="adj" fmla="val 16179"/>
              </a:avLst>
            </a:prstGeom>
            <a:solidFill>
              <a:schemeClr val="accent1"/>
            </a:solidFill>
            <a:ln>
              <a:noFill/>
            </a:ln>
            <a:effectLst>
              <a:reflection stA="17000" endPos="41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rapezoid 17"/>
            <p:cNvSpPr/>
            <p:nvPr/>
          </p:nvSpPr>
          <p:spPr>
            <a:xfrm rot="16200000" flipH="1">
              <a:off x="1631005" y="2998403"/>
              <a:ext cx="4419597" cy="2004412"/>
            </a:xfrm>
            <a:prstGeom prst="trapezoid">
              <a:avLst>
                <a:gd name="adj" fmla="val 16179"/>
              </a:avLst>
            </a:prstGeom>
            <a:solidFill>
              <a:schemeClr val="accent2"/>
            </a:solidFill>
            <a:ln>
              <a:noFill/>
            </a:ln>
            <a:effectLst>
              <a:reflection stA="17000" endPos="41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Trapezoid 20"/>
            <p:cNvSpPr/>
            <p:nvPr/>
          </p:nvSpPr>
          <p:spPr>
            <a:xfrm rot="5400000">
              <a:off x="3927421" y="2940907"/>
              <a:ext cx="4419598" cy="2119402"/>
            </a:xfrm>
            <a:prstGeom prst="trapezoid">
              <a:avLst>
                <a:gd name="adj" fmla="val 16179"/>
              </a:avLst>
            </a:prstGeom>
            <a:solidFill>
              <a:schemeClr val="accent5"/>
            </a:solidFill>
            <a:ln>
              <a:noFill/>
            </a:ln>
            <a:effectLst>
              <a:reflection stA="17000" endPos="41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rapezoid 21"/>
            <p:cNvSpPr/>
            <p:nvPr/>
          </p:nvSpPr>
          <p:spPr>
            <a:xfrm rot="16200000" flipH="1">
              <a:off x="6192113" y="2944954"/>
              <a:ext cx="4419599" cy="2111310"/>
            </a:xfrm>
            <a:prstGeom prst="trapezoid">
              <a:avLst>
                <a:gd name="adj" fmla="val 16179"/>
              </a:avLst>
            </a:prstGeom>
            <a:solidFill>
              <a:schemeClr val="accent3"/>
            </a:solidFill>
            <a:ln>
              <a:noFill/>
            </a:ln>
            <a:effectLst>
              <a:reflection stA="17000" endPos="41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" name="Graphic 59" descr="Head with gears">
              <a:extLst>
                <a:ext uri="{FF2B5EF4-FFF2-40B4-BE49-F238E27FC236}">
                  <a16:creationId xmlns:a16="http://schemas.microsoft.com/office/drawing/2014/main" id="{D0AC0651-0508-42CF-A8BE-D239346FE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01669" y="2188635"/>
              <a:ext cx="745458" cy="745458"/>
            </a:xfrm>
            <a:prstGeom prst="rect">
              <a:avLst/>
            </a:prstGeom>
          </p:spPr>
        </p:pic>
        <p:pic>
          <p:nvPicPr>
            <p:cNvPr id="24" name="Graphic 61" descr="Gears">
              <a:extLst>
                <a:ext uri="{FF2B5EF4-FFF2-40B4-BE49-F238E27FC236}">
                  <a16:creationId xmlns:a16="http://schemas.microsoft.com/office/drawing/2014/main" id="{534D323F-7D02-4F36-A088-62750ABA7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62626" y="2177480"/>
              <a:ext cx="790576" cy="790576"/>
            </a:xfrm>
            <a:prstGeom prst="rect">
              <a:avLst/>
            </a:prstGeom>
          </p:spPr>
        </p:pic>
        <p:pic>
          <p:nvPicPr>
            <p:cNvPr id="25" name="Graphic 63" descr="Stopwatch">
              <a:extLst>
                <a:ext uri="{FF2B5EF4-FFF2-40B4-BE49-F238E27FC236}">
                  <a16:creationId xmlns:a16="http://schemas.microsoft.com/office/drawing/2014/main" id="{3FD766E6-31DA-4DCC-B48C-90767E3A9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540818" y="2282387"/>
              <a:ext cx="618434" cy="618434"/>
            </a:xfrm>
            <a:prstGeom prst="rect">
              <a:avLst/>
            </a:prstGeom>
          </p:spPr>
        </p:pic>
        <p:pic>
          <p:nvPicPr>
            <p:cNvPr id="26" name="Graphic 65" descr="Research">
              <a:extLst>
                <a:ext uri="{FF2B5EF4-FFF2-40B4-BE49-F238E27FC236}">
                  <a16:creationId xmlns:a16="http://schemas.microsoft.com/office/drawing/2014/main" id="{26740A3A-1272-48D4-9272-C4EC0695A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16223" y="2295374"/>
              <a:ext cx="605447" cy="605447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DCCF93E-7E32-4B44-9497-EDE01CF5B785}"/>
                </a:ext>
              </a:extLst>
            </p:cNvPr>
            <p:cNvGrpSpPr/>
            <p:nvPr/>
          </p:nvGrpSpPr>
          <p:grpSpPr>
            <a:xfrm>
              <a:off x="744699" y="3116704"/>
              <a:ext cx="8503153" cy="2718154"/>
              <a:chOff x="744699" y="3116704"/>
              <a:chExt cx="8503153" cy="2718154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D337F8E9-55A6-44D1-832C-B7D5AF3ECA06}"/>
                  </a:ext>
                </a:extLst>
              </p:cNvPr>
              <p:cNvGrpSpPr/>
              <p:nvPr/>
            </p:nvGrpSpPr>
            <p:grpSpPr>
              <a:xfrm>
                <a:off x="744699" y="3116704"/>
                <a:ext cx="1746908" cy="1966530"/>
                <a:chOff x="744697" y="3059668"/>
                <a:chExt cx="1746908" cy="1966530"/>
              </a:xfrm>
              <a:scene3d>
                <a:camera prst="obliqueBottomRight"/>
                <a:lightRig rig="threePt" dir="t"/>
              </a:scene3d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0AAEB012-527A-4E19-A62D-10FFB0DA433C}"/>
                    </a:ext>
                  </a:extLst>
                </p:cNvPr>
                <p:cNvSpPr/>
                <p:nvPr/>
              </p:nvSpPr>
              <p:spPr>
                <a:xfrm>
                  <a:off x="744698" y="3429000"/>
                  <a:ext cx="1746907" cy="15971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IN" sz="16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Literature review for research gap analysis and for construction of initial list of evaluation factors</a:t>
                  </a:r>
                  <a:r>
                    <a:rPr lang="en-IN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  <a:endParaRPr lang="en-IN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622FCF2-E46C-457B-8CF4-978A265F12C1}"/>
                    </a:ext>
                  </a:extLst>
                </p:cNvPr>
                <p:cNvSpPr/>
                <p:nvPr/>
              </p:nvSpPr>
              <p:spPr>
                <a:xfrm>
                  <a:off x="744697" y="3059668"/>
                  <a:ext cx="1746907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chemeClr val="bg1"/>
                      </a:solidFill>
                      <a:latin typeface="Georgia" panose="02040502050405020303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Step </a:t>
                  </a:r>
                  <a:r>
                    <a:rPr lang="en-US" sz="1600" b="1" dirty="0">
                      <a:solidFill>
                        <a:schemeClr val="bg1"/>
                      </a:solidFill>
                      <a:latin typeface="Georgia" panose="02040502050405020303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</a:t>
                  </a:r>
                  <a:endParaRPr lang="en-IN" sz="1600" b="1" dirty="0">
                    <a:solidFill>
                      <a:schemeClr val="bg1"/>
                    </a:solidFill>
                    <a:latin typeface="Georgia" panose="02040502050405020303" pitchFamily="18" charset="0"/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14A2F92-12AB-4E3D-84DD-F05C8E7B9EAA}"/>
                  </a:ext>
                </a:extLst>
              </p:cNvPr>
              <p:cNvGrpSpPr/>
              <p:nvPr/>
            </p:nvGrpSpPr>
            <p:grpSpPr>
              <a:xfrm>
                <a:off x="2976581" y="3116704"/>
                <a:ext cx="1746908" cy="964367"/>
                <a:chOff x="744697" y="3059668"/>
                <a:chExt cx="1746908" cy="964367"/>
              </a:xfrm>
              <a:scene3d>
                <a:camera prst="obliqueBottomRight"/>
                <a:lightRig rig="threePt" dir="t"/>
              </a:scene3d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E5AB540-FDC2-49E0-ADFB-A58CC255B1A7}"/>
                    </a:ext>
                  </a:extLst>
                </p:cNvPr>
                <p:cNvSpPr/>
                <p:nvPr/>
              </p:nvSpPr>
              <p:spPr>
                <a:xfrm>
                  <a:off x="744698" y="3429001"/>
                  <a:ext cx="1746907" cy="59503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Defining objectives of the solution</a:t>
                  </a:r>
                  <a:r>
                    <a:rPr lang="en-US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</a:t>
                  </a:r>
                  <a:endParaRPr lang="en-IN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197908D-717B-4592-8E2D-575E310FD4B8}"/>
                    </a:ext>
                  </a:extLst>
                </p:cNvPr>
                <p:cNvSpPr/>
                <p:nvPr/>
              </p:nvSpPr>
              <p:spPr>
                <a:xfrm>
                  <a:off x="744697" y="3059668"/>
                  <a:ext cx="1746907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chemeClr val="bg1"/>
                      </a:solidFill>
                      <a:latin typeface="Georgia" panose="02040502050405020303" pitchFamily="18" charset="0"/>
                      <a:cs typeface="Times New Roman" panose="02020603050405020304" pitchFamily="18" charset="0"/>
                    </a:rPr>
                    <a:t>Step </a:t>
                  </a:r>
                  <a:r>
                    <a:rPr lang="en-US" sz="1600" b="1" dirty="0">
                      <a:solidFill>
                        <a:schemeClr val="bg1"/>
                      </a:solidFill>
                      <a:latin typeface="Georgia" panose="02040502050405020303" pitchFamily="18" charset="0"/>
                      <a:cs typeface="Times New Roman" panose="02020603050405020304" pitchFamily="18" charset="0"/>
                    </a:rPr>
                    <a:t>2</a:t>
                  </a:r>
                  <a:endParaRPr lang="en-IN" sz="1600" b="1" dirty="0">
                    <a:solidFill>
                      <a:schemeClr val="bg1"/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B0805456-BECB-45ED-806F-C23D0D3164A0}"/>
                  </a:ext>
                </a:extLst>
              </p:cNvPr>
              <p:cNvGrpSpPr/>
              <p:nvPr/>
            </p:nvGrpSpPr>
            <p:grpSpPr>
              <a:xfrm>
                <a:off x="5222547" y="3116704"/>
                <a:ext cx="1746908" cy="2264882"/>
                <a:chOff x="744697" y="3059668"/>
                <a:chExt cx="1746908" cy="2264882"/>
              </a:xfrm>
              <a:scene3d>
                <a:camera prst="obliqueBottomRight"/>
                <a:lightRig rig="threePt" dir="t"/>
              </a:scene3d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9CC5437-AEC0-4F51-BECD-3D8017E1BF6D}"/>
                    </a:ext>
                  </a:extLst>
                </p:cNvPr>
                <p:cNvSpPr/>
                <p:nvPr/>
              </p:nvSpPr>
              <p:spPr>
                <a:xfrm>
                  <a:off x="744698" y="3429001"/>
                  <a:ext cx="1746907" cy="189554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IN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Design and development of multiple deep learning models for multi-label classification model of reviews. </a:t>
                  </a:r>
                  <a:endParaRPr lang="en-IN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69466E1B-69AC-4EB4-B726-5D4E5D2B3E7D}"/>
                    </a:ext>
                  </a:extLst>
                </p:cNvPr>
                <p:cNvSpPr/>
                <p:nvPr/>
              </p:nvSpPr>
              <p:spPr>
                <a:xfrm>
                  <a:off x="744697" y="3059668"/>
                  <a:ext cx="1746907" cy="3534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chemeClr val="bg1"/>
                      </a:solidFill>
                      <a:latin typeface="Georgia" panose="02040502050405020303" pitchFamily="18" charset="0"/>
                      <a:cs typeface="Times New Roman" panose="02020603050405020304" pitchFamily="18" charset="0"/>
                    </a:rPr>
                    <a:t>Step </a:t>
                  </a:r>
                  <a:r>
                    <a:rPr lang="en-US" sz="1600" b="1" dirty="0">
                      <a:solidFill>
                        <a:schemeClr val="bg1"/>
                      </a:solidFill>
                      <a:latin typeface="Georgia" panose="02040502050405020303" pitchFamily="18" charset="0"/>
                      <a:cs typeface="Times New Roman" panose="02020603050405020304" pitchFamily="18" charset="0"/>
                    </a:rPr>
                    <a:t>3</a:t>
                  </a:r>
                  <a:endParaRPr lang="en-IN" sz="1600" b="1" dirty="0">
                    <a:solidFill>
                      <a:schemeClr val="bg1"/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230CEF8-82C8-474A-926B-B4B3E4C8D4EA}"/>
                  </a:ext>
                </a:extLst>
              </p:cNvPr>
              <p:cNvGrpSpPr/>
              <p:nvPr/>
            </p:nvGrpSpPr>
            <p:grpSpPr>
              <a:xfrm>
                <a:off x="7500944" y="3116704"/>
                <a:ext cx="1746908" cy="2718154"/>
                <a:chOff x="744697" y="3059668"/>
                <a:chExt cx="1746908" cy="2718154"/>
              </a:xfrm>
              <a:scene3d>
                <a:camera prst="obliqueBottomRight"/>
                <a:lightRig rig="threePt" dir="t"/>
              </a:scene3d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32AEA32-EDAF-41FE-BB32-948C96945003}"/>
                    </a:ext>
                  </a:extLst>
                </p:cNvPr>
                <p:cNvSpPr/>
                <p:nvPr/>
              </p:nvSpPr>
              <p:spPr>
                <a:xfrm>
                  <a:off x="744698" y="3429001"/>
                  <a:ext cx="1746907" cy="23488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  <a:latin typeface="Georgia Pro Light" panose="02040302050405020303" pitchFamily="18" charset="0"/>
                      <a:cs typeface="Times New Roman" panose="02020603050405020304" pitchFamily="18" charset="0"/>
                    </a:rPr>
                    <a:t>Evaluation of the proposed  approach to determine the applicability in </a:t>
                  </a:r>
                  <a:r>
                    <a:rPr lang="en-US" sz="1600" dirty="0" smtClean="0">
                      <a:solidFill>
                        <a:schemeClr val="bg1"/>
                      </a:solidFill>
                      <a:latin typeface="Georgia Pro Light" panose="02040302050405020303" pitchFamily="18" charset="0"/>
                      <a:cs typeface="Times New Roman" panose="02020603050405020304" pitchFamily="18" charset="0"/>
                    </a:rPr>
                    <a:t>context </a:t>
                  </a:r>
                  <a:r>
                    <a:rPr lang="en-US" sz="1600" dirty="0" smtClean="0">
                      <a:solidFill>
                        <a:schemeClr val="bg1"/>
                      </a:solidFill>
                      <a:latin typeface="Georgia Pro Light" panose="02040302050405020303" pitchFamily="18" charset="0"/>
                      <a:cs typeface="Times New Roman" panose="02020603050405020304" pitchFamily="18" charset="0"/>
                    </a:rPr>
                    <a:t>of real world gaming application reviews.  </a:t>
                  </a:r>
                  <a:endParaRPr lang="en-IN" sz="1600" dirty="0">
                    <a:solidFill>
                      <a:schemeClr val="bg1"/>
                    </a:solidFill>
                    <a:latin typeface="Georgia Pro Light" panose="02040302050405020303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74151FA7-6545-4582-8E95-7578320D99CF}"/>
                    </a:ext>
                  </a:extLst>
                </p:cNvPr>
                <p:cNvSpPr/>
                <p:nvPr/>
              </p:nvSpPr>
              <p:spPr>
                <a:xfrm>
                  <a:off x="744697" y="3059668"/>
                  <a:ext cx="1746907" cy="3534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solidFill>
                        <a:schemeClr val="bg1"/>
                      </a:solidFill>
                      <a:latin typeface="Georgia" panose="02040502050405020303" pitchFamily="18" charset="0"/>
                      <a:cs typeface="Times New Roman" panose="02020603050405020304" pitchFamily="18" charset="0"/>
                    </a:rPr>
                    <a:t>Step </a:t>
                  </a:r>
                  <a:r>
                    <a:rPr lang="en-US" sz="1600" b="1" dirty="0">
                      <a:solidFill>
                        <a:schemeClr val="bg1"/>
                      </a:solidFill>
                      <a:latin typeface="Georgia" panose="02040502050405020303" pitchFamily="18" charset="0"/>
                      <a:cs typeface="Times New Roman" panose="02020603050405020304" pitchFamily="18" charset="0"/>
                    </a:rPr>
                    <a:t>4</a:t>
                  </a:r>
                  <a:endParaRPr lang="en-IN" sz="1600" b="1" dirty="0">
                    <a:solidFill>
                      <a:schemeClr val="bg1"/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3599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5125"/>
            <a:ext cx="106680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940710"/>
              </p:ext>
            </p:extLst>
          </p:nvPr>
        </p:nvGraphicFramePr>
        <p:xfrm>
          <a:off x="838200" y="1447799"/>
          <a:ext cx="10515600" cy="4495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24886207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199435399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80447740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9470739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684506894"/>
                    </a:ext>
                  </a:extLst>
                </a:gridCol>
              </a:tblGrid>
              <a:tr h="52274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</a:t>
                      </a:r>
                    </a:p>
                  </a:txBody>
                  <a:tcPr marL="60797" marR="607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Methodology/Approach</a:t>
                      </a:r>
                      <a:endParaRPr lang="en-US" sz="130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Strengths</a:t>
                      </a:r>
                      <a:endParaRPr lang="en-US" sz="130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24840" algn="l"/>
                          <a:tab pos="956945" algn="ctr"/>
                        </a:tabLst>
                      </a:pPr>
                      <a:r>
                        <a:rPr lang="en-US" sz="1300" dirty="0" smtClean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Weaknesses</a:t>
                      </a:r>
                      <a:endParaRPr lang="en-US" sz="130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24840" algn="l"/>
                          <a:tab pos="956945" algn="ctr"/>
                        </a:tabLst>
                      </a:pPr>
                      <a:r>
                        <a:rPr lang="en-US" sz="1300" dirty="0" smtClean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en-US" sz="130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9698813"/>
                  </a:ext>
                </a:extLst>
              </a:tr>
              <a:tr h="120257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300" dirty="0" smtClean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 smtClean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</a:t>
                      </a:r>
                      <a:endParaRPr lang="en-US" sz="130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None/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mining based techniques (Mine the review based on phrases</a:t>
                      </a:r>
                      <a:r>
                        <a:rPr lang="en-US" sz="1300" dirty="0" smtClean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30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None/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opinions in reviews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None/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Phrases from reviews</a:t>
                      </a:r>
                      <a:endParaRPr lang="en-US" sz="130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None/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 cannot extract opinions corresponding to textual expressions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None/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classification and categorization of </a:t>
                      </a:r>
                      <a:r>
                        <a:rPr lang="en-US" sz="1300" dirty="0" smtClean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bugs</a:t>
                      </a: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30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300" dirty="0" smtClean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 mobile apps, 2944,335 crawled reviews</a:t>
                      </a:r>
                      <a:endParaRPr lang="en-US" sz="1300" dirty="0" smtClean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264368"/>
                  </a:ext>
                </a:extLst>
              </a:tr>
              <a:tr h="85931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300" dirty="0" smtClean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 smtClean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3]</a:t>
                      </a:r>
                      <a:endParaRPr lang="en-US" sz="130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None/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 algorithms (sentiment analysis techniques)</a:t>
                      </a:r>
                      <a:endParaRPr lang="en-US" sz="130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None/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 of app reviews into four types Bug reports, feature requests, user experiences, and text ratings</a:t>
                      </a:r>
                      <a:endParaRPr lang="en-US" sz="130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None/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to bug reports, feature only no method for bug classification</a:t>
                      </a:r>
                      <a:endParaRPr lang="en-US" sz="130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None/>
                      </a:pPr>
                      <a:r>
                        <a:rPr lang="en-US" sz="1300" dirty="0" smtClean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1186 apps and</a:t>
                      </a:r>
                      <a:r>
                        <a:rPr lang="en-US" sz="1300" baseline="0" dirty="0" smtClean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1,303,182 reviews</a:t>
                      </a:r>
                      <a:endParaRPr lang="en-US" sz="130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962532"/>
                  </a:ext>
                </a:extLst>
              </a:tr>
              <a:tr h="944436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300" dirty="0" smtClean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 smtClean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4]</a:t>
                      </a:r>
                      <a:endParaRPr lang="en-US" sz="130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None/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 method unity linter tool</a:t>
                      </a:r>
                      <a:endParaRPr lang="en-US" sz="130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None/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Unity games and projects</a:t>
                      </a:r>
                      <a:endParaRPr lang="en-US" sz="130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None/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 analysis is not particularly used to finding bugs in games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None/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classification of </a:t>
                      </a:r>
                      <a:r>
                        <a:rPr lang="en-US" sz="1300" dirty="0" smtClean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bugs</a:t>
                      </a:r>
                    </a:p>
                  </a:txBody>
                  <a:tcPr marL="60797" marR="607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None/>
                      </a:pPr>
                      <a:r>
                        <a:rPr lang="en-US" sz="1300" dirty="0" smtClean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open source unity projects</a:t>
                      </a:r>
                      <a:endParaRPr lang="en-US" sz="130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913313"/>
                  </a:ext>
                </a:extLst>
              </a:tr>
              <a:tr h="96672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300" dirty="0" smtClean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 smtClean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13]</a:t>
                      </a:r>
                      <a:endParaRPr lang="en-US" sz="130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699" marR="6569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None/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Statistical Method (Descriptive statistical </a:t>
                      </a:r>
                      <a:r>
                        <a:rPr lang="en-US" sz="1300" dirty="0" smtClean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method)</a:t>
                      </a:r>
                    </a:p>
                  </a:txBody>
                  <a:tcPr marL="65699" marR="6569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None/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reviews to understand user requirements from store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None/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Aggregation and use of </a:t>
                      </a:r>
                      <a:r>
                        <a:rPr lang="en-US" sz="1300" dirty="0" smtClean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feedback</a:t>
                      </a:r>
                    </a:p>
                  </a:txBody>
                  <a:tcPr marL="65699" marR="6569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None/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identification of bugs from user reviews</a:t>
                      </a:r>
                      <a:endParaRPr lang="en-US" sz="130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699" marR="6569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None/>
                      </a:pPr>
                      <a:r>
                        <a:rPr lang="en-US" sz="1300" dirty="0" smtClean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 Store</a:t>
                      </a:r>
                      <a:r>
                        <a:rPr lang="en-US" sz="1300" baseline="0" dirty="0" smtClean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application reviews (1126453)</a:t>
                      </a:r>
                      <a:endParaRPr lang="en-US" sz="130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699" marR="6569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42388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70BD-9CBC-47B3-96B5-304F1FC2C792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 October 2022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8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5125"/>
            <a:ext cx="106680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707259"/>
              </p:ext>
            </p:extLst>
          </p:nvPr>
        </p:nvGraphicFramePr>
        <p:xfrm>
          <a:off x="838200" y="1447799"/>
          <a:ext cx="10515600" cy="42733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24886207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199435399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80447740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9470739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684506894"/>
                    </a:ext>
                  </a:extLst>
                </a:gridCol>
              </a:tblGrid>
              <a:tr h="52274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</a:t>
                      </a:r>
                    </a:p>
                  </a:txBody>
                  <a:tcPr marL="60797" marR="607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Methodology/Approach</a:t>
                      </a:r>
                      <a:endParaRPr lang="en-US" sz="130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Strengths</a:t>
                      </a:r>
                      <a:endParaRPr lang="en-US" sz="130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24840" algn="l"/>
                          <a:tab pos="956945" algn="ctr"/>
                        </a:tabLst>
                      </a:pPr>
                      <a:r>
                        <a:rPr lang="en-US" sz="1300" dirty="0" smtClean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Weaknesses</a:t>
                      </a:r>
                      <a:endParaRPr lang="en-US" sz="130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24840" algn="l"/>
                          <a:tab pos="956945" algn="ctr"/>
                        </a:tabLst>
                      </a:pPr>
                      <a:r>
                        <a:rPr lang="en-US" sz="1300" dirty="0" smtClean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en-US" sz="130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797" marR="607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9698813"/>
                  </a:ext>
                </a:extLst>
              </a:tr>
              <a:tr h="92505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300" b="0" dirty="0" smtClean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300" b="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6]</a:t>
                      </a:r>
                      <a:endParaRPr lang="en-US" sz="1300" b="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699" marR="6569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None/>
                      </a:pPr>
                      <a:r>
                        <a:rPr lang="en-US" sz="1300" b="0" dirty="0" smtClean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Statistical </a:t>
                      </a:r>
                      <a:r>
                        <a:rPr lang="en-US" sz="1300" b="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 (Wilcoxon signed rank test</a:t>
                      </a:r>
                      <a:r>
                        <a:rPr lang="en-US" sz="1300" b="0" dirty="0" smtClean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300" b="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699" marR="6569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None/>
                      </a:pPr>
                      <a:r>
                        <a:rPr lang="en-US" sz="1300" b="0" dirty="0" smtClean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Similarity </a:t>
                      </a:r>
                      <a:r>
                        <a:rPr lang="en-US" sz="1300" b="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between game reviews characteristics with mobile app reviews </a:t>
                      </a:r>
                      <a:r>
                        <a:rPr lang="en-US" sz="1300" b="0" dirty="0" smtClean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characteristics</a:t>
                      </a:r>
                    </a:p>
                  </a:txBody>
                  <a:tcPr marL="65699" marR="6569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None/>
                      </a:pPr>
                      <a:r>
                        <a:rPr lang="en-US" sz="1300" b="0" dirty="0" smtClean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</a:t>
                      </a:r>
                      <a:r>
                        <a:rPr lang="en-US" sz="1300" b="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collected one month of reviews that have an accurate number of playing </a:t>
                      </a:r>
                      <a:r>
                        <a:rPr lang="en-US" sz="1300" b="0" dirty="0" smtClean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  <a:endParaRPr lang="en-US" sz="1300" b="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699" marR="6569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None/>
                      </a:pPr>
                      <a:r>
                        <a:rPr lang="en-US" sz="1300" b="0" dirty="0" smtClean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6224 applications</a:t>
                      </a:r>
                      <a:endParaRPr lang="en-US" sz="1300" b="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699" marR="6569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26436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[12]</a:t>
                      </a:r>
                      <a:endParaRPr lang="en-US" sz="130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699" marR="6569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None/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Game loop video</a:t>
                      </a:r>
                      <a:endParaRPr lang="en-US" sz="130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699" marR="6569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None/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XML written template which generates a message based on game’s current state</a:t>
                      </a:r>
                      <a:endParaRPr lang="en-US" sz="130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699" marR="6569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None/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 need to be reprogrammed for every game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None/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 of bugs in real time but no explanation for its </a:t>
                      </a:r>
                      <a:r>
                        <a:rPr lang="en-US" sz="1300" dirty="0" smtClean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</a:t>
                      </a:r>
                    </a:p>
                  </a:txBody>
                  <a:tcPr marL="65699" marR="6569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None/>
                      </a:pPr>
                      <a:r>
                        <a:rPr lang="en-US" sz="1300" dirty="0" smtClean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Five real world games</a:t>
                      </a:r>
                      <a:endParaRPr lang="en-US" sz="130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699" marR="6569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962532"/>
                  </a:ext>
                </a:extLst>
              </a:tr>
              <a:tr h="944436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 smtClean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[8]</a:t>
                      </a:r>
                      <a:endParaRPr lang="en-US" sz="130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699" marR="6569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None/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Supervised Machine Learning algorithms (Model based testing</a:t>
                      </a:r>
                      <a:r>
                        <a:rPr lang="en-US" sz="1300" dirty="0" smtClean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30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699" marR="6569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None/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based testing to model the conceptual and behavioral details to be tested</a:t>
                      </a:r>
                      <a:endParaRPr lang="en-US" sz="130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699" marR="6569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None/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Focused only </a:t>
                      </a:r>
                      <a:r>
                        <a:rPr lang="en-US" sz="1300" dirty="0" smtClean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r>
                        <a:rPr lang="en-US" sz="1300" baseline="0" dirty="0" smtClean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smtClean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 </a:t>
                      </a: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of the game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None/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Developers have to develop separate test ready </a:t>
                      </a:r>
                      <a:r>
                        <a:rPr lang="en-US" sz="1300" dirty="0" smtClean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models</a:t>
                      </a:r>
                      <a:endParaRPr lang="en-US" sz="130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699" marR="6569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None/>
                      </a:pPr>
                      <a:r>
                        <a:rPr lang="en-US" sz="1300" dirty="0" smtClean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2D and 3D games</a:t>
                      </a:r>
                      <a:endParaRPr lang="en-US" sz="130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699" marR="6569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913313"/>
                  </a:ext>
                </a:extLst>
              </a:tr>
              <a:tr h="96672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[11]</a:t>
                      </a:r>
                      <a:endParaRPr lang="en-US" sz="130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None/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Statistical Method Tool (cosine similarity measure</a:t>
                      </a:r>
                      <a:r>
                        <a:rPr lang="en-US" sz="1300" dirty="0" smtClean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30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None/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Bug fixes taken from app updates, 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None/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 of bugs in games</a:t>
                      </a:r>
                      <a:endParaRPr lang="en-US" sz="130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None/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Manually evaluated these fixes to find the true recurring bugs</a:t>
                      </a:r>
                      <a:endParaRPr lang="en-US" sz="130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None/>
                      </a:pPr>
                      <a:r>
                        <a:rPr lang="en-US" sz="1300" dirty="0" smtClean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lang="en-US" sz="1300" baseline="0" dirty="0" smtClean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Games, 12,122 bugs</a:t>
                      </a:r>
                      <a:endParaRPr lang="en-US" sz="130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42388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9F7E-8754-43FD-9E20-17F1751C1411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 October 2022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20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eviews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SCRAPY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(fast high-level web crawling and web scraping framework, used to crawl websites and extract structured data from their pages) spiders used for the scrapping of reviews from the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STEAM ENGINE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 features implemented are as follow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 useful metadata from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STEAM PRODUCT LISTING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crawls all user-submitted reviews of a particular product from the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community portal.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bypass Steam's age verification checkpoints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D6F6-37D2-4973-BA2B-339162BB8E9A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 October 2022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4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eviews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is the image of scrapped game reviews using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SCRAPY.</a:t>
            </a:r>
          </a:p>
          <a:p>
            <a:endParaRPr lang="en-US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A1CC-EB65-493B-A7E3-61921A25A662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 October 2022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868" y="2438400"/>
            <a:ext cx="8196263" cy="338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6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Labelling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20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reviews labelling was required for gaming bugs classification in order to train a deep learning model.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10,000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gaming reviews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15 different games of different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labelled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experts, who play games on daily basis and like to review the games.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Labelling Mechanism: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Labeling of reviews in fifteen different bugs categories of games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j.Lewis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taxonomy [10].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are labelled with corresponding bugs categories in the form of 0 and 1.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16D7-A4E6-4532-AD84-5EF3059B72F0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 October 2022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9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eviews Labelled 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0434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is the image of gaming bugs labelled dataset.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4EC3-6DE7-420C-B98B-ECFB080F75E1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 October 2022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272" y="2515394"/>
            <a:ext cx="900545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3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Reviews Pre-Processing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329"/>
            <a:ext cx="10515600" cy="468461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Crawled data had many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inconsistencies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be resolved to get the accurate results because most of the ML and DL models results depends on the dataset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 [12].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before and after applying pre-processing techniques:</a:t>
            </a:r>
          </a:p>
          <a:p>
            <a:pPr marL="0" indent="0" algn="just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ABD0-8FC0-4210-B3F9-2E3F892477D8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 October 2022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D:\missing value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897" y="3200400"/>
            <a:ext cx="3673656" cy="272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cleaned heatm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50" y="3185160"/>
            <a:ext cx="3675888" cy="285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837225" y="5958166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39000" y="5958166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25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0688"/>
            <a:ext cx="9753600" cy="4648199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gaps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research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Objectives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and Significance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2ECA-9A90-46FC-80EF-A08BBC81D8F7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 October 2022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37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Pilot Studies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deep learning approaches are available for multi label text classification. But which perform best for the multi label text classification was unknown.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Pilot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studies of three different multiple deep learning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 were conducted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are mostly used in literature for multi-label classification of reviews 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1500 gaming reviews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used for pilot studies are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RNN(Recurrent neural network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LSTM(Long short-term memory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CNN(Convolutional neural network)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ACD3-36D3-4812-BD64-D8AB66821AEE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 October 2022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74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RNN(Recurrent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Recurrent Neural Network (RNN) is a type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 forward neural network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the output of the previous step is provided as the input of the current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Steps: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was divided into train set, validation set &amp; test set.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initialized which include input dimension, embedding dimension, hidden dimension, output dimensions and word embedding.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first hidden state set to all zeros.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Mapped all indexes present in the input sequence of corresponding word vectors using our trained word embedding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D15-3212-4862-903E-D4C23029DC85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 October 2022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08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RNN(Recurrent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of the 3 epochs for the testing data set of 1500 reviews are presented in the below table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09CC-EEFA-41E1-B18F-9431A166A309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 October 2022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782064"/>
              </p:ext>
            </p:extLst>
          </p:nvPr>
        </p:nvGraphicFramePr>
        <p:xfrm>
          <a:off x="2209800" y="2743200"/>
          <a:ext cx="7391401" cy="1905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3273">
                  <a:extLst>
                    <a:ext uri="{9D8B030D-6E8A-4147-A177-3AD203B41FA5}">
                      <a16:colId xmlns:a16="http://schemas.microsoft.com/office/drawing/2014/main" val="2782552866"/>
                    </a:ext>
                  </a:extLst>
                </a:gridCol>
                <a:gridCol w="2464064">
                  <a:extLst>
                    <a:ext uri="{9D8B030D-6E8A-4147-A177-3AD203B41FA5}">
                      <a16:colId xmlns:a16="http://schemas.microsoft.com/office/drawing/2014/main" val="3557303102"/>
                    </a:ext>
                  </a:extLst>
                </a:gridCol>
                <a:gridCol w="2464064">
                  <a:extLst>
                    <a:ext uri="{9D8B030D-6E8A-4147-A177-3AD203B41FA5}">
                      <a16:colId xmlns:a16="http://schemas.microsoft.com/office/drawing/2014/main" val="311215192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Epochs</a:t>
                      </a:r>
                      <a:endParaRPr lang="en-US" sz="1100" b="1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100" b="1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Val-Accuracy</a:t>
                      </a:r>
                      <a:endParaRPr lang="en-US" sz="1100" b="1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94493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0.6104</a:t>
                      </a:r>
                      <a:endParaRPr lang="en-US" sz="110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0.6000</a:t>
                      </a:r>
                      <a:endParaRPr lang="en-US" sz="110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07793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0.6201</a:t>
                      </a:r>
                      <a:endParaRPr lang="en-US" sz="110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0.6198</a:t>
                      </a:r>
                      <a:endParaRPr lang="en-US" sz="110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17429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0.6202</a:t>
                      </a:r>
                      <a:endParaRPr lang="en-US" sz="110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0.6101</a:t>
                      </a:r>
                      <a:endParaRPr lang="en-US" sz="110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75564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en-US" sz="1100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0.6169</a:t>
                      </a:r>
                      <a:endParaRPr lang="en-US" sz="1100" b="1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0.6099</a:t>
                      </a:r>
                      <a:endParaRPr lang="en-US" sz="1100" b="1" dirty="0">
                        <a:solidFill>
                          <a:srgbClr val="232323"/>
                        </a:solidFill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015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53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LSTM(Long short-term memory)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49580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LSTMs work much better due to hold over memorizing certain memory patterns.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Steps: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receives five arguments and have four dimensions. Four layers include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Output-Dim (Output layer: number of nodes in output layer will be same as input layer).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Hidden-Dim (Hidden layer: size of hidden layer. It the size of hidden-start of the LSTM).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Input-Dim (Total number of unique word in sample data).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Embedding-dim (Size of each embedding vector. Here embedding dimension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 embedding vectors is 100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E103-0961-4BC8-A5BE-90ED7741ED75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 October 2022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05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LSTM(Long short-term memory)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for the model accuracy for 1500 reviews for 3 epochs are given in the table below: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57CF-23EB-4CFA-B32A-AE4EFD56063C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 October 2022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248707"/>
              </p:ext>
            </p:extLst>
          </p:nvPr>
        </p:nvGraphicFramePr>
        <p:xfrm>
          <a:off x="2209801" y="2667000"/>
          <a:ext cx="7391401" cy="1905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3273">
                  <a:extLst>
                    <a:ext uri="{9D8B030D-6E8A-4147-A177-3AD203B41FA5}">
                      <a16:colId xmlns:a16="http://schemas.microsoft.com/office/drawing/2014/main" val="2782552866"/>
                    </a:ext>
                  </a:extLst>
                </a:gridCol>
                <a:gridCol w="2464064">
                  <a:extLst>
                    <a:ext uri="{9D8B030D-6E8A-4147-A177-3AD203B41FA5}">
                      <a16:colId xmlns:a16="http://schemas.microsoft.com/office/drawing/2014/main" val="3557303102"/>
                    </a:ext>
                  </a:extLst>
                </a:gridCol>
                <a:gridCol w="2464064">
                  <a:extLst>
                    <a:ext uri="{9D8B030D-6E8A-4147-A177-3AD203B41FA5}">
                      <a16:colId xmlns:a16="http://schemas.microsoft.com/office/drawing/2014/main" val="311215192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Epochs</a:t>
                      </a:r>
                      <a:endParaRPr lang="en-US" sz="1100" dirty="0">
                        <a:solidFill>
                          <a:srgbClr val="232323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Accuracy</a:t>
                      </a:r>
                      <a:endParaRPr lang="en-US" sz="1100">
                        <a:solidFill>
                          <a:srgbClr val="232323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Val</a:t>
                      </a:r>
                      <a:r>
                        <a:rPr lang="en-US" sz="130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-</a:t>
                      </a:r>
                      <a:r>
                        <a:rPr lang="en-US" sz="1300" b="1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Accuracy</a:t>
                      </a:r>
                      <a:endParaRPr lang="en-US" sz="1100">
                        <a:solidFill>
                          <a:srgbClr val="232323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94493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1</a:t>
                      </a:r>
                      <a:endParaRPr lang="en-US" sz="1100" dirty="0">
                        <a:solidFill>
                          <a:srgbClr val="232323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0.6404</a:t>
                      </a:r>
                      <a:endParaRPr lang="en-US" sz="1100" dirty="0">
                        <a:solidFill>
                          <a:srgbClr val="232323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0.6400</a:t>
                      </a:r>
                      <a:endParaRPr lang="en-US" sz="1100">
                        <a:solidFill>
                          <a:srgbClr val="232323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07793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2</a:t>
                      </a:r>
                      <a:endParaRPr lang="en-US" sz="1100">
                        <a:solidFill>
                          <a:srgbClr val="232323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0.6401</a:t>
                      </a:r>
                      <a:endParaRPr lang="en-US" sz="1100" dirty="0">
                        <a:solidFill>
                          <a:srgbClr val="232323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0.6498</a:t>
                      </a:r>
                      <a:endParaRPr lang="en-US" sz="1100">
                        <a:solidFill>
                          <a:srgbClr val="232323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17429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3</a:t>
                      </a:r>
                      <a:endParaRPr lang="en-US" sz="1100">
                        <a:solidFill>
                          <a:srgbClr val="232323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0.6402</a:t>
                      </a:r>
                      <a:endParaRPr lang="en-US" sz="1100">
                        <a:solidFill>
                          <a:srgbClr val="232323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0.6401</a:t>
                      </a:r>
                      <a:endParaRPr lang="en-US" sz="1100" dirty="0">
                        <a:solidFill>
                          <a:srgbClr val="232323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75564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Average</a:t>
                      </a:r>
                      <a:endParaRPr lang="en-US" sz="1100">
                        <a:solidFill>
                          <a:srgbClr val="232323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0.6402</a:t>
                      </a:r>
                      <a:endParaRPr lang="en-US" sz="1100" b="1">
                        <a:solidFill>
                          <a:srgbClr val="232323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0.6433</a:t>
                      </a:r>
                      <a:endParaRPr lang="en-US" sz="1100" b="1" dirty="0">
                        <a:solidFill>
                          <a:srgbClr val="232323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015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93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CNN(Convolutional neural network)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3235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is a type of artificial neural network, which is widely used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image/text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and classification.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be modified for multi-label text classification.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multi-label bug 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layers of model are used which include pooling layer, convolutional layer and last one is the fully connected layer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first layer which is pooling layer, dimensions of the feature map are reduced.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convolutional layer, filter map is applied on original dataset to feature maps in CNN model.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 contained the final model output which have connected nodes with the output labels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8388-D1A1-4049-B3C1-0729071D7A0F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 October 2022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34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CNN(Convolutional neural network)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the 3 epochs for the testing data set of 1500 reviews are presented in the below table: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36FD-EE8B-4858-9014-D36C905F4896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 October 2022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541088"/>
              </p:ext>
            </p:extLst>
          </p:nvPr>
        </p:nvGraphicFramePr>
        <p:xfrm>
          <a:off x="2400299" y="2895600"/>
          <a:ext cx="7391401" cy="1905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3273">
                  <a:extLst>
                    <a:ext uri="{9D8B030D-6E8A-4147-A177-3AD203B41FA5}">
                      <a16:colId xmlns:a16="http://schemas.microsoft.com/office/drawing/2014/main" val="2782552866"/>
                    </a:ext>
                  </a:extLst>
                </a:gridCol>
                <a:gridCol w="2464064">
                  <a:extLst>
                    <a:ext uri="{9D8B030D-6E8A-4147-A177-3AD203B41FA5}">
                      <a16:colId xmlns:a16="http://schemas.microsoft.com/office/drawing/2014/main" val="3557303102"/>
                    </a:ext>
                  </a:extLst>
                </a:gridCol>
                <a:gridCol w="2464064">
                  <a:extLst>
                    <a:ext uri="{9D8B030D-6E8A-4147-A177-3AD203B41FA5}">
                      <a16:colId xmlns:a16="http://schemas.microsoft.com/office/drawing/2014/main" val="311215192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Epochs</a:t>
                      </a:r>
                      <a:endParaRPr lang="en-US" sz="1100" dirty="0">
                        <a:solidFill>
                          <a:srgbClr val="232323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Accuracy</a:t>
                      </a:r>
                      <a:endParaRPr lang="en-US" sz="1100">
                        <a:solidFill>
                          <a:srgbClr val="232323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Val</a:t>
                      </a:r>
                      <a:r>
                        <a:rPr lang="en-US" sz="130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-</a:t>
                      </a:r>
                      <a:r>
                        <a:rPr lang="en-US" sz="1300" b="1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Accuracy</a:t>
                      </a:r>
                      <a:endParaRPr lang="en-US" sz="1100">
                        <a:solidFill>
                          <a:srgbClr val="232323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94493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1</a:t>
                      </a:r>
                      <a:endParaRPr lang="en-US" sz="1100">
                        <a:solidFill>
                          <a:srgbClr val="232323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0.4904</a:t>
                      </a:r>
                      <a:endParaRPr lang="en-US" sz="1100" dirty="0">
                        <a:solidFill>
                          <a:srgbClr val="232323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0.4900</a:t>
                      </a:r>
                      <a:endParaRPr lang="en-US" sz="1100">
                        <a:solidFill>
                          <a:srgbClr val="232323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07793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2</a:t>
                      </a:r>
                      <a:endParaRPr lang="en-US" sz="1100" dirty="0">
                        <a:solidFill>
                          <a:srgbClr val="232323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0.5001</a:t>
                      </a:r>
                      <a:endParaRPr lang="en-US" sz="1100">
                        <a:solidFill>
                          <a:srgbClr val="232323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0.4993</a:t>
                      </a:r>
                      <a:endParaRPr lang="en-US" sz="1100">
                        <a:solidFill>
                          <a:srgbClr val="232323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17429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3</a:t>
                      </a:r>
                      <a:endParaRPr lang="en-US" sz="1100" dirty="0">
                        <a:solidFill>
                          <a:srgbClr val="232323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0.5002</a:t>
                      </a:r>
                      <a:endParaRPr lang="en-US" sz="1100" dirty="0">
                        <a:solidFill>
                          <a:srgbClr val="232323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0.5000</a:t>
                      </a:r>
                      <a:endParaRPr lang="en-US" sz="1100">
                        <a:solidFill>
                          <a:srgbClr val="232323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75564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Average</a:t>
                      </a:r>
                      <a:endParaRPr lang="en-US" sz="1100" dirty="0">
                        <a:solidFill>
                          <a:srgbClr val="232323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0.4969</a:t>
                      </a:r>
                      <a:endParaRPr lang="en-US" sz="1100" b="1">
                        <a:solidFill>
                          <a:srgbClr val="232323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232323"/>
                          </a:solidFill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a:t>0.4963</a:t>
                      </a:r>
                      <a:endParaRPr lang="en-US" sz="1100" b="1" dirty="0">
                        <a:solidFill>
                          <a:srgbClr val="232323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015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82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Research Methodology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Steam engine game platform used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case study to collect reviews of different games using a custom crawler.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is done for a textual data to make it clean and ready for analysis.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Labelling of dataset by gaming experts.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techniques including stop words removal, lemmatization and tokenization are used to process raw text of user reviews.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deep learning based multi-label review classifier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LSTM(performed best in pilot study)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implemented for classification of reviews into defined set of labels.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is later tested and evaluated using real world example reviews.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9987-6C3F-440F-8040-5C95196B1C74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 October 2022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9810"/>
            <a:ext cx="9525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roposed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pproach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A4051-31D6-46CD-B94E-60A858769D59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 October 2022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3600" y="1447800"/>
            <a:ext cx="7924800" cy="490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9810"/>
            <a:ext cx="9525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Bugs occurrence in pre-trained 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0108-A088-401E-A1B8-5C5CF0478F44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 October 2022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810" y="1678078"/>
            <a:ext cx="4599491" cy="48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2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7900" y="4981666"/>
            <a:ext cx="5105400" cy="1339850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ADA7-AC8E-4EA6-9C8A-68DC40B88E57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 October 2022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69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 Architecture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D756-3427-4BD7-8C53-5F6F8B2FA465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 October 2022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1526646"/>
            <a:ext cx="93726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basically consist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Forget gate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gate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340" y="2852209"/>
            <a:ext cx="4226719" cy="341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0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Design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DE27-3803-47EA-808A-3C1E63E0BE66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 October 2022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1526647"/>
            <a:ext cx="975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visual representation of LSTM layers discussed in pilot study section is shown below: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8"/>
          <a:stretch/>
        </p:blipFill>
        <p:spPr bwMode="auto">
          <a:xfrm>
            <a:off x="3009900" y="2427053"/>
            <a:ext cx="5410200" cy="3429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628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Evaluation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F370-AD31-469E-8560-E31F3D85E936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 October 2022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1526646"/>
            <a:ext cx="10515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on 1500 reviews as described in pilot study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section.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 model is trained over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10,000 labelled reviews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8000 reviews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training and 2000 reviews are used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80/20 rule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each epoch (hyper parameter that defines the number times that the learning algorithm will work through the entire training dataset) are shown in below table.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100867"/>
              </p:ext>
            </p:extLst>
          </p:nvPr>
        </p:nvGraphicFramePr>
        <p:xfrm>
          <a:off x="1981200" y="4123147"/>
          <a:ext cx="7772400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0246">
                  <a:extLst>
                    <a:ext uri="{9D8B030D-6E8A-4147-A177-3AD203B41FA5}">
                      <a16:colId xmlns:a16="http://schemas.microsoft.com/office/drawing/2014/main" val="1341232574"/>
                    </a:ext>
                  </a:extLst>
                </a:gridCol>
                <a:gridCol w="2591077">
                  <a:extLst>
                    <a:ext uri="{9D8B030D-6E8A-4147-A177-3AD203B41FA5}">
                      <a16:colId xmlns:a16="http://schemas.microsoft.com/office/drawing/2014/main" val="2703280358"/>
                    </a:ext>
                  </a:extLst>
                </a:gridCol>
                <a:gridCol w="2591077">
                  <a:extLst>
                    <a:ext uri="{9D8B030D-6E8A-4147-A177-3AD203B41FA5}">
                      <a16:colId xmlns:a16="http://schemas.microsoft.com/office/drawing/2014/main" val="353337834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232323"/>
                          </a:solidFill>
                          <a:effectLst/>
                        </a:rPr>
                        <a:t>Epochs</a:t>
                      </a:r>
                      <a:endParaRPr lang="en-US" sz="1100">
                        <a:solidFill>
                          <a:srgbClr val="232323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232323"/>
                          </a:solidFill>
                          <a:effectLst/>
                        </a:rPr>
                        <a:t>Accuracy</a:t>
                      </a:r>
                      <a:endParaRPr lang="en-US" sz="1100">
                        <a:solidFill>
                          <a:srgbClr val="232323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232323"/>
                          </a:solidFill>
                          <a:effectLst/>
                        </a:rPr>
                        <a:t>Val-Accuracy</a:t>
                      </a:r>
                      <a:endParaRPr lang="en-US" sz="1100">
                        <a:solidFill>
                          <a:srgbClr val="232323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738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rgbClr val="232323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232323"/>
                          </a:solidFill>
                          <a:effectLst/>
                        </a:rPr>
                        <a:t>0.8234</a:t>
                      </a:r>
                      <a:endParaRPr lang="en-US" sz="1100">
                        <a:solidFill>
                          <a:srgbClr val="232323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232323"/>
                          </a:solidFill>
                          <a:effectLst/>
                        </a:rPr>
                        <a:t>0.8219</a:t>
                      </a:r>
                      <a:endParaRPr lang="en-US" sz="1100">
                        <a:solidFill>
                          <a:srgbClr val="232323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2823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232323"/>
                          </a:solidFill>
                          <a:effectLst/>
                        </a:rPr>
                        <a:t>2</a:t>
                      </a:r>
                      <a:endParaRPr lang="en-US" sz="1100">
                        <a:solidFill>
                          <a:srgbClr val="232323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232323"/>
                          </a:solidFill>
                          <a:effectLst/>
                        </a:rPr>
                        <a:t>0.8237</a:t>
                      </a:r>
                      <a:endParaRPr lang="en-US" sz="1100">
                        <a:solidFill>
                          <a:srgbClr val="232323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232323"/>
                          </a:solidFill>
                          <a:effectLst/>
                        </a:rPr>
                        <a:t>0.8222</a:t>
                      </a:r>
                      <a:endParaRPr lang="en-US" sz="1100">
                        <a:solidFill>
                          <a:srgbClr val="232323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79257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232323"/>
                          </a:solidFill>
                          <a:effectLst/>
                        </a:rPr>
                        <a:t>3</a:t>
                      </a:r>
                      <a:endParaRPr lang="en-US" sz="1100">
                        <a:solidFill>
                          <a:srgbClr val="232323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</a:rPr>
                        <a:t>0.8344</a:t>
                      </a:r>
                      <a:endParaRPr lang="en-US" sz="1100" dirty="0">
                        <a:solidFill>
                          <a:srgbClr val="232323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</a:rPr>
                        <a:t>0.8329</a:t>
                      </a:r>
                      <a:endParaRPr lang="en-US" sz="1100" dirty="0">
                        <a:solidFill>
                          <a:srgbClr val="232323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2724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232323"/>
                          </a:solidFill>
                          <a:effectLst/>
                        </a:rPr>
                        <a:t>Average</a:t>
                      </a:r>
                      <a:endParaRPr lang="en-US" sz="1100">
                        <a:solidFill>
                          <a:srgbClr val="232323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232323"/>
                          </a:solidFill>
                          <a:effectLst/>
                        </a:rPr>
                        <a:t>0.8271</a:t>
                      </a:r>
                      <a:endParaRPr lang="en-US" sz="1100">
                        <a:solidFill>
                          <a:srgbClr val="232323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232323"/>
                          </a:solidFill>
                          <a:effectLst/>
                        </a:rPr>
                        <a:t>0.8256</a:t>
                      </a:r>
                      <a:endParaRPr lang="en-US" sz="1100" dirty="0">
                        <a:solidFill>
                          <a:srgbClr val="232323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717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6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Accuracy and Loss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253995"/>
            <a:ext cx="3915374" cy="284008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F32C-C7D8-40AE-9CAD-BC11667AC7FA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 October 2022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"/>
          <a:stretch/>
        </p:blipFill>
        <p:spPr>
          <a:xfrm>
            <a:off x="1371600" y="2256172"/>
            <a:ext cx="3951471" cy="28437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28900" y="5296967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Model Accuracy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848600" y="5263548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Model Loss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677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9372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Contribution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Multi-label bug classification model for gaming app reviews has developed to support both game developers and researchers.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 of bugs from the reviews helps developers and gaming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improvements in games.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 more than one issue in a single review which can be solved by this proposed solution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3095-D39C-489F-AE2C-0755B6E0E272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 October 2022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84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9372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and future 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003" y="16002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context of ongoing work the proposed multi-label bug classification model focuses mainly on classifying the bugs into fifteen categories which are defined in existing literature [10].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epochs are set to minimum which can also be increased to achieve the better results.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 embedding technique however other embedding techniques like word2Vec can also be used.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model is evaluated on the basis of accuracy other factors can also be considered to measure its performance.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Gaming bugs labeled dataset can be used for other research purposes too.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1E09-A50C-4965-B92B-B89C19107E27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 October 2022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61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63550" indent="-463550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	P. M. Vu, H. V Pham, T. T. Nguyen, and T. T. Nguyen, “Phrase-based extraction of user opinions in mobile app reviews,” in 2016 31st IEEE/ACM International Conference on Automated Software Engineering (ASE), 2016, pp. 726–731.</a:t>
            </a:r>
          </a:p>
          <a:p>
            <a:pPr marL="463550" indent="-463550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	M. Nayrolles and A.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Hamou-Lhadj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“Towards a classification of bugs to facilitate software maintainability tasks,” Proc. - Int. Conf.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Softw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Eng., pp. 25–32, 2018,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10.1145/3194095.3194101.</a:t>
            </a:r>
          </a:p>
          <a:p>
            <a:pPr marL="463550" indent="-463550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	W.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Maalej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Z.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Kurtanović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Nabil, and C.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Stanik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“On the automatic classification of app reviews,”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Eng., vol. 21, no. 3, pp. 311–331, 2016,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10.1007/s00766-016-0251-9.</a:t>
            </a:r>
          </a:p>
          <a:p>
            <a:pPr marL="463550" indent="-463550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	A.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Borrelli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Nardone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A. Di Lucca, G. Canfora, and M. Di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Penta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“Detecting Video Game-Specific Bad Smells in Unity Projects,” Proc. - 2020 IEEE/ACM 17th Int. Conf. Min.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Softw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Repos. MSR 2020, pp. 198–208, 2020,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10.1145/3379597.3387454.</a:t>
            </a:r>
          </a:p>
          <a:p>
            <a:pPr marL="463550" indent="-463550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	J.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Bergdahl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Gordillo, K.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Tollmar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L.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Gisslén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“Augmenting Automated Game Testing with Deep Reinforcement Learning,” in 2020 IEEE Conference on Games (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CoG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2020, pp. 600–603,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10.1109/CoG47356.2020.9231552.</a:t>
            </a:r>
          </a:p>
          <a:p>
            <a:pPr marL="463550" indent="-463550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	D. Lin, C. P.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Bezemer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Zou, and A. E. Hassan, An empirical study of game reviews on the Steam platform, vol. 24, no. 1. Empirical Software Engineering, 2019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F4C3-A5A5-437B-9F69-1A3F840E7861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 October 2022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31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63550" indent="-463550">
              <a:buNone/>
            </a:pP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	A. C.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Barus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Deddy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Hasiholan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Tobing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N.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Pratiwi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A.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Damanik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J.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Pasaribu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“Mobile game testing: Case study of a puzzle game genre,” Proc. 2015 Int. Conf.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Cogn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Sci. Opt. Micro Electro-Mechanical Syst. Inf. Technol. ICACOMIT 2015, pp. 145–149, 2016,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10.1109/ICACOMIT.2015.7440194.</a:t>
            </a:r>
          </a:p>
          <a:p>
            <a:pPr marL="463550" indent="-463550">
              <a:buNone/>
            </a:pP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	S.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Iftikhar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Z. Iqbal, M. U. Khan, and W. Mahmood, “An automated model based testing approach for platform games,” in 2015 ACM/IEEE 18th International Conference on Model Driven Engineering Languages and Systems (MODELS), 2015, pp. 426–435,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10.1109/MODELS.2015.7338274.</a:t>
            </a:r>
          </a:p>
          <a:p>
            <a:pPr marL="463550" indent="-463550">
              <a:buNone/>
            </a:pP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	D. Lin, C. P.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Bezemer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A. E. Hassan, “Identifying gameplay videos that exhibit bugs in computer games,”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Empir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Softw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Eng., vol. 24, no. 6, pp. 4006–4033, 2019,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10.1007/s10664-019-09733-6.</a:t>
            </a:r>
          </a:p>
          <a:p>
            <a:pPr marL="463550" indent="-463550">
              <a:buNone/>
            </a:pP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	C. Lewis, J. Whitehead, and N.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Wardrip-Fruin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“What went wrong: A taxonomy of video game bugs,” FDG 2010 - Proc. 5th Int. Conf. Found. Digit. Games, pp. 108–115, 2010,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10.1145/1822348.1822363.</a:t>
            </a:r>
          </a:p>
          <a:p>
            <a:pPr marL="463550" indent="-463550">
              <a:buNone/>
            </a:pP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[11]	A. Truelove, E. S. de Almeida, and I. Ahmed, “We’ll Fix It in Post: What Do Bug Fixes in Video Game Update Notes Tell Us?,” in 2021 IEEE/ACM 43rd International Conference on Software Engineering (ICSE), 2021, pp. 736–747,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10.1109/ICSE43902.2021.00073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C986-DAFF-4F1A-85A5-E8A65E6587AB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 October 2022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79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[12]	S.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Varvaressos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Lavoie, A. B.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Massé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Gaboury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S.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Hallé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“Automated Bug Finding in Video Games: A Case Study for Runtime Monitoring,” in 2014 IEEE Seventh International Conference on Software Testing, Verification and Validation, 2014, pp. 143–152,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10.1109/ICST.2014.27.</a:t>
            </a:r>
          </a:p>
          <a:p>
            <a:pPr marL="463550" indent="-463550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[13]	D. Pagano and W.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Maalej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“User feedback in the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appstore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empirical study,” in 2013 21st IEEE International Requirements Engineering Conference (RE), 2013, pp. 125–134,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10.1109/RE.2013.6636712.</a:t>
            </a:r>
          </a:p>
          <a:p>
            <a:pPr marL="463550" indent="-463550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[14]	Y. Liu, Y. Li, Y.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M. Zhang, “Stratify Mobile App Reviews: E-LDA Model Based on Hot ‘Entity’ Discovery,” in 2016 12th International Conference on Signal-Image Technology &amp; Internet-Based Systems (SITIS), 2016, pp. 581–588,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10.1109/SITIS.2016.97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0A05-A447-4C56-B4B7-EE9CAB3E2F2C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 October 2022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22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83618"/>
            <a:ext cx="9525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 Access Games review example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STEAM ENGINE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051C-DFC3-4396-AAE5-14A44D96F21D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 October 2022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362200"/>
            <a:ext cx="6393712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34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75615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Gaming industry has gained huge attention in the past few years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 studies show that gamers are extremely hard to please, making the quality games an important issue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can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or break a game [5]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other potential buyers often base their purchasing decisions on the reviews of a game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 that persist into releases of video games can have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impacts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both developers and users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gamer reviews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developers better understand the concerns and further improve the user perceived quality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3F05-8F7E-4A1D-A4F8-8B529011546C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 October 2022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53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Background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10972800" cy="4648199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industry has become one of the most profitable markets in the entertainment industry. Knowing what customers and users think and how they feel about a game is a central piece to drive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 process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any game developer or game studio, towards the user satisfaction [1]. Developing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game is challenging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Studying gamer reviews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developers better understand the concerns and further improve the user perceived quality.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42D2-85DB-4DF3-BFA7-8CD5E9E30B79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 October 2022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/>
          <a:stretch/>
        </p:blipFill>
        <p:spPr>
          <a:xfrm>
            <a:off x="6096000" y="3120196"/>
            <a:ext cx="4495801" cy="27630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9" b="13487"/>
          <a:stretch/>
        </p:blipFill>
        <p:spPr>
          <a:xfrm>
            <a:off x="1143000" y="3120196"/>
            <a:ext cx="4495801" cy="276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6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10896600" cy="4191000"/>
          </a:xfrm>
        </p:spPr>
        <p:txBody>
          <a:bodyPr>
            <a:normAutofit lnSpcReduction="10000"/>
          </a:bodyPr>
          <a:lstStyle/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are helpful for developers to resolve issues and identify requirements to meet the end user’s expectations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analysis is impractical for a large number of reviews, received every day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had limited to the identification of the game bugs related categories but limited scientific work exist on automated bug identification and classification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can fall in more then one categories of bugs e.g. one review can contain more than one bug e.g. invalid positioning and artificial stupidity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need of automated mechanism which can take user reviews as an input then after training and modeling the data it can classify bugs into their related categories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BDBF-AF20-4CF0-814E-620990C20DFD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 October 2022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91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4" name="Group 1563">
            <a:extLst>
              <a:ext uri="{FF2B5EF4-FFF2-40B4-BE49-F238E27FC236}">
                <a16:creationId xmlns:a16="http://schemas.microsoft.com/office/drawing/2014/main" id="{25E19758-2955-42FB-8551-361086CA81E5}"/>
              </a:ext>
            </a:extLst>
          </p:cNvPr>
          <p:cNvGrpSpPr/>
          <p:nvPr/>
        </p:nvGrpSpPr>
        <p:grpSpPr>
          <a:xfrm>
            <a:off x="3550229" y="732187"/>
            <a:ext cx="7181054" cy="5393626"/>
            <a:chOff x="1481378" y="732187"/>
            <a:chExt cx="7181054" cy="5393626"/>
          </a:xfrm>
        </p:grpSpPr>
        <p:grpSp>
          <p:nvGrpSpPr>
            <p:cNvPr id="1548" name="Group 1547">
              <a:extLst>
                <a:ext uri="{FF2B5EF4-FFF2-40B4-BE49-F238E27FC236}">
                  <a16:creationId xmlns:a16="http://schemas.microsoft.com/office/drawing/2014/main" id="{53520A5F-BE7F-4CBA-BF5F-294468C114DE}"/>
                </a:ext>
              </a:extLst>
            </p:cNvPr>
            <p:cNvGrpSpPr/>
            <p:nvPr/>
          </p:nvGrpSpPr>
          <p:grpSpPr>
            <a:xfrm>
              <a:off x="1481378" y="732187"/>
              <a:ext cx="3630327" cy="5393626"/>
              <a:chOff x="3780825" y="637759"/>
              <a:chExt cx="3630327" cy="5393626"/>
            </a:xfrm>
          </p:grpSpPr>
          <p:sp>
            <p:nvSpPr>
              <p:cNvPr id="1101" name="Freeform: Shape 1100">
                <a:extLst>
                  <a:ext uri="{FF2B5EF4-FFF2-40B4-BE49-F238E27FC236}">
                    <a16:creationId xmlns:a16="http://schemas.microsoft.com/office/drawing/2014/main" id="{2D818EAD-717C-4518-95FF-1DB5839907E4}"/>
                  </a:ext>
                </a:extLst>
              </p:cNvPr>
              <p:cNvSpPr/>
              <p:nvPr/>
            </p:nvSpPr>
            <p:spPr>
              <a:xfrm>
                <a:off x="3780825" y="2412026"/>
                <a:ext cx="1819716" cy="1819716"/>
              </a:xfrm>
              <a:custGeom>
                <a:avLst/>
                <a:gdLst>
                  <a:gd name="connsiteX0" fmla="*/ 931364 w 1819715"/>
                  <a:gd name="connsiteY0" fmla="*/ 1860247 h 1819715"/>
                  <a:gd name="connsiteX1" fmla="*/ 1 w 1819715"/>
                  <a:gd name="connsiteY1" fmla="*/ 931364 h 1819715"/>
                  <a:gd name="connsiteX2" fmla="*/ 928883 w 1819715"/>
                  <a:gd name="connsiteY2" fmla="*/ 1 h 1819715"/>
                  <a:gd name="connsiteX3" fmla="*/ 1860247 w 1819715"/>
                  <a:gd name="connsiteY3" fmla="*/ 928883 h 1819715"/>
                  <a:gd name="connsiteX4" fmla="*/ 1860247 w 1819715"/>
                  <a:gd name="connsiteY4" fmla="*/ 930124 h 1819715"/>
                  <a:gd name="connsiteX5" fmla="*/ 931364 w 1819715"/>
                  <a:gd name="connsiteY5" fmla="*/ 1860247 h 1819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9715" h="1819715">
                    <a:moveTo>
                      <a:pt x="931364" y="1860247"/>
                    </a:moveTo>
                    <a:cubicBezTo>
                      <a:pt x="417671" y="1860933"/>
                      <a:pt x="687" y="1445058"/>
                      <a:pt x="1" y="931364"/>
                    </a:cubicBezTo>
                    <a:cubicBezTo>
                      <a:pt x="-682" y="417675"/>
                      <a:pt x="415190" y="687"/>
                      <a:pt x="928883" y="1"/>
                    </a:cubicBezTo>
                    <a:cubicBezTo>
                      <a:pt x="1442576" y="-681"/>
                      <a:pt x="1859560" y="415194"/>
                      <a:pt x="1860247" y="928883"/>
                    </a:cubicBezTo>
                    <a:cubicBezTo>
                      <a:pt x="1860247" y="929296"/>
                      <a:pt x="1860247" y="929710"/>
                      <a:pt x="1860247" y="930124"/>
                    </a:cubicBezTo>
                    <a:cubicBezTo>
                      <a:pt x="1859792" y="1443143"/>
                      <a:pt x="1444384" y="1859105"/>
                      <a:pt x="931364" y="1860247"/>
                    </a:cubicBezTo>
                    <a:close/>
                  </a:path>
                </a:pathLst>
              </a:custGeom>
              <a:solidFill>
                <a:srgbClr val="FFFFFF"/>
              </a:solidFill>
              <a:ln w="413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2" name="Freeform: Shape 1101">
                <a:extLst>
                  <a:ext uri="{FF2B5EF4-FFF2-40B4-BE49-F238E27FC236}">
                    <a16:creationId xmlns:a16="http://schemas.microsoft.com/office/drawing/2014/main" id="{FC28F2B9-7944-4159-A6A6-44C2C6594470}"/>
                  </a:ext>
                </a:extLst>
              </p:cNvPr>
              <p:cNvSpPr/>
              <p:nvPr/>
            </p:nvSpPr>
            <p:spPr>
              <a:xfrm>
                <a:off x="3808124" y="2436428"/>
                <a:ext cx="1778358" cy="1778358"/>
              </a:xfrm>
              <a:custGeom>
                <a:avLst/>
                <a:gdLst>
                  <a:gd name="connsiteX0" fmla="*/ 1808133 w 1778358"/>
                  <a:gd name="connsiteY0" fmla="*/ 905722 h 1778358"/>
                  <a:gd name="connsiteX1" fmla="*/ 902411 w 1778358"/>
                  <a:gd name="connsiteY1" fmla="*/ 1808136 h 1778358"/>
                  <a:gd name="connsiteX2" fmla="*/ 2 w 1778358"/>
                  <a:gd name="connsiteY2" fmla="*/ 902414 h 1778358"/>
                  <a:gd name="connsiteX3" fmla="*/ 904065 w 1778358"/>
                  <a:gd name="connsiteY3" fmla="*/ 0 h 1778358"/>
                  <a:gd name="connsiteX4" fmla="*/ 1808133 w 1778358"/>
                  <a:gd name="connsiteY4" fmla="*/ 904068 h 1778358"/>
                  <a:gd name="connsiteX5" fmla="*/ 1808133 w 1778358"/>
                  <a:gd name="connsiteY5" fmla="*/ 905722 h 1778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8358" h="1778358">
                    <a:moveTo>
                      <a:pt x="1808133" y="905722"/>
                    </a:moveTo>
                    <a:cubicBezTo>
                      <a:pt x="1807219" y="1405023"/>
                      <a:pt x="1401716" y="1809050"/>
                      <a:pt x="902411" y="1808136"/>
                    </a:cubicBezTo>
                    <a:cubicBezTo>
                      <a:pt x="403110" y="1807222"/>
                      <a:pt x="-912" y="1401715"/>
                      <a:pt x="2" y="902414"/>
                    </a:cubicBezTo>
                    <a:cubicBezTo>
                      <a:pt x="911" y="403758"/>
                      <a:pt x="405409" y="0"/>
                      <a:pt x="904065" y="0"/>
                    </a:cubicBezTo>
                    <a:cubicBezTo>
                      <a:pt x="1403366" y="0"/>
                      <a:pt x="1808133" y="404763"/>
                      <a:pt x="1808133" y="904068"/>
                    </a:cubicBezTo>
                    <a:cubicBezTo>
                      <a:pt x="1808133" y="904618"/>
                      <a:pt x="1808133" y="905172"/>
                      <a:pt x="1808133" y="905722"/>
                    </a:cubicBezTo>
                    <a:close/>
                  </a:path>
                </a:pathLst>
              </a:custGeom>
              <a:solidFill>
                <a:srgbClr val="F2F2F2"/>
              </a:solidFill>
              <a:ln w="41339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6" name="Freeform: Shape 1155">
                <a:extLst>
                  <a:ext uri="{FF2B5EF4-FFF2-40B4-BE49-F238E27FC236}">
                    <a16:creationId xmlns:a16="http://schemas.microsoft.com/office/drawing/2014/main" id="{A969EEB7-CF1F-4DD8-BADD-DA7B51130204}"/>
                  </a:ext>
                </a:extLst>
              </p:cNvPr>
              <p:cNvSpPr/>
              <p:nvPr/>
            </p:nvSpPr>
            <p:spPr>
              <a:xfrm>
                <a:off x="3970241" y="2598134"/>
                <a:ext cx="1447501" cy="1488858"/>
              </a:xfrm>
              <a:custGeom>
                <a:avLst/>
                <a:gdLst>
                  <a:gd name="connsiteX0" fmla="*/ 744429 w 1447501"/>
                  <a:gd name="connsiteY0" fmla="*/ 1488858 h 1488858"/>
                  <a:gd name="connsiteX1" fmla="*/ 0 w 1447501"/>
                  <a:gd name="connsiteY1" fmla="*/ 744429 h 1488858"/>
                  <a:gd name="connsiteX2" fmla="*/ 744429 w 1447501"/>
                  <a:gd name="connsiteY2" fmla="*/ 0 h 1488858"/>
                  <a:gd name="connsiteX3" fmla="*/ 1488858 w 1447501"/>
                  <a:gd name="connsiteY3" fmla="*/ 744429 h 1488858"/>
                  <a:gd name="connsiteX4" fmla="*/ 744429 w 1447501"/>
                  <a:gd name="connsiteY4" fmla="*/ 1488858 h 1488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7501" h="1488858">
                    <a:moveTo>
                      <a:pt x="744429" y="1488858"/>
                    </a:moveTo>
                    <a:cubicBezTo>
                      <a:pt x="333293" y="1488858"/>
                      <a:pt x="0" y="1155565"/>
                      <a:pt x="0" y="744429"/>
                    </a:cubicBezTo>
                    <a:cubicBezTo>
                      <a:pt x="0" y="333293"/>
                      <a:pt x="333293" y="0"/>
                      <a:pt x="744429" y="0"/>
                    </a:cubicBezTo>
                    <a:cubicBezTo>
                      <a:pt x="1155565" y="0"/>
                      <a:pt x="1488858" y="333293"/>
                      <a:pt x="1488858" y="744429"/>
                    </a:cubicBezTo>
                    <a:cubicBezTo>
                      <a:pt x="1488858" y="1155565"/>
                      <a:pt x="1155565" y="1488858"/>
                      <a:pt x="744429" y="1488858"/>
                    </a:cubicBezTo>
                    <a:close/>
                  </a:path>
                </a:pathLst>
              </a:custGeom>
              <a:solidFill>
                <a:srgbClr val="FFFFFF"/>
              </a:solidFill>
              <a:ln w="413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7" name="Freeform: Shape 1156">
                <a:extLst>
                  <a:ext uri="{FF2B5EF4-FFF2-40B4-BE49-F238E27FC236}">
                    <a16:creationId xmlns:a16="http://schemas.microsoft.com/office/drawing/2014/main" id="{FDB9E0E4-AE70-4356-BB2C-5BCB622CF985}"/>
                  </a:ext>
                </a:extLst>
              </p:cNvPr>
              <p:cNvSpPr/>
              <p:nvPr/>
            </p:nvSpPr>
            <p:spPr>
              <a:xfrm>
                <a:off x="3991333" y="2620054"/>
                <a:ext cx="1406144" cy="1406144"/>
              </a:xfrm>
              <a:custGeom>
                <a:avLst/>
                <a:gdLst>
                  <a:gd name="connsiteX0" fmla="*/ 1446674 w 1406143"/>
                  <a:gd name="connsiteY0" fmla="*/ 723337 h 1406143"/>
                  <a:gd name="connsiteX1" fmla="*/ 723337 w 1406143"/>
                  <a:gd name="connsiteY1" fmla="*/ 1446674 h 1406143"/>
                  <a:gd name="connsiteX2" fmla="*/ 0 w 1406143"/>
                  <a:gd name="connsiteY2" fmla="*/ 723337 h 1406143"/>
                  <a:gd name="connsiteX3" fmla="*/ 723337 w 1406143"/>
                  <a:gd name="connsiteY3" fmla="*/ 0 h 1406143"/>
                  <a:gd name="connsiteX4" fmla="*/ 1446674 w 1406143"/>
                  <a:gd name="connsiteY4" fmla="*/ 722510 h 1406143"/>
                  <a:gd name="connsiteX5" fmla="*/ 1446674 w 1406143"/>
                  <a:gd name="connsiteY5" fmla="*/ 723337 h 1406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6143" h="1406143">
                    <a:moveTo>
                      <a:pt x="1446674" y="723337"/>
                    </a:moveTo>
                    <a:cubicBezTo>
                      <a:pt x="1446674" y="1122827"/>
                      <a:pt x="1122827" y="1446674"/>
                      <a:pt x="723337" y="1446674"/>
                    </a:cubicBezTo>
                    <a:cubicBezTo>
                      <a:pt x="323847" y="1446674"/>
                      <a:pt x="0" y="1122827"/>
                      <a:pt x="0" y="723337"/>
                    </a:cubicBezTo>
                    <a:cubicBezTo>
                      <a:pt x="0" y="323848"/>
                      <a:pt x="323847" y="0"/>
                      <a:pt x="723337" y="0"/>
                    </a:cubicBezTo>
                    <a:cubicBezTo>
                      <a:pt x="1122595" y="-227"/>
                      <a:pt x="1446446" y="323252"/>
                      <a:pt x="1446674" y="722510"/>
                    </a:cubicBezTo>
                    <a:cubicBezTo>
                      <a:pt x="1446674" y="722787"/>
                      <a:pt x="1446674" y="723060"/>
                      <a:pt x="1446674" y="723337"/>
                    </a:cubicBezTo>
                    <a:close/>
                  </a:path>
                </a:pathLst>
              </a:custGeom>
              <a:solidFill>
                <a:schemeClr val="bg1"/>
              </a:solidFill>
              <a:ln w="41339" cap="flat">
                <a:solidFill>
                  <a:schemeClr val="bg1"/>
                </a:solidFill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11" name="Freeform: Shape 1210">
                <a:extLst>
                  <a:ext uri="{FF2B5EF4-FFF2-40B4-BE49-F238E27FC236}">
                    <a16:creationId xmlns:a16="http://schemas.microsoft.com/office/drawing/2014/main" id="{C18B1E79-0B0C-4EA9-927F-81AED7114CA7}"/>
                  </a:ext>
                </a:extLst>
              </p:cNvPr>
              <p:cNvSpPr/>
              <p:nvPr/>
            </p:nvSpPr>
            <p:spPr>
              <a:xfrm>
                <a:off x="5993852" y="1398776"/>
                <a:ext cx="744429" cy="744429"/>
              </a:xfrm>
              <a:custGeom>
                <a:avLst/>
                <a:gdLst>
                  <a:gd name="connsiteX0" fmla="*/ 377587 w 744429"/>
                  <a:gd name="connsiteY0" fmla="*/ 755182 h 744429"/>
                  <a:gd name="connsiteX1" fmla="*/ 0 w 744429"/>
                  <a:gd name="connsiteY1" fmla="*/ 377587 h 744429"/>
                  <a:gd name="connsiteX2" fmla="*/ 377595 w 744429"/>
                  <a:gd name="connsiteY2" fmla="*/ 0 h 744429"/>
                  <a:gd name="connsiteX3" fmla="*/ 755178 w 744429"/>
                  <a:gd name="connsiteY3" fmla="*/ 375937 h 744429"/>
                  <a:gd name="connsiteX4" fmla="*/ 377587 w 744429"/>
                  <a:gd name="connsiteY4" fmla="*/ 755182 h 744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4429" h="744429">
                    <a:moveTo>
                      <a:pt x="377587" y="755182"/>
                    </a:moveTo>
                    <a:cubicBezTo>
                      <a:pt x="169048" y="755178"/>
                      <a:pt x="-4" y="586126"/>
                      <a:pt x="0" y="377587"/>
                    </a:cubicBezTo>
                    <a:cubicBezTo>
                      <a:pt x="0" y="169047"/>
                      <a:pt x="169056" y="-4"/>
                      <a:pt x="377595" y="0"/>
                    </a:cubicBezTo>
                    <a:cubicBezTo>
                      <a:pt x="585485" y="0"/>
                      <a:pt x="754268" y="168047"/>
                      <a:pt x="755178" y="375937"/>
                    </a:cubicBezTo>
                    <a:cubicBezTo>
                      <a:pt x="755637" y="584931"/>
                      <a:pt x="586581" y="754723"/>
                      <a:pt x="377587" y="7551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413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2" name="Freeform: Shape 1211">
                <a:extLst>
                  <a:ext uri="{FF2B5EF4-FFF2-40B4-BE49-F238E27FC236}">
                    <a16:creationId xmlns:a16="http://schemas.microsoft.com/office/drawing/2014/main" id="{2B8FF99E-E142-48F4-9D37-1B20E5871F64}"/>
                  </a:ext>
                </a:extLst>
              </p:cNvPr>
              <p:cNvSpPr/>
              <p:nvPr/>
            </p:nvSpPr>
            <p:spPr>
              <a:xfrm>
                <a:off x="6003773" y="1407461"/>
                <a:ext cx="703072" cy="703072"/>
              </a:xfrm>
              <a:custGeom>
                <a:avLst/>
                <a:gdLst>
                  <a:gd name="connsiteX0" fmla="*/ 734504 w 703071"/>
                  <a:gd name="connsiteY0" fmla="*/ 367252 h 703071"/>
                  <a:gd name="connsiteX1" fmla="*/ 367252 w 703071"/>
                  <a:gd name="connsiteY1" fmla="*/ 734503 h 703071"/>
                  <a:gd name="connsiteX2" fmla="*/ 0 w 703071"/>
                  <a:gd name="connsiteY2" fmla="*/ 367252 h 703071"/>
                  <a:gd name="connsiteX3" fmla="*/ 367252 w 703071"/>
                  <a:gd name="connsiteY3" fmla="*/ 0 h 703071"/>
                  <a:gd name="connsiteX4" fmla="*/ 367666 w 703071"/>
                  <a:gd name="connsiteY4" fmla="*/ 0 h 703071"/>
                  <a:gd name="connsiteX5" fmla="*/ 734504 w 703071"/>
                  <a:gd name="connsiteY5" fmla="*/ 366838 h 703071"/>
                  <a:gd name="connsiteX6" fmla="*/ 734504 w 703071"/>
                  <a:gd name="connsiteY6" fmla="*/ 367252 h 703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3071" h="703071">
                    <a:moveTo>
                      <a:pt x="734504" y="367252"/>
                    </a:moveTo>
                    <a:cubicBezTo>
                      <a:pt x="734504" y="570080"/>
                      <a:pt x="570080" y="734503"/>
                      <a:pt x="367252" y="734503"/>
                    </a:cubicBezTo>
                    <a:cubicBezTo>
                      <a:pt x="164424" y="734503"/>
                      <a:pt x="0" y="570080"/>
                      <a:pt x="0" y="367252"/>
                    </a:cubicBezTo>
                    <a:cubicBezTo>
                      <a:pt x="0" y="164424"/>
                      <a:pt x="164424" y="0"/>
                      <a:pt x="367252" y="0"/>
                    </a:cubicBezTo>
                    <a:cubicBezTo>
                      <a:pt x="367388" y="0"/>
                      <a:pt x="367529" y="0"/>
                      <a:pt x="367666" y="0"/>
                    </a:cubicBezTo>
                    <a:cubicBezTo>
                      <a:pt x="570266" y="0"/>
                      <a:pt x="734504" y="164238"/>
                      <a:pt x="734504" y="366838"/>
                    </a:cubicBezTo>
                    <a:cubicBezTo>
                      <a:pt x="734504" y="366975"/>
                      <a:pt x="734504" y="367115"/>
                      <a:pt x="734504" y="367252"/>
                    </a:cubicBezTo>
                    <a:close/>
                  </a:path>
                </a:pathLst>
              </a:custGeom>
              <a:solidFill>
                <a:srgbClr val="F2F2F2"/>
              </a:solidFill>
              <a:ln w="413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3" name="Freeform: Shape 1212">
                <a:extLst>
                  <a:ext uri="{FF2B5EF4-FFF2-40B4-BE49-F238E27FC236}">
                    <a16:creationId xmlns:a16="http://schemas.microsoft.com/office/drawing/2014/main" id="{03238493-6FDB-4ECB-B344-E1068791552B}"/>
                  </a:ext>
                </a:extLst>
              </p:cNvPr>
              <p:cNvSpPr/>
              <p:nvPr/>
            </p:nvSpPr>
            <p:spPr>
              <a:xfrm>
                <a:off x="6040168" y="1443856"/>
                <a:ext cx="661715" cy="661715"/>
              </a:xfrm>
              <a:custGeom>
                <a:avLst/>
                <a:gdLst>
                  <a:gd name="connsiteX0" fmla="*/ 661715 w 661714"/>
                  <a:gd name="connsiteY0" fmla="*/ 330857 h 661714"/>
                  <a:gd name="connsiteX1" fmla="*/ 330857 w 661714"/>
                  <a:gd name="connsiteY1" fmla="*/ 661715 h 661714"/>
                  <a:gd name="connsiteX2" fmla="*/ 0 w 661714"/>
                  <a:gd name="connsiteY2" fmla="*/ 330857 h 661714"/>
                  <a:gd name="connsiteX3" fmla="*/ 330857 w 661714"/>
                  <a:gd name="connsiteY3" fmla="*/ 0 h 661714"/>
                  <a:gd name="connsiteX4" fmla="*/ 661715 w 661714"/>
                  <a:gd name="connsiteY4" fmla="*/ 330857 h 661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1714" h="661714">
                    <a:moveTo>
                      <a:pt x="661715" y="330857"/>
                    </a:moveTo>
                    <a:cubicBezTo>
                      <a:pt x="661715" y="513586"/>
                      <a:pt x="513586" y="661715"/>
                      <a:pt x="330857" y="661715"/>
                    </a:cubicBezTo>
                    <a:cubicBezTo>
                      <a:pt x="148129" y="661715"/>
                      <a:pt x="0" y="513586"/>
                      <a:pt x="0" y="330857"/>
                    </a:cubicBezTo>
                    <a:cubicBezTo>
                      <a:pt x="0" y="148129"/>
                      <a:pt x="148129" y="0"/>
                      <a:pt x="330857" y="0"/>
                    </a:cubicBezTo>
                    <a:cubicBezTo>
                      <a:pt x="513586" y="0"/>
                      <a:pt x="661715" y="148129"/>
                      <a:pt x="661715" y="33085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1339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7" name="Freeform: Shape 1266">
                <a:extLst>
                  <a:ext uri="{FF2B5EF4-FFF2-40B4-BE49-F238E27FC236}">
                    <a16:creationId xmlns:a16="http://schemas.microsoft.com/office/drawing/2014/main" id="{FB0B4DCD-FECC-4616-8DBF-118117780BA1}"/>
                  </a:ext>
                </a:extLst>
              </p:cNvPr>
              <p:cNvSpPr/>
              <p:nvPr/>
            </p:nvSpPr>
            <p:spPr>
              <a:xfrm>
                <a:off x="4403251" y="688674"/>
                <a:ext cx="744429" cy="744429"/>
              </a:xfrm>
              <a:custGeom>
                <a:avLst/>
                <a:gdLst>
                  <a:gd name="connsiteX0" fmla="*/ 377591 w 744429"/>
                  <a:gd name="connsiteY0" fmla="*/ 755182 h 744429"/>
                  <a:gd name="connsiteX1" fmla="*/ 0 w 744429"/>
                  <a:gd name="connsiteY1" fmla="*/ 377591 h 744429"/>
                  <a:gd name="connsiteX2" fmla="*/ 377591 w 744429"/>
                  <a:gd name="connsiteY2" fmla="*/ 0 h 744429"/>
                  <a:gd name="connsiteX3" fmla="*/ 755182 w 744429"/>
                  <a:gd name="connsiteY3" fmla="*/ 377591 h 744429"/>
                  <a:gd name="connsiteX4" fmla="*/ 377591 w 744429"/>
                  <a:gd name="connsiteY4" fmla="*/ 755182 h 744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4429" h="744429">
                    <a:moveTo>
                      <a:pt x="377591" y="755182"/>
                    </a:moveTo>
                    <a:cubicBezTo>
                      <a:pt x="169052" y="755182"/>
                      <a:pt x="0" y="586130"/>
                      <a:pt x="0" y="377591"/>
                    </a:cubicBezTo>
                    <a:cubicBezTo>
                      <a:pt x="0" y="169052"/>
                      <a:pt x="169052" y="0"/>
                      <a:pt x="377591" y="0"/>
                    </a:cubicBezTo>
                    <a:cubicBezTo>
                      <a:pt x="586130" y="0"/>
                      <a:pt x="755182" y="169052"/>
                      <a:pt x="755182" y="377591"/>
                    </a:cubicBezTo>
                    <a:cubicBezTo>
                      <a:pt x="754727" y="585940"/>
                      <a:pt x="585940" y="754727"/>
                      <a:pt x="377591" y="7551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413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8" name="Freeform: Shape 1267">
                <a:extLst>
                  <a:ext uri="{FF2B5EF4-FFF2-40B4-BE49-F238E27FC236}">
                    <a16:creationId xmlns:a16="http://schemas.microsoft.com/office/drawing/2014/main" id="{295B1F8D-92C0-4740-84B8-693285E6224C}"/>
                  </a:ext>
                </a:extLst>
              </p:cNvPr>
              <p:cNvSpPr/>
              <p:nvPr/>
            </p:nvSpPr>
            <p:spPr>
              <a:xfrm>
                <a:off x="4413589" y="699427"/>
                <a:ext cx="703072" cy="703072"/>
              </a:xfrm>
              <a:custGeom>
                <a:avLst/>
                <a:gdLst>
                  <a:gd name="connsiteX0" fmla="*/ 734504 w 703071"/>
                  <a:gd name="connsiteY0" fmla="*/ 368079 h 703071"/>
                  <a:gd name="connsiteX1" fmla="*/ 366426 w 703071"/>
                  <a:gd name="connsiteY1" fmla="*/ 734503 h 703071"/>
                  <a:gd name="connsiteX2" fmla="*/ 1 w 703071"/>
                  <a:gd name="connsiteY2" fmla="*/ 366425 h 703071"/>
                  <a:gd name="connsiteX3" fmla="*/ 367253 w 703071"/>
                  <a:gd name="connsiteY3" fmla="*/ 0 h 703071"/>
                  <a:gd name="connsiteX4" fmla="*/ 734504 w 703071"/>
                  <a:gd name="connsiteY4" fmla="*/ 367252 h 703071"/>
                  <a:gd name="connsiteX5" fmla="*/ 734504 w 703071"/>
                  <a:gd name="connsiteY5" fmla="*/ 368079 h 703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071" h="703071">
                    <a:moveTo>
                      <a:pt x="734504" y="368079"/>
                    </a:moveTo>
                    <a:cubicBezTo>
                      <a:pt x="734049" y="570907"/>
                      <a:pt x="569254" y="734958"/>
                      <a:pt x="366426" y="734503"/>
                    </a:cubicBezTo>
                    <a:cubicBezTo>
                      <a:pt x="163598" y="734044"/>
                      <a:pt x="-454" y="569253"/>
                      <a:pt x="1" y="366425"/>
                    </a:cubicBezTo>
                    <a:cubicBezTo>
                      <a:pt x="460" y="163919"/>
                      <a:pt x="164747" y="0"/>
                      <a:pt x="367253" y="0"/>
                    </a:cubicBezTo>
                    <a:cubicBezTo>
                      <a:pt x="570081" y="0"/>
                      <a:pt x="734504" y="164424"/>
                      <a:pt x="734504" y="367252"/>
                    </a:cubicBezTo>
                    <a:cubicBezTo>
                      <a:pt x="734504" y="367529"/>
                      <a:pt x="734504" y="367802"/>
                      <a:pt x="734504" y="368079"/>
                    </a:cubicBezTo>
                    <a:close/>
                  </a:path>
                </a:pathLst>
              </a:custGeom>
              <a:solidFill>
                <a:srgbClr val="F2F2F2"/>
              </a:solidFill>
              <a:ln w="413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9" name="Freeform: Shape 1268">
                <a:extLst>
                  <a:ext uri="{FF2B5EF4-FFF2-40B4-BE49-F238E27FC236}">
                    <a16:creationId xmlns:a16="http://schemas.microsoft.com/office/drawing/2014/main" id="{54425AC3-02DB-4A6E-9C71-5AE5348A2855}"/>
                  </a:ext>
                </a:extLst>
              </p:cNvPr>
              <p:cNvSpPr/>
              <p:nvPr/>
            </p:nvSpPr>
            <p:spPr>
              <a:xfrm>
                <a:off x="4449571" y="736648"/>
                <a:ext cx="661715" cy="661715"/>
              </a:xfrm>
              <a:custGeom>
                <a:avLst/>
                <a:gdLst>
                  <a:gd name="connsiteX0" fmla="*/ 661715 w 661714"/>
                  <a:gd name="connsiteY0" fmla="*/ 330857 h 661714"/>
                  <a:gd name="connsiteX1" fmla="*/ 330857 w 661714"/>
                  <a:gd name="connsiteY1" fmla="*/ 661715 h 661714"/>
                  <a:gd name="connsiteX2" fmla="*/ 0 w 661714"/>
                  <a:gd name="connsiteY2" fmla="*/ 330857 h 661714"/>
                  <a:gd name="connsiteX3" fmla="*/ 330857 w 661714"/>
                  <a:gd name="connsiteY3" fmla="*/ 0 h 661714"/>
                  <a:gd name="connsiteX4" fmla="*/ 661715 w 661714"/>
                  <a:gd name="connsiteY4" fmla="*/ 330857 h 661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1714" h="661714">
                    <a:moveTo>
                      <a:pt x="661715" y="330857"/>
                    </a:moveTo>
                    <a:cubicBezTo>
                      <a:pt x="661715" y="513586"/>
                      <a:pt x="513586" y="661715"/>
                      <a:pt x="330857" y="661715"/>
                    </a:cubicBezTo>
                    <a:cubicBezTo>
                      <a:pt x="148129" y="661715"/>
                      <a:pt x="0" y="513586"/>
                      <a:pt x="0" y="330857"/>
                    </a:cubicBezTo>
                    <a:cubicBezTo>
                      <a:pt x="0" y="148129"/>
                      <a:pt x="148129" y="0"/>
                      <a:pt x="330857" y="0"/>
                    </a:cubicBezTo>
                    <a:cubicBezTo>
                      <a:pt x="513586" y="0"/>
                      <a:pt x="661715" y="148129"/>
                      <a:pt x="661715" y="33085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1339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3" name="Freeform: Shape 1322">
                <a:extLst>
                  <a:ext uri="{FF2B5EF4-FFF2-40B4-BE49-F238E27FC236}">
                    <a16:creationId xmlns:a16="http://schemas.microsoft.com/office/drawing/2014/main" id="{053382F9-8A04-4E7F-A10A-0F1F48898F09}"/>
                  </a:ext>
                </a:extLst>
              </p:cNvPr>
              <p:cNvSpPr/>
              <p:nvPr/>
            </p:nvSpPr>
            <p:spPr>
              <a:xfrm>
                <a:off x="6610483" y="3022459"/>
                <a:ext cx="744429" cy="744429"/>
              </a:xfrm>
              <a:custGeom>
                <a:avLst/>
                <a:gdLst>
                  <a:gd name="connsiteX0" fmla="*/ 377591 w 744429"/>
                  <a:gd name="connsiteY0" fmla="*/ 755182 h 744429"/>
                  <a:gd name="connsiteX1" fmla="*/ 0 w 744429"/>
                  <a:gd name="connsiteY1" fmla="*/ 377591 h 744429"/>
                  <a:gd name="connsiteX2" fmla="*/ 377591 w 744429"/>
                  <a:gd name="connsiteY2" fmla="*/ 0 h 744429"/>
                  <a:gd name="connsiteX3" fmla="*/ 755182 w 744429"/>
                  <a:gd name="connsiteY3" fmla="*/ 377591 h 744429"/>
                  <a:gd name="connsiteX4" fmla="*/ 755182 w 744429"/>
                  <a:gd name="connsiteY4" fmla="*/ 378005 h 744429"/>
                  <a:gd name="connsiteX5" fmla="*/ 377591 w 744429"/>
                  <a:gd name="connsiteY5" fmla="*/ 755182 h 744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4429" h="744429">
                    <a:moveTo>
                      <a:pt x="377591" y="755182"/>
                    </a:moveTo>
                    <a:cubicBezTo>
                      <a:pt x="169052" y="755182"/>
                      <a:pt x="0" y="586130"/>
                      <a:pt x="0" y="377591"/>
                    </a:cubicBezTo>
                    <a:cubicBezTo>
                      <a:pt x="0" y="169052"/>
                      <a:pt x="169052" y="0"/>
                      <a:pt x="377591" y="0"/>
                    </a:cubicBezTo>
                    <a:cubicBezTo>
                      <a:pt x="586114" y="0"/>
                      <a:pt x="755182" y="169052"/>
                      <a:pt x="755182" y="377591"/>
                    </a:cubicBezTo>
                    <a:cubicBezTo>
                      <a:pt x="755182" y="377728"/>
                      <a:pt x="755182" y="377868"/>
                      <a:pt x="755182" y="378005"/>
                    </a:cubicBezTo>
                    <a:cubicBezTo>
                      <a:pt x="754934" y="586379"/>
                      <a:pt x="585948" y="755182"/>
                      <a:pt x="377591" y="7551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413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4" name="Freeform: Shape 1323">
                <a:extLst>
                  <a:ext uri="{FF2B5EF4-FFF2-40B4-BE49-F238E27FC236}">
                    <a16:creationId xmlns:a16="http://schemas.microsoft.com/office/drawing/2014/main" id="{53795513-9DCF-4D91-AD1D-7C70BDE9D87A}"/>
                  </a:ext>
                </a:extLst>
              </p:cNvPr>
              <p:cNvSpPr/>
              <p:nvPr/>
            </p:nvSpPr>
            <p:spPr>
              <a:xfrm>
                <a:off x="6620409" y="3033212"/>
                <a:ext cx="703072" cy="703072"/>
              </a:xfrm>
              <a:custGeom>
                <a:avLst/>
                <a:gdLst>
                  <a:gd name="connsiteX0" fmla="*/ 734504 w 703071"/>
                  <a:gd name="connsiteY0" fmla="*/ 367252 h 703071"/>
                  <a:gd name="connsiteX1" fmla="*/ 367252 w 703071"/>
                  <a:gd name="connsiteY1" fmla="*/ 734504 h 703071"/>
                  <a:gd name="connsiteX2" fmla="*/ 0 w 703071"/>
                  <a:gd name="connsiteY2" fmla="*/ 367252 h 703071"/>
                  <a:gd name="connsiteX3" fmla="*/ 367252 w 703071"/>
                  <a:gd name="connsiteY3" fmla="*/ 0 h 703071"/>
                  <a:gd name="connsiteX4" fmla="*/ 367665 w 703071"/>
                  <a:gd name="connsiteY4" fmla="*/ 0 h 703071"/>
                  <a:gd name="connsiteX5" fmla="*/ 734504 w 703071"/>
                  <a:gd name="connsiteY5" fmla="*/ 366838 h 703071"/>
                  <a:gd name="connsiteX6" fmla="*/ 734504 w 703071"/>
                  <a:gd name="connsiteY6" fmla="*/ 367252 h 703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3071" h="703071">
                    <a:moveTo>
                      <a:pt x="734504" y="367252"/>
                    </a:moveTo>
                    <a:cubicBezTo>
                      <a:pt x="734504" y="570080"/>
                      <a:pt x="570067" y="734504"/>
                      <a:pt x="367252" y="734504"/>
                    </a:cubicBezTo>
                    <a:cubicBezTo>
                      <a:pt x="164424" y="734504"/>
                      <a:pt x="0" y="570080"/>
                      <a:pt x="0" y="367252"/>
                    </a:cubicBezTo>
                    <a:cubicBezTo>
                      <a:pt x="0" y="164424"/>
                      <a:pt x="164424" y="0"/>
                      <a:pt x="367252" y="0"/>
                    </a:cubicBezTo>
                    <a:cubicBezTo>
                      <a:pt x="367388" y="0"/>
                      <a:pt x="367529" y="0"/>
                      <a:pt x="367665" y="0"/>
                    </a:cubicBezTo>
                    <a:cubicBezTo>
                      <a:pt x="570274" y="0"/>
                      <a:pt x="734504" y="164238"/>
                      <a:pt x="734504" y="366838"/>
                    </a:cubicBezTo>
                    <a:cubicBezTo>
                      <a:pt x="734504" y="366975"/>
                      <a:pt x="734504" y="367115"/>
                      <a:pt x="734504" y="367252"/>
                    </a:cubicBezTo>
                    <a:close/>
                  </a:path>
                </a:pathLst>
              </a:custGeom>
              <a:solidFill>
                <a:srgbClr val="F2F2F2"/>
              </a:solidFill>
              <a:ln w="413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5" name="Freeform: Shape 1324">
                <a:extLst>
                  <a:ext uri="{FF2B5EF4-FFF2-40B4-BE49-F238E27FC236}">
                    <a16:creationId xmlns:a16="http://schemas.microsoft.com/office/drawing/2014/main" id="{1B34B11D-3016-420D-AF65-38FCFB0E5670}"/>
                  </a:ext>
                </a:extLst>
              </p:cNvPr>
              <p:cNvSpPr/>
              <p:nvPr/>
            </p:nvSpPr>
            <p:spPr>
              <a:xfrm>
                <a:off x="6656390" y="3069606"/>
                <a:ext cx="661715" cy="661715"/>
              </a:xfrm>
              <a:custGeom>
                <a:avLst/>
                <a:gdLst>
                  <a:gd name="connsiteX0" fmla="*/ 661715 w 661714"/>
                  <a:gd name="connsiteY0" fmla="*/ 330857 h 661714"/>
                  <a:gd name="connsiteX1" fmla="*/ 330857 w 661714"/>
                  <a:gd name="connsiteY1" fmla="*/ 661715 h 661714"/>
                  <a:gd name="connsiteX2" fmla="*/ 0 w 661714"/>
                  <a:gd name="connsiteY2" fmla="*/ 330857 h 661714"/>
                  <a:gd name="connsiteX3" fmla="*/ 330857 w 661714"/>
                  <a:gd name="connsiteY3" fmla="*/ 0 h 661714"/>
                  <a:gd name="connsiteX4" fmla="*/ 661715 w 661714"/>
                  <a:gd name="connsiteY4" fmla="*/ 330857 h 661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1714" h="661714">
                    <a:moveTo>
                      <a:pt x="661715" y="330857"/>
                    </a:moveTo>
                    <a:cubicBezTo>
                      <a:pt x="661715" y="513586"/>
                      <a:pt x="513573" y="661715"/>
                      <a:pt x="330857" y="661715"/>
                    </a:cubicBezTo>
                    <a:cubicBezTo>
                      <a:pt x="148129" y="661715"/>
                      <a:pt x="0" y="513586"/>
                      <a:pt x="0" y="330857"/>
                    </a:cubicBezTo>
                    <a:cubicBezTo>
                      <a:pt x="0" y="148129"/>
                      <a:pt x="148129" y="0"/>
                      <a:pt x="330857" y="0"/>
                    </a:cubicBezTo>
                    <a:cubicBezTo>
                      <a:pt x="513573" y="0"/>
                      <a:pt x="661715" y="148129"/>
                      <a:pt x="661715" y="33085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1339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9" name="Freeform: Shape 1378">
                <a:extLst>
                  <a:ext uri="{FF2B5EF4-FFF2-40B4-BE49-F238E27FC236}">
                    <a16:creationId xmlns:a16="http://schemas.microsoft.com/office/drawing/2014/main" id="{5AEE242D-5916-42EE-8399-B9AC4F6F391A}"/>
                  </a:ext>
                </a:extLst>
              </p:cNvPr>
              <p:cNvSpPr/>
              <p:nvPr/>
            </p:nvSpPr>
            <p:spPr>
              <a:xfrm>
                <a:off x="5909066" y="4610574"/>
                <a:ext cx="744429" cy="744429"/>
              </a:xfrm>
              <a:custGeom>
                <a:avLst/>
                <a:gdLst>
                  <a:gd name="connsiteX0" fmla="*/ 377591 w 744429"/>
                  <a:gd name="connsiteY0" fmla="*/ 755182 h 744429"/>
                  <a:gd name="connsiteX1" fmla="*/ 0 w 744429"/>
                  <a:gd name="connsiteY1" fmla="*/ 377591 h 744429"/>
                  <a:gd name="connsiteX2" fmla="*/ 377591 w 744429"/>
                  <a:gd name="connsiteY2" fmla="*/ 0 h 744429"/>
                  <a:gd name="connsiteX3" fmla="*/ 755182 w 744429"/>
                  <a:gd name="connsiteY3" fmla="*/ 377591 h 744429"/>
                  <a:gd name="connsiteX4" fmla="*/ 377591 w 744429"/>
                  <a:gd name="connsiteY4" fmla="*/ 755182 h 744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4429" h="744429">
                    <a:moveTo>
                      <a:pt x="377591" y="755182"/>
                    </a:moveTo>
                    <a:cubicBezTo>
                      <a:pt x="169051" y="755182"/>
                      <a:pt x="0" y="586114"/>
                      <a:pt x="0" y="377591"/>
                    </a:cubicBezTo>
                    <a:cubicBezTo>
                      <a:pt x="0" y="169068"/>
                      <a:pt x="169051" y="0"/>
                      <a:pt x="377591" y="0"/>
                    </a:cubicBezTo>
                    <a:cubicBezTo>
                      <a:pt x="586130" y="0"/>
                      <a:pt x="755182" y="169068"/>
                      <a:pt x="755182" y="377591"/>
                    </a:cubicBezTo>
                    <a:cubicBezTo>
                      <a:pt x="754727" y="585948"/>
                      <a:pt x="585940" y="754727"/>
                      <a:pt x="377591" y="7551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413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0" name="Freeform: Shape 1379">
                <a:extLst>
                  <a:ext uri="{FF2B5EF4-FFF2-40B4-BE49-F238E27FC236}">
                    <a16:creationId xmlns:a16="http://schemas.microsoft.com/office/drawing/2014/main" id="{229D8E40-30E7-42DF-9FDC-EEBD000FA3E0}"/>
                  </a:ext>
                </a:extLst>
              </p:cNvPr>
              <p:cNvSpPr/>
              <p:nvPr/>
            </p:nvSpPr>
            <p:spPr>
              <a:xfrm>
                <a:off x="5919405" y="4620914"/>
                <a:ext cx="703072" cy="703072"/>
              </a:xfrm>
              <a:custGeom>
                <a:avLst/>
                <a:gdLst>
                  <a:gd name="connsiteX0" fmla="*/ 734503 w 703071"/>
                  <a:gd name="connsiteY0" fmla="*/ 367252 h 703071"/>
                  <a:gd name="connsiteX1" fmla="*/ 367252 w 703071"/>
                  <a:gd name="connsiteY1" fmla="*/ 734504 h 703071"/>
                  <a:gd name="connsiteX2" fmla="*/ 0 w 703071"/>
                  <a:gd name="connsiteY2" fmla="*/ 367252 h 703071"/>
                  <a:gd name="connsiteX3" fmla="*/ 367252 w 703071"/>
                  <a:gd name="connsiteY3" fmla="*/ 0 h 703071"/>
                  <a:gd name="connsiteX4" fmla="*/ 734503 w 703071"/>
                  <a:gd name="connsiteY4" fmla="*/ 367252 h 703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3071" h="703071">
                    <a:moveTo>
                      <a:pt x="734503" y="367252"/>
                    </a:moveTo>
                    <a:cubicBezTo>
                      <a:pt x="734503" y="570067"/>
                      <a:pt x="570079" y="734504"/>
                      <a:pt x="367252" y="734504"/>
                    </a:cubicBezTo>
                    <a:cubicBezTo>
                      <a:pt x="164424" y="734504"/>
                      <a:pt x="0" y="570067"/>
                      <a:pt x="0" y="367252"/>
                    </a:cubicBezTo>
                    <a:cubicBezTo>
                      <a:pt x="0" y="164436"/>
                      <a:pt x="164424" y="0"/>
                      <a:pt x="367252" y="0"/>
                    </a:cubicBezTo>
                    <a:cubicBezTo>
                      <a:pt x="570079" y="0"/>
                      <a:pt x="734503" y="164436"/>
                      <a:pt x="734503" y="367252"/>
                    </a:cubicBezTo>
                    <a:close/>
                  </a:path>
                </a:pathLst>
              </a:custGeom>
              <a:solidFill>
                <a:srgbClr val="F2F2F2"/>
              </a:solidFill>
              <a:ln w="413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1" name="Freeform: Shape 1380">
                <a:extLst>
                  <a:ext uri="{FF2B5EF4-FFF2-40B4-BE49-F238E27FC236}">
                    <a16:creationId xmlns:a16="http://schemas.microsoft.com/office/drawing/2014/main" id="{91F8EC9A-9170-431D-98CC-8868B8D3C354}"/>
                  </a:ext>
                </a:extLst>
              </p:cNvPr>
              <p:cNvSpPr/>
              <p:nvPr/>
            </p:nvSpPr>
            <p:spPr>
              <a:xfrm>
                <a:off x="5955386" y="4657308"/>
                <a:ext cx="661715" cy="661715"/>
              </a:xfrm>
              <a:custGeom>
                <a:avLst/>
                <a:gdLst>
                  <a:gd name="connsiteX0" fmla="*/ 661715 w 661714"/>
                  <a:gd name="connsiteY0" fmla="*/ 330857 h 661714"/>
                  <a:gd name="connsiteX1" fmla="*/ 330857 w 661714"/>
                  <a:gd name="connsiteY1" fmla="*/ 661715 h 661714"/>
                  <a:gd name="connsiteX2" fmla="*/ 0 w 661714"/>
                  <a:gd name="connsiteY2" fmla="*/ 330857 h 661714"/>
                  <a:gd name="connsiteX3" fmla="*/ 330857 w 661714"/>
                  <a:gd name="connsiteY3" fmla="*/ 0 h 661714"/>
                  <a:gd name="connsiteX4" fmla="*/ 661715 w 661714"/>
                  <a:gd name="connsiteY4" fmla="*/ 330857 h 661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1714" h="661714">
                    <a:moveTo>
                      <a:pt x="661715" y="330857"/>
                    </a:moveTo>
                    <a:cubicBezTo>
                      <a:pt x="661715" y="513573"/>
                      <a:pt x="513586" y="661715"/>
                      <a:pt x="330857" y="661715"/>
                    </a:cubicBezTo>
                    <a:cubicBezTo>
                      <a:pt x="148129" y="661715"/>
                      <a:pt x="0" y="513573"/>
                      <a:pt x="0" y="330857"/>
                    </a:cubicBezTo>
                    <a:cubicBezTo>
                      <a:pt x="0" y="148141"/>
                      <a:pt x="148129" y="0"/>
                      <a:pt x="330857" y="0"/>
                    </a:cubicBezTo>
                    <a:cubicBezTo>
                      <a:pt x="513586" y="0"/>
                      <a:pt x="661715" y="148141"/>
                      <a:pt x="661715" y="33085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1339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5" name="Freeform: Shape 1434">
                <a:extLst>
                  <a:ext uri="{FF2B5EF4-FFF2-40B4-BE49-F238E27FC236}">
                    <a16:creationId xmlns:a16="http://schemas.microsoft.com/office/drawing/2014/main" id="{01F32F9E-2F25-4973-A594-80D27A1A20FF}"/>
                  </a:ext>
                </a:extLst>
              </p:cNvPr>
              <p:cNvSpPr/>
              <p:nvPr/>
            </p:nvSpPr>
            <p:spPr>
              <a:xfrm>
                <a:off x="4281247" y="5237963"/>
                <a:ext cx="744429" cy="744429"/>
              </a:xfrm>
              <a:custGeom>
                <a:avLst/>
                <a:gdLst>
                  <a:gd name="connsiteX0" fmla="*/ 377591 w 744429"/>
                  <a:gd name="connsiteY0" fmla="*/ 755182 h 744429"/>
                  <a:gd name="connsiteX1" fmla="*/ 0 w 744429"/>
                  <a:gd name="connsiteY1" fmla="*/ 377591 h 744429"/>
                  <a:gd name="connsiteX2" fmla="*/ 377591 w 744429"/>
                  <a:gd name="connsiteY2" fmla="*/ 0 h 744429"/>
                  <a:gd name="connsiteX3" fmla="*/ 755182 w 744429"/>
                  <a:gd name="connsiteY3" fmla="*/ 377591 h 744429"/>
                  <a:gd name="connsiteX4" fmla="*/ 377591 w 744429"/>
                  <a:gd name="connsiteY4" fmla="*/ 755182 h 744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4429" h="744429">
                    <a:moveTo>
                      <a:pt x="377591" y="755182"/>
                    </a:moveTo>
                    <a:cubicBezTo>
                      <a:pt x="169052" y="755182"/>
                      <a:pt x="0" y="586114"/>
                      <a:pt x="0" y="377591"/>
                    </a:cubicBezTo>
                    <a:cubicBezTo>
                      <a:pt x="0" y="169068"/>
                      <a:pt x="169052" y="0"/>
                      <a:pt x="377591" y="0"/>
                    </a:cubicBezTo>
                    <a:cubicBezTo>
                      <a:pt x="586130" y="0"/>
                      <a:pt x="755182" y="169068"/>
                      <a:pt x="755182" y="377591"/>
                    </a:cubicBezTo>
                    <a:cubicBezTo>
                      <a:pt x="754955" y="586031"/>
                      <a:pt x="586035" y="754934"/>
                      <a:pt x="377591" y="7551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413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6" name="Freeform: Shape 1435">
                <a:extLst>
                  <a:ext uri="{FF2B5EF4-FFF2-40B4-BE49-F238E27FC236}">
                    <a16:creationId xmlns:a16="http://schemas.microsoft.com/office/drawing/2014/main" id="{9B1C210B-F4E9-4972-AE82-2BB48754D63D}"/>
                  </a:ext>
                </a:extLst>
              </p:cNvPr>
              <p:cNvSpPr/>
              <p:nvPr/>
            </p:nvSpPr>
            <p:spPr>
              <a:xfrm>
                <a:off x="4291173" y="5248716"/>
                <a:ext cx="703072" cy="703072"/>
              </a:xfrm>
              <a:custGeom>
                <a:avLst/>
                <a:gdLst>
                  <a:gd name="connsiteX0" fmla="*/ 734503 w 703071"/>
                  <a:gd name="connsiteY0" fmla="*/ 367252 h 703071"/>
                  <a:gd name="connsiteX1" fmla="*/ 367252 w 703071"/>
                  <a:gd name="connsiteY1" fmla="*/ 734503 h 703071"/>
                  <a:gd name="connsiteX2" fmla="*/ 0 w 703071"/>
                  <a:gd name="connsiteY2" fmla="*/ 367252 h 703071"/>
                  <a:gd name="connsiteX3" fmla="*/ 367252 w 703071"/>
                  <a:gd name="connsiteY3" fmla="*/ 0 h 703071"/>
                  <a:gd name="connsiteX4" fmla="*/ 367665 w 703071"/>
                  <a:gd name="connsiteY4" fmla="*/ 0 h 703071"/>
                  <a:gd name="connsiteX5" fmla="*/ 734503 w 703071"/>
                  <a:gd name="connsiteY5" fmla="*/ 366838 h 703071"/>
                  <a:gd name="connsiteX6" fmla="*/ 734503 w 703071"/>
                  <a:gd name="connsiteY6" fmla="*/ 367252 h 703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3071" h="703071">
                    <a:moveTo>
                      <a:pt x="734503" y="367252"/>
                    </a:moveTo>
                    <a:cubicBezTo>
                      <a:pt x="734503" y="570067"/>
                      <a:pt x="570080" y="734503"/>
                      <a:pt x="367252" y="734503"/>
                    </a:cubicBezTo>
                    <a:cubicBezTo>
                      <a:pt x="164424" y="734503"/>
                      <a:pt x="0" y="570067"/>
                      <a:pt x="0" y="367252"/>
                    </a:cubicBezTo>
                    <a:cubicBezTo>
                      <a:pt x="0" y="164436"/>
                      <a:pt x="164424" y="0"/>
                      <a:pt x="367252" y="0"/>
                    </a:cubicBezTo>
                    <a:cubicBezTo>
                      <a:pt x="367388" y="0"/>
                      <a:pt x="367529" y="0"/>
                      <a:pt x="367665" y="0"/>
                    </a:cubicBezTo>
                    <a:cubicBezTo>
                      <a:pt x="570266" y="0"/>
                      <a:pt x="734503" y="164229"/>
                      <a:pt x="734503" y="366838"/>
                    </a:cubicBezTo>
                    <a:cubicBezTo>
                      <a:pt x="734503" y="366962"/>
                      <a:pt x="734503" y="367128"/>
                      <a:pt x="734503" y="367252"/>
                    </a:cubicBezTo>
                    <a:close/>
                  </a:path>
                </a:pathLst>
              </a:custGeom>
              <a:solidFill>
                <a:srgbClr val="F2F2F2"/>
              </a:solidFill>
              <a:ln w="413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7" name="Freeform: Shape 1436">
                <a:extLst>
                  <a:ext uri="{FF2B5EF4-FFF2-40B4-BE49-F238E27FC236}">
                    <a16:creationId xmlns:a16="http://schemas.microsoft.com/office/drawing/2014/main" id="{19D94AC3-EA04-479D-8DA7-9E1CAB6A3FFF}"/>
                  </a:ext>
                </a:extLst>
              </p:cNvPr>
              <p:cNvSpPr/>
              <p:nvPr/>
            </p:nvSpPr>
            <p:spPr>
              <a:xfrm>
                <a:off x="4327154" y="5285110"/>
                <a:ext cx="661715" cy="661715"/>
              </a:xfrm>
              <a:custGeom>
                <a:avLst/>
                <a:gdLst>
                  <a:gd name="connsiteX0" fmla="*/ 661715 w 661714"/>
                  <a:gd name="connsiteY0" fmla="*/ 330857 h 661714"/>
                  <a:gd name="connsiteX1" fmla="*/ 330857 w 661714"/>
                  <a:gd name="connsiteY1" fmla="*/ 661715 h 661714"/>
                  <a:gd name="connsiteX2" fmla="*/ 0 w 661714"/>
                  <a:gd name="connsiteY2" fmla="*/ 330857 h 661714"/>
                  <a:gd name="connsiteX3" fmla="*/ 330857 w 661714"/>
                  <a:gd name="connsiteY3" fmla="*/ 0 h 661714"/>
                  <a:gd name="connsiteX4" fmla="*/ 661715 w 661714"/>
                  <a:gd name="connsiteY4" fmla="*/ 330857 h 661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1714" h="661714">
                    <a:moveTo>
                      <a:pt x="661715" y="330857"/>
                    </a:moveTo>
                    <a:cubicBezTo>
                      <a:pt x="661715" y="513574"/>
                      <a:pt x="513586" y="661715"/>
                      <a:pt x="330857" y="661715"/>
                    </a:cubicBezTo>
                    <a:cubicBezTo>
                      <a:pt x="148129" y="661715"/>
                      <a:pt x="0" y="513574"/>
                      <a:pt x="0" y="330857"/>
                    </a:cubicBezTo>
                    <a:cubicBezTo>
                      <a:pt x="0" y="148141"/>
                      <a:pt x="148129" y="0"/>
                      <a:pt x="330857" y="0"/>
                    </a:cubicBezTo>
                    <a:cubicBezTo>
                      <a:pt x="513586" y="0"/>
                      <a:pt x="661715" y="148141"/>
                      <a:pt x="661715" y="33085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1339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6" name="Freeform: Shape 1505">
                <a:extLst>
                  <a:ext uri="{FF2B5EF4-FFF2-40B4-BE49-F238E27FC236}">
                    <a16:creationId xmlns:a16="http://schemas.microsoft.com/office/drawing/2014/main" id="{847D1FAB-B2BC-4D7A-9021-0E1520F76CDF}"/>
                  </a:ext>
                </a:extLst>
              </p:cNvPr>
              <p:cNvSpPr/>
              <p:nvPr/>
            </p:nvSpPr>
            <p:spPr>
              <a:xfrm>
                <a:off x="4070191" y="637759"/>
                <a:ext cx="1116644" cy="1902430"/>
              </a:xfrm>
              <a:custGeom>
                <a:avLst/>
                <a:gdLst>
                  <a:gd name="connsiteX0" fmla="*/ 712719 w 1116643"/>
                  <a:gd name="connsiteY0" fmla="*/ 45 h 1902429"/>
                  <a:gd name="connsiteX1" fmla="*/ 275781 w 1116643"/>
                  <a:gd name="connsiteY1" fmla="*/ 426645 h 1902429"/>
                  <a:gd name="connsiteX2" fmla="*/ 702380 w 1116643"/>
                  <a:gd name="connsiteY2" fmla="*/ 863583 h 1902429"/>
                  <a:gd name="connsiteX3" fmla="*/ 702380 w 1116643"/>
                  <a:gd name="connsiteY3" fmla="*/ 1619592 h 1902429"/>
                  <a:gd name="connsiteX4" fmla="*/ 656473 w 1116643"/>
                  <a:gd name="connsiteY4" fmla="*/ 1665085 h 1902429"/>
                  <a:gd name="connsiteX5" fmla="*/ 656473 w 1116643"/>
                  <a:gd name="connsiteY5" fmla="*/ 1665085 h 1902429"/>
                  <a:gd name="connsiteX6" fmla="*/ 3444 w 1116643"/>
                  <a:gd name="connsiteY6" fmla="*/ 1898340 h 1902429"/>
                  <a:gd name="connsiteX7" fmla="*/ 3100 w 1116643"/>
                  <a:gd name="connsiteY7" fmla="*/ 1914126 h 1902429"/>
                  <a:gd name="connsiteX8" fmla="*/ 3444 w 1116643"/>
                  <a:gd name="connsiteY8" fmla="*/ 1914469 h 1902429"/>
                  <a:gd name="connsiteX9" fmla="*/ 12129 w 1116643"/>
                  <a:gd name="connsiteY9" fmla="*/ 1918605 h 1902429"/>
                  <a:gd name="connsiteX10" fmla="*/ 19159 w 1116643"/>
                  <a:gd name="connsiteY10" fmla="*/ 1916123 h 1902429"/>
                  <a:gd name="connsiteX11" fmla="*/ 660195 w 1116643"/>
                  <a:gd name="connsiteY11" fmla="*/ 1687832 h 1902429"/>
                  <a:gd name="connsiteX12" fmla="*/ 661023 w 1116643"/>
                  <a:gd name="connsiteY12" fmla="*/ 1687832 h 1902429"/>
                  <a:gd name="connsiteX13" fmla="*/ 725126 w 1116643"/>
                  <a:gd name="connsiteY13" fmla="*/ 1620006 h 1902429"/>
                  <a:gd name="connsiteX14" fmla="*/ 725126 w 1116643"/>
                  <a:gd name="connsiteY14" fmla="*/ 863583 h 1902429"/>
                  <a:gd name="connsiteX15" fmla="*/ 1150692 w 1116643"/>
                  <a:gd name="connsiteY15" fmla="*/ 425611 h 1902429"/>
                  <a:gd name="connsiteX16" fmla="*/ 712719 w 1116643"/>
                  <a:gd name="connsiteY16" fmla="*/ 45 h 1902429"/>
                  <a:gd name="connsiteX17" fmla="*/ 712719 w 1116643"/>
                  <a:gd name="connsiteY17" fmla="*/ 841664 h 1902429"/>
                  <a:gd name="connsiteX18" fmla="*/ 302460 w 1116643"/>
                  <a:gd name="connsiteY18" fmla="*/ 432224 h 1902429"/>
                  <a:gd name="connsiteX19" fmla="*/ 711904 w 1116643"/>
                  <a:gd name="connsiteY19" fmla="*/ 21965 h 1902429"/>
                  <a:gd name="connsiteX20" fmla="*/ 1122159 w 1116643"/>
                  <a:gd name="connsiteY20" fmla="*/ 431405 h 1902429"/>
                  <a:gd name="connsiteX21" fmla="*/ 1122155 w 1116643"/>
                  <a:gd name="connsiteY21" fmla="*/ 433882 h 1902429"/>
                  <a:gd name="connsiteX22" fmla="*/ 712719 w 1116643"/>
                  <a:gd name="connsiteY22" fmla="*/ 841664 h 190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16643" h="1902429">
                    <a:moveTo>
                      <a:pt x="712719" y="45"/>
                    </a:moveTo>
                    <a:cubicBezTo>
                      <a:pt x="474258" y="-2810"/>
                      <a:pt x="278634" y="188183"/>
                      <a:pt x="275781" y="426645"/>
                    </a:cubicBezTo>
                    <a:cubicBezTo>
                      <a:pt x="272927" y="665106"/>
                      <a:pt x="463919" y="860730"/>
                      <a:pt x="702380" y="863583"/>
                    </a:cubicBezTo>
                    <a:lnTo>
                      <a:pt x="702380" y="1619592"/>
                    </a:lnTo>
                    <a:cubicBezTo>
                      <a:pt x="702152" y="1644783"/>
                      <a:pt x="681668" y="1665085"/>
                      <a:pt x="656473" y="1665085"/>
                    </a:cubicBezTo>
                    <a:lnTo>
                      <a:pt x="656473" y="1665085"/>
                    </a:lnTo>
                    <a:cubicBezTo>
                      <a:pt x="418525" y="1665851"/>
                      <a:pt x="188033" y="1748180"/>
                      <a:pt x="3444" y="1898340"/>
                    </a:cubicBezTo>
                    <a:cubicBezTo>
                      <a:pt x="-1011" y="1902604"/>
                      <a:pt x="-1164" y="1909676"/>
                      <a:pt x="3100" y="1914126"/>
                    </a:cubicBezTo>
                    <a:cubicBezTo>
                      <a:pt x="3212" y="1914246"/>
                      <a:pt x="3328" y="1914357"/>
                      <a:pt x="3444" y="1914469"/>
                    </a:cubicBezTo>
                    <a:cubicBezTo>
                      <a:pt x="5602" y="1917042"/>
                      <a:pt x="8770" y="1918551"/>
                      <a:pt x="12129" y="1918605"/>
                    </a:cubicBezTo>
                    <a:cubicBezTo>
                      <a:pt x="14689" y="1918609"/>
                      <a:pt x="17170" y="1917732"/>
                      <a:pt x="19159" y="1916123"/>
                    </a:cubicBezTo>
                    <a:cubicBezTo>
                      <a:pt x="200300" y="1768706"/>
                      <a:pt x="426647" y="1688097"/>
                      <a:pt x="660195" y="1687832"/>
                    </a:cubicBezTo>
                    <a:lnTo>
                      <a:pt x="661023" y="1687832"/>
                    </a:lnTo>
                    <a:cubicBezTo>
                      <a:pt x="697020" y="1685855"/>
                      <a:pt x="725180" y="1656057"/>
                      <a:pt x="725126" y="1620006"/>
                    </a:cubicBezTo>
                    <a:lnTo>
                      <a:pt x="725126" y="863583"/>
                    </a:lnTo>
                    <a:cubicBezTo>
                      <a:pt x="963588" y="860159"/>
                      <a:pt x="1154116" y="664072"/>
                      <a:pt x="1150692" y="425611"/>
                    </a:cubicBezTo>
                    <a:cubicBezTo>
                      <a:pt x="1147267" y="187149"/>
                      <a:pt x="951180" y="-3381"/>
                      <a:pt x="712719" y="45"/>
                    </a:cubicBezTo>
                    <a:close/>
                    <a:moveTo>
                      <a:pt x="712719" y="841664"/>
                    </a:moveTo>
                    <a:cubicBezTo>
                      <a:pt x="486367" y="841891"/>
                      <a:pt x="302688" y="658576"/>
                      <a:pt x="302460" y="432224"/>
                    </a:cubicBezTo>
                    <a:cubicBezTo>
                      <a:pt x="302237" y="205868"/>
                      <a:pt x="485548" y="22191"/>
                      <a:pt x="711904" y="21965"/>
                    </a:cubicBezTo>
                    <a:cubicBezTo>
                      <a:pt x="938256" y="21740"/>
                      <a:pt x="1121936" y="205053"/>
                      <a:pt x="1122159" y="431405"/>
                    </a:cubicBezTo>
                    <a:cubicBezTo>
                      <a:pt x="1122159" y="432232"/>
                      <a:pt x="1122159" y="433055"/>
                      <a:pt x="1122155" y="433882"/>
                    </a:cubicBezTo>
                    <a:cubicBezTo>
                      <a:pt x="1120795" y="659171"/>
                      <a:pt x="938012" y="841213"/>
                      <a:pt x="712719" y="84166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13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7" name="Freeform: Shape 1506">
                <a:extLst>
                  <a:ext uri="{FF2B5EF4-FFF2-40B4-BE49-F238E27FC236}">
                    <a16:creationId xmlns:a16="http://schemas.microsoft.com/office/drawing/2014/main" id="{BC7B42E7-D8AD-4755-8BAA-2A0BCF0364D9}"/>
                  </a:ext>
                </a:extLst>
              </p:cNvPr>
              <p:cNvSpPr/>
              <p:nvPr/>
            </p:nvSpPr>
            <p:spPr>
              <a:xfrm>
                <a:off x="4820533" y="1347056"/>
                <a:ext cx="1943787" cy="1282072"/>
              </a:xfrm>
              <a:custGeom>
                <a:avLst/>
                <a:gdLst>
                  <a:gd name="connsiteX0" fmla="*/ 1854468 w 1943787"/>
                  <a:gd name="connsiteY0" fmla="*/ 126577 h 1282072"/>
                  <a:gd name="connsiteX1" fmla="*/ 1243854 w 1943787"/>
                  <a:gd name="connsiteY1" fmla="*/ 126346 h 1282072"/>
                  <a:gd name="connsiteX2" fmla="*/ 1243622 w 1943787"/>
                  <a:gd name="connsiteY2" fmla="*/ 126577 h 1282072"/>
                  <a:gd name="connsiteX3" fmla="*/ 1236591 w 1943787"/>
                  <a:gd name="connsiteY3" fmla="*/ 729979 h 1282072"/>
                  <a:gd name="connsiteX4" fmla="*/ 703497 w 1943787"/>
                  <a:gd name="connsiteY4" fmla="*/ 1264313 h 1282072"/>
                  <a:gd name="connsiteX5" fmla="*/ 639745 w 1943787"/>
                  <a:gd name="connsiteY5" fmla="*/ 1264665 h 1282072"/>
                  <a:gd name="connsiteX6" fmla="*/ 639394 w 1943787"/>
                  <a:gd name="connsiteY6" fmla="*/ 1264313 h 1282072"/>
                  <a:gd name="connsiteX7" fmla="*/ 639394 w 1943787"/>
                  <a:gd name="connsiteY7" fmla="*/ 1264313 h 1282072"/>
                  <a:gd name="connsiteX8" fmla="*/ 12419 w 1943787"/>
                  <a:gd name="connsiteY8" fmla="*/ 967369 h 1282072"/>
                  <a:gd name="connsiteX9" fmla="*/ 12 w 1943787"/>
                  <a:gd name="connsiteY9" fmla="*/ 977294 h 1282072"/>
                  <a:gd name="connsiteX10" fmla="*/ 10351 w 1943787"/>
                  <a:gd name="connsiteY10" fmla="*/ 989702 h 1282072"/>
                  <a:gd name="connsiteX11" fmla="*/ 624919 w 1943787"/>
                  <a:gd name="connsiteY11" fmla="*/ 1281683 h 1282072"/>
                  <a:gd name="connsiteX12" fmla="*/ 624919 w 1943787"/>
                  <a:gd name="connsiteY12" fmla="*/ 1281683 h 1282072"/>
                  <a:gd name="connsiteX13" fmla="*/ 671239 w 1943787"/>
                  <a:gd name="connsiteY13" fmla="*/ 1299880 h 1282072"/>
                  <a:gd name="connsiteX14" fmla="*/ 719213 w 1943787"/>
                  <a:gd name="connsiteY14" fmla="*/ 1280029 h 1282072"/>
                  <a:gd name="connsiteX15" fmla="*/ 1254375 w 1943787"/>
                  <a:gd name="connsiteY15" fmla="*/ 746108 h 1282072"/>
                  <a:gd name="connsiteX16" fmla="*/ 1863711 w 1943787"/>
                  <a:gd name="connsiteY16" fmla="*/ 706657 h 1282072"/>
                  <a:gd name="connsiteX17" fmla="*/ 1854468 w 1943787"/>
                  <a:gd name="connsiteY17" fmla="*/ 126577 h 1282072"/>
                  <a:gd name="connsiteX18" fmla="*/ 1840406 w 1943787"/>
                  <a:gd name="connsiteY18" fmla="*/ 721293 h 1282072"/>
                  <a:gd name="connsiteX19" fmla="*/ 1261377 w 1943787"/>
                  <a:gd name="connsiteY19" fmla="*/ 721322 h 1282072"/>
                  <a:gd name="connsiteX20" fmla="*/ 1261348 w 1943787"/>
                  <a:gd name="connsiteY20" fmla="*/ 142293 h 1282072"/>
                  <a:gd name="connsiteX21" fmla="*/ 1840377 w 1943787"/>
                  <a:gd name="connsiteY21" fmla="*/ 142264 h 1282072"/>
                  <a:gd name="connsiteX22" fmla="*/ 1840406 w 1943787"/>
                  <a:gd name="connsiteY22" fmla="*/ 142293 h 1282072"/>
                  <a:gd name="connsiteX23" fmla="*/ 1843897 w 1943787"/>
                  <a:gd name="connsiteY23" fmla="*/ 717803 h 1282072"/>
                  <a:gd name="connsiteX24" fmla="*/ 1840406 w 1943787"/>
                  <a:gd name="connsiteY24" fmla="*/ 721293 h 1282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43787" h="1282072">
                    <a:moveTo>
                      <a:pt x="1854468" y="126577"/>
                    </a:moveTo>
                    <a:cubicBezTo>
                      <a:pt x="1685916" y="-42102"/>
                      <a:pt x="1412533" y="-42205"/>
                      <a:pt x="1243854" y="126346"/>
                    </a:cubicBezTo>
                    <a:cubicBezTo>
                      <a:pt x="1243775" y="126424"/>
                      <a:pt x="1243701" y="126499"/>
                      <a:pt x="1243622" y="126577"/>
                    </a:cubicBezTo>
                    <a:cubicBezTo>
                      <a:pt x="1077788" y="292420"/>
                      <a:pt x="1074666" y="560315"/>
                      <a:pt x="1236591" y="729979"/>
                    </a:cubicBezTo>
                    <a:lnTo>
                      <a:pt x="703497" y="1264313"/>
                    </a:lnTo>
                    <a:cubicBezTo>
                      <a:pt x="685991" y="1282014"/>
                      <a:pt x="657446" y="1282171"/>
                      <a:pt x="639745" y="1264665"/>
                    </a:cubicBezTo>
                    <a:cubicBezTo>
                      <a:pt x="639630" y="1264549"/>
                      <a:pt x="639510" y="1264433"/>
                      <a:pt x="639394" y="1264313"/>
                    </a:cubicBezTo>
                    <a:lnTo>
                      <a:pt x="639394" y="1264313"/>
                    </a:lnTo>
                    <a:cubicBezTo>
                      <a:pt x="470524" y="1096527"/>
                      <a:pt x="249226" y="991716"/>
                      <a:pt x="12419" y="967369"/>
                    </a:cubicBezTo>
                    <a:cubicBezTo>
                      <a:pt x="6306" y="966872"/>
                      <a:pt x="868" y="971223"/>
                      <a:pt x="12" y="977294"/>
                    </a:cubicBezTo>
                    <a:cubicBezTo>
                      <a:pt x="-261" y="983477"/>
                      <a:pt x="4218" y="988854"/>
                      <a:pt x="10351" y="989702"/>
                    </a:cubicBezTo>
                    <a:cubicBezTo>
                      <a:pt x="242638" y="1013647"/>
                      <a:pt x="459622" y="1116738"/>
                      <a:pt x="624919" y="1281683"/>
                    </a:cubicBezTo>
                    <a:lnTo>
                      <a:pt x="624919" y="1281683"/>
                    </a:lnTo>
                    <a:cubicBezTo>
                      <a:pt x="637562" y="1293292"/>
                      <a:pt x="654076" y="1299781"/>
                      <a:pt x="671239" y="1299880"/>
                    </a:cubicBezTo>
                    <a:cubicBezTo>
                      <a:pt x="689229" y="1299889"/>
                      <a:pt x="706487" y="1292746"/>
                      <a:pt x="719213" y="1280029"/>
                    </a:cubicBezTo>
                    <a:lnTo>
                      <a:pt x="1254375" y="746108"/>
                    </a:lnTo>
                    <a:cubicBezTo>
                      <a:pt x="1433534" y="903476"/>
                      <a:pt x="1706343" y="885816"/>
                      <a:pt x="1863711" y="706657"/>
                    </a:cubicBezTo>
                    <a:cubicBezTo>
                      <a:pt x="2010347" y="539723"/>
                      <a:pt x="2006348" y="288755"/>
                      <a:pt x="1854468" y="126577"/>
                    </a:cubicBezTo>
                    <a:close/>
                    <a:moveTo>
                      <a:pt x="1840406" y="721293"/>
                    </a:moveTo>
                    <a:cubicBezTo>
                      <a:pt x="1680519" y="881197"/>
                      <a:pt x="1421280" y="881209"/>
                      <a:pt x="1261377" y="721322"/>
                    </a:cubicBezTo>
                    <a:cubicBezTo>
                      <a:pt x="1101473" y="561436"/>
                      <a:pt x="1101461" y="302196"/>
                      <a:pt x="1261348" y="142293"/>
                    </a:cubicBezTo>
                    <a:cubicBezTo>
                      <a:pt x="1421235" y="-17610"/>
                      <a:pt x="1680474" y="-17623"/>
                      <a:pt x="1840377" y="142264"/>
                    </a:cubicBezTo>
                    <a:cubicBezTo>
                      <a:pt x="1840385" y="142272"/>
                      <a:pt x="1840398" y="142285"/>
                      <a:pt x="1840406" y="142293"/>
                    </a:cubicBezTo>
                    <a:cubicBezTo>
                      <a:pt x="2000293" y="300253"/>
                      <a:pt x="2001856" y="557916"/>
                      <a:pt x="1843897" y="717803"/>
                    </a:cubicBezTo>
                    <a:cubicBezTo>
                      <a:pt x="1842739" y="718973"/>
                      <a:pt x="1841577" y="720135"/>
                      <a:pt x="1840406" y="72129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13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8" name="Freeform: Shape 1507">
                <a:extLst>
                  <a:ext uri="{FF2B5EF4-FFF2-40B4-BE49-F238E27FC236}">
                    <a16:creationId xmlns:a16="http://schemas.microsoft.com/office/drawing/2014/main" id="{84EFAF33-2E18-4C40-90C7-D96569472306}"/>
                  </a:ext>
                </a:extLst>
              </p:cNvPr>
              <p:cNvSpPr/>
              <p:nvPr/>
            </p:nvSpPr>
            <p:spPr>
              <a:xfrm>
                <a:off x="5508722" y="2692245"/>
                <a:ext cx="1902430" cy="1116644"/>
              </a:xfrm>
              <a:custGeom>
                <a:avLst/>
                <a:gdLst>
                  <a:gd name="connsiteX0" fmla="*/ 1484315 w 1902429"/>
                  <a:gd name="connsiteY0" fmla="*/ 279345 h 1116643"/>
                  <a:gd name="connsiteX1" fmla="*/ 1052546 w 1902429"/>
                  <a:gd name="connsiteY1" fmla="*/ 701188 h 1116643"/>
                  <a:gd name="connsiteX2" fmla="*/ 297778 w 1902429"/>
                  <a:gd name="connsiteY2" fmla="*/ 701188 h 1116643"/>
                  <a:gd name="connsiteX3" fmla="*/ 252285 w 1902429"/>
                  <a:gd name="connsiteY3" fmla="*/ 655695 h 1116643"/>
                  <a:gd name="connsiteX4" fmla="*/ 252285 w 1902429"/>
                  <a:gd name="connsiteY4" fmla="*/ 655695 h 1116643"/>
                  <a:gd name="connsiteX5" fmla="*/ 19444 w 1902429"/>
                  <a:gd name="connsiteY5" fmla="*/ 3079 h 1116643"/>
                  <a:gd name="connsiteX6" fmla="*/ 3079 w 1902429"/>
                  <a:gd name="connsiteY6" fmla="*/ 3716 h 1116643"/>
                  <a:gd name="connsiteX7" fmla="*/ 1661 w 1902429"/>
                  <a:gd name="connsiteY7" fmla="*/ 17554 h 1116643"/>
                  <a:gd name="connsiteX8" fmla="*/ 229952 w 1902429"/>
                  <a:gd name="connsiteY8" fmla="*/ 658177 h 1116643"/>
                  <a:gd name="connsiteX9" fmla="*/ 229952 w 1902429"/>
                  <a:gd name="connsiteY9" fmla="*/ 660658 h 1116643"/>
                  <a:gd name="connsiteX10" fmla="*/ 297778 w 1902429"/>
                  <a:gd name="connsiteY10" fmla="*/ 723521 h 1116643"/>
                  <a:gd name="connsiteX11" fmla="*/ 1052546 w 1902429"/>
                  <a:gd name="connsiteY11" fmla="*/ 723521 h 1116643"/>
                  <a:gd name="connsiteX12" fmla="*/ 1496545 w 1902429"/>
                  <a:gd name="connsiteY12" fmla="*/ 1142705 h 1116643"/>
                  <a:gd name="connsiteX13" fmla="*/ 1915712 w 1902429"/>
                  <a:gd name="connsiteY13" fmla="*/ 698707 h 1116643"/>
                  <a:gd name="connsiteX14" fmla="*/ 1484315 w 1902429"/>
                  <a:gd name="connsiteY14" fmla="*/ 279345 h 1116643"/>
                  <a:gd name="connsiteX15" fmla="*/ 1484315 w 1902429"/>
                  <a:gd name="connsiteY15" fmla="*/ 1120964 h 1116643"/>
                  <a:gd name="connsiteX16" fmla="*/ 1074052 w 1902429"/>
                  <a:gd name="connsiteY16" fmla="*/ 711528 h 1116643"/>
                  <a:gd name="connsiteX17" fmla="*/ 1483488 w 1902429"/>
                  <a:gd name="connsiteY17" fmla="*/ 301264 h 1116643"/>
                  <a:gd name="connsiteX18" fmla="*/ 1893751 w 1902429"/>
                  <a:gd name="connsiteY18" fmla="*/ 710700 h 1116643"/>
                  <a:gd name="connsiteX19" fmla="*/ 1893751 w 1902429"/>
                  <a:gd name="connsiteY19" fmla="*/ 711114 h 1116643"/>
                  <a:gd name="connsiteX20" fmla="*/ 1484315 w 1902429"/>
                  <a:gd name="connsiteY20" fmla="*/ 1120964 h 1116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02429" h="1116643">
                    <a:moveTo>
                      <a:pt x="1484315" y="279345"/>
                    </a:moveTo>
                    <a:cubicBezTo>
                      <a:pt x="1249770" y="279502"/>
                      <a:pt x="1058158" y="466710"/>
                      <a:pt x="1052546" y="701188"/>
                    </a:cubicBezTo>
                    <a:lnTo>
                      <a:pt x="297778" y="701188"/>
                    </a:lnTo>
                    <a:cubicBezTo>
                      <a:pt x="272654" y="701188"/>
                      <a:pt x="252285" y="680820"/>
                      <a:pt x="252285" y="655695"/>
                    </a:cubicBezTo>
                    <a:cubicBezTo>
                      <a:pt x="252285" y="655695"/>
                      <a:pt x="252285" y="655695"/>
                      <a:pt x="252285" y="655695"/>
                    </a:cubicBezTo>
                    <a:cubicBezTo>
                      <a:pt x="251541" y="417937"/>
                      <a:pt x="169364" y="187611"/>
                      <a:pt x="19444" y="3079"/>
                    </a:cubicBezTo>
                    <a:cubicBezTo>
                      <a:pt x="14750" y="-1263"/>
                      <a:pt x="7422" y="-978"/>
                      <a:pt x="3079" y="3716"/>
                    </a:cubicBezTo>
                    <a:cubicBezTo>
                      <a:pt x="-420" y="7500"/>
                      <a:pt x="-999" y="13141"/>
                      <a:pt x="1661" y="17554"/>
                    </a:cubicBezTo>
                    <a:cubicBezTo>
                      <a:pt x="149049" y="198554"/>
                      <a:pt x="229658" y="424761"/>
                      <a:pt x="229952" y="658177"/>
                    </a:cubicBezTo>
                    <a:cubicBezTo>
                      <a:pt x="229952" y="658177"/>
                      <a:pt x="229952" y="660245"/>
                      <a:pt x="229952" y="660658"/>
                    </a:cubicBezTo>
                    <a:cubicBezTo>
                      <a:pt x="232558" y="696167"/>
                      <a:pt x="262174" y="723616"/>
                      <a:pt x="297778" y="723521"/>
                    </a:cubicBezTo>
                    <a:lnTo>
                      <a:pt x="1052546" y="723521"/>
                    </a:lnTo>
                    <a:cubicBezTo>
                      <a:pt x="1059399" y="961883"/>
                      <a:pt x="1258183" y="1149558"/>
                      <a:pt x="1496545" y="1142705"/>
                    </a:cubicBezTo>
                    <a:cubicBezTo>
                      <a:pt x="1734898" y="1135852"/>
                      <a:pt x="1922577" y="937069"/>
                      <a:pt x="1915712" y="698707"/>
                    </a:cubicBezTo>
                    <a:cubicBezTo>
                      <a:pt x="1909012" y="465245"/>
                      <a:pt x="1717859" y="279440"/>
                      <a:pt x="1484315" y="279345"/>
                    </a:cubicBezTo>
                    <a:close/>
                    <a:moveTo>
                      <a:pt x="1484315" y="1120964"/>
                    </a:moveTo>
                    <a:cubicBezTo>
                      <a:pt x="1257964" y="1121191"/>
                      <a:pt x="1074280" y="937879"/>
                      <a:pt x="1074052" y="711528"/>
                    </a:cubicBezTo>
                    <a:cubicBezTo>
                      <a:pt x="1073825" y="485176"/>
                      <a:pt x="1257136" y="301492"/>
                      <a:pt x="1483488" y="301264"/>
                    </a:cubicBezTo>
                    <a:cubicBezTo>
                      <a:pt x="1709836" y="301037"/>
                      <a:pt x="1893503" y="484348"/>
                      <a:pt x="1893751" y="710700"/>
                    </a:cubicBezTo>
                    <a:cubicBezTo>
                      <a:pt x="1893751" y="710837"/>
                      <a:pt x="1893751" y="710978"/>
                      <a:pt x="1893751" y="711114"/>
                    </a:cubicBezTo>
                    <a:cubicBezTo>
                      <a:pt x="1893297" y="937119"/>
                      <a:pt x="1710332" y="1120281"/>
                      <a:pt x="1484315" y="112096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13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9" name="Freeform: Shape 1508">
                <a:extLst>
                  <a:ext uri="{FF2B5EF4-FFF2-40B4-BE49-F238E27FC236}">
                    <a16:creationId xmlns:a16="http://schemas.microsoft.com/office/drawing/2014/main" id="{6257CBDD-88BC-49AD-9D20-A961CDD797A6}"/>
                  </a:ext>
                </a:extLst>
              </p:cNvPr>
              <p:cNvSpPr/>
              <p:nvPr/>
            </p:nvSpPr>
            <p:spPr>
              <a:xfrm>
                <a:off x="5415219" y="3441274"/>
                <a:ext cx="1282072" cy="1943787"/>
              </a:xfrm>
              <a:custGeom>
                <a:avLst/>
                <a:gdLst>
                  <a:gd name="connsiteX0" fmla="*/ 1173759 w 1282072"/>
                  <a:gd name="connsiteY0" fmla="*/ 1244984 h 1943787"/>
                  <a:gd name="connsiteX1" fmla="*/ 570358 w 1282072"/>
                  <a:gd name="connsiteY1" fmla="*/ 1237954 h 1943787"/>
                  <a:gd name="connsiteX2" fmla="*/ 35610 w 1282072"/>
                  <a:gd name="connsiteY2" fmla="*/ 703619 h 1943787"/>
                  <a:gd name="connsiteX3" fmla="*/ 35610 w 1282072"/>
                  <a:gd name="connsiteY3" fmla="*/ 639101 h 1943787"/>
                  <a:gd name="connsiteX4" fmla="*/ 35610 w 1282072"/>
                  <a:gd name="connsiteY4" fmla="*/ 639101 h 1943787"/>
                  <a:gd name="connsiteX5" fmla="*/ 332554 w 1282072"/>
                  <a:gd name="connsiteY5" fmla="*/ 12127 h 1943787"/>
                  <a:gd name="connsiteX6" fmla="*/ 323141 w 1282072"/>
                  <a:gd name="connsiteY6" fmla="*/ 183 h 1943787"/>
                  <a:gd name="connsiteX7" fmla="*/ 322628 w 1282072"/>
                  <a:gd name="connsiteY7" fmla="*/ 133 h 1943787"/>
                  <a:gd name="connsiteX8" fmla="*/ 310329 w 1282072"/>
                  <a:gd name="connsiteY8" fmla="*/ 9079 h 1943787"/>
                  <a:gd name="connsiteX9" fmla="*/ 310221 w 1282072"/>
                  <a:gd name="connsiteY9" fmla="*/ 10059 h 1943787"/>
                  <a:gd name="connsiteX10" fmla="*/ 19067 w 1282072"/>
                  <a:gd name="connsiteY10" fmla="*/ 624213 h 1943787"/>
                  <a:gd name="connsiteX11" fmla="*/ 19067 w 1282072"/>
                  <a:gd name="connsiteY11" fmla="*/ 624213 h 1943787"/>
                  <a:gd name="connsiteX12" fmla="*/ 19067 w 1282072"/>
                  <a:gd name="connsiteY12" fmla="*/ 718507 h 1943787"/>
                  <a:gd name="connsiteX13" fmla="*/ 553401 w 1282072"/>
                  <a:gd name="connsiteY13" fmla="*/ 1253255 h 1943787"/>
                  <a:gd name="connsiteX14" fmla="*/ 571276 w 1282072"/>
                  <a:gd name="connsiteY14" fmla="*/ 1864184 h 1943787"/>
                  <a:gd name="connsiteX15" fmla="*/ 867716 w 1282072"/>
                  <a:gd name="connsiteY15" fmla="*/ 1981969 h 1943787"/>
                  <a:gd name="connsiteX16" fmla="*/ 1298964 w 1282072"/>
                  <a:gd name="connsiteY16" fmla="*/ 1548008 h 1943787"/>
                  <a:gd name="connsiteX17" fmla="*/ 1172932 w 1282072"/>
                  <a:gd name="connsiteY17" fmla="*/ 1244157 h 1943787"/>
                  <a:gd name="connsiteX18" fmla="*/ 1158043 w 1282072"/>
                  <a:gd name="connsiteY18" fmla="*/ 1840114 h 1943787"/>
                  <a:gd name="connsiteX19" fmla="*/ 579014 w 1282072"/>
                  <a:gd name="connsiteY19" fmla="*/ 1840155 h 1943787"/>
                  <a:gd name="connsiteX20" fmla="*/ 578985 w 1282072"/>
                  <a:gd name="connsiteY20" fmla="*/ 1261113 h 1943787"/>
                  <a:gd name="connsiteX21" fmla="*/ 1158014 w 1282072"/>
                  <a:gd name="connsiteY21" fmla="*/ 1261072 h 1943787"/>
                  <a:gd name="connsiteX22" fmla="*/ 1158043 w 1282072"/>
                  <a:gd name="connsiteY22" fmla="*/ 1261113 h 1943787"/>
                  <a:gd name="connsiteX23" fmla="*/ 1161534 w 1282072"/>
                  <a:gd name="connsiteY23" fmla="*/ 1836640 h 1943787"/>
                  <a:gd name="connsiteX24" fmla="*/ 1158043 w 1282072"/>
                  <a:gd name="connsiteY24" fmla="*/ 1840114 h 194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82072" h="1943787">
                    <a:moveTo>
                      <a:pt x="1173759" y="1244984"/>
                    </a:moveTo>
                    <a:cubicBezTo>
                      <a:pt x="1008008" y="1078935"/>
                      <a:pt x="739930" y="1075792"/>
                      <a:pt x="570358" y="1237954"/>
                    </a:cubicBezTo>
                    <a:lnTo>
                      <a:pt x="35610" y="703619"/>
                    </a:lnTo>
                    <a:cubicBezTo>
                      <a:pt x="18169" y="685649"/>
                      <a:pt x="18169" y="657071"/>
                      <a:pt x="35610" y="639101"/>
                    </a:cubicBezTo>
                    <a:lnTo>
                      <a:pt x="35610" y="639101"/>
                    </a:lnTo>
                    <a:cubicBezTo>
                      <a:pt x="203478" y="470290"/>
                      <a:pt x="308302" y="248958"/>
                      <a:pt x="332554" y="12127"/>
                    </a:cubicBezTo>
                    <a:cubicBezTo>
                      <a:pt x="333253" y="6229"/>
                      <a:pt x="329039" y="882"/>
                      <a:pt x="323141" y="183"/>
                    </a:cubicBezTo>
                    <a:cubicBezTo>
                      <a:pt x="322972" y="162"/>
                      <a:pt x="322802" y="146"/>
                      <a:pt x="322628" y="133"/>
                    </a:cubicBezTo>
                    <a:cubicBezTo>
                      <a:pt x="316764" y="-793"/>
                      <a:pt x="311255" y="3210"/>
                      <a:pt x="310329" y="9079"/>
                    </a:cubicBezTo>
                    <a:cubicBezTo>
                      <a:pt x="310279" y="9401"/>
                      <a:pt x="310242" y="9732"/>
                      <a:pt x="310221" y="10059"/>
                    </a:cubicBezTo>
                    <a:cubicBezTo>
                      <a:pt x="286408" y="242093"/>
                      <a:pt x="183623" y="458904"/>
                      <a:pt x="19067" y="624213"/>
                    </a:cubicBezTo>
                    <a:lnTo>
                      <a:pt x="19067" y="624213"/>
                    </a:lnTo>
                    <a:cubicBezTo>
                      <a:pt x="-6356" y="650504"/>
                      <a:pt x="-6356" y="692217"/>
                      <a:pt x="19067" y="718507"/>
                    </a:cubicBezTo>
                    <a:lnTo>
                      <a:pt x="553401" y="1253255"/>
                    </a:lnTo>
                    <a:cubicBezTo>
                      <a:pt x="389631" y="1426914"/>
                      <a:pt x="397634" y="1700409"/>
                      <a:pt x="571276" y="1864184"/>
                    </a:cubicBezTo>
                    <a:cubicBezTo>
                      <a:pt x="651455" y="1939826"/>
                      <a:pt x="757499" y="1981928"/>
                      <a:pt x="867716" y="1981969"/>
                    </a:cubicBezTo>
                    <a:cubicBezTo>
                      <a:pt x="1106632" y="1981225"/>
                      <a:pt x="1299708" y="1786928"/>
                      <a:pt x="1298964" y="1548008"/>
                    </a:cubicBezTo>
                    <a:cubicBezTo>
                      <a:pt x="1298608" y="1434110"/>
                      <a:pt x="1253318" y="1324886"/>
                      <a:pt x="1172932" y="1244157"/>
                    </a:cubicBezTo>
                    <a:close/>
                    <a:moveTo>
                      <a:pt x="1158043" y="1840114"/>
                    </a:moveTo>
                    <a:cubicBezTo>
                      <a:pt x="998157" y="2000001"/>
                      <a:pt x="738917" y="2000042"/>
                      <a:pt x="579014" y="1840155"/>
                    </a:cubicBezTo>
                    <a:cubicBezTo>
                      <a:pt x="419110" y="1680268"/>
                      <a:pt x="419098" y="1421000"/>
                      <a:pt x="578985" y="1261113"/>
                    </a:cubicBezTo>
                    <a:cubicBezTo>
                      <a:pt x="738872" y="1101227"/>
                      <a:pt x="998111" y="1101185"/>
                      <a:pt x="1158014" y="1261072"/>
                    </a:cubicBezTo>
                    <a:cubicBezTo>
                      <a:pt x="1158023" y="1261113"/>
                      <a:pt x="1158035" y="1261113"/>
                      <a:pt x="1158043" y="1261113"/>
                    </a:cubicBezTo>
                    <a:cubicBezTo>
                      <a:pt x="1317930" y="1419056"/>
                      <a:pt x="1319494" y="1676753"/>
                      <a:pt x="1161534" y="1836640"/>
                    </a:cubicBezTo>
                    <a:cubicBezTo>
                      <a:pt x="1160376" y="1837798"/>
                      <a:pt x="1159214" y="1838956"/>
                      <a:pt x="1158043" y="184011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13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0" name="Freeform: Shape 1509">
                <a:extLst>
                  <a:ext uri="{FF2B5EF4-FFF2-40B4-BE49-F238E27FC236}">
                    <a16:creationId xmlns:a16="http://schemas.microsoft.com/office/drawing/2014/main" id="{65D1327A-DCBD-43A4-8BAC-B9C7B7EC5318}"/>
                  </a:ext>
                </a:extLst>
              </p:cNvPr>
              <p:cNvSpPr/>
              <p:nvPr/>
            </p:nvSpPr>
            <p:spPr>
              <a:xfrm>
                <a:off x="4226654" y="4128955"/>
                <a:ext cx="1116644" cy="1902430"/>
              </a:xfrm>
              <a:custGeom>
                <a:avLst/>
                <a:gdLst>
                  <a:gd name="connsiteX0" fmla="*/ 1143528 w 1116643"/>
                  <a:gd name="connsiteY0" fmla="*/ 3117 h 1902429"/>
                  <a:gd name="connsiteX1" fmla="*/ 1127399 w 1116643"/>
                  <a:gd name="connsiteY1" fmla="*/ 3117 h 1902429"/>
                  <a:gd name="connsiteX2" fmla="*/ 486363 w 1116643"/>
                  <a:gd name="connsiteY2" fmla="*/ 231409 h 1902429"/>
                  <a:gd name="connsiteX3" fmla="*/ 483881 w 1116643"/>
                  <a:gd name="connsiteY3" fmla="*/ 231409 h 1902429"/>
                  <a:gd name="connsiteX4" fmla="*/ 421845 w 1116643"/>
                  <a:gd name="connsiteY4" fmla="*/ 296753 h 1902429"/>
                  <a:gd name="connsiteX5" fmla="*/ 421845 w 1116643"/>
                  <a:gd name="connsiteY5" fmla="*/ 1052762 h 1902429"/>
                  <a:gd name="connsiteX6" fmla="*/ 147 w 1116643"/>
                  <a:gd name="connsiteY6" fmla="*/ 1496815 h 1902429"/>
                  <a:gd name="connsiteX7" fmla="*/ 444178 w 1116643"/>
                  <a:gd name="connsiteY7" fmla="*/ 1918492 h 1902429"/>
                  <a:gd name="connsiteX8" fmla="*/ 865877 w 1116643"/>
                  <a:gd name="connsiteY8" fmla="*/ 1474482 h 1902429"/>
                  <a:gd name="connsiteX9" fmla="*/ 444178 w 1116643"/>
                  <a:gd name="connsiteY9" fmla="*/ 1052762 h 1902429"/>
                  <a:gd name="connsiteX10" fmla="*/ 444178 w 1116643"/>
                  <a:gd name="connsiteY10" fmla="*/ 296753 h 1902429"/>
                  <a:gd name="connsiteX11" fmla="*/ 488017 w 1116643"/>
                  <a:gd name="connsiteY11" fmla="*/ 251260 h 1902429"/>
                  <a:gd name="connsiteX12" fmla="*/ 488017 w 1116643"/>
                  <a:gd name="connsiteY12" fmla="*/ 251260 h 1902429"/>
                  <a:gd name="connsiteX13" fmla="*/ 1140633 w 1116643"/>
                  <a:gd name="connsiteY13" fmla="*/ 18006 h 1902429"/>
                  <a:gd name="connsiteX14" fmla="*/ 1143528 w 1116643"/>
                  <a:gd name="connsiteY14" fmla="*/ 3117 h 1902429"/>
                  <a:gd name="connsiteX15" fmla="*/ 842034 w 1116643"/>
                  <a:gd name="connsiteY15" fmla="*/ 1485772 h 1902429"/>
                  <a:gd name="connsiteX16" fmla="*/ 432598 w 1116643"/>
                  <a:gd name="connsiteY16" fmla="*/ 1896035 h 1902429"/>
                  <a:gd name="connsiteX17" fmla="*/ 22335 w 1116643"/>
                  <a:gd name="connsiteY17" fmla="*/ 1486599 h 1902429"/>
                  <a:gd name="connsiteX18" fmla="*/ 431771 w 1116643"/>
                  <a:gd name="connsiteY18" fmla="*/ 1076336 h 1902429"/>
                  <a:gd name="connsiteX19" fmla="*/ 432185 w 1116643"/>
                  <a:gd name="connsiteY19" fmla="*/ 1076336 h 1902429"/>
                  <a:gd name="connsiteX20" fmla="*/ 842034 w 1116643"/>
                  <a:gd name="connsiteY20" fmla="*/ 1484531 h 190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16643" h="1902429">
                    <a:moveTo>
                      <a:pt x="1143528" y="3117"/>
                    </a:moveTo>
                    <a:cubicBezTo>
                      <a:pt x="1138954" y="-1039"/>
                      <a:pt x="1131973" y="-1039"/>
                      <a:pt x="1127399" y="3117"/>
                    </a:cubicBezTo>
                    <a:cubicBezTo>
                      <a:pt x="946292" y="150597"/>
                      <a:pt x="719923" y="231210"/>
                      <a:pt x="486363" y="231409"/>
                    </a:cubicBezTo>
                    <a:lnTo>
                      <a:pt x="483881" y="231409"/>
                    </a:lnTo>
                    <a:cubicBezTo>
                      <a:pt x="449633" y="234325"/>
                      <a:pt x="422979" y="262398"/>
                      <a:pt x="421845" y="296753"/>
                    </a:cubicBezTo>
                    <a:lnTo>
                      <a:pt x="421845" y="1052762"/>
                    </a:lnTo>
                    <a:cubicBezTo>
                      <a:pt x="182780" y="1058925"/>
                      <a:pt x="-6019" y="1257729"/>
                      <a:pt x="147" y="1496815"/>
                    </a:cubicBezTo>
                    <a:cubicBezTo>
                      <a:pt x="6313" y="1735859"/>
                      <a:pt x="205113" y="1924655"/>
                      <a:pt x="444178" y="1918492"/>
                    </a:cubicBezTo>
                    <a:cubicBezTo>
                      <a:pt x="683243" y="1912330"/>
                      <a:pt x="872043" y="1713526"/>
                      <a:pt x="865877" y="1474482"/>
                    </a:cubicBezTo>
                    <a:cubicBezTo>
                      <a:pt x="859934" y="1244081"/>
                      <a:pt x="674571" y="1058718"/>
                      <a:pt x="444178" y="1052762"/>
                    </a:cubicBezTo>
                    <a:lnTo>
                      <a:pt x="444178" y="296753"/>
                    </a:lnTo>
                    <a:cubicBezTo>
                      <a:pt x="444162" y="272261"/>
                      <a:pt x="463542" y="252150"/>
                      <a:pt x="488017" y="251260"/>
                    </a:cubicBezTo>
                    <a:lnTo>
                      <a:pt x="488017" y="251260"/>
                    </a:lnTo>
                    <a:cubicBezTo>
                      <a:pt x="725783" y="250169"/>
                      <a:pt x="956039" y="167872"/>
                      <a:pt x="1140633" y="18006"/>
                    </a:cubicBezTo>
                    <a:cubicBezTo>
                      <a:pt x="1145013" y="14362"/>
                      <a:pt x="1146220" y="8138"/>
                      <a:pt x="1143528" y="3117"/>
                    </a:cubicBezTo>
                    <a:close/>
                    <a:moveTo>
                      <a:pt x="842034" y="1485772"/>
                    </a:moveTo>
                    <a:cubicBezTo>
                      <a:pt x="842262" y="1712120"/>
                      <a:pt x="658950" y="1895787"/>
                      <a:pt x="432598" y="1896035"/>
                    </a:cubicBezTo>
                    <a:cubicBezTo>
                      <a:pt x="206246" y="1896283"/>
                      <a:pt x="22563" y="1712947"/>
                      <a:pt x="22335" y="1486599"/>
                    </a:cubicBezTo>
                    <a:cubicBezTo>
                      <a:pt x="22108" y="1260252"/>
                      <a:pt x="205419" y="1076584"/>
                      <a:pt x="431771" y="1076336"/>
                    </a:cubicBezTo>
                    <a:cubicBezTo>
                      <a:pt x="431908" y="1076336"/>
                      <a:pt x="432048" y="1076336"/>
                      <a:pt x="432185" y="1076336"/>
                    </a:cubicBezTo>
                    <a:cubicBezTo>
                      <a:pt x="657800" y="1076543"/>
                      <a:pt x="840897" y="1258928"/>
                      <a:pt x="842034" y="14845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13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1" name="Freeform: Shape 1510">
                <a:extLst>
                  <a:ext uri="{FF2B5EF4-FFF2-40B4-BE49-F238E27FC236}">
                    <a16:creationId xmlns:a16="http://schemas.microsoft.com/office/drawing/2014/main" id="{16C552C3-FEAB-455C-AAB6-CCB058A21B46}"/>
                  </a:ext>
                </a:extLst>
              </p:cNvPr>
              <p:cNvSpPr/>
              <p:nvPr/>
            </p:nvSpPr>
            <p:spPr>
              <a:xfrm>
                <a:off x="3977301" y="4049387"/>
                <a:ext cx="620358" cy="289500"/>
              </a:xfrm>
              <a:custGeom>
                <a:avLst/>
                <a:gdLst>
                  <a:gd name="connsiteX0" fmla="*/ 633149 w 620357"/>
                  <a:gd name="connsiteY0" fmla="*/ 319248 h 289500"/>
                  <a:gd name="connsiteX1" fmla="*/ 633149 w 620357"/>
                  <a:gd name="connsiteY1" fmla="*/ 319248 h 289500"/>
                  <a:gd name="connsiteX2" fmla="*/ 4934 w 620357"/>
                  <a:gd name="connsiteY2" fmla="*/ 21063 h 289500"/>
                  <a:gd name="connsiteX3" fmla="*/ 2097 w 620357"/>
                  <a:gd name="connsiteY3" fmla="*/ 4934 h 289500"/>
                  <a:gd name="connsiteX4" fmla="*/ 18226 w 620357"/>
                  <a:gd name="connsiteY4" fmla="*/ 2097 h 289500"/>
                  <a:gd name="connsiteX5" fmla="*/ 21063 w 620357"/>
                  <a:gd name="connsiteY5" fmla="*/ 4934 h 289500"/>
                  <a:gd name="connsiteX6" fmla="*/ 635631 w 620357"/>
                  <a:gd name="connsiteY6" fmla="*/ 296915 h 289500"/>
                  <a:gd name="connsiteX7" fmla="*/ 645573 w 620357"/>
                  <a:gd name="connsiteY7" fmla="*/ 309186 h 289500"/>
                  <a:gd name="connsiteX8" fmla="*/ 645556 w 620357"/>
                  <a:gd name="connsiteY8" fmla="*/ 309323 h 289500"/>
                  <a:gd name="connsiteX9" fmla="*/ 634129 w 620357"/>
                  <a:gd name="connsiteY9" fmla="*/ 319356 h 289500"/>
                  <a:gd name="connsiteX10" fmla="*/ 633149 w 620357"/>
                  <a:gd name="connsiteY10" fmla="*/ 319248 h 28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0357" h="289500">
                    <a:moveTo>
                      <a:pt x="633149" y="319248"/>
                    </a:moveTo>
                    <a:lnTo>
                      <a:pt x="633149" y="319248"/>
                    </a:lnTo>
                    <a:cubicBezTo>
                      <a:pt x="395726" y="294901"/>
                      <a:pt x="173907" y="189614"/>
                      <a:pt x="4934" y="21063"/>
                    </a:cubicBezTo>
                    <a:cubicBezTo>
                      <a:pt x="-302" y="17391"/>
                      <a:pt x="-1572" y="10169"/>
                      <a:pt x="2097" y="4934"/>
                    </a:cubicBezTo>
                    <a:cubicBezTo>
                      <a:pt x="5769" y="-302"/>
                      <a:pt x="12990" y="-1572"/>
                      <a:pt x="18226" y="2097"/>
                    </a:cubicBezTo>
                    <a:cubicBezTo>
                      <a:pt x="19330" y="2870"/>
                      <a:pt x="20290" y="3829"/>
                      <a:pt x="21063" y="4934"/>
                    </a:cubicBezTo>
                    <a:cubicBezTo>
                      <a:pt x="186359" y="169879"/>
                      <a:pt x="403344" y="272970"/>
                      <a:pt x="635631" y="296915"/>
                    </a:cubicBezTo>
                    <a:cubicBezTo>
                      <a:pt x="641764" y="297557"/>
                      <a:pt x="646214" y="303053"/>
                      <a:pt x="645573" y="309186"/>
                    </a:cubicBezTo>
                    <a:cubicBezTo>
                      <a:pt x="645569" y="309231"/>
                      <a:pt x="645561" y="309277"/>
                      <a:pt x="645556" y="309323"/>
                    </a:cubicBezTo>
                    <a:cubicBezTo>
                      <a:pt x="645172" y="315249"/>
                      <a:pt x="640056" y="319741"/>
                      <a:pt x="634129" y="319356"/>
                    </a:cubicBezTo>
                    <a:cubicBezTo>
                      <a:pt x="633803" y="319335"/>
                      <a:pt x="633476" y="319298"/>
                      <a:pt x="633149" y="31924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13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538" name="Graphic 1537" descr="Open book">
                <a:extLst>
                  <a:ext uri="{FF2B5EF4-FFF2-40B4-BE49-F238E27FC236}">
                    <a16:creationId xmlns:a16="http://schemas.microsoft.com/office/drawing/2014/main" id="{2F759170-F034-4987-9B1B-32AD9912EF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4606735" y="867891"/>
                <a:ext cx="397073" cy="397073"/>
              </a:xfrm>
              <a:prstGeom prst="rect">
                <a:avLst/>
              </a:prstGeom>
            </p:spPr>
          </p:pic>
          <p:pic>
            <p:nvPicPr>
              <p:cNvPr id="1540" name="Graphic 1539" descr="Pencil">
                <a:extLst>
                  <a:ext uri="{FF2B5EF4-FFF2-40B4-BE49-F238E27FC236}">
                    <a16:creationId xmlns:a16="http://schemas.microsoft.com/office/drawing/2014/main" id="{D867FFD3-F247-4522-BB56-E7811DB57F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6150481" y="1583158"/>
                <a:ext cx="397073" cy="397073"/>
              </a:xfrm>
              <a:prstGeom prst="rect">
                <a:avLst/>
              </a:prstGeom>
            </p:spPr>
          </p:pic>
          <p:pic>
            <p:nvPicPr>
              <p:cNvPr id="1542" name="Graphic 1541" descr="Books">
                <a:extLst>
                  <a:ext uri="{FF2B5EF4-FFF2-40B4-BE49-F238E27FC236}">
                    <a16:creationId xmlns:a16="http://schemas.microsoft.com/office/drawing/2014/main" id="{0F6C373C-D4C8-42E4-AF4E-D923EB7553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6809161" y="3196136"/>
                <a:ext cx="397073" cy="397073"/>
              </a:xfrm>
              <a:prstGeom prst="rect">
                <a:avLst/>
              </a:prstGeom>
            </p:spPr>
          </p:pic>
          <p:pic>
            <p:nvPicPr>
              <p:cNvPr id="1544" name="Graphic 1543" descr="Books on shelf">
                <a:extLst>
                  <a:ext uri="{FF2B5EF4-FFF2-40B4-BE49-F238E27FC236}">
                    <a16:creationId xmlns:a16="http://schemas.microsoft.com/office/drawing/2014/main" id="{8121B9B8-356C-4AA3-84B0-EABC6F8D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6113821" y="4804481"/>
                <a:ext cx="397073" cy="397073"/>
              </a:xfrm>
              <a:prstGeom prst="rect">
                <a:avLst/>
              </a:prstGeom>
            </p:spPr>
          </p:pic>
          <p:pic>
            <p:nvPicPr>
              <p:cNvPr id="1546" name="Graphic 1545">
                <a:extLst>
                  <a:ext uri="{FF2B5EF4-FFF2-40B4-BE49-F238E27FC236}">
                    <a16:creationId xmlns:a16="http://schemas.microsoft.com/office/drawing/2014/main" id="{356B46CB-77CB-4FD6-9517-00DB126743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66027" y="5411640"/>
                <a:ext cx="397073" cy="397073"/>
              </a:xfrm>
              <a:prstGeom prst="rect">
                <a:avLst/>
              </a:prstGeom>
            </p:spPr>
          </p:pic>
          <p:sp>
            <p:nvSpPr>
              <p:cNvPr id="1547" name="TextBox 1546">
                <a:extLst>
                  <a:ext uri="{FF2B5EF4-FFF2-40B4-BE49-F238E27FC236}">
                    <a16:creationId xmlns:a16="http://schemas.microsoft.com/office/drawing/2014/main" id="{BE0CC69B-0AF1-4676-B42E-7EB16C120058}"/>
                  </a:ext>
                </a:extLst>
              </p:cNvPr>
              <p:cNvSpPr txBox="1"/>
              <p:nvPr/>
            </p:nvSpPr>
            <p:spPr>
              <a:xfrm>
                <a:off x="4003737" y="2920620"/>
                <a:ext cx="1442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eorgia" panose="02040502050405020303" pitchFamily="18" charset="0"/>
                  </a:rPr>
                  <a:t>Game Review</a:t>
                </a:r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1550" name="TextBox 1549">
              <a:extLst>
                <a:ext uri="{FF2B5EF4-FFF2-40B4-BE49-F238E27FC236}">
                  <a16:creationId xmlns:a16="http://schemas.microsoft.com/office/drawing/2014/main" id="{267249C3-86D6-40EC-ACDC-2B17CBCF9538}"/>
                </a:ext>
              </a:extLst>
            </p:cNvPr>
            <p:cNvSpPr txBox="1"/>
            <p:nvPr/>
          </p:nvSpPr>
          <p:spPr>
            <a:xfrm>
              <a:off x="2917105" y="948807"/>
              <a:ext cx="33979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</a:rPr>
                <a:t>Feature Request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554" name="TextBox 1553">
              <a:extLst>
                <a:ext uri="{FF2B5EF4-FFF2-40B4-BE49-F238E27FC236}">
                  <a16:creationId xmlns:a16="http://schemas.microsoft.com/office/drawing/2014/main" id="{6D1C78AD-E643-40FA-AEF0-0724B3D57557}"/>
                </a:ext>
              </a:extLst>
            </p:cNvPr>
            <p:cNvSpPr txBox="1"/>
            <p:nvPr/>
          </p:nvSpPr>
          <p:spPr>
            <a:xfrm>
              <a:off x="4575186" y="1724982"/>
              <a:ext cx="33979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</a:rPr>
                <a:t>User Response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557" name="TextBox 1556">
              <a:extLst>
                <a:ext uri="{FF2B5EF4-FFF2-40B4-BE49-F238E27FC236}">
                  <a16:creationId xmlns:a16="http://schemas.microsoft.com/office/drawing/2014/main" id="{F1FD8D91-8B7A-41BD-98CB-E40B83210480}"/>
                </a:ext>
              </a:extLst>
            </p:cNvPr>
            <p:cNvSpPr txBox="1"/>
            <p:nvPr/>
          </p:nvSpPr>
          <p:spPr>
            <a:xfrm>
              <a:off x="4575186" y="4988383"/>
              <a:ext cx="33979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</a:rPr>
                <a:t>Bug Report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560" name="TextBox 1559">
              <a:extLst>
                <a:ext uri="{FF2B5EF4-FFF2-40B4-BE49-F238E27FC236}">
                  <a16:creationId xmlns:a16="http://schemas.microsoft.com/office/drawing/2014/main" id="{3B8B86A0-E245-4186-AD39-0C875FFA7C94}"/>
                </a:ext>
              </a:extLst>
            </p:cNvPr>
            <p:cNvSpPr txBox="1"/>
            <p:nvPr/>
          </p:nvSpPr>
          <p:spPr>
            <a:xfrm>
              <a:off x="5264476" y="3384380"/>
              <a:ext cx="33979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</a:rPr>
                <a:t>User Experience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563" name="TextBox 1562">
              <a:extLst>
                <a:ext uri="{FF2B5EF4-FFF2-40B4-BE49-F238E27FC236}">
                  <a16:creationId xmlns:a16="http://schemas.microsoft.com/office/drawing/2014/main" id="{4D978F9F-B1BE-4E05-B152-46589B02F90C}"/>
                </a:ext>
              </a:extLst>
            </p:cNvPr>
            <p:cNvSpPr txBox="1"/>
            <p:nvPr/>
          </p:nvSpPr>
          <p:spPr>
            <a:xfrm>
              <a:off x="2917105" y="5636218"/>
              <a:ext cx="33979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</a:rPr>
                <a:t>User Suggestion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1565" name="TextBox 1564">
            <a:extLst>
              <a:ext uri="{FF2B5EF4-FFF2-40B4-BE49-F238E27FC236}">
                <a16:creationId xmlns:a16="http://schemas.microsoft.com/office/drawing/2014/main" id="{7BB1942A-96E5-49F4-8CD9-18ED1D7BFED0}"/>
              </a:ext>
            </a:extLst>
          </p:cNvPr>
          <p:cNvSpPr txBox="1"/>
          <p:nvPr/>
        </p:nvSpPr>
        <p:spPr>
          <a:xfrm rot="16200000">
            <a:off x="-2539284" y="3152002"/>
            <a:ext cx="68580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Review Split Down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66" name="Group 1565">
            <a:extLst>
              <a:ext uri="{FF2B5EF4-FFF2-40B4-BE49-F238E27FC236}">
                <a16:creationId xmlns:a16="http://schemas.microsoft.com/office/drawing/2014/main" id="{A211A515-2FD7-44C9-B1B6-042DC06EECC9}"/>
              </a:ext>
            </a:extLst>
          </p:cNvPr>
          <p:cNvGrpSpPr/>
          <p:nvPr/>
        </p:nvGrpSpPr>
        <p:grpSpPr>
          <a:xfrm rot="16200000">
            <a:off x="-1336546" y="3403600"/>
            <a:ext cx="5543726" cy="50800"/>
            <a:chOff x="1879537" y="698500"/>
            <a:chExt cx="8928227" cy="50800"/>
          </a:xfrm>
        </p:grpSpPr>
        <p:cxnSp>
          <p:nvCxnSpPr>
            <p:cNvPr id="1567" name="Straight Connector 1566">
              <a:extLst>
                <a:ext uri="{FF2B5EF4-FFF2-40B4-BE49-F238E27FC236}">
                  <a16:creationId xmlns:a16="http://schemas.microsoft.com/office/drawing/2014/main" id="{3A33F145-3D7D-4EAC-B80B-65F34A82B5E7}"/>
                </a:ext>
              </a:extLst>
            </p:cNvPr>
            <p:cNvCxnSpPr/>
            <p:nvPr/>
          </p:nvCxnSpPr>
          <p:spPr>
            <a:xfrm>
              <a:off x="1879537" y="698500"/>
              <a:ext cx="892822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8" name="Straight Connector 1567">
              <a:extLst>
                <a:ext uri="{FF2B5EF4-FFF2-40B4-BE49-F238E27FC236}">
                  <a16:creationId xmlns:a16="http://schemas.microsoft.com/office/drawing/2014/main" id="{81E79C39-FF12-4C23-8A6B-922B5A3C604A}"/>
                </a:ext>
              </a:extLst>
            </p:cNvPr>
            <p:cNvCxnSpPr/>
            <p:nvPr/>
          </p:nvCxnSpPr>
          <p:spPr>
            <a:xfrm>
              <a:off x="2654300" y="749300"/>
              <a:ext cx="73787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9" name="Group 1">
            <a:extLst>
              <a:ext uri="{FF2B5EF4-FFF2-40B4-BE49-F238E27FC236}">
                <a16:creationId xmlns:a16="http://schemas.microsoft.com/office/drawing/2014/main" id="{886372DE-E58E-43C5-9C26-FAC4333C10B8}"/>
              </a:ext>
            </a:extLst>
          </p:cNvPr>
          <p:cNvGrpSpPr/>
          <p:nvPr/>
        </p:nvGrpSpPr>
        <p:grpSpPr>
          <a:xfrm>
            <a:off x="3913953" y="3690352"/>
            <a:ext cx="1072003" cy="37406"/>
            <a:chOff x="10866255" y="8448874"/>
            <a:chExt cx="2279049" cy="73150"/>
          </a:xfrm>
        </p:grpSpPr>
        <p:sp>
          <p:nvSpPr>
            <p:cNvPr id="1570" name="Rectangle 11">
              <a:extLst>
                <a:ext uri="{FF2B5EF4-FFF2-40B4-BE49-F238E27FC236}">
                  <a16:creationId xmlns:a16="http://schemas.microsoft.com/office/drawing/2014/main" id="{2DC92C74-DB02-4D37-8099-84DE64E31C43}"/>
                </a:ext>
              </a:extLst>
            </p:cNvPr>
            <p:cNvSpPr/>
            <p:nvPr/>
          </p:nvSpPr>
          <p:spPr>
            <a:xfrm flipV="1">
              <a:off x="10866255" y="8448874"/>
              <a:ext cx="407521" cy="731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571" name="Rectangle 12">
              <a:extLst>
                <a:ext uri="{FF2B5EF4-FFF2-40B4-BE49-F238E27FC236}">
                  <a16:creationId xmlns:a16="http://schemas.microsoft.com/office/drawing/2014/main" id="{57AF710A-1F86-4255-A206-195D5E2AFA3B}"/>
                </a:ext>
              </a:extLst>
            </p:cNvPr>
            <p:cNvSpPr/>
            <p:nvPr/>
          </p:nvSpPr>
          <p:spPr>
            <a:xfrm flipV="1">
              <a:off x="11330497" y="8448874"/>
              <a:ext cx="407521" cy="73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572" name="Rectangle 13">
              <a:extLst>
                <a:ext uri="{FF2B5EF4-FFF2-40B4-BE49-F238E27FC236}">
                  <a16:creationId xmlns:a16="http://schemas.microsoft.com/office/drawing/2014/main" id="{9CA162BA-AC06-41D2-807C-966984ECE2B2}"/>
                </a:ext>
              </a:extLst>
            </p:cNvPr>
            <p:cNvSpPr/>
            <p:nvPr/>
          </p:nvSpPr>
          <p:spPr>
            <a:xfrm flipV="1">
              <a:off x="11809200" y="8448874"/>
              <a:ext cx="407521" cy="73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573" name="Rectangle 14">
              <a:extLst>
                <a:ext uri="{FF2B5EF4-FFF2-40B4-BE49-F238E27FC236}">
                  <a16:creationId xmlns:a16="http://schemas.microsoft.com/office/drawing/2014/main" id="{9EA1A8A5-7EF4-4543-9FED-3ADCF0C9A4B9}"/>
                </a:ext>
              </a:extLst>
            </p:cNvPr>
            <p:cNvSpPr/>
            <p:nvPr/>
          </p:nvSpPr>
          <p:spPr>
            <a:xfrm flipV="1">
              <a:off x="12273541" y="8448874"/>
              <a:ext cx="407521" cy="73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574" name="Rectangle 15">
              <a:extLst>
                <a:ext uri="{FF2B5EF4-FFF2-40B4-BE49-F238E27FC236}">
                  <a16:creationId xmlns:a16="http://schemas.microsoft.com/office/drawing/2014/main" id="{5607017D-E082-4541-840F-91AF3876301E}"/>
                </a:ext>
              </a:extLst>
            </p:cNvPr>
            <p:cNvSpPr/>
            <p:nvPr/>
          </p:nvSpPr>
          <p:spPr>
            <a:xfrm flipV="1">
              <a:off x="12737783" y="8448874"/>
              <a:ext cx="407521" cy="731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B9A4-A388-4E1F-9CAB-2B33E8F71A19}" type="datetime3">
              <a:rPr lang="en-US" smtClean="0"/>
              <a:t>21 October 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4D92DD22-BF57-4B92-BD18-BF4CC6B8F653}"/>
              </a:ext>
            </a:extLst>
          </p:cNvPr>
          <p:cNvGrpSpPr/>
          <p:nvPr/>
        </p:nvGrpSpPr>
        <p:grpSpPr>
          <a:xfrm>
            <a:off x="762000" y="1435448"/>
            <a:ext cx="10509538" cy="5007458"/>
            <a:chOff x="1237008" y="1422367"/>
            <a:chExt cx="10509538" cy="5007458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C556EB6-4761-493C-B350-168A1878DA01}"/>
                </a:ext>
              </a:extLst>
            </p:cNvPr>
            <p:cNvGrpSpPr/>
            <p:nvPr/>
          </p:nvGrpSpPr>
          <p:grpSpPr>
            <a:xfrm>
              <a:off x="1237008" y="1841423"/>
              <a:ext cx="3569097" cy="3830793"/>
              <a:chOff x="1237008" y="1791699"/>
              <a:chExt cx="3569097" cy="3830793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8CE3B4B-D990-4D23-BEDB-59A9BAB93913}"/>
                  </a:ext>
                </a:extLst>
              </p:cNvPr>
              <p:cNvGrpSpPr/>
              <p:nvPr/>
            </p:nvGrpSpPr>
            <p:grpSpPr>
              <a:xfrm flipH="1">
                <a:off x="3204570" y="1791699"/>
                <a:ext cx="1592954" cy="1601535"/>
                <a:chOff x="3069067" y="2074964"/>
                <a:chExt cx="1592954" cy="1601535"/>
              </a:xfr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p:grpSpPr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2003FF89-5843-412C-AB6A-334E58C93EB6}"/>
                    </a:ext>
                  </a:extLst>
                </p:cNvPr>
                <p:cNvSpPr/>
                <p:nvPr/>
              </p:nvSpPr>
              <p:spPr>
                <a:xfrm>
                  <a:off x="3722595" y="2181644"/>
                  <a:ext cx="939426" cy="1494855"/>
                </a:xfrm>
                <a:custGeom>
                  <a:avLst/>
                  <a:gdLst>
                    <a:gd name="connsiteX0" fmla="*/ 67431 w 954507"/>
                    <a:gd name="connsiteY0" fmla="*/ 0 h 1525335"/>
                    <a:gd name="connsiteX1" fmla="*/ 949952 w 954507"/>
                    <a:gd name="connsiteY1" fmla="*/ 1525335 h 1525335"/>
                    <a:gd name="connsiteX2" fmla="*/ 22026 w 954507"/>
                    <a:gd name="connsiteY2" fmla="*/ 708798 h 1525335"/>
                    <a:gd name="connsiteX3" fmla="*/ 0 w 954507"/>
                    <a:gd name="connsiteY3" fmla="*/ 709265 h 1525335"/>
                    <a:gd name="connsiteX4" fmla="*/ 0 w 954507"/>
                    <a:gd name="connsiteY4" fmla="*/ 779 h 1525335"/>
                    <a:gd name="connsiteX5" fmla="*/ 67431 w 954507"/>
                    <a:gd name="connsiteY5" fmla="*/ 0 h 1525335"/>
                    <a:gd name="connsiteX0" fmla="*/ 67431 w 939426"/>
                    <a:gd name="connsiteY0" fmla="*/ 0 h 1494855"/>
                    <a:gd name="connsiteX1" fmla="*/ 934712 w 939426"/>
                    <a:gd name="connsiteY1" fmla="*/ 1494855 h 1494855"/>
                    <a:gd name="connsiteX2" fmla="*/ 22026 w 939426"/>
                    <a:gd name="connsiteY2" fmla="*/ 708798 h 1494855"/>
                    <a:gd name="connsiteX3" fmla="*/ 0 w 939426"/>
                    <a:gd name="connsiteY3" fmla="*/ 709265 h 1494855"/>
                    <a:gd name="connsiteX4" fmla="*/ 0 w 939426"/>
                    <a:gd name="connsiteY4" fmla="*/ 779 h 1494855"/>
                    <a:gd name="connsiteX5" fmla="*/ 67431 w 939426"/>
                    <a:gd name="connsiteY5" fmla="*/ 0 h 1494855"/>
                    <a:gd name="connsiteX0" fmla="*/ 67431 w 939426"/>
                    <a:gd name="connsiteY0" fmla="*/ 0 h 1494855"/>
                    <a:gd name="connsiteX1" fmla="*/ 934712 w 939426"/>
                    <a:gd name="connsiteY1" fmla="*/ 1494855 h 1494855"/>
                    <a:gd name="connsiteX2" fmla="*/ 22026 w 939426"/>
                    <a:gd name="connsiteY2" fmla="*/ 708798 h 1494855"/>
                    <a:gd name="connsiteX3" fmla="*/ 0 w 939426"/>
                    <a:gd name="connsiteY3" fmla="*/ 709265 h 1494855"/>
                    <a:gd name="connsiteX4" fmla="*/ 0 w 939426"/>
                    <a:gd name="connsiteY4" fmla="*/ 779 h 1494855"/>
                    <a:gd name="connsiteX5" fmla="*/ 67431 w 939426"/>
                    <a:gd name="connsiteY5" fmla="*/ 0 h 1494855"/>
                    <a:gd name="connsiteX0" fmla="*/ 67431 w 939426"/>
                    <a:gd name="connsiteY0" fmla="*/ 0 h 1494855"/>
                    <a:gd name="connsiteX1" fmla="*/ 934712 w 939426"/>
                    <a:gd name="connsiteY1" fmla="*/ 1494855 h 1494855"/>
                    <a:gd name="connsiteX2" fmla="*/ 22026 w 939426"/>
                    <a:gd name="connsiteY2" fmla="*/ 708798 h 1494855"/>
                    <a:gd name="connsiteX3" fmla="*/ 0 w 939426"/>
                    <a:gd name="connsiteY3" fmla="*/ 709265 h 1494855"/>
                    <a:gd name="connsiteX4" fmla="*/ 0 w 939426"/>
                    <a:gd name="connsiteY4" fmla="*/ 779 h 1494855"/>
                    <a:gd name="connsiteX5" fmla="*/ 67431 w 939426"/>
                    <a:gd name="connsiteY5" fmla="*/ 0 h 1494855"/>
                    <a:gd name="connsiteX0" fmla="*/ 67431 w 939426"/>
                    <a:gd name="connsiteY0" fmla="*/ 0 h 1494855"/>
                    <a:gd name="connsiteX1" fmla="*/ 934712 w 939426"/>
                    <a:gd name="connsiteY1" fmla="*/ 1494855 h 1494855"/>
                    <a:gd name="connsiteX2" fmla="*/ 22026 w 939426"/>
                    <a:gd name="connsiteY2" fmla="*/ 708798 h 1494855"/>
                    <a:gd name="connsiteX3" fmla="*/ 0 w 939426"/>
                    <a:gd name="connsiteY3" fmla="*/ 709265 h 1494855"/>
                    <a:gd name="connsiteX4" fmla="*/ 0 w 939426"/>
                    <a:gd name="connsiteY4" fmla="*/ 779 h 1494855"/>
                    <a:gd name="connsiteX5" fmla="*/ 67431 w 939426"/>
                    <a:gd name="connsiteY5" fmla="*/ 0 h 1494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39426" h="1494855">
                      <a:moveTo>
                        <a:pt x="67431" y="0"/>
                      </a:moveTo>
                      <a:cubicBezTo>
                        <a:pt x="606587" y="34538"/>
                        <a:pt x="986465" y="686974"/>
                        <a:pt x="934712" y="1494855"/>
                      </a:cubicBezTo>
                      <a:cubicBezTo>
                        <a:pt x="727962" y="938782"/>
                        <a:pt x="390664" y="732413"/>
                        <a:pt x="22026" y="708798"/>
                      </a:cubicBezTo>
                      <a:lnTo>
                        <a:pt x="0" y="709265"/>
                      </a:lnTo>
                      <a:lnTo>
                        <a:pt x="0" y="779"/>
                      </a:lnTo>
                      <a:lnTo>
                        <a:pt x="674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8E6BCFD-67D8-494B-ADB9-1C04CDDB133D}"/>
                    </a:ext>
                  </a:extLst>
                </p:cNvPr>
                <p:cNvSpPr/>
                <p:nvPr/>
              </p:nvSpPr>
              <p:spPr>
                <a:xfrm>
                  <a:off x="3069067" y="2074964"/>
                  <a:ext cx="889748" cy="980656"/>
                </a:xfrm>
                <a:custGeom>
                  <a:avLst/>
                  <a:gdLst>
                    <a:gd name="connsiteX0" fmla="*/ 0 w 882128"/>
                    <a:gd name="connsiteY0" fmla="*/ 0 h 713956"/>
                    <a:gd name="connsiteX1" fmla="*/ 882128 w 882128"/>
                    <a:gd name="connsiteY1" fmla="*/ 0 h 713956"/>
                    <a:gd name="connsiteX2" fmla="*/ 882128 w 882128"/>
                    <a:gd name="connsiteY2" fmla="*/ 713956 h 713956"/>
                    <a:gd name="connsiteX3" fmla="*/ 0 w 882128"/>
                    <a:gd name="connsiteY3" fmla="*/ 713956 h 713956"/>
                    <a:gd name="connsiteX4" fmla="*/ 0 w 882128"/>
                    <a:gd name="connsiteY4" fmla="*/ 0 h 713956"/>
                    <a:gd name="connsiteX0" fmla="*/ 0 w 882128"/>
                    <a:gd name="connsiteY0" fmla="*/ 0 h 843496"/>
                    <a:gd name="connsiteX1" fmla="*/ 882128 w 882128"/>
                    <a:gd name="connsiteY1" fmla="*/ 0 h 843496"/>
                    <a:gd name="connsiteX2" fmla="*/ 882128 w 882128"/>
                    <a:gd name="connsiteY2" fmla="*/ 713956 h 843496"/>
                    <a:gd name="connsiteX3" fmla="*/ 0 w 882128"/>
                    <a:gd name="connsiteY3" fmla="*/ 843496 h 843496"/>
                    <a:gd name="connsiteX4" fmla="*/ 0 w 882128"/>
                    <a:gd name="connsiteY4" fmla="*/ 0 h 843496"/>
                    <a:gd name="connsiteX0" fmla="*/ 0 w 889748"/>
                    <a:gd name="connsiteY0" fmla="*/ 0 h 980656"/>
                    <a:gd name="connsiteX1" fmla="*/ 889748 w 889748"/>
                    <a:gd name="connsiteY1" fmla="*/ 137160 h 980656"/>
                    <a:gd name="connsiteX2" fmla="*/ 889748 w 889748"/>
                    <a:gd name="connsiteY2" fmla="*/ 851116 h 980656"/>
                    <a:gd name="connsiteX3" fmla="*/ 7620 w 889748"/>
                    <a:gd name="connsiteY3" fmla="*/ 980656 h 980656"/>
                    <a:gd name="connsiteX4" fmla="*/ 0 w 889748"/>
                    <a:gd name="connsiteY4" fmla="*/ 0 h 980656"/>
                    <a:gd name="connsiteX0" fmla="*/ 0 w 889748"/>
                    <a:gd name="connsiteY0" fmla="*/ 0 h 980656"/>
                    <a:gd name="connsiteX1" fmla="*/ 889748 w 889748"/>
                    <a:gd name="connsiteY1" fmla="*/ 137160 h 980656"/>
                    <a:gd name="connsiteX2" fmla="*/ 882128 w 889748"/>
                    <a:gd name="connsiteY2" fmla="*/ 820636 h 980656"/>
                    <a:gd name="connsiteX3" fmla="*/ 7620 w 889748"/>
                    <a:gd name="connsiteY3" fmla="*/ 980656 h 980656"/>
                    <a:gd name="connsiteX4" fmla="*/ 0 w 889748"/>
                    <a:gd name="connsiteY4" fmla="*/ 0 h 980656"/>
                    <a:gd name="connsiteX0" fmla="*/ 0 w 889748"/>
                    <a:gd name="connsiteY0" fmla="*/ 0 h 980656"/>
                    <a:gd name="connsiteX1" fmla="*/ 889748 w 889748"/>
                    <a:gd name="connsiteY1" fmla="*/ 137160 h 980656"/>
                    <a:gd name="connsiteX2" fmla="*/ 882128 w 889748"/>
                    <a:gd name="connsiteY2" fmla="*/ 820636 h 980656"/>
                    <a:gd name="connsiteX3" fmla="*/ 7620 w 889748"/>
                    <a:gd name="connsiteY3" fmla="*/ 980656 h 980656"/>
                    <a:gd name="connsiteX4" fmla="*/ 0 w 889748"/>
                    <a:gd name="connsiteY4" fmla="*/ 0 h 980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89748" h="980656">
                      <a:moveTo>
                        <a:pt x="0" y="0"/>
                      </a:moveTo>
                      <a:lnTo>
                        <a:pt x="889748" y="137160"/>
                      </a:lnTo>
                      <a:lnTo>
                        <a:pt x="882128" y="820636"/>
                      </a:lnTo>
                      <a:cubicBezTo>
                        <a:pt x="590625" y="813016"/>
                        <a:pt x="299123" y="927316"/>
                        <a:pt x="7620" y="98065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C4D45B3-0B99-4A6F-BDC4-6E0DB7319EB9}"/>
                  </a:ext>
                </a:extLst>
              </p:cNvPr>
              <p:cNvGrpSpPr/>
              <p:nvPr/>
            </p:nvGrpSpPr>
            <p:grpSpPr>
              <a:xfrm rot="5400000" flipH="1">
                <a:off x="3208861" y="4016667"/>
                <a:ext cx="1592954" cy="1601535"/>
                <a:chOff x="3069067" y="2074964"/>
                <a:chExt cx="1592954" cy="1601535"/>
              </a:xfrm>
              <a:gradFill flip="none" rotWithShape="1">
                <a:gsLst>
                  <a:gs pos="0">
                    <a:schemeClr val="accent2">
                      <a:shade val="30000"/>
                      <a:satMod val="115000"/>
                    </a:schemeClr>
                  </a:gs>
                  <a:gs pos="50000">
                    <a:schemeClr val="accent2">
                      <a:shade val="67500"/>
                      <a:satMod val="115000"/>
                    </a:schemeClr>
                  </a:gs>
                  <a:gs pos="100000">
                    <a:schemeClr val="accent2"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p:grpSpPr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137382D0-BA47-44C3-BDF9-950A5B2BB215}"/>
                    </a:ext>
                  </a:extLst>
                </p:cNvPr>
                <p:cNvSpPr/>
                <p:nvPr/>
              </p:nvSpPr>
              <p:spPr>
                <a:xfrm>
                  <a:off x="3722595" y="2181644"/>
                  <a:ext cx="939426" cy="1494855"/>
                </a:xfrm>
                <a:custGeom>
                  <a:avLst/>
                  <a:gdLst>
                    <a:gd name="connsiteX0" fmla="*/ 67431 w 954507"/>
                    <a:gd name="connsiteY0" fmla="*/ 0 h 1525335"/>
                    <a:gd name="connsiteX1" fmla="*/ 949952 w 954507"/>
                    <a:gd name="connsiteY1" fmla="*/ 1525335 h 1525335"/>
                    <a:gd name="connsiteX2" fmla="*/ 22026 w 954507"/>
                    <a:gd name="connsiteY2" fmla="*/ 708798 h 1525335"/>
                    <a:gd name="connsiteX3" fmla="*/ 0 w 954507"/>
                    <a:gd name="connsiteY3" fmla="*/ 709265 h 1525335"/>
                    <a:gd name="connsiteX4" fmla="*/ 0 w 954507"/>
                    <a:gd name="connsiteY4" fmla="*/ 779 h 1525335"/>
                    <a:gd name="connsiteX5" fmla="*/ 67431 w 954507"/>
                    <a:gd name="connsiteY5" fmla="*/ 0 h 1525335"/>
                    <a:gd name="connsiteX0" fmla="*/ 67431 w 939426"/>
                    <a:gd name="connsiteY0" fmla="*/ 0 h 1494855"/>
                    <a:gd name="connsiteX1" fmla="*/ 934712 w 939426"/>
                    <a:gd name="connsiteY1" fmla="*/ 1494855 h 1494855"/>
                    <a:gd name="connsiteX2" fmla="*/ 22026 w 939426"/>
                    <a:gd name="connsiteY2" fmla="*/ 708798 h 1494855"/>
                    <a:gd name="connsiteX3" fmla="*/ 0 w 939426"/>
                    <a:gd name="connsiteY3" fmla="*/ 709265 h 1494855"/>
                    <a:gd name="connsiteX4" fmla="*/ 0 w 939426"/>
                    <a:gd name="connsiteY4" fmla="*/ 779 h 1494855"/>
                    <a:gd name="connsiteX5" fmla="*/ 67431 w 939426"/>
                    <a:gd name="connsiteY5" fmla="*/ 0 h 1494855"/>
                    <a:gd name="connsiteX0" fmla="*/ 67431 w 939426"/>
                    <a:gd name="connsiteY0" fmla="*/ 0 h 1494855"/>
                    <a:gd name="connsiteX1" fmla="*/ 934712 w 939426"/>
                    <a:gd name="connsiteY1" fmla="*/ 1494855 h 1494855"/>
                    <a:gd name="connsiteX2" fmla="*/ 22026 w 939426"/>
                    <a:gd name="connsiteY2" fmla="*/ 708798 h 1494855"/>
                    <a:gd name="connsiteX3" fmla="*/ 0 w 939426"/>
                    <a:gd name="connsiteY3" fmla="*/ 709265 h 1494855"/>
                    <a:gd name="connsiteX4" fmla="*/ 0 w 939426"/>
                    <a:gd name="connsiteY4" fmla="*/ 779 h 1494855"/>
                    <a:gd name="connsiteX5" fmla="*/ 67431 w 939426"/>
                    <a:gd name="connsiteY5" fmla="*/ 0 h 1494855"/>
                    <a:gd name="connsiteX0" fmla="*/ 67431 w 939426"/>
                    <a:gd name="connsiteY0" fmla="*/ 0 h 1494855"/>
                    <a:gd name="connsiteX1" fmla="*/ 934712 w 939426"/>
                    <a:gd name="connsiteY1" fmla="*/ 1494855 h 1494855"/>
                    <a:gd name="connsiteX2" fmla="*/ 22026 w 939426"/>
                    <a:gd name="connsiteY2" fmla="*/ 708798 h 1494855"/>
                    <a:gd name="connsiteX3" fmla="*/ 0 w 939426"/>
                    <a:gd name="connsiteY3" fmla="*/ 709265 h 1494855"/>
                    <a:gd name="connsiteX4" fmla="*/ 0 w 939426"/>
                    <a:gd name="connsiteY4" fmla="*/ 779 h 1494855"/>
                    <a:gd name="connsiteX5" fmla="*/ 67431 w 939426"/>
                    <a:gd name="connsiteY5" fmla="*/ 0 h 1494855"/>
                    <a:gd name="connsiteX0" fmla="*/ 67431 w 939426"/>
                    <a:gd name="connsiteY0" fmla="*/ 0 h 1494855"/>
                    <a:gd name="connsiteX1" fmla="*/ 934712 w 939426"/>
                    <a:gd name="connsiteY1" fmla="*/ 1494855 h 1494855"/>
                    <a:gd name="connsiteX2" fmla="*/ 22026 w 939426"/>
                    <a:gd name="connsiteY2" fmla="*/ 708798 h 1494855"/>
                    <a:gd name="connsiteX3" fmla="*/ 0 w 939426"/>
                    <a:gd name="connsiteY3" fmla="*/ 709265 h 1494855"/>
                    <a:gd name="connsiteX4" fmla="*/ 0 w 939426"/>
                    <a:gd name="connsiteY4" fmla="*/ 779 h 1494855"/>
                    <a:gd name="connsiteX5" fmla="*/ 67431 w 939426"/>
                    <a:gd name="connsiteY5" fmla="*/ 0 h 1494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39426" h="1494855">
                      <a:moveTo>
                        <a:pt x="67431" y="0"/>
                      </a:moveTo>
                      <a:cubicBezTo>
                        <a:pt x="606587" y="34538"/>
                        <a:pt x="986465" y="686974"/>
                        <a:pt x="934712" y="1494855"/>
                      </a:cubicBezTo>
                      <a:cubicBezTo>
                        <a:pt x="727962" y="938782"/>
                        <a:pt x="390664" y="732413"/>
                        <a:pt x="22026" y="708798"/>
                      </a:cubicBezTo>
                      <a:lnTo>
                        <a:pt x="0" y="709265"/>
                      </a:lnTo>
                      <a:lnTo>
                        <a:pt x="0" y="779"/>
                      </a:lnTo>
                      <a:lnTo>
                        <a:pt x="674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0">
                  <a:extLst>
                    <a:ext uri="{FF2B5EF4-FFF2-40B4-BE49-F238E27FC236}">
                      <a16:creationId xmlns:a16="http://schemas.microsoft.com/office/drawing/2014/main" id="{853C32AC-42C0-4624-9948-664190DE1EE1}"/>
                    </a:ext>
                  </a:extLst>
                </p:cNvPr>
                <p:cNvSpPr/>
                <p:nvPr/>
              </p:nvSpPr>
              <p:spPr>
                <a:xfrm>
                  <a:off x="3069067" y="2074964"/>
                  <a:ext cx="889748" cy="980656"/>
                </a:xfrm>
                <a:custGeom>
                  <a:avLst/>
                  <a:gdLst>
                    <a:gd name="connsiteX0" fmla="*/ 0 w 882128"/>
                    <a:gd name="connsiteY0" fmla="*/ 0 h 713956"/>
                    <a:gd name="connsiteX1" fmla="*/ 882128 w 882128"/>
                    <a:gd name="connsiteY1" fmla="*/ 0 h 713956"/>
                    <a:gd name="connsiteX2" fmla="*/ 882128 w 882128"/>
                    <a:gd name="connsiteY2" fmla="*/ 713956 h 713956"/>
                    <a:gd name="connsiteX3" fmla="*/ 0 w 882128"/>
                    <a:gd name="connsiteY3" fmla="*/ 713956 h 713956"/>
                    <a:gd name="connsiteX4" fmla="*/ 0 w 882128"/>
                    <a:gd name="connsiteY4" fmla="*/ 0 h 713956"/>
                    <a:gd name="connsiteX0" fmla="*/ 0 w 882128"/>
                    <a:gd name="connsiteY0" fmla="*/ 0 h 843496"/>
                    <a:gd name="connsiteX1" fmla="*/ 882128 w 882128"/>
                    <a:gd name="connsiteY1" fmla="*/ 0 h 843496"/>
                    <a:gd name="connsiteX2" fmla="*/ 882128 w 882128"/>
                    <a:gd name="connsiteY2" fmla="*/ 713956 h 843496"/>
                    <a:gd name="connsiteX3" fmla="*/ 0 w 882128"/>
                    <a:gd name="connsiteY3" fmla="*/ 843496 h 843496"/>
                    <a:gd name="connsiteX4" fmla="*/ 0 w 882128"/>
                    <a:gd name="connsiteY4" fmla="*/ 0 h 843496"/>
                    <a:gd name="connsiteX0" fmla="*/ 0 w 889748"/>
                    <a:gd name="connsiteY0" fmla="*/ 0 h 980656"/>
                    <a:gd name="connsiteX1" fmla="*/ 889748 w 889748"/>
                    <a:gd name="connsiteY1" fmla="*/ 137160 h 980656"/>
                    <a:gd name="connsiteX2" fmla="*/ 889748 w 889748"/>
                    <a:gd name="connsiteY2" fmla="*/ 851116 h 980656"/>
                    <a:gd name="connsiteX3" fmla="*/ 7620 w 889748"/>
                    <a:gd name="connsiteY3" fmla="*/ 980656 h 980656"/>
                    <a:gd name="connsiteX4" fmla="*/ 0 w 889748"/>
                    <a:gd name="connsiteY4" fmla="*/ 0 h 980656"/>
                    <a:gd name="connsiteX0" fmla="*/ 0 w 889748"/>
                    <a:gd name="connsiteY0" fmla="*/ 0 h 980656"/>
                    <a:gd name="connsiteX1" fmla="*/ 889748 w 889748"/>
                    <a:gd name="connsiteY1" fmla="*/ 137160 h 980656"/>
                    <a:gd name="connsiteX2" fmla="*/ 882128 w 889748"/>
                    <a:gd name="connsiteY2" fmla="*/ 820636 h 980656"/>
                    <a:gd name="connsiteX3" fmla="*/ 7620 w 889748"/>
                    <a:gd name="connsiteY3" fmla="*/ 980656 h 980656"/>
                    <a:gd name="connsiteX4" fmla="*/ 0 w 889748"/>
                    <a:gd name="connsiteY4" fmla="*/ 0 h 980656"/>
                    <a:gd name="connsiteX0" fmla="*/ 0 w 889748"/>
                    <a:gd name="connsiteY0" fmla="*/ 0 h 980656"/>
                    <a:gd name="connsiteX1" fmla="*/ 889748 w 889748"/>
                    <a:gd name="connsiteY1" fmla="*/ 137160 h 980656"/>
                    <a:gd name="connsiteX2" fmla="*/ 882128 w 889748"/>
                    <a:gd name="connsiteY2" fmla="*/ 820636 h 980656"/>
                    <a:gd name="connsiteX3" fmla="*/ 7620 w 889748"/>
                    <a:gd name="connsiteY3" fmla="*/ 980656 h 980656"/>
                    <a:gd name="connsiteX4" fmla="*/ 0 w 889748"/>
                    <a:gd name="connsiteY4" fmla="*/ 0 h 980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89748" h="980656">
                      <a:moveTo>
                        <a:pt x="0" y="0"/>
                      </a:moveTo>
                      <a:lnTo>
                        <a:pt x="889748" y="137160"/>
                      </a:lnTo>
                      <a:lnTo>
                        <a:pt x="882128" y="820636"/>
                      </a:lnTo>
                      <a:cubicBezTo>
                        <a:pt x="590625" y="813016"/>
                        <a:pt x="299123" y="927316"/>
                        <a:pt x="7620" y="98065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E29CD57-114E-45EA-91E8-8175C847125F}"/>
                  </a:ext>
                </a:extLst>
              </p:cNvPr>
              <p:cNvGrpSpPr/>
              <p:nvPr/>
            </p:nvGrpSpPr>
            <p:grpSpPr>
              <a:xfrm rot="10800000" flipH="1">
                <a:off x="1237009" y="4020957"/>
                <a:ext cx="1592954" cy="1601535"/>
                <a:chOff x="3069067" y="2074964"/>
                <a:chExt cx="1592954" cy="1601535"/>
              </a:xfrm>
              <a:gradFill flip="none" rotWithShape="1">
                <a:gsLst>
                  <a:gs pos="0">
                    <a:schemeClr val="accent3">
                      <a:shade val="30000"/>
                      <a:satMod val="115000"/>
                    </a:schemeClr>
                  </a:gs>
                  <a:gs pos="50000">
                    <a:schemeClr val="accent3">
                      <a:shade val="67500"/>
                      <a:satMod val="115000"/>
                    </a:schemeClr>
                  </a:gs>
                  <a:gs pos="100000">
                    <a:schemeClr val="accent3"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EEC32B6C-5C2E-4996-981E-AA85548F89DA}"/>
                    </a:ext>
                  </a:extLst>
                </p:cNvPr>
                <p:cNvSpPr/>
                <p:nvPr/>
              </p:nvSpPr>
              <p:spPr>
                <a:xfrm>
                  <a:off x="3722595" y="2181644"/>
                  <a:ext cx="939426" cy="1494855"/>
                </a:xfrm>
                <a:custGeom>
                  <a:avLst/>
                  <a:gdLst>
                    <a:gd name="connsiteX0" fmla="*/ 67431 w 954507"/>
                    <a:gd name="connsiteY0" fmla="*/ 0 h 1525335"/>
                    <a:gd name="connsiteX1" fmla="*/ 949952 w 954507"/>
                    <a:gd name="connsiteY1" fmla="*/ 1525335 h 1525335"/>
                    <a:gd name="connsiteX2" fmla="*/ 22026 w 954507"/>
                    <a:gd name="connsiteY2" fmla="*/ 708798 h 1525335"/>
                    <a:gd name="connsiteX3" fmla="*/ 0 w 954507"/>
                    <a:gd name="connsiteY3" fmla="*/ 709265 h 1525335"/>
                    <a:gd name="connsiteX4" fmla="*/ 0 w 954507"/>
                    <a:gd name="connsiteY4" fmla="*/ 779 h 1525335"/>
                    <a:gd name="connsiteX5" fmla="*/ 67431 w 954507"/>
                    <a:gd name="connsiteY5" fmla="*/ 0 h 1525335"/>
                    <a:gd name="connsiteX0" fmla="*/ 67431 w 939426"/>
                    <a:gd name="connsiteY0" fmla="*/ 0 h 1494855"/>
                    <a:gd name="connsiteX1" fmla="*/ 934712 w 939426"/>
                    <a:gd name="connsiteY1" fmla="*/ 1494855 h 1494855"/>
                    <a:gd name="connsiteX2" fmla="*/ 22026 w 939426"/>
                    <a:gd name="connsiteY2" fmla="*/ 708798 h 1494855"/>
                    <a:gd name="connsiteX3" fmla="*/ 0 w 939426"/>
                    <a:gd name="connsiteY3" fmla="*/ 709265 h 1494855"/>
                    <a:gd name="connsiteX4" fmla="*/ 0 w 939426"/>
                    <a:gd name="connsiteY4" fmla="*/ 779 h 1494855"/>
                    <a:gd name="connsiteX5" fmla="*/ 67431 w 939426"/>
                    <a:gd name="connsiteY5" fmla="*/ 0 h 1494855"/>
                    <a:gd name="connsiteX0" fmla="*/ 67431 w 939426"/>
                    <a:gd name="connsiteY0" fmla="*/ 0 h 1494855"/>
                    <a:gd name="connsiteX1" fmla="*/ 934712 w 939426"/>
                    <a:gd name="connsiteY1" fmla="*/ 1494855 h 1494855"/>
                    <a:gd name="connsiteX2" fmla="*/ 22026 w 939426"/>
                    <a:gd name="connsiteY2" fmla="*/ 708798 h 1494855"/>
                    <a:gd name="connsiteX3" fmla="*/ 0 w 939426"/>
                    <a:gd name="connsiteY3" fmla="*/ 709265 h 1494855"/>
                    <a:gd name="connsiteX4" fmla="*/ 0 w 939426"/>
                    <a:gd name="connsiteY4" fmla="*/ 779 h 1494855"/>
                    <a:gd name="connsiteX5" fmla="*/ 67431 w 939426"/>
                    <a:gd name="connsiteY5" fmla="*/ 0 h 1494855"/>
                    <a:gd name="connsiteX0" fmla="*/ 67431 w 939426"/>
                    <a:gd name="connsiteY0" fmla="*/ 0 h 1494855"/>
                    <a:gd name="connsiteX1" fmla="*/ 934712 w 939426"/>
                    <a:gd name="connsiteY1" fmla="*/ 1494855 h 1494855"/>
                    <a:gd name="connsiteX2" fmla="*/ 22026 w 939426"/>
                    <a:gd name="connsiteY2" fmla="*/ 708798 h 1494855"/>
                    <a:gd name="connsiteX3" fmla="*/ 0 w 939426"/>
                    <a:gd name="connsiteY3" fmla="*/ 709265 h 1494855"/>
                    <a:gd name="connsiteX4" fmla="*/ 0 w 939426"/>
                    <a:gd name="connsiteY4" fmla="*/ 779 h 1494855"/>
                    <a:gd name="connsiteX5" fmla="*/ 67431 w 939426"/>
                    <a:gd name="connsiteY5" fmla="*/ 0 h 1494855"/>
                    <a:gd name="connsiteX0" fmla="*/ 67431 w 939426"/>
                    <a:gd name="connsiteY0" fmla="*/ 0 h 1494855"/>
                    <a:gd name="connsiteX1" fmla="*/ 934712 w 939426"/>
                    <a:gd name="connsiteY1" fmla="*/ 1494855 h 1494855"/>
                    <a:gd name="connsiteX2" fmla="*/ 22026 w 939426"/>
                    <a:gd name="connsiteY2" fmla="*/ 708798 h 1494855"/>
                    <a:gd name="connsiteX3" fmla="*/ 0 w 939426"/>
                    <a:gd name="connsiteY3" fmla="*/ 709265 h 1494855"/>
                    <a:gd name="connsiteX4" fmla="*/ 0 w 939426"/>
                    <a:gd name="connsiteY4" fmla="*/ 779 h 1494855"/>
                    <a:gd name="connsiteX5" fmla="*/ 67431 w 939426"/>
                    <a:gd name="connsiteY5" fmla="*/ 0 h 1494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39426" h="1494855">
                      <a:moveTo>
                        <a:pt x="67431" y="0"/>
                      </a:moveTo>
                      <a:cubicBezTo>
                        <a:pt x="606587" y="34538"/>
                        <a:pt x="986465" y="686974"/>
                        <a:pt x="934712" y="1494855"/>
                      </a:cubicBezTo>
                      <a:cubicBezTo>
                        <a:pt x="727962" y="938782"/>
                        <a:pt x="390664" y="732413"/>
                        <a:pt x="22026" y="708798"/>
                      </a:cubicBezTo>
                      <a:lnTo>
                        <a:pt x="0" y="709265"/>
                      </a:lnTo>
                      <a:lnTo>
                        <a:pt x="0" y="779"/>
                      </a:lnTo>
                      <a:lnTo>
                        <a:pt x="674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0">
                  <a:extLst>
                    <a:ext uri="{FF2B5EF4-FFF2-40B4-BE49-F238E27FC236}">
                      <a16:creationId xmlns:a16="http://schemas.microsoft.com/office/drawing/2014/main" id="{4A70CBDB-F0C4-4E72-87A0-4423475C381F}"/>
                    </a:ext>
                  </a:extLst>
                </p:cNvPr>
                <p:cNvSpPr/>
                <p:nvPr/>
              </p:nvSpPr>
              <p:spPr>
                <a:xfrm>
                  <a:off x="3069067" y="2074964"/>
                  <a:ext cx="889748" cy="980656"/>
                </a:xfrm>
                <a:custGeom>
                  <a:avLst/>
                  <a:gdLst>
                    <a:gd name="connsiteX0" fmla="*/ 0 w 882128"/>
                    <a:gd name="connsiteY0" fmla="*/ 0 h 713956"/>
                    <a:gd name="connsiteX1" fmla="*/ 882128 w 882128"/>
                    <a:gd name="connsiteY1" fmla="*/ 0 h 713956"/>
                    <a:gd name="connsiteX2" fmla="*/ 882128 w 882128"/>
                    <a:gd name="connsiteY2" fmla="*/ 713956 h 713956"/>
                    <a:gd name="connsiteX3" fmla="*/ 0 w 882128"/>
                    <a:gd name="connsiteY3" fmla="*/ 713956 h 713956"/>
                    <a:gd name="connsiteX4" fmla="*/ 0 w 882128"/>
                    <a:gd name="connsiteY4" fmla="*/ 0 h 713956"/>
                    <a:gd name="connsiteX0" fmla="*/ 0 w 882128"/>
                    <a:gd name="connsiteY0" fmla="*/ 0 h 843496"/>
                    <a:gd name="connsiteX1" fmla="*/ 882128 w 882128"/>
                    <a:gd name="connsiteY1" fmla="*/ 0 h 843496"/>
                    <a:gd name="connsiteX2" fmla="*/ 882128 w 882128"/>
                    <a:gd name="connsiteY2" fmla="*/ 713956 h 843496"/>
                    <a:gd name="connsiteX3" fmla="*/ 0 w 882128"/>
                    <a:gd name="connsiteY3" fmla="*/ 843496 h 843496"/>
                    <a:gd name="connsiteX4" fmla="*/ 0 w 882128"/>
                    <a:gd name="connsiteY4" fmla="*/ 0 h 843496"/>
                    <a:gd name="connsiteX0" fmla="*/ 0 w 889748"/>
                    <a:gd name="connsiteY0" fmla="*/ 0 h 980656"/>
                    <a:gd name="connsiteX1" fmla="*/ 889748 w 889748"/>
                    <a:gd name="connsiteY1" fmla="*/ 137160 h 980656"/>
                    <a:gd name="connsiteX2" fmla="*/ 889748 w 889748"/>
                    <a:gd name="connsiteY2" fmla="*/ 851116 h 980656"/>
                    <a:gd name="connsiteX3" fmla="*/ 7620 w 889748"/>
                    <a:gd name="connsiteY3" fmla="*/ 980656 h 980656"/>
                    <a:gd name="connsiteX4" fmla="*/ 0 w 889748"/>
                    <a:gd name="connsiteY4" fmla="*/ 0 h 980656"/>
                    <a:gd name="connsiteX0" fmla="*/ 0 w 889748"/>
                    <a:gd name="connsiteY0" fmla="*/ 0 h 980656"/>
                    <a:gd name="connsiteX1" fmla="*/ 889748 w 889748"/>
                    <a:gd name="connsiteY1" fmla="*/ 137160 h 980656"/>
                    <a:gd name="connsiteX2" fmla="*/ 882128 w 889748"/>
                    <a:gd name="connsiteY2" fmla="*/ 820636 h 980656"/>
                    <a:gd name="connsiteX3" fmla="*/ 7620 w 889748"/>
                    <a:gd name="connsiteY3" fmla="*/ 980656 h 980656"/>
                    <a:gd name="connsiteX4" fmla="*/ 0 w 889748"/>
                    <a:gd name="connsiteY4" fmla="*/ 0 h 980656"/>
                    <a:gd name="connsiteX0" fmla="*/ 0 w 889748"/>
                    <a:gd name="connsiteY0" fmla="*/ 0 h 980656"/>
                    <a:gd name="connsiteX1" fmla="*/ 889748 w 889748"/>
                    <a:gd name="connsiteY1" fmla="*/ 137160 h 980656"/>
                    <a:gd name="connsiteX2" fmla="*/ 882128 w 889748"/>
                    <a:gd name="connsiteY2" fmla="*/ 820636 h 980656"/>
                    <a:gd name="connsiteX3" fmla="*/ 7620 w 889748"/>
                    <a:gd name="connsiteY3" fmla="*/ 980656 h 980656"/>
                    <a:gd name="connsiteX4" fmla="*/ 0 w 889748"/>
                    <a:gd name="connsiteY4" fmla="*/ 0 h 980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89748" h="980656">
                      <a:moveTo>
                        <a:pt x="0" y="0"/>
                      </a:moveTo>
                      <a:lnTo>
                        <a:pt x="889748" y="137160"/>
                      </a:lnTo>
                      <a:lnTo>
                        <a:pt x="882128" y="820636"/>
                      </a:lnTo>
                      <a:cubicBezTo>
                        <a:pt x="590625" y="813016"/>
                        <a:pt x="299123" y="927316"/>
                        <a:pt x="7620" y="98065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E3C3DD9-C6C5-4F84-A40F-0BABFE91EEE0}"/>
                  </a:ext>
                </a:extLst>
              </p:cNvPr>
              <p:cNvGrpSpPr/>
              <p:nvPr/>
            </p:nvGrpSpPr>
            <p:grpSpPr>
              <a:xfrm rot="16200000" flipH="1">
                <a:off x="1241299" y="1787409"/>
                <a:ext cx="1592954" cy="1601535"/>
                <a:chOff x="3069067" y="2074964"/>
                <a:chExt cx="1592954" cy="1601535"/>
              </a:xfrm>
              <a:gradFill flip="none" rotWithShape="1">
                <a:gsLst>
                  <a:gs pos="0">
                    <a:schemeClr val="accent4">
                      <a:shade val="30000"/>
                      <a:satMod val="115000"/>
                    </a:schemeClr>
                  </a:gs>
                  <a:gs pos="50000">
                    <a:schemeClr val="accent4">
                      <a:shade val="67500"/>
                      <a:satMod val="115000"/>
                    </a:schemeClr>
                  </a:gs>
                  <a:gs pos="100000">
                    <a:schemeClr val="accent4"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89F7F1D7-B75E-445E-841C-DA5E6074F775}"/>
                    </a:ext>
                  </a:extLst>
                </p:cNvPr>
                <p:cNvSpPr/>
                <p:nvPr/>
              </p:nvSpPr>
              <p:spPr>
                <a:xfrm>
                  <a:off x="3722595" y="2181644"/>
                  <a:ext cx="939426" cy="1494855"/>
                </a:xfrm>
                <a:custGeom>
                  <a:avLst/>
                  <a:gdLst>
                    <a:gd name="connsiteX0" fmla="*/ 67431 w 954507"/>
                    <a:gd name="connsiteY0" fmla="*/ 0 h 1525335"/>
                    <a:gd name="connsiteX1" fmla="*/ 949952 w 954507"/>
                    <a:gd name="connsiteY1" fmla="*/ 1525335 h 1525335"/>
                    <a:gd name="connsiteX2" fmla="*/ 22026 w 954507"/>
                    <a:gd name="connsiteY2" fmla="*/ 708798 h 1525335"/>
                    <a:gd name="connsiteX3" fmla="*/ 0 w 954507"/>
                    <a:gd name="connsiteY3" fmla="*/ 709265 h 1525335"/>
                    <a:gd name="connsiteX4" fmla="*/ 0 w 954507"/>
                    <a:gd name="connsiteY4" fmla="*/ 779 h 1525335"/>
                    <a:gd name="connsiteX5" fmla="*/ 67431 w 954507"/>
                    <a:gd name="connsiteY5" fmla="*/ 0 h 1525335"/>
                    <a:gd name="connsiteX0" fmla="*/ 67431 w 939426"/>
                    <a:gd name="connsiteY0" fmla="*/ 0 h 1494855"/>
                    <a:gd name="connsiteX1" fmla="*/ 934712 w 939426"/>
                    <a:gd name="connsiteY1" fmla="*/ 1494855 h 1494855"/>
                    <a:gd name="connsiteX2" fmla="*/ 22026 w 939426"/>
                    <a:gd name="connsiteY2" fmla="*/ 708798 h 1494855"/>
                    <a:gd name="connsiteX3" fmla="*/ 0 w 939426"/>
                    <a:gd name="connsiteY3" fmla="*/ 709265 h 1494855"/>
                    <a:gd name="connsiteX4" fmla="*/ 0 w 939426"/>
                    <a:gd name="connsiteY4" fmla="*/ 779 h 1494855"/>
                    <a:gd name="connsiteX5" fmla="*/ 67431 w 939426"/>
                    <a:gd name="connsiteY5" fmla="*/ 0 h 1494855"/>
                    <a:gd name="connsiteX0" fmla="*/ 67431 w 939426"/>
                    <a:gd name="connsiteY0" fmla="*/ 0 h 1494855"/>
                    <a:gd name="connsiteX1" fmla="*/ 934712 w 939426"/>
                    <a:gd name="connsiteY1" fmla="*/ 1494855 h 1494855"/>
                    <a:gd name="connsiteX2" fmla="*/ 22026 w 939426"/>
                    <a:gd name="connsiteY2" fmla="*/ 708798 h 1494855"/>
                    <a:gd name="connsiteX3" fmla="*/ 0 w 939426"/>
                    <a:gd name="connsiteY3" fmla="*/ 709265 h 1494855"/>
                    <a:gd name="connsiteX4" fmla="*/ 0 w 939426"/>
                    <a:gd name="connsiteY4" fmla="*/ 779 h 1494855"/>
                    <a:gd name="connsiteX5" fmla="*/ 67431 w 939426"/>
                    <a:gd name="connsiteY5" fmla="*/ 0 h 1494855"/>
                    <a:gd name="connsiteX0" fmla="*/ 67431 w 939426"/>
                    <a:gd name="connsiteY0" fmla="*/ 0 h 1494855"/>
                    <a:gd name="connsiteX1" fmla="*/ 934712 w 939426"/>
                    <a:gd name="connsiteY1" fmla="*/ 1494855 h 1494855"/>
                    <a:gd name="connsiteX2" fmla="*/ 22026 w 939426"/>
                    <a:gd name="connsiteY2" fmla="*/ 708798 h 1494855"/>
                    <a:gd name="connsiteX3" fmla="*/ 0 w 939426"/>
                    <a:gd name="connsiteY3" fmla="*/ 709265 h 1494855"/>
                    <a:gd name="connsiteX4" fmla="*/ 0 w 939426"/>
                    <a:gd name="connsiteY4" fmla="*/ 779 h 1494855"/>
                    <a:gd name="connsiteX5" fmla="*/ 67431 w 939426"/>
                    <a:gd name="connsiteY5" fmla="*/ 0 h 1494855"/>
                    <a:gd name="connsiteX0" fmla="*/ 67431 w 939426"/>
                    <a:gd name="connsiteY0" fmla="*/ 0 h 1494855"/>
                    <a:gd name="connsiteX1" fmla="*/ 934712 w 939426"/>
                    <a:gd name="connsiteY1" fmla="*/ 1494855 h 1494855"/>
                    <a:gd name="connsiteX2" fmla="*/ 22026 w 939426"/>
                    <a:gd name="connsiteY2" fmla="*/ 708798 h 1494855"/>
                    <a:gd name="connsiteX3" fmla="*/ 0 w 939426"/>
                    <a:gd name="connsiteY3" fmla="*/ 709265 h 1494855"/>
                    <a:gd name="connsiteX4" fmla="*/ 0 w 939426"/>
                    <a:gd name="connsiteY4" fmla="*/ 779 h 1494855"/>
                    <a:gd name="connsiteX5" fmla="*/ 67431 w 939426"/>
                    <a:gd name="connsiteY5" fmla="*/ 0 h 1494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39426" h="1494855">
                      <a:moveTo>
                        <a:pt x="67431" y="0"/>
                      </a:moveTo>
                      <a:cubicBezTo>
                        <a:pt x="606587" y="34538"/>
                        <a:pt x="986465" y="686974"/>
                        <a:pt x="934712" y="1494855"/>
                      </a:cubicBezTo>
                      <a:cubicBezTo>
                        <a:pt x="727962" y="938782"/>
                        <a:pt x="390664" y="732413"/>
                        <a:pt x="22026" y="708798"/>
                      </a:cubicBezTo>
                      <a:lnTo>
                        <a:pt x="0" y="709265"/>
                      </a:lnTo>
                      <a:lnTo>
                        <a:pt x="0" y="779"/>
                      </a:lnTo>
                      <a:lnTo>
                        <a:pt x="674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10">
                  <a:extLst>
                    <a:ext uri="{FF2B5EF4-FFF2-40B4-BE49-F238E27FC236}">
                      <a16:creationId xmlns:a16="http://schemas.microsoft.com/office/drawing/2014/main" id="{A0664449-6BC3-45FA-BC55-492497797117}"/>
                    </a:ext>
                  </a:extLst>
                </p:cNvPr>
                <p:cNvSpPr/>
                <p:nvPr/>
              </p:nvSpPr>
              <p:spPr>
                <a:xfrm>
                  <a:off x="3069067" y="2074964"/>
                  <a:ext cx="889748" cy="980656"/>
                </a:xfrm>
                <a:custGeom>
                  <a:avLst/>
                  <a:gdLst>
                    <a:gd name="connsiteX0" fmla="*/ 0 w 882128"/>
                    <a:gd name="connsiteY0" fmla="*/ 0 h 713956"/>
                    <a:gd name="connsiteX1" fmla="*/ 882128 w 882128"/>
                    <a:gd name="connsiteY1" fmla="*/ 0 h 713956"/>
                    <a:gd name="connsiteX2" fmla="*/ 882128 w 882128"/>
                    <a:gd name="connsiteY2" fmla="*/ 713956 h 713956"/>
                    <a:gd name="connsiteX3" fmla="*/ 0 w 882128"/>
                    <a:gd name="connsiteY3" fmla="*/ 713956 h 713956"/>
                    <a:gd name="connsiteX4" fmla="*/ 0 w 882128"/>
                    <a:gd name="connsiteY4" fmla="*/ 0 h 713956"/>
                    <a:gd name="connsiteX0" fmla="*/ 0 w 882128"/>
                    <a:gd name="connsiteY0" fmla="*/ 0 h 843496"/>
                    <a:gd name="connsiteX1" fmla="*/ 882128 w 882128"/>
                    <a:gd name="connsiteY1" fmla="*/ 0 h 843496"/>
                    <a:gd name="connsiteX2" fmla="*/ 882128 w 882128"/>
                    <a:gd name="connsiteY2" fmla="*/ 713956 h 843496"/>
                    <a:gd name="connsiteX3" fmla="*/ 0 w 882128"/>
                    <a:gd name="connsiteY3" fmla="*/ 843496 h 843496"/>
                    <a:gd name="connsiteX4" fmla="*/ 0 w 882128"/>
                    <a:gd name="connsiteY4" fmla="*/ 0 h 843496"/>
                    <a:gd name="connsiteX0" fmla="*/ 0 w 889748"/>
                    <a:gd name="connsiteY0" fmla="*/ 0 h 980656"/>
                    <a:gd name="connsiteX1" fmla="*/ 889748 w 889748"/>
                    <a:gd name="connsiteY1" fmla="*/ 137160 h 980656"/>
                    <a:gd name="connsiteX2" fmla="*/ 889748 w 889748"/>
                    <a:gd name="connsiteY2" fmla="*/ 851116 h 980656"/>
                    <a:gd name="connsiteX3" fmla="*/ 7620 w 889748"/>
                    <a:gd name="connsiteY3" fmla="*/ 980656 h 980656"/>
                    <a:gd name="connsiteX4" fmla="*/ 0 w 889748"/>
                    <a:gd name="connsiteY4" fmla="*/ 0 h 980656"/>
                    <a:gd name="connsiteX0" fmla="*/ 0 w 889748"/>
                    <a:gd name="connsiteY0" fmla="*/ 0 h 980656"/>
                    <a:gd name="connsiteX1" fmla="*/ 889748 w 889748"/>
                    <a:gd name="connsiteY1" fmla="*/ 137160 h 980656"/>
                    <a:gd name="connsiteX2" fmla="*/ 882128 w 889748"/>
                    <a:gd name="connsiteY2" fmla="*/ 820636 h 980656"/>
                    <a:gd name="connsiteX3" fmla="*/ 7620 w 889748"/>
                    <a:gd name="connsiteY3" fmla="*/ 980656 h 980656"/>
                    <a:gd name="connsiteX4" fmla="*/ 0 w 889748"/>
                    <a:gd name="connsiteY4" fmla="*/ 0 h 980656"/>
                    <a:gd name="connsiteX0" fmla="*/ 0 w 889748"/>
                    <a:gd name="connsiteY0" fmla="*/ 0 h 980656"/>
                    <a:gd name="connsiteX1" fmla="*/ 889748 w 889748"/>
                    <a:gd name="connsiteY1" fmla="*/ 137160 h 980656"/>
                    <a:gd name="connsiteX2" fmla="*/ 882128 w 889748"/>
                    <a:gd name="connsiteY2" fmla="*/ 820636 h 980656"/>
                    <a:gd name="connsiteX3" fmla="*/ 7620 w 889748"/>
                    <a:gd name="connsiteY3" fmla="*/ 980656 h 980656"/>
                    <a:gd name="connsiteX4" fmla="*/ 0 w 889748"/>
                    <a:gd name="connsiteY4" fmla="*/ 0 h 980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89748" h="980656">
                      <a:moveTo>
                        <a:pt x="0" y="0"/>
                      </a:moveTo>
                      <a:lnTo>
                        <a:pt x="889748" y="137160"/>
                      </a:lnTo>
                      <a:lnTo>
                        <a:pt x="882128" y="820636"/>
                      </a:lnTo>
                      <a:cubicBezTo>
                        <a:pt x="590625" y="813016"/>
                        <a:pt x="299123" y="927316"/>
                        <a:pt x="7620" y="98065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E7CC325-30E8-4C29-A523-55875CDA6D58}"/>
                  </a:ext>
                </a:extLst>
              </p:cNvPr>
              <p:cNvGrpSpPr/>
              <p:nvPr/>
            </p:nvGrpSpPr>
            <p:grpSpPr>
              <a:xfrm rot="5400000" flipH="1" flipV="1">
                <a:off x="2473797" y="1977077"/>
                <a:ext cx="1059686" cy="1065396"/>
                <a:chOff x="3069067" y="2074964"/>
                <a:chExt cx="1592954" cy="1601535"/>
              </a:xfr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205FC6CF-7A77-4361-9942-68714CE359BC}"/>
                    </a:ext>
                  </a:extLst>
                </p:cNvPr>
                <p:cNvSpPr/>
                <p:nvPr/>
              </p:nvSpPr>
              <p:spPr>
                <a:xfrm>
                  <a:off x="3722595" y="2181644"/>
                  <a:ext cx="939426" cy="1494855"/>
                </a:xfrm>
                <a:custGeom>
                  <a:avLst/>
                  <a:gdLst>
                    <a:gd name="connsiteX0" fmla="*/ 67431 w 954507"/>
                    <a:gd name="connsiteY0" fmla="*/ 0 h 1525335"/>
                    <a:gd name="connsiteX1" fmla="*/ 949952 w 954507"/>
                    <a:gd name="connsiteY1" fmla="*/ 1525335 h 1525335"/>
                    <a:gd name="connsiteX2" fmla="*/ 22026 w 954507"/>
                    <a:gd name="connsiteY2" fmla="*/ 708798 h 1525335"/>
                    <a:gd name="connsiteX3" fmla="*/ 0 w 954507"/>
                    <a:gd name="connsiteY3" fmla="*/ 709265 h 1525335"/>
                    <a:gd name="connsiteX4" fmla="*/ 0 w 954507"/>
                    <a:gd name="connsiteY4" fmla="*/ 779 h 1525335"/>
                    <a:gd name="connsiteX5" fmla="*/ 67431 w 954507"/>
                    <a:gd name="connsiteY5" fmla="*/ 0 h 1525335"/>
                    <a:gd name="connsiteX0" fmla="*/ 67431 w 939426"/>
                    <a:gd name="connsiteY0" fmla="*/ 0 h 1494855"/>
                    <a:gd name="connsiteX1" fmla="*/ 934712 w 939426"/>
                    <a:gd name="connsiteY1" fmla="*/ 1494855 h 1494855"/>
                    <a:gd name="connsiteX2" fmla="*/ 22026 w 939426"/>
                    <a:gd name="connsiteY2" fmla="*/ 708798 h 1494855"/>
                    <a:gd name="connsiteX3" fmla="*/ 0 w 939426"/>
                    <a:gd name="connsiteY3" fmla="*/ 709265 h 1494855"/>
                    <a:gd name="connsiteX4" fmla="*/ 0 w 939426"/>
                    <a:gd name="connsiteY4" fmla="*/ 779 h 1494855"/>
                    <a:gd name="connsiteX5" fmla="*/ 67431 w 939426"/>
                    <a:gd name="connsiteY5" fmla="*/ 0 h 1494855"/>
                    <a:gd name="connsiteX0" fmla="*/ 67431 w 939426"/>
                    <a:gd name="connsiteY0" fmla="*/ 0 h 1494855"/>
                    <a:gd name="connsiteX1" fmla="*/ 934712 w 939426"/>
                    <a:gd name="connsiteY1" fmla="*/ 1494855 h 1494855"/>
                    <a:gd name="connsiteX2" fmla="*/ 22026 w 939426"/>
                    <a:gd name="connsiteY2" fmla="*/ 708798 h 1494855"/>
                    <a:gd name="connsiteX3" fmla="*/ 0 w 939426"/>
                    <a:gd name="connsiteY3" fmla="*/ 709265 h 1494855"/>
                    <a:gd name="connsiteX4" fmla="*/ 0 w 939426"/>
                    <a:gd name="connsiteY4" fmla="*/ 779 h 1494855"/>
                    <a:gd name="connsiteX5" fmla="*/ 67431 w 939426"/>
                    <a:gd name="connsiteY5" fmla="*/ 0 h 1494855"/>
                    <a:gd name="connsiteX0" fmla="*/ 67431 w 939426"/>
                    <a:gd name="connsiteY0" fmla="*/ 0 h 1494855"/>
                    <a:gd name="connsiteX1" fmla="*/ 934712 w 939426"/>
                    <a:gd name="connsiteY1" fmla="*/ 1494855 h 1494855"/>
                    <a:gd name="connsiteX2" fmla="*/ 22026 w 939426"/>
                    <a:gd name="connsiteY2" fmla="*/ 708798 h 1494855"/>
                    <a:gd name="connsiteX3" fmla="*/ 0 w 939426"/>
                    <a:gd name="connsiteY3" fmla="*/ 709265 h 1494855"/>
                    <a:gd name="connsiteX4" fmla="*/ 0 w 939426"/>
                    <a:gd name="connsiteY4" fmla="*/ 779 h 1494855"/>
                    <a:gd name="connsiteX5" fmla="*/ 67431 w 939426"/>
                    <a:gd name="connsiteY5" fmla="*/ 0 h 1494855"/>
                    <a:gd name="connsiteX0" fmla="*/ 67431 w 939426"/>
                    <a:gd name="connsiteY0" fmla="*/ 0 h 1494855"/>
                    <a:gd name="connsiteX1" fmla="*/ 934712 w 939426"/>
                    <a:gd name="connsiteY1" fmla="*/ 1494855 h 1494855"/>
                    <a:gd name="connsiteX2" fmla="*/ 22026 w 939426"/>
                    <a:gd name="connsiteY2" fmla="*/ 708798 h 1494855"/>
                    <a:gd name="connsiteX3" fmla="*/ 0 w 939426"/>
                    <a:gd name="connsiteY3" fmla="*/ 709265 h 1494855"/>
                    <a:gd name="connsiteX4" fmla="*/ 0 w 939426"/>
                    <a:gd name="connsiteY4" fmla="*/ 779 h 1494855"/>
                    <a:gd name="connsiteX5" fmla="*/ 67431 w 939426"/>
                    <a:gd name="connsiteY5" fmla="*/ 0 h 1494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39426" h="1494855">
                      <a:moveTo>
                        <a:pt x="67431" y="0"/>
                      </a:moveTo>
                      <a:cubicBezTo>
                        <a:pt x="606587" y="34538"/>
                        <a:pt x="986465" y="686974"/>
                        <a:pt x="934712" y="1494855"/>
                      </a:cubicBezTo>
                      <a:cubicBezTo>
                        <a:pt x="727962" y="938782"/>
                        <a:pt x="390664" y="732413"/>
                        <a:pt x="22026" y="708798"/>
                      </a:cubicBezTo>
                      <a:lnTo>
                        <a:pt x="0" y="709265"/>
                      </a:lnTo>
                      <a:lnTo>
                        <a:pt x="0" y="779"/>
                      </a:lnTo>
                      <a:lnTo>
                        <a:pt x="674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10">
                  <a:extLst>
                    <a:ext uri="{FF2B5EF4-FFF2-40B4-BE49-F238E27FC236}">
                      <a16:creationId xmlns:a16="http://schemas.microsoft.com/office/drawing/2014/main" id="{5AE0DA14-04FE-40E7-B06A-EF24D8F8CAEC}"/>
                    </a:ext>
                  </a:extLst>
                </p:cNvPr>
                <p:cNvSpPr/>
                <p:nvPr/>
              </p:nvSpPr>
              <p:spPr>
                <a:xfrm>
                  <a:off x="3069067" y="2074964"/>
                  <a:ext cx="889748" cy="980656"/>
                </a:xfrm>
                <a:custGeom>
                  <a:avLst/>
                  <a:gdLst>
                    <a:gd name="connsiteX0" fmla="*/ 0 w 882128"/>
                    <a:gd name="connsiteY0" fmla="*/ 0 h 713956"/>
                    <a:gd name="connsiteX1" fmla="*/ 882128 w 882128"/>
                    <a:gd name="connsiteY1" fmla="*/ 0 h 713956"/>
                    <a:gd name="connsiteX2" fmla="*/ 882128 w 882128"/>
                    <a:gd name="connsiteY2" fmla="*/ 713956 h 713956"/>
                    <a:gd name="connsiteX3" fmla="*/ 0 w 882128"/>
                    <a:gd name="connsiteY3" fmla="*/ 713956 h 713956"/>
                    <a:gd name="connsiteX4" fmla="*/ 0 w 882128"/>
                    <a:gd name="connsiteY4" fmla="*/ 0 h 713956"/>
                    <a:gd name="connsiteX0" fmla="*/ 0 w 882128"/>
                    <a:gd name="connsiteY0" fmla="*/ 0 h 843496"/>
                    <a:gd name="connsiteX1" fmla="*/ 882128 w 882128"/>
                    <a:gd name="connsiteY1" fmla="*/ 0 h 843496"/>
                    <a:gd name="connsiteX2" fmla="*/ 882128 w 882128"/>
                    <a:gd name="connsiteY2" fmla="*/ 713956 h 843496"/>
                    <a:gd name="connsiteX3" fmla="*/ 0 w 882128"/>
                    <a:gd name="connsiteY3" fmla="*/ 843496 h 843496"/>
                    <a:gd name="connsiteX4" fmla="*/ 0 w 882128"/>
                    <a:gd name="connsiteY4" fmla="*/ 0 h 843496"/>
                    <a:gd name="connsiteX0" fmla="*/ 0 w 889748"/>
                    <a:gd name="connsiteY0" fmla="*/ 0 h 980656"/>
                    <a:gd name="connsiteX1" fmla="*/ 889748 w 889748"/>
                    <a:gd name="connsiteY1" fmla="*/ 137160 h 980656"/>
                    <a:gd name="connsiteX2" fmla="*/ 889748 w 889748"/>
                    <a:gd name="connsiteY2" fmla="*/ 851116 h 980656"/>
                    <a:gd name="connsiteX3" fmla="*/ 7620 w 889748"/>
                    <a:gd name="connsiteY3" fmla="*/ 980656 h 980656"/>
                    <a:gd name="connsiteX4" fmla="*/ 0 w 889748"/>
                    <a:gd name="connsiteY4" fmla="*/ 0 h 980656"/>
                    <a:gd name="connsiteX0" fmla="*/ 0 w 889748"/>
                    <a:gd name="connsiteY0" fmla="*/ 0 h 980656"/>
                    <a:gd name="connsiteX1" fmla="*/ 889748 w 889748"/>
                    <a:gd name="connsiteY1" fmla="*/ 137160 h 980656"/>
                    <a:gd name="connsiteX2" fmla="*/ 882128 w 889748"/>
                    <a:gd name="connsiteY2" fmla="*/ 820636 h 980656"/>
                    <a:gd name="connsiteX3" fmla="*/ 7620 w 889748"/>
                    <a:gd name="connsiteY3" fmla="*/ 980656 h 980656"/>
                    <a:gd name="connsiteX4" fmla="*/ 0 w 889748"/>
                    <a:gd name="connsiteY4" fmla="*/ 0 h 980656"/>
                    <a:gd name="connsiteX0" fmla="*/ 0 w 889748"/>
                    <a:gd name="connsiteY0" fmla="*/ 0 h 980656"/>
                    <a:gd name="connsiteX1" fmla="*/ 889748 w 889748"/>
                    <a:gd name="connsiteY1" fmla="*/ 137160 h 980656"/>
                    <a:gd name="connsiteX2" fmla="*/ 882128 w 889748"/>
                    <a:gd name="connsiteY2" fmla="*/ 820636 h 980656"/>
                    <a:gd name="connsiteX3" fmla="*/ 7620 w 889748"/>
                    <a:gd name="connsiteY3" fmla="*/ 980656 h 980656"/>
                    <a:gd name="connsiteX4" fmla="*/ 0 w 889748"/>
                    <a:gd name="connsiteY4" fmla="*/ 0 h 980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89748" h="980656">
                      <a:moveTo>
                        <a:pt x="0" y="0"/>
                      </a:moveTo>
                      <a:lnTo>
                        <a:pt x="889748" y="137160"/>
                      </a:lnTo>
                      <a:lnTo>
                        <a:pt x="882128" y="820636"/>
                      </a:lnTo>
                      <a:cubicBezTo>
                        <a:pt x="590625" y="813016"/>
                        <a:pt x="299123" y="927316"/>
                        <a:pt x="7620" y="98065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1BFEC7A-93D0-443E-8EE6-E61E9B6788F7}"/>
                  </a:ext>
                </a:extLst>
              </p:cNvPr>
              <p:cNvGrpSpPr/>
              <p:nvPr/>
            </p:nvGrpSpPr>
            <p:grpSpPr>
              <a:xfrm rot="10800000" flipH="1" flipV="1">
                <a:off x="3559585" y="3236882"/>
                <a:ext cx="1059686" cy="1065396"/>
                <a:chOff x="3069067" y="2074964"/>
                <a:chExt cx="1592954" cy="1601535"/>
              </a:xfrm>
              <a:gradFill flip="none" rotWithShape="1">
                <a:gsLst>
                  <a:gs pos="0">
                    <a:schemeClr val="accent2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8AB1333F-6E96-48E1-BDCE-21D8F5AD21C4}"/>
                    </a:ext>
                  </a:extLst>
                </p:cNvPr>
                <p:cNvSpPr/>
                <p:nvPr/>
              </p:nvSpPr>
              <p:spPr>
                <a:xfrm>
                  <a:off x="3722595" y="2181644"/>
                  <a:ext cx="939426" cy="1494855"/>
                </a:xfrm>
                <a:custGeom>
                  <a:avLst/>
                  <a:gdLst>
                    <a:gd name="connsiteX0" fmla="*/ 67431 w 954507"/>
                    <a:gd name="connsiteY0" fmla="*/ 0 h 1525335"/>
                    <a:gd name="connsiteX1" fmla="*/ 949952 w 954507"/>
                    <a:gd name="connsiteY1" fmla="*/ 1525335 h 1525335"/>
                    <a:gd name="connsiteX2" fmla="*/ 22026 w 954507"/>
                    <a:gd name="connsiteY2" fmla="*/ 708798 h 1525335"/>
                    <a:gd name="connsiteX3" fmla="*/ 0 w 954507"/>
                    <a:gd name="connsiteY3" fmla="*/ 709265 h 1525335"/>
                    <a:gd name="connsiteX4" fmla="*/ 0 w 954507"/>
                    <a:gd name="connsiteY4" fmla="*/ 779 h 1525335"/>
                    <a:gd name="connsiteX5" fmla="*/ 67431 w 954507"/>
                    <a:gd name="connsiteY5" fmla="*/ 0 h 1525335"/>
                    <a:gd name="connsiteX0" fmla="*/ 67431 w 939426"/>
                    <a:gd name="connsiteY0" fmla="*/ 0 h 1494855"/>
                    <a:gd name="connsiteX1" fmla="*/ 934712 w 939426"/>
                    <a:gd name="connsiteY1" fmla="*/ 1494855 h 1494855"/>
                    <a:gd name="connsiteX2" fmla="*/ 22026 w 939426"/>
                    <a:gd name="connsiteY2" fmla="*/ 708798 h 1494855"/>
                    <a:gd name="connsiteX3" fmla="*/ 0 w 939426"/>
                    <a:gd name="connsiteY3" fmla="*/ 709265 h 1494855"/>
                    <a:gd name="connsiteX4" fmla="*/ 0 w 939426"/>
                    <a:gd name="connsiteY4" fmla="*/ 779 h 1494855"/>
                    <a:gd name="connsiteX5" fmla="*/ 67431 w 939426"/>
                    <a:gd name="connsiteY5" fmla="*/ 0 h 1494855"/>
                    <a:gd name="connsiteX0" fmla="*/ 67431 w 939426"/>
                    <a:gd name="connsiteY0" fmla="*/ 0 h 1494855"/>
                    <a:gd name="connsiteX1" fmla="*/ 934712 w 939426"/>
                    <a:gd name="connsiteY1" fmla="*/ 1494855 h 1494855"/>
                    <a:gd name="connsiteX2" fmla="*/ 22026 w 939426"/>
                    <a:gd name="connsiteY2" fmla="*/ 708798 h 1494855"/>
                    <a:gd name="connsiteX3" fmla="*/ 0 w 939426"/>
                    <a:gd name="connsiteY3" fmla="*/ 709265 h 1494855"/>
                    <a:gd name="connsiteX4" fmla="*/ 0 w 939426"/>
                    <a:gd name="connsiteY4" fmla="*/ 779 h 1494855"/>
                    <a:gd name="connsiteX5" fmla="*/ 67431 w 939426"/>
                    <a:gd name="connsiteY5" fmla="*/ 0 h 1494855"/>
                    <a:gd name="connsiteX0" fmla="*/ 67431 w 939426"/>
                    <a:gd name="connsiteY0" fmla="*/ 0 h 1494855"/>
                    <a:gd name="connsiteX1" fmla="*/ 934712 w 939426"/>
                    <a:gd name="connsiteY1" fmla="*/ 1494855 h 1494855"/>
                    <a:gd name="connsiteX2" fmla="*/ 22026 w 939426"/>
                    <a:gd name="connsiteY2" fmla="*/ 708798 h 1494855"/>
                    <a:gd name="connsiteX3" fmla="*/ 0 w 939426"/>
                    <a:gd name="connsiteY3" fmla="*/ 709265 h 1494855"/>
                    <a:gd name="connsiteX4" fmla="*/ 0 w 939426"/>
                    <a:gd name="connsiteY4" fmla="*/ 779 h 1494855"/>
                    <a:gd name="connsiteX5" fmla="*/ 67431 w 939426"/>
                    <a:gd name="connsiteY5" fmla="*/ 0 h 1494855"/>
                    <a:gd name="connsiteX0" fmla="*/ 67431 w 939426"/>
                    <a:gd name="connsiteY0" fmla="*/ 0 h 1494855"/>
                    <a:gd name="connsiteX1" fmla="*/ 934712 w 939426"/>
                    <a:gd name="connsiteY1" fmla="*/ 1494855 h 1494855"/>
                    <a:gd name="connsiteX2" fmla="*/ 22026 w 939426"/>
                    <a:gd name="connsiteY2" fmla="*/ 708798 h 1494855"/>
                    <a:gd name="connsiteX3" fmla="*/ 0 w 939426"/>
                    <a:gd name="connsiteY3" fmla="*/ 709265 h 1494855"/>
                    <a:gd name="connsiteX4" fmla="*/ 0 w 939426"/>
                    <a:gd name="connsiteY4" fmla="*/ 779 h 1494855"/>
                    <a:gd name="connsiteX5" fmla="*/ 67431 w 939426"/>
                    <a:gd name="connsiteY5" fmla="*/ 0 h 1494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39426" h="1494855">
                      <a:moveTo>
                        <a:pt x="67431" y="0"/>
                      </a:moveTo>
                      <a:cubicBezTo>
                        <a:pt x="606587" y="34538"/>
                        <a:pt x="986465" y="686974"/>
                        <a:pt x="934712" y="1494855"/>
                      </a:cubicBezTo>
                      <a:cubicBezTo>
                        <a:pt x="727962" y="938782"/>
                        <a:pt x="390664" y="732413"/>
                        <a:pt x="22026" y="708798"/>
                      </a:cubicBezTo>
                      <a:lnTo>
                        <a:pt x="0" y="709265"/>
                      </a:lnTo>
                      <a:lnTo>
                        <a:pt x="0" y="779"/>
                      </a:lnTo>
                      <a:lnTo>
                        <a:pt x="674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10">
                  <a:extLst>
                    <a:ext uri="{FF2B5EF4-FFF2-40B4-BE49-F238E27FC236}">
                      <a16:creationId xmlns:a16="http://schemas.microsoft.com/office/drawing/2014/main" id="{35E8131E-5DD0-430D-9A3F-D799BC763F08}"/>
                    </a:ext>
                  </a:extLst>
                </p:cNvPr>
                <p:cNvSpPr/>
                <p:nvPr/>
              </p:nvSpPr>
              <p:spPr>
                <a:xfrm>
                  <a:off x="3069067" y="2074964"/>
                  <a:ext cx="889748" cy="980656"/>
                </a:xfrm>
                <a:custGeom>
                  <a:avLst/>
                  <a:gdLst>
                    <a:gd name="connsiteX0" fmla="*/ 0 w 882128"/>
                    <a:gd name="connsiteY0" fmla="*/ 0 h 713956"/>
                    <a:gd name="connsiteX1" fmla="*/ 882128 w 882128"/>
                    <a:gd name="connsiteY1" fmla="*/ 0 h 713956"/>
                    <a:gd name="connsiteX2" fmla="*/ 882128 w 882128"/>
                    <a:gd name="connsiteY2" fmla="*/ 713956 h 713956"/>
                    <a:gd name="connsiteX3" fmla="*/ 0 w 882128"/>
                    <a:gd name="connsiteY3" fmla="*/ 713956 h 713956"/>
                    <a:gd name="connsiteX4" fmla="*/ 0 w 882128"/>
                    <a:gd name="connsiteY4" fmla="*/ 0 h 713956"/>
                    <a:gd name="connsiteX0" fmla="*/ 0 w 882128"/>
                    <a:gd name="connsiteY0" fmla="*/ 0 h 843496"/>
                    <a:gd name="connsiteX1" fmla="*/ 882128 w 882128"/>
                    <a:gd name="connsiteY1" fmla="*/ 0 h 843496"/>
                    <a:gd name="connsiteX2" fmla="*/ 882128 w 882128"/>
                    <a:gd name="connsiteY2" fmla="*/ 713956 h 843496"/>
                    <a:gd name="connsiteX3" fmla="*/ 0 w 882128"/>
                    <a:gd name="connsiteY3" fmla="*/ 843496 h 843496"/>
                    <a:gd name="connsiteX4" fmla="*/ 0 w 882128"/>
                    <a:gd name="connsiteY4" fmla="*/ 0 h 843496"/>
                    <a:gd name="connsiteX0" fmla="*/ 0 w 889748"/>
                    <a:gd name="connsiteY0" fmla="*/ 0 h 980656"/>
                    <a:gd name="connsiteX1" fmla="*/ 889748 w 889748"/>
                    <a:gd name="connsiteY1" fmla="*/ 137160 h 980656"/>
                    <a:gd name="connsiteX2" fmla="*/ 889748 w 889748"/>
                    <a:gd name="connsiteY2" fmla="*/ 851116 h 980656"/>
                    <a:gd name="connsiteX3" fmla="*/ 7620 w 889748"/>
                    <a:gd name="connsiteY3" fmla="*/ 980656 h 980656"/>
                    <a:gd name="connsiteX4" fmla="*/ 0 w 889748"/>
                    <a:gd name="connsiteY4" fmla="*/ 0 h 980656"/>
                    <a:gd name="connsiteX0" fmla="*/ 0 w 889748"/>
                    <a:gd name="connsiteY0" fmla="*/ 0 h 980656"/>
                    <a:gd name="connsiteX1" fmla="*/ 889748 w 889748"/>
                    <a:gd name="connsiteY1" fmla="*/ 137160 h 980656"/>
                    <a:gd name="connsiteX2" fmla="*/ 882128 w 889748"/>
                    <a:gd name="connsiteY2" fmla="*/ 820636 h 980656"/>
                    <a:gd name="connsiteX3" fmla="*/ 7620 w 889748"/>
                    <a:gd name="connsiteY3" fmla="*/ 980656 h 980656"/>
                    <a:gd name="connsiteX4" fmla="*/ 0 w 889748"/>
                    <a:gd name="connsiteY4" fmla="*/ 0 h 980656"/>
                    <a:gd name="connsiteX0" fmla="*/ 0 w 889748"/>
                    <a:gd name="connsiteY0" fmla="*/ 0 h 980656"/>
                    <a:gd name="connsiteX1" fmla="*/ 889748 w 889748"/>
                    <a:gd name="connsiteY1" fmla="*/ 137160 h 980656"/>
                    <a:gd name="connsiteX2" fmla="*/ 882128 w 889748"/>
                    <a:gd name="connsiteY2" fmla="*/ 820636 h 980656"/>
                    <a:gd name="connsiteX3" fmla="*/ 7620 w 889748"/>
                    <a:gd name="connsiteY3" fmla="*/ 980656 h 980656"/>
                    <a:gd name="connsiteX4" fmla="*/ 0 w 889748"/>
                    <a:gd name="connsiteY4" fmla="*/ 0 h 980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89748" h="980656">
                      <a:moveTo>
                        <a:pt x="0" y="0"/>
                      </a:moveTo>
                      <a:lnTo>
                        <a:pt x="889748" y="137160"/>
                      </a:lnTo>
                      <a:lnTo>
                        <a:pt x="882128" y="820636"/>
                      </a:lnTo>
                      <a:cubicBezTo>
                        <a:pt x="590625" y="813016"/>
                        <a:pt x="299123" y="927316"/>
                        <a:pt x="7620" y="98065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E6E5608-A129-4ADE-A834-69CA0FFA680A}"/>
                  </a:ext>
                </a:extLst>
              </p:cNvPr>
              <p:cNvGrpSpPr/>
              <p:nvPr/>
            </p:nvGrpSpPr>
            <p:grpSpPr>
              <a:xfrm rot="16200000" flipH="1" flipV="1">
                <a:off x="2473797" y="4305913"/>
                <a:ext cx="1059686" cy="1065396"/>
                <a:chOff x="3069067" y="2074964"/>
                <a:chExt cx="1592954" cy="1601535"/>
              </a:xfrm>
              <a:gradFill flip="none" rotWithShape="1">
                <a:gsLst>
                  <a:gs pos="0">
                    <a:schemeClr val="accent3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3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3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85DFB4F4-7D88-4960-A09E-9E3858DE12D2}"/>
                    </a:ext>
                  </a:extLst>
                </p:cNvPr>
                <p:cNvSpPr/>
                <p:nvPr/>
              </p:nvSpPr>
              <p:spPr>
                <a:xfrm>
                  <a:off x="3722595" y="2181644"/>
                  <a:ext cx="939426" cy="1494855"/>
                </a:xfrm>
                <a:custGeom>
                  <a:avLst/>
                  <a:gdLst>
                    <a:gd name="connsiteX0" fmla="*/ 67431 w 954507"/>
                    <a:gd name="connsiteY0" fmla="*/ 0 h 1525335"/>
                    <a:gd name="connsiteX1" fmla="*/ 949952 w 954507"/>
                    <a:gd name="connsiteY1" fmla="*/ 1525335 h 1525335"/>
                    <a:gd name="connsiteX2" fmla="*/ 22026 w 954507"/>
                    <a:gd name="connsiteY2" fmla="*/ 708798 h 1525335"/>
                    <a:gd name="connsiteX3" fmla="*/ 0 w 954507"/>
                    <a:gd name="connsiteY3" fmla="*/ 709265 h 1525335"/>
                    <a:gd name="connsiteX4" fmla="*/ 0 w 954507"/>
                    <a:gd name="connsiteY4" fmla="*/ 779 h 1525335"/>
                    <a:gd name="connsiteX5" fmla="*/ 67431 w 954507"/>
                    <a:gd name="connsiteY5" fmla="*/ 0 h 1525335"/>
                    <a:gd name="connsiteX0" fmla="*/ 67431 w 939426"/>
                    <a:gd name="connsiteY0" fmla="*/ 0 h 1494855"/>
                    <a:gd name="connsiteX1" fmla="*/ 934712 w 939426"/>
                    <a:gd name="connsiteY1" fmla="*/ 1494855 h 1494855"/>
                    <a:gd name="connsiteX2" fmla="*/ 22026 w 939426"/>
                    <a:gd name="connsiteY2" fmla="*/ 708798 h 1494855"/>
                    <a:gd name="connsiteX3" fmla="*/ 0 w 939426"/>
                    <a:gd name="connsiteY3" fmla="*/ 709265 h 1494855"/>
                    <a:gd name="connsiteX4" fmla="*/ 0 w 939426"/>
                    <a:gd name="connsiteY4" fmla="*/ 779 h 1494855"/>
                    <a:gd name="connsiteX5" fmla="*/ 67431 w 939426"/>
                    <a:gd name="connsiteY5" fmla="*/ 0 h 1494855"/>
                    <a:gd name="connsiteX0" fmla="*/ 67431 w 939426"/>
                    <a:gd name="connsiteY0" fmla="*/ 0 h 1494855"/>
                    <a:gd name="connsiteX1" fmla="*/ 934712 w 939426"/>
                    <a:gd name="connsiteY1" fmla="*/ 1494855 h 1494855"/>
                    <a:gd name="connsiteX2" fmla="*/ 22026 w 939426"/>
                    <a:gd name="connsiteY2" fmla="*/ 708798 h 1494855"/>
                    <a:gd name="connsiteX3" fmla="*/ 0 w 939426"/>
                    <a:gd name="connsiteY3" fmla="*/ 709265 h 1494855"/>
                    <a:gd name="connsiteX4" fmla="*/ 0 w 939426"/>
                    <a:gd name="connsiteY4" fmla="*/ 779 h 1494855"/>
                    <a:gd name="connsiteX5" fmla="*/ 67431 w 939426"/>
                    <a:gd name="connsiteY5" fmla="*/ 0 h 1494855"/>
                    <a:gd name="connsiteX0" fmla="*/ 67431 w 939426"/>
                    <a:gd name="connsiteY0" fmla="*/ 0 h 1494855"/>
                    <a:gd name="connsiteX1" fmla="*/ 934712 w 939426"/>
                    <a:gd name="connsiteY1" fmla="*/ 1494855 h 1494855"/>
                    <a:gd name="connsiteX2" fmla="*/ 22026 w 939426"/>
                    <a:gd name="connsiteY2" fmla="*/ 708798 h 1494855"/>
                    <a:gd name="connsiteX3" fmla="*/ 0 w 939426"/>
                    <a:gd name="connsiteY3" fmla="*/ 709265 h 1494855"/>
                    <a:gd name="connsiteX4" fmla="*/ 0 w 939426"/>
                    <a:gd name="connsiteY4" fmla="*/ 779 h 1494855"/>
                    <a:gd name="connsiteX5" fmla="*/ 67431 w 939426"/>
                    <a:gd name="connsiteY5" fmla="*/ 0 h 1494855"/>
                    <a:gd name="connsiteX0" fmla="*/ 67431 w 939426"/>
                    <a:gd name="connsiteY0" fmla="*/ 0 h 1494855"/>
                    <a:gd name="connsiteX1" fmla="*/ 934712 w 939426"/>
                    <a:gd name="connsiteY1" fmla="*/ 1494855 h 1494855"/>
                    <a:gd name="connsiteX2" fmla="*/ 22026 w 939426"/>
                    <a:gd name="connsiteY2" fmla="*/ 708798 h 1494855"/>
                    <a:gd name="connsiteX3" fmla="*/ 0 w 939426"/>
                    <a:gd name="connsiteY3" fmla="*/ 709265 h 1494855"/>
                    <a:gd name="connsiteX4" fmla="*/ 0 w 939426"/>
                    <a:gd name="connsiteY4" fmla="*/ 779 h 1494855"/>
                    <a:gd name="connsiteX5" fmla="*/ 67431 w 939426"/>
                    <a:gd name="connsiteY5" fmla="*/ 0 h 1494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39426" h="1494855">
                      <a:moveTo>
                        <a:pt x="67431" y="0"/>
                      </a:moveTo>
                      <a:cubicBezTo>
                        <a:pt x="606587" y="34538"/>
                        <a:pt x="986465" y="686974"/>
                        <a:pt x="934712" y="1494855"/>
                      </a:cubicBezTo>
                      <a:cubicBezTo>
                        <a:pt x="727962" y="938782"/>
                        <a:pt x="390664" y="732413"/>
                        <a:pt x="22026" y="708798"/>
                      </a:cubicBezTo>
                      <a:lnTo>
                        <a:pt x="0" y="709265"/>
                      </a:lnTo>
                      <a:lnTo>
                        <a:pt x="0" y="779"/>
                      </a:lnTo>
                      <a:lnTo>
                        <a:pt x="674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10">
                  <a:extLst>
                    <a:ext uri="{FF2B5EF4-FFF2-40B4-BE49-F238E27FC236}">
                      <a16:creationId xmlns:a16="http://schemas.microsoft.com/office/drawing/2014/main" id="{804385F1-DE32-4968-B2D1-7D8037DA73F7}"/>
                    </a:ext>
                  </a:extLst>
                </p:cNvPr>
                <p:cNvSpPr/>
                <p:nvPr/>
              </p:nvSpPr>
              <p:spPr>
                <a:xfrm>
                  <a:off x="3069067" y="2074964"/>
                  <a:ext cx="889748" cy="980656"/>
                </a:xfrm>
                <a:custGeom>
                  <a:avLst/>
                  <a:gdLst>
                    <a:gd name="connsiteX0" fmla="*/ 0 w 882128"/>
                    <a:gd name="connsiteY0" fmla="*/ 0 h 713956"/>
                    <a:gd name="connsiteX1" fmla="*/ 882128 w 882128"/>
                    <a:gd name="connsiteY1" fmla="*/ 0 h 713956"/>
                    <a:gd name="connsiteX2" fmla="*/ 882128 w 882128"/>
                    <a:gd name="connsiteY2" fmla="*/ 713956 h 713956"/>
                    <a:gd name="connsiteX3" fmla="*/ 0 w 882128"/>
                    <a:gd name="connsiteY3" fmla="*/ 713956 h 713956"/>
                    <a:gd name="connsiteX4" fmla="*/ 0 w 882128"/>
                    <a:gd name="connsiteY4" fmla="*/ 0 h 713956"/>
                    <a:gd name="connsiteX0" fmla="*/ 0 w 882128"/>
                    <a:gd name="connsiteY0" fmla="*/ 0 h 843496"/>
                    <a:gd name="connsiteX1" fmla="*/ 882128 w 882128"/>
                    <a:gd name="connsiteY1" fmla="*/ 0 h 843496"/>
                    <a:gd name="connsiteX2" fmla="*/ 882128 w 882128"/>
                    <a:gd name="connsiteY2" fmla="*/ 713956 h 843496"/>
                    <a:gd name="connsiteX3" fmla="*/ 0 w 882128"/>
                    <a:gd name="connsiteY3" fmla="*/ 843496 h 843496"/>
                    <a:gd name="connsiteX4" fmla="*/ 0 w 882128"/>
                    <a:gd name="connsiteY4" fmla="*/ 0 h 843496"/>
                    <a:gd name="connsiteX0" fmla="*/ 0 w 889748"/>
                    <a:gd name="connsiteY0" fmla="*/ 0 h 980656"/>
                    <a:gd name="connsiteX1" fmla="*/ 889748 w 889748"/>
                    <a:gd name="connsiteY1" fmla="*/ 137160 h 980656"/>
                    <a:gd name="connsiteX2" fmla="*/ 889748 w 889748"/>
                    <a:gd name="connsiteY2" fmla="*/ 851116 h 980656"/>
                    <a:gd name="connsiteX3" fmla="*/ 7620 w 889748"/>
                    <a:gd name="connsiteY3" fmla="*/ 980656 h 980656"/>
                    <a:gd name="connsiteX4" fmla="*/ 0 w 889748"/>
                    <a:gd name="connsiteY4" fmla="*/ 0 h 980656"/>
                    <a:gd name="connsiteX0" fmla="*/ 0 w 889748"/>
                    <a:gd name="connsiteY0" fmla="*/ 0 h 980656"/>
                    <a:gd name="connsiteX1" fmla="*/ 889748 w 889748"/>
                    <a:gd name="connsiteY1" fmla="*/ 137160 h 980656"/>
                    <a:gd name="connsiteX2" fmla="*/ 882128 w 889748"/>
                    <a:gd name="connsiteY2" fmla="*/ 820636 h 980656"/>
                    <a:gd name="connsiteX3" fmla="*/ 7620 w 889748"/>
                    <a:gd name="connsiteY3" fmla="*/ 980656 h 980656"/>
                    <a:gd name="connsiteX4" fmla="*/ 0 w 889748"/>
                    <a:gd name="connsiteY4" fmla="*/ 0 h 980656"/>
                    <a:gd name="connsiteX0" fmla="*/ 0 w 889748"/>
                    <a:gd name="connsiteY0" fmla="*/ 0 h 980656"/>
                    <a:gd name="connsiteX1" fmla="*/ 889748 w 889748"/>
                    <a:gd name="connsiteY1" fmla="*/ 137160 h 980656"/>
                    <a:gd name="connsiteX2" fmla="*/ 882128 w 889748"/>
                    <a:gd name="connsiteY2" fmla="*/ 820636 h 980656"/>
                    <a:gd name="connsiteX3" fmla="*/ 7620 w 889748"/>
                    <a:gd name="connsiteY3" fmla="*/ 980656 h 980656"/>
                    <a:gd name="connsiteX4" fmla="*/ 0 w 889748"/>
                    <a:gd name="connsiteY4" fmla="*/ 0 h 980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89748" h="980656">
                      <a:moveTo>
                        <a:pt x="0" y="0"/>
                      </a:moveTo>
                      <a:lnTo>
                        <a:pt x="889748" y="137160"/>
                      </a:lnTo>
                      <a:lnTo>
                        <a:pt x="882128" y="820636"/>
                      </a:lnTo>
                      <a:cubicBezTo>
                        <a:pt x="590625" y="813016"/>
                        <a:pt x="299123" y="927316"/>
                        <a:pt x="7620" y="98065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CD41A55-52BC-4F5C-8A0E-1A28751E9D70}"/>
                  </a:ext>
                </a:extLst>
              </p:cNvPr>
              <p:cNvGrpSpPr/>
              <p:nvPr/>
            </p:nvGrpSpPr>
            <p:grpSpPr>
              <a:xfrm flipH="1" flipV="1">
                <a:off x="1301289" y="3098655"/>
                <a:ext cx="1059686" cy="1065396"/>
                <a:chOff x="3069067" y="2074964"/>
                <a:chExt cx="1592954" cy="1601535"/>
              </a:xfrm>
              <a:gradFill flip="none" rotWithShape="1">
                <a:gsLst>
                  <a:gs pos="0">
                    <a:schemeClr val="accent4">
                      <a:shade val="30000"/>
                      <a:satMod val="115000"/>
                    </a:schemeClr>
                  </a:gs>
                  <a:gs pos="50000">
                    <a:schemeClr val="accent4">
                      <a:shade val="67500"/>
                      <a:satMod val="115000"/>
                    </a:schemeClr>
                  </a:gs>
                  <a:gs pos="100000">
                    <a:schemeClr val="accent4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479C083F-D263-493E-9680-CFD41910D3E6}"/>
                    </a:ext>
                  </a:extLst>
                </p:cNvPr>
                <p:cNvSpPr/>
                <p:nvPr/>
              </p:nvSpPr>
              <p:spPr>
                <a:xfrm>
                  <a:off x="3722595" y="2181644"/>
                  <a:ext cx="939426" cy="1494855"/>
                </a:xfrm>
                <a:custGeom>
                  <a:avLst/>
                  <a:gdLst>
                    <a:gd name="connsiteX0" fmla="*/ 67431 w 954507"/>
                    <a:gd name="connsiteY0" fmla="*/ 0 h 1525335"/>
                    <a:gd name="connsiteX1" fmla="*/ 949952 w 954507"/>
                    <a:gd name="connsiteY1" fmla="*/ 1525335 h 1525335"/>
                    <a:gd name="connsiteX2" fmla="*/ 22026 w 954507"/>
                    <a:gd name="connsiteY2" fmla="*/ 708798 h 1525335"/>
                    <a:gd name="connsiteX3" fmla="*/ 0 w 954507"/>
                    <a:gd name="connsiteY3" fmla="*/ 709265 h 1525335"/>
                    <a:gd name="connsiteX4" fmla="*/ 0 w 954507"/>
                    <a:gd name="connsiteY4" fmla="*/ 779 h 1525335"/>
                    <a:gd name="connsiteX5" fmla="*/ 67431 w 954507"/>
                    <a:gd name="connsiteY5" fmla="*/ 0 h 1525335"/>
                    <a:gd name="connsiteX0" fmla="*/ 67431 w 939426"/>
                    <a:gd name="connsiteY0" fmla="*/ 0 h 1494855"/>
                    <a:gd name="connsiteX1" fmla="*/ 934712 w 939426"/>
                    <a:gd name="connsiteY1" fmla="*/ 1494855 h 1494855"/>
                    <a:gd name="connsiteX2" fmla="*/ 22026 w 939426"/>
                    <a:gd name="connsiteY2" fmla="*/ 708798 h 1494855"/>
                    <a:gd name="connsiteX3" fmla="*/ 0 w 939426"/>
                    <a:gd name="connsiteY3" fmla="*/ 709265 h 1494855"/>
                    <a:gd name="connsiteX4" fmla="*/ 0 w 939426"/>
                    <a:gd name="connsiteY4" fmla="*/ 779 h 1494855"/>
                    <a:gd name="connsiteX5" fmla="*/ 67431 w 939426"/>
                    <a:gd name="connsiteY5" fmla="*/ 0 h 1494855"/>
                    <a:gd name="connsiteX0" fmla="*/ 67431 w 939426"/>
                    <a:gd name="connsiteY0" fmla="*/ 0 h 1494855"/>
                    <a:gd name="connsiteX1" fmla="*/ 934712 w 939426"/>
                    <a:gd name="connsiteY1" fmla="*/ 1494855 h 1494855"/>
                    <a:gd name="connsiteX2" fmla="*/ 22026 w 939426"/>
                    <a:gd name="connsiteY2" fmla="*/ 708798 h 1494855"/>
                    <a:gd name="connsiteX3" fmla="*/ 0 w 939426"/>
                    <a:gd name="connsiteY3" fmla="*/ 709265 h 1494855"/>
                    <a:gd name="connsiteX4" fmla="*/ 0 w 939426"/>
                    <a:gd name="connsiteY4" fmla="*/ 779 h 1494855"/>
                    <a:gd name="connsiteX5" fmla="*/ 67431 w 939426"/>
                    <a:gd name="connsiteY5" fmla="*/ 0 h 1494855"/>
                    <a:gd name="connsiteX0" fmla="*/ 67431 w 939426"/>
                    <a:gd name="connsiteY0" fmla="*/ 0 h 1494855"/>
                    <a:gd name="connsiteX1" fmla="*/ 934712 w 939426"/>
                    <a:gd name="connsiteY1" fmla="*/ 1494855 h 1494855"/>
                    <a:gd name="connsiteX2" fmla="*/ 22026 w 939426"/>
                    <a:gd name="connsiteY2" fmla="*/ 708798 h 1494855"/>
                    <a:gd name="connsiteX3" fmla="*/ 0 w 939426"/>
                    <a:gd name="connsiteY3" fmla="*/ 709265 h 1494855"/>
                    <a:gd name="connsiteX4" fmla="*/ 0 w 939426"/>
                    <a:gd name="connsiteY4" fmla="*/ 779 h 1494855"/>
                    <a:gd name="connsiteX5" fmla="*/ 67431 w 939426"/>
                    <a:gd name="connsiteY5" fmla="*/ 0 h 1494855"/>
                    <a:gd name="connsiteX0" fmla="*/ 67431 w 939426"/>
                    <a:gd name="connsiteY0" fmla="*/ 0 h 1494855"/>
                    <a:gd name="connsiteX1" fmla="*/ 934712 w 939426"/>
                    <a:gd name="connsiteY1" fmla="*/ 1494855 h 1494855"/>
                    <a:gd name="connsiteX2" fmla="*/ 22026 w 939426"/>
                    <a:gd name="connsiteY2" fmla="*/ 708798 h 1494855"/>
                    <a:gd name="connsiteX3" fmla="*/ 0 w 939426"/>
                    <a:gd name="connsiteY3" fmla="*/ 709265 h 1494855"/>
                    <a:gd name="connsiteX4" fmla="*/ 0 w 939426"/>
                    <a:gd name="connsiteY4" fmla="*/ 779 h 1494855"/>
                    <a:gd name="connsiteX5" fmla="*/ 67431 w 939426"/>
                    <a:gd name="connsiteY5" fmla="*/ 0 h 1494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39426" h="1494855">
                      <a:moveTo>
                        <a:pt x="67431" y="0"/>
                      </a:moveTo>
                      <a:cubicBezTo>
                        <a:pt x="606587" y="34538"/>
                        <a:pt x="986465" y="686974"/>
                        <a:pt x="934712" y="1494855"/>
                      </a:cubicBezTo>
                      <a:cubicBezTo>
                        <a:pt x="727962" y="938782"/>
                        <a:pt x="390664" y="732413"/>
                        <a:pt x="22026" y="708798"/>
                      </a:cubicBezTo>
                      <a:lnTo>
                        <a:pt x="0" y="709265"/>
                      </a:lnTo>
                      <a:lnTo>
                        <a:pt x="0" y="779"/>
                      </a:lnTo>
                      <a:lnTo>
                        <a:pt x="674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10">
                  <a:extLst>
                    <a:ext uri="{FF2B5EF4-FFF2-40B4-BE49-F238E27FC236}">
                      <a16:creationId xmlns:a16="http://schemas.microsoft.com/office/drawing/2014/main" id="{C7D5B69F-4B2E-432D-A2B8-D2A2C92FF72B}"/>
                    </a:ext>
                  </a:extLst>
                </p:cNvPr>
                <p:cNvSpPr/>
                <p:nvPr/>
              </p:nvSpPr>
              <p:spPr>
                <a:xfrm>
                  <a:off x="3069067" y="2074964"/>
                  <a:ext cx="889748" cy="980656"/>
                </a:xfrm>
                <a:custGeom>
                  <a:avLst/>
                  <a:gdLst>
                    <a:gd name="connsiteX0" fmla="*/ 0 w 882128"/>
                    <a:gd name="connsiteY0" fmla="*/ 0 h 713956"/>
                    <a:gd name="connsiteX1" fmla="*/ 882128 w 882128"/>
                    <a:gd name="connsiteY1" fmla="*/ 0 h 713956"/>
                    <a:gd name="connsiteX2" fmla="*/ 882128 w 882128"/>
                    <a:gd name="connsiteY2" fmla="*/ 713956 h 713956"/>
                    <a:gd name="connsiteX3" fmla="*/ 0 w 882128"/>
                    <a:gd name="connsiteY3" fmla="*/ 713956 h 713956"/>
                    <a:gd name="connsiteX4" fmla="*/ 0 w 882128"/>
                    <a:gd name="connsiteY4" fmla="*/ 0 h 713956"/>
                    <a:gd name="connsiteX0" fmla="*/ 0 w 882128"/>
                    <a:gd name="connsiteY0" fmla="*/ 0 h 843496"/>
                    <a:gd name="connsiteX1" fmla="*/ 882128 w 882128"/>
                    <a:gd name="connsiteY1" fmla="*/ 0 h 843496"/>
                    <a:gd name="connsiteX2" fmla="*/ 882128 w 882128"/>
                    <a:gd name="connsiteY2" fmla="*/ 713956 h 843496"/>
                    <a:gd name="connsiteX3" fmla="*/ 0 w 882128"/>
                    <a:gd name="connsiteY3" fmla="*/ 843496 h 843496"/>
                    <a:gd name="connsiteX4" fmla="*/ 0 w 882128"/>
                    <a:gd name="connsiteY4" fmla="*/ 0 h 843496"/>
                    <a:gd name="connsiteX0" fmla="*/ 0 w 889748"/>
                    <a:gd name="connsiteY0" fmla="*/ 0 h 980656"/>
                    <a:gd name="connsiteX1" fmla="*/ 889748 w 889748"/>
                    <a:gd name="connsiteY1" fmla="*/ 137160 h 980656"/>
                    <a:gd name="connsiteX2" fmla="*/ 889748 w 889748"/>
                    <a:gd name="connsiteY2" fmla="*/ 851116 h 980656"/>
                    <a:gd name="connsiteX3" fmla="*/ 7620 w 889748"/>
                    <a:gd name="connsiteY3" fmla="*/ 980656 h 980656"/>
                    <a:gd name="connsiteX4" fmla="*/ 0 w 889748"/>
                    <a:gd name="connsiteY4" fmla="*/ 0 h 980656"/>
                    <a:gd name="connsiteX0" fmla="*/ 0 w 889748"/>
                    <a:gd name="connsiteY0" fmla="*/ 0 h 980656"/>
                    <a:gd name="connsiteX1" fmla="*/ 889748 w 889748"/>
                    <a:gd name="connsiteY1" fmla="*/ 137160 h 980656"/>
                    <a:gd name="connsiteX2" fmla="*/ 882128 w 889748"/>
                    <a:gd name="connsiteY2" fmla="*/ 820636 h 980656"/>
                    <a:gd name="connsiteX3" fmla="*/ 7620 w 889748"/>
                    <a:gd name="connsiteY3" fmla="*/ 980656 h 980656"/>
                    <a:gd name="connsiteX4" fmla="*/ 0 w 889748"/>
                    <a:gd name="connsiteY4" fmla="*/ 0 h 980656"/>
                    <a:gd name="connsiteX0" fmla="*/ 0 w 889748"/>
                    <a:gd name="connsiteY0" fmla="*/ 0 h 980656"/>
                    <a:gd name="connsiteX1" fmla="*/ 889748 w 889748"/>
                    <a:gd name="connsiteY1" fmla="*/ 137160 h 980656"/>
                    <a:gd name="connsiteX2" fmla="*/ 882128 w 889748"/>
                    <a:gd name="connsiteY2" fmla="*/ 820636 h 980656"/>
                    <a:gd name="connsiteX3" fmla="*/ 7620 w 889748"/>
                    <a:gd name="connsiteY3" fmla="*/ 980656 h 980656"/>
                    <a:gd name="connsiteX4" fmla="*/ 0 w 889748"/>
                    <a:gd name="connsiteY4" fmla="*/ 0 h 980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89748" h="980656">
                      <a:moveTo>
                        <a:pt x="0" y="0"/>
                      </a:moveTo>
                      <a:lnTo>
                        <a:pt x="889748" y="137160"/>
                      </a:lnTo>
                      <a:lnTo>
                        <a:pt x="882128" y="820636"/>
                      </a:lnTo>
                      <a:cubicBezTo>
                        <a:pt x="590625" y="813016"/>
                        <a:pt x="299123" y="927316"/>
                        <a:pt x="7620" y="98065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5B4C8E2-70E0-4565-9D4F-C55EE95D62BB}"/>
                </a:ext>
              </a:extLst>
            </p:cNvPr>
            <p:cNvGrpSpPr/>
            <p:nvPr/>
          </p:nvGrpSpPr>
          <p:grpSpPr>
            <a:xfrm>
              <a:off x="6602171" y="1422367"/>
              <a:ext cx="5144375" cy="5007458"/>
              <a:chOff x="6936463" y="1422367"/>
              <a:chExt cx="5144375" cy="5007458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8E99B8E2-2943-4FDD-B083-EA467825368B}"/>
                  </a:ext>
                </a:extLst>
              </p:cNvPr>
              <p:cNvGrpSpPr/>
              <p:nvPr/>
            </p:nvGrpSpPr>
            <p:grpSpPr>
              <a:xfrm>
                <a:off x="6936463" y="1422367"/>
                <a:ext cx="5069071" cy="1323439"/>
                <a:chOff x="6936463" y="1422367"/>
                <a:chExt cx="5069071" cy="1323439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45B25610-E056-4FB3-842F-6A108CE2BE0B}"/>
                    </a:ext>
                  </a:extLst>
                </p:cNvPr>
                <p:cNvGrpSpPr/>
                <p:nvPr/>
              </p:nvGrpSpPr>
              <p:grpSpPr>
                <a:xfrm>
                  <a:off x="6936463" y="1565331"/>
                  <a:ext cx="918451" cy="914400"/>
                  <a:chOff x="8522644" y="1042491"/>
                  <a:chExt cx="918451" cy="914400"/>
                </a:xfrm>
              </p:grpSpPr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746851E7-8790-412C-8F18-D50B1CAE8AE2}"/>
                      </a:ext>
                    </a:extLst>
                  </p:cNvPr>
                  <p:cNvSpPr/>
                  <p:nvPr/>
                </p:nvSpPr>
                <p:spPr>
                  <a:xfrm>
                    <a:off x="8522644" y="1042491"/>
                    <a:ext cx="914400" cy="914400"/>
                  </a:xfrm>
                  <a:prstGeom prst="ellipse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BE34308-6E8A-4B79-990C-5FF51AF61A86}"/>
                      </a:ext>
                    </a:extLst>
                  </p:cNvPr>
                  <p:cNvSpPr txBox="1"/>
                  <p:nvPr/>
                </p:nvSpPr>
                <p:spPr>
                  <a:xfrm>
                    <a:off x="8522644" y="1279339"/>
                    <a:ext cx="91845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smtClean="0">
                        <a:solidFill>
                          <a:schemeClr val="bg1"/>
                        </a:solidFill>
                        <a:latin typeface="Georgia" panose="02040502050405020303" pitchFamily="18" charset="0"/>
                      </a:rPr>
                      <a:t>1</a:t>
                    </a:r>
                    <a:endParaRPr lang="en-US" sz="2000" b="1" dirty="0">
                      <a:solidFill>
                        <a:schemeClr val="bg1"/>
                      </a:solidFill>
                      <a:latin typeface="Georgia" panose="02040502050405020303" pitchFamily="18" charset="0"/>
                    </a:endParaRPr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B512B2D4-68B8-482B-BCE2-912C7A2D7661}"/>
                    </a:ext>
                  </a:extLst>
                </p:cNvPr>
                <p:cNvGrpSpPr/>
                <p:nvPr/>
              </p:nvGrpSpPr>
              <p:grpSpPr>
                <a:xfrm>
                  <a:off x="7993982" y="1422367"/>
                  <a:ext cx="4011552" cy="1323439"/>
                  <a:chOff x="2282892" y="1449672"/>
                  <a:chExt cx="4011552" cy="1323439"/>
                </a:xfrm>
              </p:grpSpPr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1B56E491-7C08-4E72-BEEA-C07519897533}"/>
                      </a:ext>
                    </a:extLst>
                  </p:cNvPr>
                  <p:cNvSpPr txBox="1"/>
                  <p:nvPr/>
                </p:nvSpPr>
                <p:spPr>
                  <a:xfrm>
                    <a:off x="2282892" y="1819004"/>
                    <a:ext cx="4011552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Several </a:t>
                    </a:r>
                    <a:r>
                      <a: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studies focused on mining </a:t>
                    </a:r>
                    <a:r>
                      <a: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and </a:t>
                    </a:r>
                    <a:r>
                      <a: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categorization of </a:t>
                    </a:r>
                    <a:r>
                      <a: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user-reviews into actionable software maintenance </a:t>
                    </a:r>
                    <a:r>
                      <a: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requests. Existing </a:t>
                    </a:r>
                    <a:r>
                      <a: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literature has focused on user response toward games, detection of bugs in reviews. </a:t>
                    </a: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AFDDD7E0-7460-44CE-8C81-491702A2E78C}"/>
                      </a:ext>
                    </a:extLst>
                  </p:cNvPr>
                  <p:cNvSpPr txBox="1"/>
                  <p:nvPr/>
                </p:nvSpPr>
                <p:spPr>
                  <a:xfrm>
                    <a:off x="2282892" y="1449672"/>
                    <a:ext cx="40115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latin typeface="Georgia" panose="02040502050405020303" pitchFamily="18" charset="0"/>
                      </a:rPr>
                      <a:t>General Problem</a:t>
                    </a:r>
                    <a:endParaRPr lang="en-US" b="1" dirty="0">
                      <a:latin typeface="Georgia" panose="02040502050405020303" pitchFamily="18" charset="0"/>
                    </a:endParaRPr>
                  </a:p>
                </p:txBody>
              </p:sp>
            </p:grp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1766293-8FDF-4DD6-8C0D-7092849EE9C6}"/>
                  </a:ext>
                </a:extLst>
              </p:cNvPr>
              <p:cNvGrpSpPr/>
              <p:nvPr/>
            </p:nvGrpSpPr>
            <p:grpSpPr>
              <a:xfrm>
                <a:off x="6936463" y="3156654"/>
                <a:ext cx="5069071" cy="1323439"/>
                <a:chOff x="6936463" y="1422367"/>
                <a:chExt cx="5069071" cy="1323439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5AA1D839-08EB-4305-939D-13B74646F2AE}"/>
                    </a:ext>
                  </a:extLst>
                </p:cNvPr>
                <p:cNvGrpSpPr/>
                <p:nvPr/>
              </p:nvGrpSpPr>
              <p:grpSpPr>
                <a:xfrm>
                  <a:off x="6936463" y="1565331"/>
                  <a:ext cx="927160" cy="914400"/>
                  <a:chOff x="8522644" y="1042491"/>
                  <a:chExt cx="927160" cy="914400"/>
                </a:xfrm>
              </p:grpSpPr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8A5B0EEE-B4FE-4341-8563-7150E09F2939}"/>
                      </a:ext>
                    </a:extLst>
                  </p:cNvPr>
                  <p:cNvSpPr/>
                  <p:nvPr/>
                </p:nvSpPr>
                <p:spPr>
                  <a:xfrm>
                    <a:off x="8522644" y="1042491"/>
                    <a:ext cx="914400" cy="9144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34E9E7EF-8509-4B9A-B159-7CB2A07E6973}"/>
                      </a:ext>
                    </a:extLst>
                  </p:cNvPr>
                  <p:cNvSpPr txBox="1"/>
                  <p:nvPr/>
                </p:nvSpPr>
                <p:spPr>
                  <a:xfrm>
                    <a:off x="8531353" y="1278673"/>
                    <a:ext cx="91845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smtClean="0">
                        <a:solidFill>
                          <a:schemeClr val="bg1"/>
                        </a:solidFill>
                        <a:latin typeface="Georgia" panose="02040502050405020303" pitchFamily="18" charset="0"/>
                      </a:rPr>
                      <a:t>2</a:t>
                    </a:r>
                    <a:endParaRPr lang="en-US" sz="2000" b="1" dirty="0">
                      <a:solidFill>
                        <a:schemeClr val="bg1"/>
                      </a:solidFill>
                      <a:latin typeface="Georgia" panose="02040502050405020303" pitchFamily="18" charset="0"/>
                    </a:endParaRPr>
                  </a:p>
                </p:txBody>
              </p:sp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B9AF1527-55FD-4B79-B4F5-5BF4FCE6BC79}"/>
                    </a:ext>
                  </a:extLst>
                </p:cNvPr>
                <p:cNvGrpSpPr/>
                <p:nvPr/>
              </p:nvGrpSpPr>
              <p:grpSpPr>
                <a:xfrm>
                  <a:off x="7993982" y="1422367"/>
                  <a:ext cx="4011552" cy="1323439"/>
                  <a:chOff x="2282892" y="1449672"/>
                  <a:chExt cx="4011552" cy="1323439"/>
                </a:xfrm>
              </p:grpSpPr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C02BA3E4-5110-4AA0-917D-A42DC46410B7}"/>
                      </a:ext>
                    </a:extLst>
                  </p:cNvPr>
                  <p:cNvSpPr txBox="1"/>
                  <p:nvPr/>
                </p:nvSpPr>
                <p:spPr>
                  <a:xfrm>
                    <a:off x="2282892" y="1819004"/>
                    <a:ext cx="4011552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But there is need of an automated tool which can mine the reviews and extract bugs from it </a:t>
                    </a:r>
                    <a:r>
                      <a: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and classify </a:t>
                    </a:r>
                    <a:r>
                      <a: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them in to bugs categories and then generate </a:t>
                    </a:r>
                    <a:r>
                      <a: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bugs report </a:t>
                    </a:r>
                    <a:r>
                      <a: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from it.</a:t>
                    </a: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053F8C26-D0DF-4B15-AABF-5A3022C22DE3}"/>
                      </a:ext>
                    </a:extLst>
                  </p:cNvPr>
                  <p:cNvSpPr txBox="1"/>
                  <p:nvPr/>
                </p:nvSpPr>
                <p:spPr>
                  <a:xfrm>
                    <a:off x="2282892" y="1449672"/>
                    <a:ext cx="40115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latin typeface="Georgia" panose="02040502050405020303" pitchFamily="18" charset="0"/>
                      </a:rPr>
                      <a:t>Research Gaps</a:t>
                    </a:r>
                    <a:endParaRPr lang="en-US" b="1" dirty="0">
                      <a:latin typeface="Georgia" panose="02040502050405020303" pitchFamily="18" charset="0"/>
                    </a:endParaRPr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6782EF2-F8F6-45AA-AE7F-E2E3856CAE3E}"/>
                  </a:ext>
                </a:extLst>
              </p:cNvPr>
              <p:cNvGrpSpPr/>
              <p:nvPr/>
            </p:nvGrpSpPr>
            <p:grpSpPr>
              <a:xfrm>
                <a:off x="6936463" y="4890942"/>
                <a:ext cx="5069071" cy="1538883"/>
                <a:chOff x="6936463" y="1422367"/>
                <a:chExt cx="5069071" cy="1538883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2825CB3-55FB-4D1E-95A2-326565C3D9EC}"/>
                    </a:ext>
                  </a:extLst>
                </p:cNvPr>
                <p:cNvGrpSpPr/>
                <p:nvPr/>
              </p:nvGrpSpPr>
              <p:grpSpPr>
                <a:xfrm>
                  <a:off x="6936463" y="1565331"/>
                  <a:ext cx="927160" cy="914400"/>
                  <a:chOff x="8522644" y="1042491"/>
                  <a:chExt cx="927160" cy="914400"/>
                </a:xfrm>
              </p:grpSpPr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18575728-72FD-4920-B46C-3B4EC6B98C1D}"/>
                      </a:ext>
                    </a:extLst>
                  </p:cNvPr>
                  <p:cNvSpPr/>
                  <p:nvPr/>
                </p:nvSpPr>
                <p:spPr>
                  <a:xfrm>
                    <a:off x="8522644" y="1042491"/>
                    <a:ext cx="914400" cy="9144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20F965B-4635-4142-8A60-CB838351FFBE}"/>
                      </a:ext>
                    </a:extLst>
                  </p:cNvPr>
                  <p:cNvSpPr txBox="1"/>
                  <p:nvPr/>
                </p:nvSpPr>
                <p:spPr>
                  <a:xfrm>
                    <a:off x="8531353" y="1278671"/>
                    <a:ext cx="91845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smtClean="0">
                        <a:solidFill>
                          <a:schemeClr val="bg1"/>
                        </a:solidFill>
                        <a:latin typeface="Georgia" panose="02040502050405020303" pitchFamily="18" charset="0"/>
                      </a:rPr>
                      <a:t>3</a:t>
                    </a:r>
                    <a:endParaRPr lang="en-US" sz="2000" b="1" dirty="0">
                      <a:solidFill>
                        <a:schemeClr val="bg1"/>
                      </a:solidFill>
                      <a:latin typeface="Georgia" panose="02040502050405020303" pitchFamily="18" charset="0"/>
                    </a:endParaRPr>
                  </a:p>
                </p:txBody>
              </p:sp>
            </p:grp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BB47D8B-AADF-4B6B-946E-4B9BFEE6425D}"/>
                    </a:ext>
                  </a:extLst>
                </p:cNvPr>
                <p:cNvGrpSpPr/>
                <p:nvPr/>
              </p:nvGrpSpPr>
              <p:grpSpPr>
                <a:xfrm>
                  <a:off x="7993982" y="1422367"/>
                  <a:ext cx="4011552" cy="1538883"/>
                  <a:chOff x="2282892" y="1449672"/>
                  <a:chExt cx="4011552" cy="1538883"/>
                </a:xfrm>
              </p:grpSpPr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EECAB222-E294-4542-80B0-32C4057646A0}"/>
                      </a:ext>
                    </a:extLst>
                  </p:cNvPr>
                  <p:cNvSpPr txBox="1"/>
                  <p:nvPr/>
                </p:nvSpPr>
                <p:spPr>
                  <a:xfrm>
                    <a:off x="2282892" y="1819004"/>
                    <a:ext cx="4011552" cy="11695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Existing studies have either focused on mere identification of bug </a:t>
                    </a:r>
                    <a:r>
                      <a: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categories, comprehensive </a:t>
                    </a:r>
                    <a:r>
                      <a: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coverage of diverse set of bug categories such as lag, freezing, save glitch </a:t>
                    </a:r>
                    <a:r>
                      <a: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etc. </a:t>
                    </a:r>
                    <a:r>
                      <a: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is non-existent in the extant literature.</a:t>
                    </a: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237DD703-45FF-41FB-9F9D-4DC448ED0790}"/>
                      </a:ext>
                    </a:extLst>
                  </p:cNvPr>
                  <p:cNvSpPr txBox="1"/>
                  <p:nvPr/>
                </p:nvSpPr>
                <p:spPr>
                  <a:xfrm>
                    <a:off x="2282892" y="1449672"/>
                    <a:ext cx="40115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latin typeface="Georgia" panose="02040502050405020303" pitchFamily="18" charset="0"/>
                      </a:rPr>
                      <a:t>Core Problem</a:t>
                    </a:r>
                    <a:endParaRPr lang="en-US" b="1" dirty="0">
                      <a:latin typeface="Georgia" panose="02040502050405020303" pitchFamily="18" charset="0"/>
                    </a:endParaRPr>
                  </a:p>
                </p:txBody>
              </p:sp>
            </p:grpSp>
          </p:grp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CCD5960-8838-49D6-9971-2154608C5895}"/>
                  </a:ext>
                </a:extLst>
              </p:cNvPr>
              <p:cNvCxnSpPr/>
              <p:nvPr/>
            </p:nvCxnSpPr>
            <p:spPr>
              <a:xfrm>
                <a:off x="6967215" y="2889675"/>
                <a:ext cx="5113623" cy="0"/>
              </a:xfrm>
              <a:prstGeom prst="line">
                <a:avLst/>
              </a:prstGeom>
              <a:ln w="25400">
                <a:prstDash val="sysDot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3B1C31A-F216-4714-9799-8FDC08A0722D}"/>
                  </a:ext>
                </a:extLst>
              </p:cNvPr>
              <p:cNvCxnSpPr/>
              <p:nvPr/>
            </p:nvCxnSpPr>
            <p:spPr>
              <a:xfrm>
                <a:off x="6967215" y="4623962"/>
                <a:ext cx="5113623" cy="0"/>
              </a:xfrm>
              <a:prstGeom prst="line">
                <a:avLst/>
              </a:prstGeom>
              <a:ln w="25400">
                <a:prstDash val="sysDot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Title 1"/>
          <p:cNvSpPr txBox="1">
            <a:spLocks/>
          </p:cNvSpPr>
          <p:nvPr/>
        </p:nvSpPr>
        <p:spPr>
          <a:xfrm>
            <a:off x="457200" y="652267"/>
            <a:ext cx="10515600" cy="7831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F2E5-71DC-4119-AE00-9B0A1B8D7F3F}" type="datetime3">
              <a:rPr lang="en-US" smtClean="0"/>
              <a:t>21 October 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2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7E4C-D3B8-4B6A-8DBB-DE669037EB47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 October 2022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76AC-4C38-4B11-8F6F-86E3449187B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90600" y="1981200"/>
            <a:ext cx="9906000" cy="3508560"/>
            <a:chOff x="666750" y="1581908"/>
            <a:chExt cx="3936118" cy="4678080"/>
          </a:xfrm>
        </p:grpSpPr>
        <p:sp>
          <p:nvSpPr>
            <p:cNvPr id="19" name="Round Same Side Corner Rectangle 18"/>
            <p:cNvSpPr/>
            <p:nvPr/>
          </p:nvSpPr>
          <p:spPr>
            <a:xfrm>
              <a:off x="666750" y="1581908"/>
              <a:ext cx="1080000" cy="1080000"/>
            </a:xfrm>
            <a:prstGeom prst="round2Same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0" dist="381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25" b="1" dirty="0">
                  <a:latin typeface="Georgia Pro Cond" panose="02040506050405020303" pitchFamily="18" charset="0"/>
                </a:rPr>
                <a:t>RO1</a:t>
              </a:r>
              <a:endParaRPr lang="en-IN" sz="2625" b="1" dirty="0">
                <a:latin typeface="Georgia Pro Cond" panose="02040506050405020303" pitchFamily="18" charset="0"/>
              </a:endParaRPr>
            </a:p>
          </p:txBody>
        </p:sp>
        <p:sp>
          <p:nvSpPr>
            <p:cNvPr id="20" name="Round Same Side Corner Rectangle 19"/>
            <p:cNvSpPr/>
            <p:nvPr/>
          </p:nvSpPr>
          <p:spPr>
            <a:xfrm>
              <a:off x="666751" y="3311305"/>
              <a:ext cx="1079999" cy="1056773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0" dist="381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25" b="1" dirty="0">
                  <a:latin typeface="Georgia Pro Cond" panose="02040506050405020303" pitchFamily="18" charset="0"/>
                </a:rPr>
                <a:t>RO2</a:t>
              </a:r>
              <a:endParaRPr lang="en-IN" sz="2625" b="1" dirty="0">
                <a:latin typeface="Georgia Pro Cond" panose="02040506050405020303" pitchFamily="18" charset="0"/>
              </a:endParaRPr>
            </a:p>
          </p:txBody>
        </p:sp>
        <p:sp>
          <p:nvSpPr>
            <p:cNvPr id="21" name="Round Same Side Corner Rectangle 20"/>
            <p:cNvSpPr/>
            <p:nvPr/>
          </p:nvSpPr>
          <p:spPr>
            <a:xfrm>
              <a:off x="666750" y="5179988"/>
              <a:ext cx="1080000" cy="1080000"/>
            </a:xfrm>
            <a:prstGeom prst="round2Same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0" dist="381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25" b="1" dirty="0">
                  <a:latin typeface="Georgia Pro Cond" panose="02040506050405020303" pitchFamily="18" charset="0"/>
                </a:rPr>
                <a:t>RO3</a:t>
              </a:r>
              <a:endParaRPr lang="en-IN" sz="2625" b="1" dirty="0">
                <a:latin typeface="Georgia Pro Cond" panose="02040506050405020303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77147" y="1722631"/>
              <a:ext cx="2725721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ts val="450"/>
                </a:spcBef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gain insights of the existing classification methods that need to be addressed in the context of game rating analysis.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4036796" y="3382096"/>
            <a:ext cx="68598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the performance of deep learning models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multi-label text classification.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36796" y="4802981"/>
            <a:ext cx="68598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45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automatically categorize gaming reviews into multiple bugs labels using deep learning models (CNN, RNN &amp; LSTM).</a:t>
            </a:r>
          </a:p>
        </p:txBody>
      </p:sp>
    </p:spTree>
    <p:extLst>
      <p:ext uri="{BB962C8B-B14F-4D97-AF65-F5344CB8AC3E}">
        <p14:creationId xmlns:p14="http://schemas.microsoft.com/office/powerpoint/2010/main" val="248592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3472</TotalTime>
  <Words>2265</Words>
  <Application>Microsoft Office PowerPoint</Application>
  <PresentationFormat>Widescreen</PresentationFormat>
  <Paragraphs>376</Paragraphs>
  <Slides>39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Calibri</vt:lpstr>
      <vt:lpstr>Calibri Light</vt:lpstr>
      <vt:lpstr>Georgia</vt:lpstr>
      <vt:lpstr>Georgia Pro Cond</vt:lpstr>
      <vt:lpstr>Georgia Pro Light</vt:lpstr>
      <vt:lpstr>Montserrat Light</vt:lpstr>
      <vt:lpstr>Symbol</vt:lpstr>
      <vt:lpstr>Times New Roman</vt:lpstr>
      <vt:lpstr>Office Theme</vt:lpstr>
      <vt:lpstr>PowerPoint Presentation</vt:lpstr>
      <vt:lpstr>Content</vt:lpstr>
      <vt:lpstr>PowerPoint Presentation</vt:lpstr>
      <vt:lpstr>Introduction</vt:lpstr>
      <vt:lpstr>Research Background</vt:lpstr>
      <vt:lpstr>Motivation</vt:lpstr>
      <vt:lpstr>PowerPoint Presentation</vt:lpstr>
      <vt:lpstr>PowerPoint Presentation</vt:lpstr>
      <vt:lpstr>Research Objectives</vt:lpstr>
      <vt:lpstr>Research Questions</vt:lpstr>
      <vt:lpstr>PowerPoint Presentation</vt:lpstr>
      <vt:lpstr>Research Methodology (K. Peffers, T. Tuunanen A design science research methodology)</vt:lpstr>
      <vt:lpstr>Literature Review</vt:lpstr>
      <vt:lpstr>Literature Review</vt:lpstr>
      <vt:lpstr>Game Reviews Dataset</vt:lpstr>
      <vt:lpstr>Game Reviews Dataset</vt:lpstr>
      <vt:lpstr>Dataset Labelling</vt:lpstr>
      <vt:lpstr>Game Reviews Labelled Dataset</vt:lpstr>
      <vt:lpstr>Reviews Pre-Processing</vt:lpstr>
      <vt:lpstr>Pilot Studies</vt:lpstr>
      <vt:lpstr>1. RNN(Recurrent neural network)</vt:lpstr>
      <vt:lpstr>1. RNN(Recurrent neural network)</vt:lpstr>
      <vt:lpstr>2. LSTM(Long short-term memory)</vt:lpstr>
      <vt:lpstr>2. LSTM(Long short-term memory)</vt:lpstr>
      <vt:lpstr>3. CNN(Convolutional neural network)</vt:lpstr>
      <vt:lpstr>3. CNN(Convolutional neural network)</vt:lpstr>
      <vt:lpstr>Proposed Research Methodology</vt:lpstr>
      <vt:lpstr>Architecture Of The Proposed Approach</vt:lpstr>
      <vt:lpstr>Bugs occurrence in pre-trained dataset</vt:lpstr>
      <vt:lpstr>LSTM Architecture</vt:lpstr>
      <vt:lpstr>Model Design</vt:lpstr>
      <vt:lpstr>Implementation and Evaluation</vt:lpstr>
      <vt:lpstr>Model Accuracy and Loss</vt:lpstr>
      <vt:lpstr>Research Contribution</vt:lpstr>
      <vt:lpstr>Limitation and future work</vt:lpstr>
      <vt:lpstr>References</vt:lpstr>
      <vt:lpstr>References</vt:lpstr>
      <vt:lpstr>References</vt:lpstr>
      <vt:lpstr>Early Access Games review example of STEAM ENGINE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Naveed</dc:creator>
  <cp:lastModifiedBy>John Wick</cp:lastModifiedBy>
  <cp:revision>531</cp:revision>
  <dcterms:created xsi:type="dcterms:W3CDTF">2020-01-31T10:04:41Z</dcterms:created>
  <dcterms:modified xsi:type="dcterms:W3CDTF">2022-10-21T05:37:36Z</dcterms:modified>
</cp:coreProperties>
</file>