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0" autoAdjust="0"/>
    <p:restoredTop sz="94660"/>
  </p:normalViewPr>
  <p:slideViewPr>
    <p:cSldViewPr snapToGrid="0">
      <p:cViewPr varScale="1">
        <p:scale>
          <a:sx n="28" d="100"/>
          <a:sy n="28" d="100"/>
        </p:scale>
        <p:origin x="348" y="126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2F7D4-C39E-4B57-A629-7276EA248D3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DCAF51F-C289-446A-A83D-D477408733BE}">
      <dgm:prSet phldrT="[Text]"/>
      <dgm:spPr/>
      <dgm:t>
        <a:bodyPr/>
        <a:lstStyle/>
        <a:p>
          <a:r>
            <a:rPr lang="en-US" dirty="0" smtClean="0"/>
            <a:t>Reviews Scraping</a:t>
          </a:r>
          <a:endParaRPr lang="en-US" dirty="0"/>
        </a:p>
      </dgm:t>
    </dgm:pt>
    <dgm:pt modelId="{04D2091A-B4F3-46E2-ABF5-5A2EE91557C0}" type="parTrans" cxnId="{3AC7A472-17F6-43DA-A632-3C0467BA0763}">
      <dgm:prSet/>
      <dgm:spPr/>
      <dgm:t>
        <a:bodyPr/>
        <a:lstStyle/>
        <a:p>
          <a:endParaRPr lang="en-US"/>
        </a:p>
      </dgm:t>
    </dgm:pt>
    <dgm:pt modelId="{C38761AC-E59B-4F99-AA63-0EF9C837208A}" type="sibTrans" cxnId="{3AC7A472-17F6-43DA-A632-3C0467BA0763}">
      <dgm:prSet/>
      <dgm:spPr/>
      <dgm:t>
        <a:bodyPr/>
        <a:lstStyle/>
        <a:p>
          <a:endParaRPr lang="en-US"/>
        </a:p>
      </dgm:t>
    </dgm:pt>
    <dgm:pt modelId="{879D27A0-82DD-4CB4-80A8-74955AE38EBF}">
      <dgm:prSet phldrT="[Text]"/>
      <dgm:spPr/>
      <dgm:t>
        <a:bodyPr/>
        <a:lstStyle/>
        <a:p>
          <a:r>
            <a:rPr lang="en-US" dirty="0" smtClean="0"/>
            <a:t>Pre-Processing</a:t>
          </a:r>
          <a:endParaRPr lang="en-US" dirty="0"/>
        </a:p>
      </dgm:t>
    </dgm:pt>
    <dgm:pt modelId="{D2712AA9-B12F-457A-BF39-E3FEF098B2EB}" type="parTrans" cxnId="{D0FD505C-02B1-4162-AF88-FC7E73C4DFAC}">
      <dgm:prSet/>
      <dgm:spPr/>
      <dgm:t>
        <a:bodyPr/>
        <a:lstStyle/>
        <a:p>
          <a:endParaRPr lang="en-US"/>
        </a:p>
      </dgm:t>
    </dgm:pt>
    <dgm:pt modelId="{7BBF1204-3469-4853-A6E9-CC20D8DA1BB6}" type="sibTrans" cxnId="{D0FD505C-02B1-4162-AF88-FC7E73C4DFAC}">
      <dgm:prSet/>
      <dgm:spPr/>
      <dgm:t>
        <a:bodyPr/>
        <a:lstStyle/>
        <a:p>
          <a:endParaRPr lang="en-US"/>
        </a:p>
      </dgm:t>
    </dgm:pt>
    <dgm:pt modelId="{E5796E1E-008F-48BC-A79F-2B23A9693F96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6AC05406-AC7D-495C-9B5D-6FA34F67A360}" type="parTrans" cxnId="{59DCB8C3-F2E2-42B3-BAEE-01CA1A06CB73}">
      <dgm:prSet/>
      <dgm:spPr/>
      <dgm:t>
        <a:bodyPr/>
        <a:lstStyle/>
        <a:p>
          <a:endParaRPr lang="en-US"/>
        </a:p>
      </dgm:t>
    </dgm:pt>
    <dgm:pt modelId="{4066EDCA-5063-4AAD-9C23-566DEE91B909}" type="sibTrans" cxnId="{59DCB8C3-F2E2-42B3-BAEE-01CA1A06CB73}">
      <dgm:prSet/>
      <dgm:spPr/>
      <dgm:t>
        <a:bodyPr/>
        <a:lstStyle/>
        <a:p>
          <a:endParaRPr lang="en-US"/>
        </a:p>
      </dgm:t>
    </dgm:pt>
    <dgm:pt modelId="{C60FDE78-4711-4EA6-A497-8E984C1DE29E}" type="pres">
      <dgm:prSet presAssocID="{DC12F7D4-C39E-4B57-A629-7276EA248D3A}" presName="Name0" presStyleCnt="0">
        <dgm:presLayoutVars>
          <dgm:dir/>
          <dgm:resizeHandles val="exact"/>
        </dgm:presLayoutVars>
      </dgm:prSet>
      <dgm:spPr/>
    </dgm:pt>
    <dgm:pt modelId="{9BFE4454-2F68-4198-8043-3E36FB2529A4}" type="pres">
      <dgm:prSet presAssocID="{3DCAF51F-C289-446A-A83D-D477408733BE}" presName="composite" presStyleCnt="0"/>
      <dgm:spPr/>
    </dgm:pt>
    <dgm:pt modelId="{F652A5D0-C612-4480-8C0C-904B1E032C7E}" type="pres">
      <dgm:prSet presAssocID="{3DCAF51F-C289-446A-A83D-D477408733BE}" presName="bgChev" presStyleLbl="node1" presStyleIdx="0" presStyleCnt="3"/>
      <dgm:spPr/>
    </dgm:pt>
    <dgm:pt modelId="{194798AA-7AC9-4A6C-BCD4-DE144C01BDFF}" type="pres">
      <dgm:prSet presAssocID="{3DCAF51F-C289-446A-A83D-D477408733BE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7C8A8-6151-42AD-8CBE-4C8F42863263}" type="pres">
      <dgm:prSet presAssocID="{C38761AC-E59B-4F99-AA63-0EF9C837208A}" presName="compositeSpace" presStyleCnt="0"/>
      <dgm:spPr/>
    </dgm:pt>
    <dgm:pt modelId="{C810276F-EF05-4BA8-9C00-9AE939490350}" type="pres">
      <dgm:prSet presAssocID="{879D27A0-82DD-4CB4-80A8-74955AE38EBF}" presName="composite" presStyleCnt="0"/>
      <dgm:spPr/>
    </dgm:pt>
    <dgm:pt modelId="{405751B6-A1BF-41E5-BF1D-3BDC84BB06D3}" type="pres">
      <dgm:prSet presAssocID="{879D27A0-82DD-4CB4-80A8-74955AE38EBF}" presName="bgChev" presStyleLbl="node1" presStyleIdx="1" presStyleCnt="3"/>
      <dgm:spPr/>
    </dgm:pt>
    <dgm:pt modelId="{7A132C2A-D746-4027-94D9-96EAB3866738}" type="pres">
      <dgm:prSet presAssocID="{879D27A0-82DD-4CB4-80A8-74955AE38EB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68088-7D79-42E8-8B23-E5B2D7C15FD1}" type="pres">
      <dgm:prSet presAssocID="{7BBF1204-3469-4853-A6E9-CC20D8DA1BB6}" presName="compositeSpace" presStyleCnt="0"/>
      <dgm:spPr/>
    </dgm:pt>
    <dgm:pt modelId="{C659F0FC-764E-47FD-85A3-079205F369DF}" type="pres">
      <dgm:prSet presAssocID="{E5796E1E-008F-48BC-A79F-2B23A9693F96}" presName="composite" presStyleCnt="0"/>
      <dgm:spPr/>
    </dgm:pt>
    <dgm:pt modelId="{81214B6D-52B2-48FE-9F74-A8EA23E249F3}" type="pres">
      <dgm:prSet presAssocID="{E5796E1E-008F-48BC-A79F-2B23A9693F96}" presName="bgChev" presStyleLbl="node1" presStyleIdx="2" presStyleCnt="3"/>
      <dgm:spPr/>
    </dgm:pt>
    <dgm:pt modelId="{91FDABDD-2989-42C9-B743-31459C37C4BF}" type="pres">
      <dgm:prSet presAssocID="{E5796E1E-008F-48BC-A79F-2B23A9693F96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DCB8C3-F2E2-42B3-BAEE-01CA1A06CB73}" srcId="{DC12F7D4-C39E-4B57-A629-7276EA248D3A}" destId="{E5796E1E-008F-48BC-A79F-2B23A9693F96}" srcOrd="2" destOrd="0" parTransId="{6AC05406-AC7D-495C-9B5D-6FA34F67A360}" sibTransId="{4066EDCA-5063-4AAD-9C23-566DEE91B909}"/>
    <dgm:cxn modelId="{6CF06B99-7C31-4824-B77D-57BD2D00A31F}" type="presOf" srcId="{879D27A0-82DD-4CB4-80A8-74955AE38EBF}" destId="{7A132C2A-D746-4027-94D9-96EAB3866738}" srcOrd="0" destOrd="0" presId="urn:microsoft.com/office/officeart/2005/8/layout/chevronAccent+Icon"/>
    <dgm:cxn modelId="{3AC7A472-17F6-43DA-A632-3C0467BA0763}" srcId="{DC12F7D4-C39E-4B57-A629-7276EA248D3A}" destId="{3DCAF51F-C289-446A-A83D-D477408733BE}" srcOrd="0" destOrd="0" parTransId="{04D2091A-B4F3-46E2-ABF5-5A2EE91557C0}" sibTransId="{C38761AC-E59B-4F99-AA63-0EF9C837208A}"/>
    <dgm:cxn modelId="{01F1C826-8364-4B65-BBFA-F7D0D77D6AF8}" type="presOf" srcId="{E5796E1E-008F-48BC-A79F-2B23A9693F96}" destId="{91FDABDD-2989-42C9-B743-31459C37C4BF}" srcOrd="0" destOrd="0" presId="urn:microsoft.com/office/officeart/2005/8/layout/chevronAccent+Icon"/>
    <dgm:cxn modelId="{97FCD6B3-0388-42E9-9CC4-F88AFAD5CFC4}" type="presOf" srcId="{3DCAF51F-C289-446A-A83D-D477408733BE}" destId="{194798AA-7AC9-4A6C-BCD4-DE144C01BDFF}" srcOrd="0" destOrd="0" presId="urn:microsoft.com/office/officeart/2005/8/layout/chevronAccent+Icon"/>
    <dgm:cxn modelId="{20340A84-6CFA-49B0-BA3A-A071BD70C707}" type="presOf" srcId="{DC12F7D4-C39E-4B57-A629-7276EA248D3A}" destId="{C60FDE78-4711-4EA6-A497-8E984C1DE29E}" srcOrd="0" destOrd="0" presId="urn:microsoft.com/office/officeart/2005/8/layout/chevronAccent+Icon"/>
    <dgm:cxn modelId="{D0FD505C-02B1-4162-AF88-FC7E73C4DFAC}" srcId="{DC12F7D4-C39E-4B57-A629-7276EA248D3A}" destId="{879D27A0-82DD-4CB4-80A8-74955AE38EBF}" srcOrd="1" destOrd="0" parTransId="{D2712AA9-B12F-457A-BF39-E3FEF098B2EB}" sibTransId="{7BBF1204-3469-4853-A6E9-CC20D8DA1BB6}"/>
    <dgm:cxn modelId="{E2E03B23-6478-4A4C-B56E-1D9A90028B31}" type="presParOf" srcId="{C60FDE78-4711-4EA6-A497-8E984C1DE29E}" destId="{9BFE4454-2F68-4198-8043-3E36FB2529A4}" srcOrd="0" destOrd="0" presId="urn:microsoft.com/office/officeart/2005/8/layout/chevronAccent+Icon"/>
    <dgm:cxn modelId="{A541F60D-96A5-4C3C-A0DF-1490F6F2A26B}" type="presParOf" srcId="{9BFE4454-2F68-4198-8043-3E36FB2529A4}" destId="{F652A5D0-C612-4480-8C0C-904B1E032C7E}" srcOrd="0" destOrd="0" presId="urn:microsoft.com/office/officeart/2005/8/layout/chevronAccent+Icon"/>
    <dgm:cxn modelId="{9DA1CA4D-5ABA-4551-8650-5BAAF8932923}" type="presParOf" srcId="{9BFE4454-2F68-4198-8043-3E36FB2529A4}" destId="{194798AA-7AC9-4A6C-BCD4-DE144C01BDFF}" srcOrd="1" destOrd="0" presId="urn:microsoft.com/office/officeart/2005/8/layout/chevronAccent+Icon"/>
    <dgm:cxn modelId="{DE975B5B-F59E-4E61-9F19-A79715662D26}" type="presParOf" srcId="{C60FDE78-4711-4EA6-A497-8E984C1DE29E}" destId="{D7A7C8A8-6151-42AD-8CBE-4C8F42863263}" srcOrd="1" destOrd="0" presId="urn:microsoft.com/office/officeart/2005/8/layout/chevronAccent+Icon"/>
    <dgm:cxn modelId="{9D14A124-FE8D-4EFB-979C-C5A798484EF4}" type="presParOf" srcId="{C60FDE78-4711-4EA6-A497-8E984C1DE29E}" destId="{C810276F-EF05-4BA8-9C00-9AE939490350}" srcOrd="2" destOrd="0" presId="urn:microsoft.com/office/officeart/2005/8/layout/chevronAccent+Icon"/>
    <dgm:cxn modelId="{8591FA13-3D3D-46E5-BA22-6499398B856E}" type="presParOf" srcId="{C810276F-EF05-4BA8-9C00-9AE939490350}" destId="{405751B6-A1BF-41E5-BF1D-3BDC84BB06D3}" srcOrd="0" destOrd="0" presId="urn:microsoft.com/office/officeart/2005/8/layout/chevronAccent+Icon"/>
    <dgm:cxn modelId="{95F525E2-1305-4E2A-B86C-A1BDA44C874C}" type="presParOf" srcId="{C810276F-EF05-4BA8-9C00-9AE939490350}" destId="{7A132C2A-D746-4027-94D9-96EAB3866738}" srcOrd="1" destOrd="0" presId="urn:microsoft.com/office/officeart/2005/8/layout/chevronAccent+Icon"/>
    <dgm:cxn modelId="{AD3B8771-B9E7-4156-9E3C-9268059A5ECD}" type="presParOf" srcId="{C60FDE78-4711-4EA6-A497-8E984C1DE29E}" destId="{DE468088-7D79-42E8-8B23-E5B2D7C15FD1}" srcOrd="3" destOrd="0" presId="urn:microsoft.com/office/officeart/2005/8/layout/chevronAccent+Icon"/>
    <dgm:cxn modelId="{BE047DD7-F084-4846-8E9D-F3121AC4190D}" type="presParOf" srcId="{C60FDE78-4711-4EA6-A497-8E984C1DE29E}" destId="{C659F0FC-764E-47FD-85A3-079205F369DF}" srcOrd="4" destOrd="0" presId="urn:microsoft.com/office/officeart/2005/8/layout/chevronAccent+Icon"/>
    <dgm:cxn modelId="{AE1547CA-47EB-4ECC-AA77-5729EE7A231B}" type="presParOf" srcId="{C659F0FC-764E-47FD-85A3-079205F369DF}" destId="{81214B6D-52B2-48FE-9F74-A8EA23E249F3}" srcOrd="0" destOrd="0" presId="urn:microsoft.com/office/officeart/2005/8/layout/chevronAccent+Icon"/>
    <dgm:cxn modelId="{0B13D560-EEAB-4315-9A45-3686C59AD3D1}" type="presParOf" srcId="{C659F0FC-764E-47FD-85A3-079205F369DF}" destId="{91FDABDD-2989-42C9-B743-31459C37C4B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2A5D0-C612-4480-8C0C-904B1E032C7E}">
      <dsp:nvSpPr>
        <dsp:cNvPr id="0" name=""/>
        <dsp:cNvSpPr/>
      </dsp:nvSpPr>
      <dsp:spPr>
        <a:xfrm>
          <a:off x="1252" y="1174631"/>
          <a:ext cx="3145740" cy="121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798AA-7AC9-4A6C-BCD4-DE144C01BDFF}">
      <dsp:nvSpPr>
        <dsp:cNvPr id="0" name=""/>
        <dsp:cNvSpPr/>
      </dsp:nvSpPr>
      <dsp:spPr>
        <a:xfrm>
          <a:off x="840116" y="1478195"/>
          <a:ext cx="2656403" cy="121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Reviews Scraping</a:t>
          </a:r>
          <a:endParaRPr lang="en-US" sz="2700" kern="1200" dirty="0"/>
        </a:p>
      </dsp:txBody>
      <dsp:txXfrm>
        <a:off x="875680" y="1513759"/>
        <a:ext cx="2585275" cy="1143127"/>
      </dsp:txXfrm>
    </dsp:sp>
    <dsp:sp modelId="{405751B6-A1BF-41E5-BF1D-3BDC84BB06D3}">
      <dsp:nvSpPr>
        <dsp:cNvPr id="0" name=""/>
        <dsp:cNvSpPr/>
      </dsp:nvSpPr>
      <dsp:spPr>
        <a:xfrm>
          <a:off x="3594387" y="1174631"/>
          <a:ext cx="3145740" cy="121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32C2A-D746-4027-94D9-96EAB3866738}">
      <dsp:nvSpPr>
        <dsp:cNvPr id="0" name=""/>
        <dsp:cNvSpPr/>
      </dsp:nvSpPr>
      <dsp:spPr>
        <a:xfrm>
          <a:off x="4433251" y="1478195"/>
          <a:ext cx="2656403" cy="121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Pre-Processing</a:t>
          </a:r>
          <a:endParaRPr lang="en-US" sz="2700" kern="1200" dirty="0"/>
        </a:p>
      </dsp:txBody>
      <dsp:txXfrm>
        <a:off x="4468815" y="1513759"/>
        <a:ext cx="2585275" cy="1143127"/>
      </dsp:txXfrm>
    </dsp:sp>
    <dsp:sp modelId="{81214B6D-52B2-48FE-9F74-A8EA23E249F3}">
      <dsp:nvSpPr>
        <dsp:cNvPr id="0" name=""/>
        <dsp:cNvSpPr/>
      </dsp:nvSpPr>
      <dsp:spPr>
        <a:xfrm>
          <a:off x="7187522" y="1174631"/>
          <a:ext cx="3145740" cy="121425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ABDD-2989-42C9-B743-31459C37C4BF}">
      <dsp:nvSpPr>
        <dsp:cNvPr id="0" name=""/>
        <dsp:cNvSpPr/>
      </dsp:nvSpPr>
      <dsp:spPr>
        <a:xfrm>
          <a:off x="8026386" y="1478195"/>
          <a:ext cx="2656403" cy="1214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Model Training</a:t>
          </a:r>
          <a:endParaRPr lang="en-US" sz="2700" kern="1200" dirty="0"/>
        </a:p>
      </dsp:txBody>
      <dsp:txXfrm>
        <a:off x="8061950" y="1513759"/>
        <a:ext cx="2585275" cy="1143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2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9E6D-7472-4AB3-A4DC-0604C1B32D62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7AFB-98D9-44C4-BDC8-F5095BB6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8800" y="553291"/>
            <a:ext cx="34404300" cy="3486150"/>
            <a:chOff x="8401050" y="800100"/>
            <a:chExt cx="34404300" cy="3486150"/>
          </a:xfrm>
        </p:grpSpPr>
        <p:sp>
          <p:nvSpPr>
            <p:cNvPr id="8" name="Rounded Rectangle 7"/>
            <p:cNvSpPr/>
            <p:nvPr/>
          </p:nvSpPr>
          <p:spPr>
            <a:xfrm>
              <a:off x="8401050" y="800100"/>
              <a:ext cx="34404300" cy="3486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15400" y="1363061"/>
              <a:ext cx="33375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 smtClean="0"/>
                <a:t>Automated Bugs Identification Through Early Access Game Review Analytics on Game Distribution Platforms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28799" y="5257800"/>
            <a:ext cx="11608467" cy="9770494"/>
            <a:chOff x="1828800" y="5257800"/>
            <a:chExt cx="11372850" cy="33280167"/>
          </a:xfrm>
        </p:grpSpPr>
        <p:sp>
          <p:nvSpPr>
            <p:cNvPr id="5" name="Rounded Rectangle 4"/>
            <p:cNvSpPr/>
            <p:nvPr/>
          </p:nvSpPr>
          <p:spPr>
            <a:xfrm>
              <a:off x="1828800" y="5257800"/>
              <a:ext cx="11372850" cy="332801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9209" y="6924943"/>
              <a:ext cx="9601200" cy="45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 smtClean="0"/>
                <a:t>Background</a:t>
              </a:r>
              <a:endParaRPr lang="en-US" sz="8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83741" y="11803565"/>
              <a:ext cx="10887075" cy="2547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 algn="just">
                <a:buFont typeface="Arial" panose="020B0604020202020204" pitchFamily="34" charset="0"/>
                <a:buChar char="•"/>
              </a:pPr>
              <a:r>
                <a:rPr lang="en-US" sz="4800" dirty="0"/>
                <a:t>The game industry has become one of the most </a:t>
              </a:r>
              <a:r>
                <a:rPr lang="en-US" sz="4800" b="1" dirty="0"/>
                <a:t>profitable markets </a:t>
              </a:r>
              <a:r>
                <a:rPr lang="en-US" sz="4800" dirty="0"/>
                <a:t>in the entertainment </a:t>
              </a:r>
              <a:r>
                <a:rPr lang="en-US" sz="4800" dirty="0" smtClean="0"/>
                <a:t>industry.</a:t>
              </a:r>
            </a:p>
            <a:p>
              <a:pPr marL="685800" indent="-685800" algn="just">
                <a:buFont typeface="Arial" panose="020B0604020202020204" pitchFamily="34" charset="0"/>
                <a:buChar char="•"/>
              </a:pPr>
              <a:r>
                <a:rPr lang="en-US" sz="4800" dirty="0"/>
                <a:t>Knowing what </a:t>
              </a:r>
              <a:r>
                <a:rPr lang="en-US" sz="4800" dirty="0" smtClean="0"/>
                <a:t>users think </a:t>
              </a:r>
              <a:r>
                <a:rPr lang="en-US" sz="4800" dirty="0"/>
                <a:t>and how they feel about a game is a central piece to drive the </a:t>
              </a:r>
              <a:r>
                <a:rPr lang="en-US" sz="4800" b="1" dirty="0"/>
                <a:t>decision making </a:t>
              </a:r>
              <a:r>
                <a:rPr lang="en-US" sz="4800" b="1" dirty="0" smtClean="0"/>
                <a:t>process</a:t>
              </a:r>
              <a:r>
                <a:rPr lang="en-US" sz="4800" dirty="0" smtClean="0"/>
                <a:t>.</a:t>
              </a:r>
            </a:p>
            <a:p>
              <a:pPr marL="685800" indent="-685800" algn="just">
                <a:buFont typeface="Arial" panose="020B0604020202020204" pitchFamily="34" charset="0"/>
                <a:buChar char="•"/>
              </a:pPr>
              <a:r>
                <a:rPr lang="en-US" sz="4800" b="1" dirty="0"/>
                <a:t>Studying gamer reviews </a:t>
              </a:r>
              <a:r>
                <a:rPr lang="en-US" sz="4800" dirty="0"/>
                <a:t>help developers better understand the concerns and further improve the user perceived </a:t>
              </a:r>
              <a:r>
                <a:rPr lang="en-US" sz="4800" dirty="0" smtClean="0"/>
                <a:t>quality.</a:t>
              </a:r>
              <a:endParaRPr lang="en-US" sz="4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887450" y="5257800"/>
            <a:ext cx="11372850" cy="22860000"/>
            <a:chOff x="13887450" y="5257800"/>
            <a:chExt cx="11372850" cy="22860000"/>
          </a:xfrm>
        </p:grpSpPr>
        <p:sp>
          <p:nvSpPr>
            <p:cNvPr id="9" name="Rounded Rectangle 8"/>
            <p:cNvSpPr/>
            <p:nvPr/>
          </p:nvSpPr>
          <p:spPr>
            <a:xfrm>
              <a:off x="13887450" y="5257800"/>
              <a:ext cx="11372850" cy="228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59198" y="5747244"/>
              <a:ext cx="9601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 smtClean="0"/>
                <a:t>Method</a:t>
              </a:r>
              <a:endParaRPr lang="en-US" sz="8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272657" y="7179006"/>
              <a:ext cx="10887075" cy="889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200" dirty="0" smtClean="0"/>
                <a:t>Using </a:t>
              </a:r>
              <a:r>
                <a:rPr lang="en-US" sz="5200" b="1" dirty="0" smtClean="0"/>
                <a:t>Game STEAM platform </a:t>
              </a:r>
              <a:r>
                <a:rPr lang="en-US" sz="5200" dirty="0" smtClean="0"/>
                <a:t>as a case study to collect reviews of games using custom scraper.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200" b="1" dirty="0" smtClean="0"/>
                <a:t>Pre-processing</a:t>
              </a:r>
              <a:r>
                <a:rPr lang="en-US" sz="5200" dirty="0" smtClean="0"/>
                <a:t> (Cleaning, NLP techniques, labeling) of the reviews.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200" dirty="0" smtClean="0"/>
                <a:t>Deep learning model </a:t>
              </a:r>
              <a:r>
                <a:rPr lang="en-US" sz="5200" b="1" dirty="0" smtClean="0"/>
                <a:t>(Convolutional neural network) </a:t>
              </a:r>
              <a:r>
                <a:rPr lang="en-US" sz="5200" dirty="0" smtClean="0"/>
                <a:t>multi-label </a:t>
              </a:r>
              <a:r>
                <a:rPr lang="en-US" sz="5200" dirty="0"/>
                <a:t>review classifier </a:t>
              </a:r>
              <a:r>
                <a:rPr lang="en-US" sz="5200" dirty="0" smtClean="0"/>
                <a:t>is used </a:t>
              </a:r>
              <a:r>
                <a:rPr lang="en-US" sz="5200" dirty="0"/>
                <a:t>for classification of reviews into defined set of </a:t>
              </a:r>
              <a:r>
                <a:rPr lang="en-US" sz="5200" dirty="0" smtClean="0"/>
                <a:t>labels.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200" dirty="0" smtClean="0"/>
                <a:t>Testing data for the evaluation of the model.</a:t>
              </a:r>
              <a:endParaRPr lang="en-US" sz="5200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5946100" y="5257800"/>
            <a:ext cx="11372850" cy="228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181716" y="5200650"/>
            <a:ext cx="23195884" cy="22860000"/>
            <a:chOff x="26181716" y="5200650"/>
            <a:chExt cx="23195884" cy="22860000"/>
          </a:xfrm>
        </p:grpSpPr>
        <p:sp>
          <p:nvSpPr>
            <p:cNvPr id="11" name="Rounded Rectangle 10"/>
            <p:cNvSpPr/>
            <p:nvPr/>
          </p:nvSpPr>
          <p:spPr>
            <a:xfrm>
              <a:off x="38004750" y="5200650"/>
              <a:ext cx="11372850" cy="228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3634126185"/>
                </p:ext>
              </p:extLst>
            </p:nvPr>
          </p:nvGraphicFramePr>
          <p:xfrm>
            <a:off x="26181716" y="6976516"/>
            <a:ext cx="10684042" cy="38670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8" name="Rectangle 27"/>
            <p:cNvSpPr/>
            <p:nvPr/>
          </p:nvSpPr>
          <p:spPr>
            <a:xfrm>
              <a:off x="38421343" y="8680296"/>
              <a:ext cx="107276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en-US" sz="5200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35449" y="23633838"/>
              <a:ext cx="10440403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Author: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ALI SHAHBAZ | i202020@nu.edu.pk</a:t>
              </a:r>
            </a:p>
            <a:p>
              <a:r>
                <a:rPr lang="en-US" sz="4400" b="1" dirty="0" smtClean="0"/>
                <a:t>Supervisor: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DR. KHUBAIB AMJAD ALAM | khubaib.amjad@nu.edu.pk</a:t>
              </a:r>
              <a:endParaRPr lang="en-US" sz="4400" b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8895589" y="23065019"/>
              <a:ext cx="9779166" cy="1095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280" y="1181460"/>
            <a:ext cx="9632515" cy="251283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904554" y="15591990"/>
            <a:ext cx="11608467" cy="7234628"/>
            <a:chOff x="1828800" y="5257803"/>
            <a:chExt cx="11372850" cy="23151719"/>
          </a:xfrm>
        </p:grpSpPr>
        <p:sp>
          <p:nvSpPr>
            <p:cNvPr id="31" name="Rounded Rectangle 30"/>
            <p:cNvSpPr/>
            <p:nvPr/>
          </p:nvSpPr>
          <p:spPr>
            <a:xfrm>
              <a:off x="1828800" y="5257803"/>
              <a:ext cx="11372850" cy="195012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14923" y="6668022"/>
              <a:ext cx="9601200" cy="423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 smtClean="0"/>
                <a:t>Research Questions</a:t>
              </a:r>
              <a:endParaRPr lang="en-US" sz="8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1590" y="11173357"/>
              <a:ext cx="10887075" cy="17236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RQ1:</a:t>
              </a:r>
              <a:r>
                <a:rPr lang="en-US" sz="4800" dirty="0"/>
                <a:t>  </a:t>
              </a:r>
              <a:r>
                <a:rPr lang="en-US" sz="4800" dirty="0" smtClean="0"/>
                <a:t>What </a:t>
              </a:r>
              <a:r>
                <a:rPr lang="en-US" sz="4800" dirty="0"/>
                <a:t>kind of techniques has been proposed in past for classification and identification of bugs from gaming reviews</a:t>
              </a:r>
              <a:r>
                <a:rPr lang="en-US" sz="4800" dirty="0" smtClean="0"/>
                <a:t>?</a:t>
              </a:r>
            </a:p>
            <a:p>
              <a:r>
                <a:rPr lang="en-US" sz="4800" b="1" dirty="0" smtClean="0"/>
                <a:t>RQ2</a:t>
              </a:r>
              <a:r>
                <a:rPr lang="en-US" sz="4800" b="1" dirty="0"/>
                <a:t>: </a:t>
              </a:r>
              <a:r>
                <a:rPr lang="en-US" sz="4800" dirty="0" smtClean="0"/>
                <a:t>What classification and evaluation metrics are used?</a:t>
              </a:r>
              <a:endParaRPr lang="en-US" sz="4800" dirty="0"/>
            </a:p>
            <a:p>
              <a:endParaRPr lang="en-US" sz="5200" b="1" dirty="0"/>
            </a:p>
            <a:p>
              <a:endParaRPr lang="en-US" sz="52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615" y="17599464"/>
            <a:ext cx="10450965" cy="817284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718015" y="22240391"/>
            <a:ext cx="11608467" cy="5794538"/>
            <a:chOff x="1828800" y="5257803"/>
            <a:chExt cx="11372850" cy="27594754"/>
          </a:xfrm>
        </p:grpSpPr>
        <p:sp>
          <p:nvSpPr>
            <p:cNvPr id="49" name="Rounded Rectangle 48"/>
            <p:cNvSpPr/>
            <p:nvPr/>
          </p:nvSpPr>
          <p:spPr>
            <a:xfrm>
              <a:off x="1828800" y="5257803"/>
              <a:ext cx="11372850" cy="275947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14923" y="6668019"/>
              <a:ext cx="9601200" cy="6302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 smtClean="0"/>
                <a:t>Experimental Data</a:t>
              </a:r>
              <a:endParaRPr lang="en-US" sz="8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79562" y="10051963"/>
              <a:ext cx="5036949" cy="2154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800" b="1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 smtClean="0"/>
                <a:t>Early access games review's from Game distributi</a:t>
              </a:r>
              <a:r>
                <a:rPr lang="en-US" sz="4800" dirty="0"/>
                <a:t>o</a:t>
              </a:r>
              <a:r>
                <a:rPr lang="en-US" sz="4800" dirty="0" smtClean="0"/>
                <a:t>n platform </a:t>
              </a:r>
              <a:r>
                <a:rPr lang="en-US" sz="4800" b="1" dirty="0" smtClean="0"/>
                <a:t>STEAM</a:t>
              </a:r>
              <a:r>
                <a:rPr lang="en-US" sz="4800" dirty="0" smtClean="0"/>
                <a:t>.</a:t>
              </a:r>
              <a:endParaRPr lang="en-US" sz="48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6304359" y="26283334"/>
            <a:ext cx="6725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1.1 Convolutional Neural Network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27" y="24159879"/>
            <a:ext cx="4904103" cy="36780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020" y="12122684"/>
            <a:ext cx="9453785" cy="656041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8269788" y="19376819"/>
            <a:ext cx="6725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1.3 Data representation after Pre-processing</a:t>
            </a:r>
            <a:endParaRPr lang="en-US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870" y="13891847"/>
            <a:ext cx="10249673" cy="768965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0422435" y="21661542"/>
            <a:ext cx="6725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1.5 CNN Model training and validation loss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161000" y="10565068"/>
            <a:ext cx="6725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1.2 Methodology Steps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832" y="21092806"/>
            <a:ext cx="10696160" cy="41635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8285175" y="26328916"/>
            <a:ext cx="6725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Figure 1.4 CNN Model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890575" y="5850497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Results</a:t>
            </a:r>
            <a:endParaRPr lang="en-US" sz="8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8678519" y="7486413"/>
            <a:ext cx="108870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 smtClean="0"/>
              <a:t>Results are concluded for the after the synthetically labelling of the first </a:t>
            </a:r>
            <a:r>
              <a:rPr lang="en-US" sz="5200" b="1" dirty="0" smtClean="0"/>
              <a:t>500 reviews </a:t>
            </a:r>
            <a:r>
              <a:rPr lang="en-US" sz="5200" dirty="0" smtClean="0"/>
              <a:t>of different game.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 smtClean="0"/>
              <a:t>With the partition of data </a:t>
            </a:r>
            <a:r>
              <a:rPr lang="en-US" sz="5200" b="1" dirty="0" smtClean="0"/>
              <a:t>70% training data</a:t>
            </a:r>
            <a:r>
              <a:rPr lang="en-US" sz="5200" dirty="0" smtClean="0"/>
              <a:t> and </a:t>
            </a:r>
            <a:r>
              <a:rPr lang="en-US" sz="5200" b="1" dirty="0" smtClean="0"/>
              <a:t>30% test </a:t>
            </a:r>
            <a:r>
              <a:rPr lang="en-US" sz="5200" b="1" dirty="0" smtClean="0"/>
              <a:t>data</a:t>
            </a:r>
            <a:r>
              <a:rPr lang="en-US" sz="52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 smtClean="0"/>
              <a:t>CNN </a:t>
            </a:r>
            <a:r>
              <a:rPr lang="en-US" sz="5200" dirty="0" smtClean="0"/>
              <a:t>was able to predict the bugs from reviews with </a:t>
            </a:r>
            <a:r>
              <a:rPr lang="en-US" sz="5200" b="1" dirty="0" smtClean="0"/>
              <a:t>72% accuracy</a:t>
            </a:r>
            <a:r>
              <a:rPr lang="en-US" sz="5200" dirty="0" smtClean="0"/>
              <a:t>.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1231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272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Delaney, Shannon Marie</dc:creator>
  <cp:lastModifiedBy>Windows User</cp:lastModifiedBy>
  <cp:revision>67</cp:revision>
  <dcterms:created xsi:type="dcterms:W3CDTF">2019-04-29T14:01:10Z</dcterms:created>
  <dcterms:modified xsi:type="dcterms:W3CDTF">2022-04-11T09:21:56Z</dcterms:modified>
</cp:coreProperties>
</file>