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68" r:id="rId4"/>
    <p:sldId id="265" r:id="rId5"/>
    <p:sldId id="270" r:id="rId6"/>
    <p:sldId id="269" r:id="rId7"/>
    <p:sldId id="258" r:id="rId8"/>
    <p:sldId id="263" r:id="rId9"/>
    <p:sldId id="281" r:id="rId10"/>
    <p:sldId id="280" r:id="rId11"/>
    <p:sldId id="290" r:id="rId12"/>
    <p:sldId id="279" r:id="rId13"/>
    <p:sldId id="266" r:id="rId14"/>
    <p:sldId id="272" r:id="rId15"/>
    <p:sldId id="273" r:id="rId16"/>
    <p:sldId id="260" r:id="rId17"/>
    <p:sldId id="285" r:id="rId18"/>
    <p:sldId id="304" r:id="rId19"/>
    <p:sldId id="305" r:id="rId20"/>
    <p:sldId id="306" r:id="rId21"/>
    <p:sldId id="276" r:id="rId22"/>
    <p:sldId id="292" r:id="rId23"/>
    <p:sldId id="293" r:id="rId24"/>
    <p:sldId id="294" r:id="rId25"/>
    <p:sldId id="295" r:id="rId26"/>
    <p:sldId id="296" r:id="rId27"/>
    <p:sldId id="298" r:id="rId28"/>
    <p:sldId id="291" r:id="rId29"/>
    <p:sldId id="278" r:id="rId30"/>
    <p:sldId id="282" r:id="rId31"/>
    <p:sldId id="283" r:id="rId32"/>
    <p:sldId id="286" r:id="rId33"/>
    <p:sldId id="307" r:id="rId34"/>
    <p:sldId id="299" r:id="rId35"/>
    <p:sldId id="300" r:id="rId36"/>
    <p:sldId id="303" r:id="rId37"/>
    <p:sldId id="301" r:id="rId38"/>
    <p:sldId id="302" r:id="rId39"/>
    <p:sldId id="284" r:id="rId40"/>
    <p:sldId id="261" r:id="rId41"/>
    <p:sldId id="274" r:id="rId42"/>
    <p:sldId id="27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Wick" initials="JW" lastIdx="0" clrIdx="0">
    <p:extLst>
      <p:ext uri="{19B8F6BF-5375-455C-9EA6-DF929625EA0E}">
        <p15:presenceInfo xmlns:p15="http://schemas.microsoft.com/office/powerpoint/2012/main" userId="05daecee79d162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43" autoAdjust="0"/>
  </p:normalViewPr>
  <p:slideViewPr>
    <p:cSldViewPr>
      <p:cViewPr varScale="1">
        <p:scale>
          <a:sx n="73" d="100"/>
          <a:sy n="73" d="100"/>
        </p:scale>
        <p:origin x="1296" y="72"/>
      </p:cViewPr>
      <p:guideLst>
        <p:guide orient="horz" pos="2160"/>
        <p:guide pos="2880"/>
      </p:guideLst>
    </p:cSldViewPr>
  </p:slideViewPr>
  <p:outlineViewPr>
    <p:cViewPr>
      <p:scale>
        <a:sx n="33" d="100"/>
        <a:sy n="33" d="100"/>
      </p:scale>
      <p:origin x="0" y="-5766"/>
    </p:cViewPr>
  </p:outlin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5279BA-7896-4A30-BF27-0A38016F5DB6}" type="datetimeFigureOut">
              <a:rPr lang="en-US" smtClean="0"/>
              <a:t>7/1/2022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3A5EE0-AA42-48A6-B36D-3B98ACE9B39D}" type="slidenum">
              <a:rPr lang="en-US" smtClean="0"/>
              <a:t>‹#›</a:t>
            </a:fld>
            <a:endParaRPr lang="en-US"/>
          </a:p>
        </p:txBody>
      </p:sp>
    </p:spTree>
    <p:extLst>
      <p:ext uri="{BB962C8B-B14F-4D97-AF65-F5344CB8AC3E}">
        <p14:creationId xmlns:p14="http://schemas.microsoft.com/office/powerpoint/2010/main" val="4134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A5EE0-AA42-48A6-B36D-3B98ACE9B39D}" type="slidenum">
              <a:rPr lang="en-US" smtClean="0"/>
              <a:t>4</a:t>
            </a:fld>
            <a:endParaRPr lang="en-US"/>
          </a:p>
        </p:txBody>
      </p:sp>
    </p:spTree>
    <p:extLst>
      <p:ext uri="{BB962C8B-B14F-4D97-AF65-F5344CB8AC3E}">
        <p14:creationId xmlns:p14="http://schemas.microsoft.com/office/powerpoint/2010/main" val="452374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A5EE0-AA42-48A6-B36D-3B98ACE9B39D}" type="slidenum">
              <a:rPr lang="en-US" smtClean="0"/>
              <a:t>29</a:t>
            </a:fld>
            <a:endParaRPr lang="en-US"/>
          </a:p>
        </p:txBody>
      </p:sp>
    </p:spTree>
    <p:extLst>
      <p:ext uri="{BB962C8B-B14F-4D97-AF65-F5344CB8AC3E}">
        <p14:creationId xmlns:p14="http://schemas.microsoft.com/office/powerpoint/2010/main" val="3769423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a:lvl1pPr>
          </a:lstStyle>
          <a:p>
            <a:r>
              <a:rPr lang="en-US" dirty="0" smtClean="0"/>
              <a:t>Thesis Title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smtClean="0"/>
          </a:p>
        </p:txBody>
      </p:sp>
      <p:sp>
        <p:nvSpPr>
          <p:cNvPr id="4" name="Date Placeholder 3"/>
          <p:cNvSpPr>
            <a:spLocks noGrp="1"/>
          </p:cNvSpPr>
          <p:nvPr>
            <p:ph type="dt" sz="half" idx="10"/>
          </p:nvPr>
        </p:nvSpPr>
        <p:spPr/>
        <p:txBody>
          <a:bodyPr/>
          <a:lstStyle/>
          <a:p>
            <a:fld id="{3709FCC5-7003-45F3-9EA2-3EB820BCC87C}" type="datetime1">
              <a:rPr lang="en-US" smtClean="0"/>
              <a:t>7/1/2022</a:t>
            </a:fld>
            <a:endParaRPr lang="en-US" dirty="0"/>
          </a:p>
        </p:txBody>
      </p:sp>
      <p:sp>
        <p:nvSpPr>
          <p:cNvPr id="5" name="Footer Placeholder 4"/>
          <p:cNvSpPr>
            <a:spLocks noGrp="1"/>
          </p:cNvSpPr>
          <p:nvPr>
            <p:ph type="ftr" sz="quarter" idx="11"/>
          </p:nvPr>
        </p:nvSpPr>
        <p:spPr/>
        <p:txBody>
          <a:bodyPr/>
          <a:lstStyle/>
          <a:p>
            <a:r>
              <a:rPr lang="en-US" dirty="0" smtClean="0"/>
              <a:t>MS Proposal Defense</a:t>
            </a:r>
            <a:endParaRPr lang="en-US" dirty="0"/>
          </a:p>
        </p:txBody>
      </p:sp>
      <p:sp>
        <p:nvSpPr>
          <p:cNvPr id="6" name="Slide Number Placeholder 5"/>
          <p:cNvSpPr>
            <a:spLocks noGrp="1"/>
          </p:cNvSpPr>
          <p:nvPr>
            <p:ph type="sldNum" sz="quarter" idx="12"/>
          </p:nvPr>
        </p:nvSpPr>
        <p:spPr/>
        <p:txBody>
          <a:bodyPr/>
          <a:lstStyle/>
          <a:p>
            <a:fld id="{80874811-05C0-4C2E-9704-E022B0660C7C}"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8000" y="403225"/>
            <a:ext cx="5092700" cy="1273175"/>
          </a:xfrm>
          <a:prstGeom prst="rect">
            <a:avLst/>
          </a:prstGeom>
        </p:spPr>
      </p:pic>
    </p:spTree>
    <p:extLst>
      <p:ext uri="{BB962C8B-B14F-4D97-AF65-F5344CB8AC3E}">
        <p14:creationId xmlns:p14="http://schemas.microsoft.com/office/powerpoint/2010/main" val="313256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D175A-D30B-4C78-9654-D50B2FC7129C}" type="datetime1">
              <a:rPr lang="en-US" smtClean="0"/>
              <a:t>7/1/2022</a:t>
            </a:fld>
            <a:endParaRPr lang="en-US"/>
          </a:p>
        </p:txBody>
      </p:sp>
      <p:sp>
        <p:nvSpPr>
          <p:cNvPr id="6" name="Footer Placeholder 5"/>
          <p:cNvSpPr>
            <a:spLocks noGrp="1"/>
          </p:cNvSpPr>
          <p:nvPr>
            <p:ph type="ftr" sz="quarter" idx="11"/>
          </p:nvPr>
        </p:nvSpPr>
        <p:spPr/>
        <p:txBody>
          <a:bodyPr/>
          <a:lstStyle/>
          <a:p>
            <a:r>
              <a:rPr lang="en-US" smtClean="0"/>
              <a:t>MS Proposal Defense</a:t>
            </a:r>
            <a:endParaRPr lang="en-US"/>
          </a:p>
        </p:txBody>
      </p:sp>
      <p:sp>
        <p:nvSpPr>
          <p:cNvPr id="7" name="Slide Number Placeholder 6"/>
          <p:cNvSpPr>
            <a:spLocks noGrp="1"/>
          </p:cNvSpPr>
          <p:nvPr>
            <p:ph type="sldNum" sz="quarter" idx="12"/>
          </p:nvPr>
        </p:nvSpPr>
        <p:spPr/>
        <p:txBody>
          <a:bodyPr/>
          <a:lstStyle/>
          <a:p>
            <a:fld id="{455776AC-4C38-4B11-8F6F-86E3449187BD}" type="slidenum">
              <a:rPr lang="en-US" smtClean="0"/>
              <a:t>‹#›</a:t>
            </a:fld>
            <a:endParaRPr lang="en-US"/>
          </a:p>
        </p:txBody>
      </p:sp>
    </p:spTree>
    <p:extLst>
      <p:ext uri="{BB962C8B-B14F-4D97-AF65-F5344CB8AC3E}">
        <p14:creationId xmlns:p14="http://schemas.microsoft.com/office/powerpoint/2010/main" val="382626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A0CED-DC4C-41D4-874B-D252619C1C3B}"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a:t>
            </a:fld>
            <a:endParaRPr lang="en-US"/>
          </a:p>
        </p:txBody>
      </p:sp>
    </p:spTree>
    <p:extLst>
      <p:ext uri="{BB962C8B-B14F-4D97-AF65-F5344CB8AC3E}">
        <p14:creationId xmlns:p14="http://schemas.microsoft.com/office/powerpoint/2010/main" val="76246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47479-EB80-4058-B43A-4F0A7B3E2667}"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a:t>
            </a:fld>
            <a:endParaRPr lang="en-US"/>
          </a:p>
        </p:txBody>
      </p:sp>
    </p:spTree>
    <p:extLst>
      <p:ext uri="{BB962C8B-B14F-4D97-AF65-F5344CB8AC3E}">
        <p14:creationId xmlns:p14="http://schemas.microsoft.com/office/powerpoint/2010/main" val="168804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a:t>
            </a:fld>
            <a:endParaRPr lang="en-US"/>
          </a:p>
        </p:txBody>
      </p:sp>
    </p:spTree>
    <p:extLst>
      <p:ext uri="{BB962C8B-B14F-4D97-AF65-F5344CB8AC3E}">
        <p14:creationId xmlns:p14="http://schemas.microsoft.com/office/powerpoint/2010/main" val="376908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24652A-1F0D-4EC1-BE3A-F3969B2990E3}"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a:t>
            </a:fld>
            <a:endParaRPr lang="en-US"/>
          </a:p>
        </p:txBody>
      </p:sp>
    </p:spTree>
    <p:extLst>
      <p:ext uri="{BB962C8B-B14F-4D97-AF65-F5344CB8AC3E}">
        <p14:creationId xmlns:p14="http://schemas.microsoft.com/office/powerpoint/2010/main" val="250651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C03A4-3C81-4659-85EE-160FDD520A2D}"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a:t>
            </a:fld>
            <a:endParaRPr lang="en-US"/>
          </a:p>
        </p:txBody>
      </p:sp>
    </p:spTree>
    <p:extLst>
      <p:ext uri="{BB962C8B-B14F-4D97-AF65-F5344CB8AC3E}">
        <p14:creationId xmlns:p14="http://schemas.microsoft.com/office/powerpoint/2010/main" val="162824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5FA665-FBFB-4332-813F-2FD0EF6EE74F}" type="datetime1">
              <a:rPr lang="en-US" smtClean="0"/>
              <a:t>7/1/2022</a:t>
            </a:fld>
            <a:endParaRPr lang="en-US"/>
          </a:p>
        </p:txBody>
      </p:sp>
      <p:sp>
        <p:nvSpPr>
          <p:cNvPr id="6" name="Footer Placeholder 5"/>
          <p:cNvSpPr>
            <a:spLocks noGrp="1"/>
          </p:cNvSpPr>
          <p:nvPr>
            <p:ph type="ftr" sz="quarter" idx="11"/>
          </p:nvPr>
        </p:nvSpPr>
        <p:spPr/>
        <p:txBody>
          <a:bodyPr/>
          <a:lstStyle/>
          <a:p>
            <a:r>
              <a:rPr lang="en-US" smtClean="0"/>
              <a:t>MS Proposal Defense</a:t>
            </a:r>
            <a:endParaRPr lang="en-US"/>
          </a:p>
        </p:txBody>
      </p:sp>
      <p:sp>
        <p:nvSpPr>
          <p:cNvPr id="7" name="Slide Number Placeholder 6"/>
          <p:cNvSpPr>
            <a:spLocks noGrp="1"/>
          </p:cNvSpPr>
          <p:nvPr>
            <p:ph type="sldNum" sz="quarter" idx="12"/>
          </p:nvPr>
        </p:nvSpPr>
        <p:spPr/>
        <p:txBody>
          <a:bodyPr/>
          <a:lstStyle/>
          <a:p>
            <a:fld id="{455776AC-4C38-4B11-8F6F-86E3449187BD}" type="slidenum">
              <a:rPr lang="en-US" smtClean="0"/>
              <a:t>‹#›</a:t>
            </a:fld>
            <a:endParaRPr lang="en-US"/>
          </a:p>
        </p:txBody>
      </p:sp>
    </p:spTree>
    <p:extLst>
      <p:ext uri="{BB962C8B-B14F-4D97-AF65-F5344CB8AC3E}">
        <p14:creationId xmlns:p14="http://schemas.microsoft.com/office/powerpoint/2010/main" val="796579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BA1F11-19F3-4B13-96F6-5C354D3F01C1}" type="datetime1">
              <a:rPr lang="en-US" smtClean="0"/>
              <a:t>7/1/2022</a:t>
            </a:fld>
            <a:endParaRPr lang="en-US"/>
          </a:p>
        </p:txBody>
      </p:sp>
      <p:sp>
        <p:nvSpPr>
          <p:cNvPr id="8" name="Footer Placeholder 7"/>
          <p:cNvSpPr>
            <a:spLocks noGrp="1"/>
          </p:cNvSpPr>
          <p:nvPr>
            <p:ph type="ftr" sz="quarter" idx="11"/>
          </p:nvPr>
        </p:nvSpPr>
        <p:spPr/>
        <p:txBody>
          <a:bodyPr/>
          <a:lstStyle/>
          <a:p>
            <a:r>
              <a:rPr lang="en-US" smtClean="0"/>
              <a:t>MS Proposal Defense</a:t>
            </a:r>
            <a:endParaRPr lang="en-US"/>
          </a:p>
        </p:txBody>
      </p:sp>
      <p:sp>
        <p:nvSpPr>
          <p:cNvPr id="9" name="Slide Number Placeholder 8"/>
          <p:cNvSpPr>
            <a:spLocks noGrp="1"/>
          </p:cNvSpPr>
          <p:nvPr>
            <p:ph type="sldNum" sz="quarter" idx="12"/>
          </p:nvPr>
        </p:nvSpPr>
        <p:spPr/>
        <p:txBody>
          <a:bodyPr/>
          <a:lstStyle/>
          <a:p>
            <a:fld id="{455776AC-4C38-4B11-8F6F-86E3449187BD}" type="slidenum">
              <a:rPr lang="en-US" smtClean="0"/>
              <a:t>‹#›</a:t>
            </a:fld>
            <a:endParaRPr lang="en-US"/>
          </a:p>
        </p:txBody>
      </p:sp>
    </p:spTree>
    <p:extLst>
      <p:ext uri="{BB962C8B-B14F-4D97-AF65-F5344CB8AC3E}">
        <p14:creationId xmlns:p14="http://schemas.microsoft.com/office/powerpoint/2010/main" val="6190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750EB6-0F8B-4E45-9FCF-8322A53FB59D}" type="datetime1">
              <a:rPr lang="en-US" smtClean="0"/>
              <a:t>7/1/2022</a:t>
            </a:fld>
            <a:endParaRPr lang="en-US"/>
          </a:p>
        </p:txBody>
      </p:sp>
      <p:sp>
        <p:nvSpPr>
          <p:cNvPr id="4" name="Footer Placeholder 3"/>
          <p:cNvSpPr>
            <a:spLocks noGrp="1"/>
          </p:cNvSpPr>
          <p:nvPr>
            <p:ph type="ftr" sz="quarter" idx="11"/>
          </p:nvPr>
        </p:nvSpPr>
        <p:spPr/>
        <p:txBody>
          <a:bodyPr/>
          <a:lstStyle/>
          <a:p>
            <a:r>
              <a:rPr lang="en-US" smtClean="0"/>
              <a:t>MS Proposal Defense</a:t>
            </a:r>
            <a:endParaRPr lang="en-US"/>
          </a:p>
        </p:txBody>
      </p:sp>
      <p:sp>
        <p:nvSpPr>
          <p:cNvPr id="5" name="Slide Number Placeholder 4"/>
          <p:cNvSpPr>
            <a:spLocks noGrp="1"/>
          </p:cNvSpPr>
          <p:nvPr>
            <p:ph type="sldNum" sz="quarter" idx="12"/>
          </p:nvPr>
        </p:nvSpPr>
        <p:spPr/>
        <p:txBody>
          <a:bodyPr/>
          <a:lstStyle/>
          <a:p>
            <a:fld id="{455776AC-4C38-4B11-8F6F-86E3449187BD}" type="slidenum">
              <a:rPr lang="en-US" smtClean="0"/>
              <a:t>‹#›</a:t>
            </a:fld>
            <a:endParaRPr lang="en-US"/>
          </a:p>
        </p:txBody>
      </p:sp>
    </p:spTree>
    <p:extLst>
      <p:ext uri="{BB962C8B-B14F-4D97-AF65-F5344CB8AC3E}">
        <p14:creationId xmlns:p14="http://schemas.microsoft.com/office/powerpoint/2010/main" val="193706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3190A-5795-4728-94D9-378F955BDA12}" type="datetime1">
              <a:rPr lang="en-US" smtClean="0"/>
              <a:t>7/1/2022</a:t>
            </a:fld>
            <a:endParaRPr lang="en-US"/>
          </a:p>
        </p:txBody>
      </p:sp>
      <p:sp>
        <p:nvSpPr>
          <p:cNvPr id="3" name="Footer Placeholder 2"/>
          <p:cNvSpPr>
            <a:spLocks noGrp="1"/>
          </p:cNvSpPr>
          <p:nvPr>
            <p:ph type="ftr" sz="quarter" idx="11"/>
          </p:nvPr>
        </p:nvSpPr>
        <p:spPr/>
        <p:txBody>
          <a:bodyPr/>
          <a:lstStyle/>
          <a:p>
            <a:r>
              <a:rPr lang="en-US" smtClean="0"/>
              <a:t>MS Proposal Defense</a:t>
            </a:r>
            <a:endParaRPr lang="en-US"/>
          </a:p>
        </p:txBody>
      </p:sp>
      <p:sp>
        <p:nvSpPr>
          <p:cNvPr id="4" name="Slide Number Placeholder 3"/>
          <p:cNvSpPr>
            <a:spLocks noGrp="1"/>
          </p:cNvSpPr>
          <p:nvPr>
            <p:ph type="sldNum" sz="quarter" idx="12"/>
          </p:nvPr>
        </p:nvSpPr>
        <p:spPr/>
        <p:txBody>
          <a:bodyPr/>
          <a:lstStyle/>
          <a:p>
            <a:fld id="{455776AC-4C38-4B11-8F6F-86E3449187BD}" type="slidenum">
              <a:rPr lang="en-US" smtClean="0"/>
              <a:t>‹#›</a:t>
            </a:fld>
            <a:endParaRPr lang="en-US"/>
          </a:p>
        </p:txBody>
      </p:sp>
    </p:spTree>
    <p:extLst>
      <p:ext uri="{BB962C8B-B14F-4D97-AF65-F5344CB8AC3E}">
        <p14:creationId xmlns:p14="http://schemas.microsoft.com/office/powerpoint/2010/main" val="385922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AF2A1-B429-4BD1-84EA-DE047CC17B8D}" type="datetime1">
              <a:rPr lang="en-US" smtClean="0"/>
              <a:t>7/1/2022</a:t>
            </a:fld>
            <a:endParaRPr lang="en-US"/>
          </a:p>
        </p:txBody>
      </p:sp>
      <p:sp>
        <p:nvSpPr>
          <p:cNvPr id="6" name="Footer Placeholder 5"/>
          <p:cNvSpPr>
            <a:spLocks noGrp="1"/>
          </p:cNvSpPr>
          <p:nvPr>
            <p:ph type="ftr" sz="quarter" idx="11"/>
          </p:nvPr>
        </p:nvSpPr>
        <p:spPr/>
        <p:txBody>
          <a:bodyPr/>
          <a:lstStyle/>
          <a:p>
            <a:r>
              <a:rPr lang="en-US" smtClean="0"/>
              <a:t>MS Proposal Defense</a:t>
            </a:r>
            <a:endParaRPr lang="en-US"/>
          </a:p>
        </p:txBody>
      </p:sp>
      <p:sp>
        <p:nvSpPr>
          <p:cNvPr id="7" name="Slide Number Placeholder 6"/>
          <p:cNvSpPr>
            <a:spLocks noGrp="1"/>
          </p:cNvSpPr>
          <p:nvPr>
            <p:ph type="sldNum" sz="quarter" idx="12"/>
          </p:nvPr>
        </p:nvSpPr>
        <p:spPr/>
        <p:txBody>
          <a:bodyPr/>
          <a:lstStyle/>
          <a:p>
            <a:fld id="{455776AC-4C38-4B11-8F6F-86E3449187BD}" type="slidenum">
              <a:rPr lang="en-US" smtClean="0"/>
              <a:t>‹#›</a:t>
            </a:fld>
            <a:endParaRPr lang="en-US"/>
          </a:p>
        </p:txBody>
      </p:sp>
    </p:spTree>
    <p:extLst>
      <p:ext uri="{BB962C8B-B14F-4D97-AF65-F5344CB8AC3E}">
        <p14:creationId xmlns:p14="http://schemas.microsoft.com/office/powerpoint/2010/main" val="1832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80843-6BD6-4722-849C-C92E9773E323}" type="datetime1">
              <a:rPr lang="en-US" smtClean="0"/>
              <a:t>7/1/2022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MS Proposal Defense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776AC-4C38-4B11-8F6F-86E3449187BD}" type="slidenum">
              <a:rPr lang="en-US" smtClean="0"/>
              <a:t>‹#›</a:t>
            </a:fld>
            <a:endParaRPr lang="en-US"/>
          </a:p>
        </p:txBody>
      </p:sp>
      <p:sp>
        <p:nvSpPr>
          <p:cNvPr id="8" name="Rectangle 7"/>
          <p:cNvSpPr/>
          <p:nvPr userDrawn="1"/>
        </p:nvSpPr>
        <p:spPr>
          <a:xfrm>
            <a:off x="0" y="0"/>
            <a:ext cx="91440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179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848600" cy="1755775"/>
          </a:xfrm>
        </p:spPr>
        <p:txBody>
          <a:bodyPr>
            <a:normAutofit/>
          </a:bodyPr>
          <a:lstStyle/>
          <a:p>
            <a:r>
              <a:rPr lang="en-US" sz="3200" dirty="0"/>
              <a:t>Automated Bugs Identification Through Early Access Game Review Analytics On Game Distribution Platforms</a:t>
            </a:r>
          </a:p>
        </p:txBody>
      </p:sp>
      <p:sp>
        <p:nvSpPr>
          <p:cNvPr id="3" name="Subtitle 2"/>
          <p:cNvSpPr>
            <a:spLocks noGrp="1"/>
          </p:cNvSpPr>
          <p:nvPr>
            <p:ph type="subTitle" idx="1"/>
          </p:nvPr>
        </p:nvSpPr>
        <p:spPr>
          <a:xfrm>
            <a:off x="1371600" y="4038600"/>
            <a:ext cx="6400800" cy="1752600"/>
          </a:xfrm>
        </p:spPr>
        <p:txBody>
          <a:bodyPr/>
          <a:lstStyle/>
          <a:p>
            <a:r>
              <a:rPr lang="en-US" dirty="0" smtClean="0"/>
              <a:t>ALI SHAHBAZ(20I-2020)</a:t>
            </a:r>
          </a:p>
          <a:p>
            <a:r>
              <a:rPr lang="en-US" dirty="0" smtClean="0"/>
              <a:t>DR. KHUBAIB AMJAD ALAM</a:t>
            </a:r>
            <a:endParaRPr lang="en-US" dirty="0"/>
          </a:p>
        </p:txBody>
      </p:sp>
      <p:sp>
        <p:nvSpPr>
          <p:cNvPr id="4" name="Slide Number Placeholder 3"/>
          <p:cNvSpPr>
            <a:spLocks noGrp="1"/>
          </p:cNvSpPr>
          <p:nvPr>
            <p:ph type="sldNum" sz="quarter" idx="12"/>
          </p:nvPr>
        </p:nvSpPr>
        <p:spPr/>
        <p:txBody>
          <a:bodyPr/>
          <a:lstStyle/>
          <a:p>
            <a:fld id="{455776AC-4C38-4B11-8F6F-86E3449187BD}" type="slidenum">
              <a:rPr lang="en-US" smtClean="0"/>
              <a:t>1</a:t>
            </a:fld>
            <a:endParaRPr lang="en-US" dirty="0"/>
          </a:p>
        </p:txBody>
      </p:sp>
      <p:sp>
        <p:nvSpPr>
          <p:cNvPr id="6" name="Date Placeholder 5"/>
          <p:cNvSpPr>
            <a:spLocks noGrp="1"/>
          </p:cNvSpPr>
          <p:nvPr>
            <p:ph type="dt" sz="half" idx="10"/>
          </p:nvPr>
        </p:nvSpPr>
        <p:spPr/>
        <p:txBody>
          <a:bodyPr/>
          <a:lstStyle/>
          <a:p>
            <a:fld id="{DA9DB036-8E02-400C-85AA-C73DA76EBB7E}" type="datetime1">
              <a:rPr lang="en-US" smtClean="0"/>
              <a:t>7/1/2022</a:t>
            </a:fld>
            <a:endParaRPr lang="en-US" dirty="0"/>
          </a:p>
        </p:txBody>
      </p:sp>
    </p:spTree>
    <p:extLst>
      <p:ext uri="{BB962C8B-B14F-4D97-AF65-F5344CB8AC3E}">
        <p14:creationId xmlns:p14="http://schemas.microsoft.com/office/powerpoint/2010/main" val="3624172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Selection Procedure</a:t>
            </a:r>
            <a:endParaRPr lang="en-US"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10</a:t>
            </a:fld>
            <a:endParaRPr lang="en-US"/>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0800" y="1524000"/>
            <a:ext cx="3886200" cy="4648200"/>
          </a:xfrm>
          <a:prstGeom prst="rect">
            <a:avLst/>
          </a:prstGeom>
        </p:spPr>
      </p:pic>
    </p:spTree>
    <p:extLst>
      <p:ext uri="{BB962C8B-B14F-4D97-AF65-F5344CB8AC3E}">
        <p14:creationId xmlns:p14="http://schemas.microsoft.com/office/powerpoint/2010/main" val="1997364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Objectives</a:t>
            </a:r>
            <a:endParaRPr lang="en-US" dirty="0"/>
          </a:p>
        </p:txBody>
      </p:sp>
      <p:sp>
        <p:nvSpPr>
          <p:cNvPr id="3" name="Content Placeholder 2"/>
          <p:cNvSpPr>
            <a:spLocks noGrp="1"/>
          </p:cNvSpPr>
          <p:nvPr>
            <p:ph idx="1"/>
          </p:nvPr>
        </p:nvSpPr>
        <p:spPr/>
        <p:txBody>
          <a:bodyPr>
            <a:normAutofit/>
          </a:bodyPr>
          <a:lstStyle/>
          <a:p>
            <a:r>
              <a:rPr lang="en-US" sz="2000" b="1" dirty="0" smtClean="0"/>
              <a:t>RO1</a:t>
            </a:r>
            <a:r>
              <a:rPr lang="en-US" sz="2000" b="1" dirty="0"/>
              <a:t>:</a:t>
            </a:r>
            <a:r>
              <a:rPr lang="en-US" sz="2000" dirty="0"/>
              <a:t> To gain insights of the existing classification methods that need to be addressed in the context of game rating analysis</a:t>
            </a:r>
            <a:r>
              <a:rPr lang="en-US" sz="2000" dirty="0" smtClean="0"/>
              <a:t>.</a:t>
            </a:r>
          </a:p>
          <a:p>
            <a:r>
              <a:rPr lang="en-US" sz="2000" b="1" dirty="0" smtClean="0"/>
              <a:t>RO2:</a:t>
            </a:r>
            <a:r>
              <a:rPr lang="en-US" sz="2000" dirty="0" smtClean="0"/>
              <a:t> </a:t>
            </a:r>
            <a:r>
              <a:rPr lang="en-US" sz="2000" dirty="0"/>
              <a:t>To evaluate the performance of deep learning models </a:t>
            </a:r>
            <a:r>
              <a:rPr lang="en-US" sz="2000" dirty="0" smtClean="0"/>
              <a:t>for </a:t>
            </a:r>
            <a:r>
              <a:rPr lang="en-US" sz="2000" dirty="0"/>
              <a:t>multi-label text classification</a:t>
            </a:r>
            <a:r>
              <a:rPr lang="en-US" sz="2000" dirty="0" smtClean="0"/>
              <a:t>.</a:t>
            </a:r>
          </a:p>
          <a:p>
            <a:r>
              <a:rPr lang="en-US" sz="2000" b="1" dirty="0" smtClean="0"/>
              <a:t>RO3:</a:t>
            </a:r>
            <a:r>
              <a:rPr lang="en-US" sz="2000" dirty="0"/>
              <a:t> To automatically categorize gaming reviews into multiple bugs labels using deep learning models (CNN, RNN &amp; LSTM).</a:t>
            </a:r>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11</a:t>
            </a:fld>
            <a:endParaRPr lang="en-US"/>
          </a:p>
        </p:txBody>
      </p:sp>
    </p:spTree>
    <p:extLst>
      <p:ext uri="{BB962C8B-B14F-4D97-AF65-F5344CB8AC3E}">
        <p14:creationId xmlns:p14="http://schemas.microsoft.com/office/powerpoint/2010/main" val="1558988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normAutofit/>
          </a:bodyPr>
          <a:lstStyle/>
          <a:p>
            <a:r>
              <a:rPr lang="en-US" sz="2000" b="1" dirty="0"/>
              <a:t>RQ1:</a:t>
            </a:r>
            <a:r>
              <a:rPr lang="en-US" sz="2000" dirty="0"/>
              <a:t> What is the most widely used classification approach for game reviews analysis?</a:t>
            </a:r>
          </a:p>
          <a:p>
            <a:r>
              <a:rPr lang="en-US" sz="2000" b="1" dirty="0" smtClean="0"/>
              <a:t>RQ2:</a:t>
            </a:r>
            <a:r>
              <a:rPr lang="en-US" sz="2000" dirty="0" smtClean="0"/>
              <a:t> </a:t>
            </a:r>
            <a:r>
              <a:rPr lang="en-US" sz="2000" dirty="0"/>
              <a:t>What are gamers talking about in gaming reviews</a:t>
            </a:r>
            <a:r>
              <a:rPr lang="en-US" sz="2000" dirty="0" smtClean="0"/>
              <a:t>?</a:t>
            </a:r>
          </a:p>
          <a:p>
            <a:r>
              <a:rPr lang="en-US" sz="2000" b="1" dirty="0" smtClean="0"/>
              <a:t>RQ3:</a:t>
            </a:r>
            <a:r>
              <a:rPr lang="en-US" sz="2000" dirty="0"/>
              <a:t> How do feature extraction impact the performance of deep learning classification models for gaming reviews?</a:t>
            </a:r>
          </a:p>
          <a:p>
            <a:r>
              <a:rPr lang="en-US" sz="2000" b="1" dirty="0" smtClean="0"/>
              <a:t>RQ4:</a:t>
            </a:r>
            <a:r>
              <a:rPr lang="en-US" sz="2000" dirty="0"/>
              <a:t> How reviews can be categorized into multiple </a:t>
            </a:r>
            <a:r>
              <a:rPr lang="en-US" sz="2000" dirty="0" smtClean="0"/>
              <a:t>labels </a:t>
            </a:r>
            <a:r>
              <a:rPr lang="en-US" sz="2000" dirty="0"/>
              <a:t>using deep learning </a:t>
            </a:r>
            <a:r>
              <a:rPr lang="en-US" sz="2000" dirty="0" smtClean="0"/>
              <a:t>approaches </a:t>
            </a:r>
            <a:r>
              <a:rPr lang="en-US" sz="2000" dirty="0"/>
              <a:t>CNN, RNN &amp; LSTM</a:t>
            </a:r>
            <a:r>
              <a:rPr lang="en-US" sz="2000" dirty="0" smtClean="0"/>
              <a:t>?</a:t>
            </a:r>
            <a:endParaRPr lang="en-US" sz="2000"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12</a:t>
            </a:fld>
            <a:endParaRPr lang="en-US"/>
          </a:p>
        </p:txBody>
      </p:sp>
    </p:spTree>
    <p:extLst>
      <p:ext uri="{BB962C8B-B14F-4D97-AF65-F5344CB8AC3E}">
        <p14:creationId xmlns:p14="http://schemas.microsoft.com/office/powerpoint/2010/main" val="600668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13</a:t>
            </a:fld>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719648666"/>
              </p:ext>
            </p:extLst>
          </p:nvPr>
        </p:nvGraphicFramePr>
        <p:xfrm>
          <a:off x="1295400" y="1191618"/>
          <a:ext cx="6781798" cy="5418463"/>
        </p:xfrm>
        <a:graphic>
          <a:graphicData uri="http://schemas.openxmlformats.org/drawingml/2006/table">
            <a:tbl>
              <a:tblPr firstRow="1" firstCol="1" bandRow="1">
                <a:tableStyleId>{5C22544A-7EE6-4342-B048-85BDC9FD1C3A}</a:tableStyleId>
              </a:tblPr>
              <a:tblGrid>
                <a:gridCol w="724055">
                  <a:extLst>
                    <a:ext uri="{9D8B030D-6E8A-4147-A177-3AD203B41FA5}">
                      <a16:colId xmlns:a16="http://schemas.microsoft.com/office/drawing/2014/main" val="3024486795"/>
                    </a:ext>
                  </a:extLst>
                </a:gridCol>
                <a:gridCol w="1303406">
                  <a:extLst>
                    <a:ext uri="{9D8B030D-6E8A-4147-A177-3AD203B41FA5}">
                      <a16:colId xmlns:a16="http://schemas.microsoft.com/office/drawing/2014/main" val="1814745272"/>
                    </a:ext>
                  </a:extLst>
                </a:gridCol>
                <a:gridCol w="1366321">
                  <a:extLst>
                    <a:ext uri="{9D8B030D-6E8A-4147-A177-3AD203B41FA5}">
                      <a16:colId xmlns:a16="http://schemas.microsoft.com/office/drawing/2014/main" val="687535690"/>
                    </a:ext>
                  </a:extLst>
                </a:gridCol>
                <a:gridCol w="1694008">
                  <a:extLst>
                    <a:ext uri="{9D8B030D-6E8A-4147-A177-3AD203B41FA5}">
                      <a16:colId xmlns:a16="http://schemas.microsoft.com/office/drawing/2014/main" val="4090210729"/>
                    </a:ext>
                  </a:extLst>
                </a:gridCol>
                <a:gridCol w="1694008">
                  <a:extLst>
                    <a:ext uri="{9D8B030D-6E8A-4147-A177-3AD203B41FA5}">
                      <a16:colId xmlns:a16="http://schemas.microsoft.com/office/drawing/2014/main" val="2229790460"/>
                    </a:ext>
                  </a:extLst>
                </a:gridCol>
              </a:tblGrid>
              <a:tr h="242371">
                <a:tc>
                  <a:txBody>
                    <a:bodyPr/>
                    <a:lstStyle/>
                    <a:p>
                      <a:pPr marL="0" marR="0" algn="ctr">
                        <a:lnSpc>
                          <a:spcPts val="1200"/>
                        </a:lnSpc>
                        <a:spcBef>
                          <a:spcPts val="0"/>
                        </a:spcBef>
                        <a:spcAft>
                          <a:spcPts val="0"/>
                        </a:spcAft>
                      </a:pPr>
                      <a:r>
                        <a:rPr lang="en-US" sz="1000" dirty="0">
                          <a:effectLst/>
                        </a:rPr>
                        <a:t>Ref. No., Year</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0" marR="0" algn="ctr">
                        <a:lnSpc>
                          <a:spcPts val="1200"/>
                        </a:lnSpc>
                        <a:spcBef>
                          <a:spcPts val="0"/>
                        </a:spcBef>
                        <a:spcAft>
                          <a:spcPts val="0"/>
                        </a:spcAft>
                      </a:pPr>
                      <a:r>
                        <a:rPr lang="en-US" sz="1000" dirty="0">
                          <a:effectLst/>
                        </a:rPr>
                        <a:t>Methodology/Approach</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0" marR="0" algn="ctr">
                        <a:lnSpc>
                          <a:spcPts val="1200"/>
                        </a:lnSpc>
                        <a:spcBef>
                          <a:spcPts val="0"/>
                        </a:spcBef>
                        <a:spcAft>
                          <a:spcPts val="0"/>
                        </a:spcAft>
                      </a:pPr>
                      <a:r>
                        <a:rPr lang="en-US" sz="1000" dirty="0">
                          <a:effectLst/>
                        </a:rPr>
                        <a:t>Strengths</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0" marR="0" algn="ctr">
                        <a:lnSpc>
                          <a:spcPts val="1200"/>
                        </a:lnSpc>
                        <a:spcBef>
                          <a:spcPts val="0"/>
                        </a:spcBef>
                        <a:spcAft>
                          <a:spcPts val="0"/>
                        </a:spcAft>
                        <a:tabLst>
                          <a:tab pos="624840" algn="l"/>
                          <a:tab pos="956945" algn="ctr"/>
                        </a:tabLst>
                      </a:pPr>
                      <a:r>
                        <a:rPr lang="en-US" sz="1000" dirty="0" smtClean="0">
                          <a:effectLst/>
                        </a:rPr>
                        <a:t>Weaknesses</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0" marR="0" algn="ctr">
                        <a:lnSpc>
                          <a:spcPts val="1200"/>
                        </a:lnSpc>
                        <a:spcBef>
                          <a:spcPts val="0"/>
                        </a:spcBef>
                        <a:spcAft>
                          <a:spcPts val="0"/>
                        </a:spcAft>
                        <a:tabLst>
                          <a:tab pos="624840" algn="l"/>
                          <a:tab pos="956945" algn="ctr"/>
                        </a:tabLst>
                      </a:pPr>
                      <a:r>
                        <a:rPr lang="en-US" sz="1000" dirty="0" smtClean="0">
                          <a:effectLst/>
                        </a:rPr>
                        <a:t>Dataset used</a:t>
                      </a:r>
                      <a:endParaRPr lang="en-US" sz="1000" dirty="0">
                        <a:effectLst/>
                        <a:latin typeface="Times New Roman" panose="02020603050405020304" pitchFamily="18" charset="0"/>
                        <a:ea typeface="Times New Roman" panose="02020603050405020304" pitchFamily="18" charset="0"/>
                      </a:endParaRPr>
                    </a:p>
                  </a:txBody>
                  <a:tcPr marL="60797" marR="60797" marT="0" marB="0"/>
                </a:tc>
                <a:extLst>
                  <a:ext uri="{0D108BD9-81ED-4DB2-BD59-A6C34878D82A}">
                    <a16:rowId xmlns:a16="http://schemas.microsoft.com/office/drawing/2014/main" val="2589858050"/>
                  </a:ext>
                </a:extLst>
              </a:tr>
              <a:tr h="969484">
                <a:tc>
                  <a:txBody>
                    <a:bodyPr/>
                    <a:lstStyle/>
                    <a:p>
                      <a:pPr marL="0" marR="0" algn="ctr">
                        <a:lnSpc>
                          <a:spcPts val="1200"/>
                        </a:lnSpc>
                        <a:spcBef>
                          <a:spcPts val="0"/>
                        </a:spcBef>
                        <a:spcAft>
                          <a:spcPts val="600"/>
                        </a:spcAft>
                      </a:pPr>
                      <a:r>
                        <a:rPr lang="en-US" sz="1000" dirty="0" smtClean="0">
                          <a:effectLst/>
                        </a:rPr>
                        <a:t>[1]</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Data mining based techniques (Mine the review based on phrases</a:t>
                      </a:r>
                      <a:r>
                        <a:rPr lang="en-US" sz="1000" dirty="0" smtClean="0">
                          <a:effectLst/>
                        </a:rPr>
                        <a:t>).</a:t>
                      </a:r>
                      <a:endParaRPr lang="en-US" sz="1000" dirty="0">
                        <a:effectLst/>
                      </a:endParaRPr>
                    </a:p>
                    <a:p>
                      <a:pPr marL="457200" marR="0" algn="l">
                        <a:lnSpc>
                          <a:spcPts val="1200"/>
                        </a:lnSpc>
                        <a:spcBef>
                          <a:spcPts val="0"/>
                        </a:spcBef>
                        <a:spcAft>
                          <a:spcPts val="60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User opinions in reviews</a:t>
                      </a:r>
                    </a:p>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Phrases from reviews</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Approach cannot extract opinions corresponding to textual expressions</a:t>
                      </a:r>
                    </a:p>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No classification and categorization of bugs</a:t>
                      </a:r>
                    </a:p>
                    <a:p>
                      <a:pPr marL="228600" marR="0" algn="l">
                        <a:lnSpc>
                          <a:spcPts val="1200"/>
                        </a:lnSpc>
                        <a:spcBef>
                          <a:spcPts val="0"/>
                        </a:spcBef>
                        <a:spcAft>
                          <a:spcPts val="60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228600" marR="0" algn="l">
                        <a:lnSpc>
                          <a:spcPts val="1200"/>
                        </a:lnSpc>
                        <a:spcBef>
                          <a:spcPts val="0"/>
                        </a:spcBef>
                        <a:spcAft>
                          <a:spcPts val="600"/>
                        </a:spcAft>
                      </a:pPr>
                      <a:r>
                        <a:rPr lang="en-US" sz="1000" dirty="0" smtClean="0">
                          <a:effectLst/>
                          <a:latin typeface="Times New Roman" panose="02020603050405020304" pitchFamily="18" charset="0"/>
                          <a:ea typeface="Times New Roman" panose="02020603050405020304" pitchFamily="18" charset="0"/>
                        </a:rPr>
                        <a:t>120 mobile</a:t>
                      </a:r>
                      <a:r>
                        <a:rPr lang="en-US" sz="1000" baseline="0" dirty="0" smtClean="0">
                          <a:effectLst/>
                          <a:latin typeface="Times New Roman" panose="02020603050405020304" pitchFamily="18" charset="0"/>
                          <a:ea typeface="Times New Roman" panose="02020603050405020304" pitchFamily="18" charset="0"/>
                        </a:rPr>
                        <a:t> apps, 2944,335 crawled reviews</a:t>
                      </a:r>
                      <a:endParaRPr lang="en-US" sz="1000" dirty="0">
                        <a:effectLst/>
                        <a:latin typeface="Times New Roman" panose="02020603050405020304" pitchFamily="18" charset="0"/>
                        <a:ea typeface="Times New Roman" panose="02020603050405020304" pitchFamily="18" charset="0"/>
                      </a:endParaRPr>
                    </a:p>
                  </a:txBody>
                  <a:tcPr marL="60797" marR="60797" marT="0" marB="0"/>
                </a:tc>
                <a:extLst>
                  <a:ext uri="{0D108BD9-81ED-4DB2-BD59-A6C34878D82A}">
                    <a16:rowId xmlns:a16="http://schemas.microsoft.com/office/drawing/2014/main" val="1185456099"/>
                  </a:ext>
                </a:extLst>
              </a:tr>
              <a:tr h="787706">
                <a:tc>
                  <a:txBody>
                    <a:bodyPr/>
                    <a:lstStyle/>
                    <a:p>
                      <a:pPr marL="0" marR="0" algn="ctr">
                        <a:lnSpc>
                          <a:spcPts val="1200"/>
                        </a:lnSpc>
                        <a:spcBef>
                          <a:spcPts val="0"/>
                        </a:spcBef>
                        <a:spcAft>
                          <a:spcPts val="600"/>
                        </a:spcAft>
                      </a:pPr>
                      <a:r>
                        <a:rPr lang="en-US" sz="1000" dirty="0">
                          <a:effectLst/>
                        </a:rPr>
                        <a:t>[2]</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Statistical Method (Pearson’s chi-squared test)</a:t>
                      </a:r>
                    </a:p>
                    <a:p>
                      <a:pPr marL="457200" marR="0" algn="l">
                        <a:spcBef>
                          <a:spcPts val="0"/>
                        </a:spcBef>
                        <a:spcAft>
                          <a:spcPts val="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Simplifying bug reports</a:t>
                      </a:r>
                    </a:p>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Classification of bugs into four categories</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Focused on simplifying bug reports</a:t>
                      </a:r>
                    </a:p>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Fewer bug reports mentioned</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smtClean="0">
                          <a:effectLst/>
                          <a:latin typeface="Times New Roman" panose="02020603050405020304" pitchFamily="18" charset="0"/>
                          <a:ea typeface="Times New Roman" panose="02020603050405020304" pitchFamily="18" charset="0"/>
                        </a:rPr>
                        <a:t>NetBeans and Apache Software Foundation project</a:t>
                      </a:r>
                      <a:endParaRPr lang="en-US" sz="1000" dirty="0">
                        <a:effectLst/>
                        <a:latin typeface="Times New Roman" panose="02020603050405020304" pitchFamily="18" charset="0"/>
                        <a:ea typeface="Times New Roman" panose="02020603050405020304" pitchFamily="18" charset="0"/>
                      </a:endParaRPr>
                    </a:p>
                  </a:txBody>
                  <a:tcPr marL="60797" marR="60797" marT="0" marB="0"/>
                </a:tc>
                <a:extLst>
                  <a:ext uri="{0D108BD9-81ED-4DB2-BD59-A6C34878D82A}">
                    <a16:rowId xmlns:a16="http://schemas.microsoft.com/office/drawing/2014/main" val="1735761867"/>
                  </a:ext>
                </a:extLst>
              </a:tr>
              <a:tr h="1151263">
                <a:tc>
                  <a:txBody>
                    <a:bodyPr/>
                    <a:lstStyle/>
                    <a:p>
                      <a:pPr marL="0" marR="0" algn="ctr">
                        <a:lnSpc>
                          <a:spcPts val="1200"/>
                        </a:lnSpc>
                        <a:spcBef>
                          <a:spcPts val="0"/>
                        </a:spcBef>
                        <a:spcAft>
                          <a:spcPts val="600"/>
                        </a:spcAft>
                      </a:pPr>
                      <a:r>
                        <a:rPr lang="en-US" sz="1000" dirty="0">
                          <a:effectLst/>
                        </a:rPr>
                        <a:t>[5]</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Deep Learning algorithms (Deep enforcement learning DRL’s)</a:t>
                      </a:r>
                    </a:p>
                    <a:p>
                      <a:pPr marL="228600" marR="0" algn="l">
                        <a:lnSpc>
                          <a:spcPts val="1200"/>
                        </a:lnSpc>
                        <a:spcBef>
                          <a:spcPts val="0"/>
                        </a:spcBef>
                        <a:spcAft>
                          <a:spcPts val="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Navigation of FPS type games,</a:t>
                      </a:r>
                    </a:p>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Game exploits and bugs, distribution of visited states, and difficulty evaluation</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Limited to FPS games</a:t>
                      </a:r>
                    </a:p>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Not all problems can be solved by RL(Reinforcement learning) technique including bugs classification and categorization</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smtClean="0">
                          <a:effectLst/>
                          <a:latin typeface="Times New Roman" panose="02020603050405020304" pitchFamily="18" charset="0"/>
                          <a:ea typeface="Times New Roman" panose="02020603050405020304" pitchFamily="18" charset="0"/>
                        </a:rPr>
                        <a:t>N/A</a:t>
                      </a:r>
                      <a:endParaRPr lang="en-US" sz="1000" dirty="0">
                        <a:effectLst/>
                        <a:latin typeface="Times New Roman" panose="02020603050405020304" pitchFamily="18" charset="0"/>
                        <a:ea typeface="Times New Roman" panose="02020603050405020304" pitchFamily="18" charset="0"/>
                      </a:endParaRPr>
                    </a:p>
                  </a:txBody>
                  <a:tcPr marL="60797" marR="60797" marT="0" marB="0"/>
                </a:tc>
                <a:extLst>
                  <a:ext uri="{0D108BD9-81ED-4DB2-BD59-A6C34878D82A}">
                    <a16:rowId xmlns:a16="http://schemas.microsoft.com/office/drawing/2014/main" val="3078215044"/>
                  </a:ext>
                </a:extLst>
              </a:tr>
              <a:tr h="1151263">
                <a:tc>
                  <a:txBody>
                    <a:bodyPr/>
                    <a:lstStyle/>
                    <a:p>
                      <a:pPr marL="0" marR="0" algn="ctr">
                        <a:lnSpc>
                          <a:spcPts val="1200"/>
                        </a:lnSpc>
                        <a:spcBef>
                          <a:spcPts val="0"/>
                        </a:spcBef>
                        <a:spcAft>
                          <a:spcPts val="600"/>
                        </a:spcAft>
                      </a:pPr>
                      <a:r>
                        <a:rPr lang="en-US" sz="1000" dirty="0">
                          <a:effectLst/>
                        </a:rPr>
                        <a:t>[3]</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Deep Learning algorithms (sentiment analysis techniques)</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Classification of app reviews into four types Bug reports, feature requests, user experiences, and text ratings</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Limited to bug reports, feature only no method for bug classification</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smtClean="0">
                          <a:effectLst/>
                          <a:latin typeface="Times New Roman" panose="02020603050405020304" pitchFamily="18" charset="0"/>
                          <a:ea typeface="Times New Roman" panose="02020603050405020304" pitchFamily="18" charset="0"/>
                        </a:rPr>
                        <a:t>1186 apps and</a:t>
                      </a:r>
                      <a:r>
                        <a:rPr lang="en-US" sz="1000" baseline="0" dirty="0" smtClean="0">
                          <a:effectLst/>
                          <a:latin typeface="Times New Roman" panose="02020603050405020304" pitchFamily="18" charset="0"/>
                          <a:ea typeface="Times New Roman" panose="02020603050405020304" pitchFamily="18" charset="0"/>
                        </a:rPr>
                        <a:t> 1,303,182 reviews</a:t>
                      </a:r>
                      <a:endParaRPr lang="en-US" sz="1000" dirty="0">
                        <a:effectLst/>
                        <a:latin typeface="Times New Roman" panose="02020603050405020304" pitchFamily="18" charset="0"/>
                        <a:ea typeface="Times New Roman" panose="02020603050405020304" pitchFamily="18" charset="0"/>
                      </a:endParaRPr>
                    </a:p>
                  </a:txBody>
                  <a:tcPr marL="60797" marR="60797" marT="0" marB="0"/>
                </a:tc>
                <a:extLst>
                  <a:ext uri="{0D108BD9-81ED-4DB2-BD59-A6C34878D82A}">
                    <a16:rowId xmlns:a16="http://schemas.microsoft.com/office/drawing/2014/main" val="2250568234"/>
                  </a:ext>
                </a:extLst>
              </a:tr>
              <a:tr h="727113">
                <a:tc>
                  <a:txBody>
                    <a:bodyPr/>
                    <a:lstStyle/>
                    <a:p>
                      <a:pPr marL="0" marR="0" algn="ctr">
                        <a:lnSpc>
                          <a:spcPts val="1200"/>
                        </a:lnSpc>
                        <a:spcBef>
                          <a:spcPts val="0"/>
                        </a:spcBef>
                        <a:spcAft>
                          <a:spcPts val="600"/>
                        </a:spcAft>
                      </a:pPr>
                      <a:r>
                        <a:rPr lang="en-US" sz="1000" dirty="0">
                          <a:effectLst/>
                        </a:rPr>
                        <a:t>[4]</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Static method unity linter tool</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Unity games and projects</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Static analysis is not particularly used to finding bugs in games</a:t>
                      </a:r>
                    </a:p>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No classification of bugs</a:t>
                      </a:r>
                      <a:endParaRPr lang="en-US" sz="1000" dirty="0">
                        <a:effectLst/>
                        <a:latin typeface="Times New Roman" panose="02020603050405020304" pitchFamily="18" charset="0"/>
                        <a:ea typeface="Times New Roman" panose="02020603050405020304" pitchFamily="18" charset="0"/>
                      </a:endParaRPr>
                    </a:p>
                  </a:txBody>
                  <a:tcPr marL="60797" marR="60797"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smtClean="0">
                          <a:effectLst/>
                          <a:latin typeface="Times New Roman" panose="02020603050405020304" pitchFamily="18" charset="0"/>
                          <a:ea typeface="Times New Roman" panose="02020603050405020304" pitchFamily="18" charset="0"/>
                        </a:rPr>
                        <a:t>100 open source unity projects</a:t>
                      </a:r>
                      <a:endParaRPr lang="en-US" sz="1000" dirty="0">
                        <a:effectLst/>
                        <a:latin typeface="Times New Roman" panose="02020603050405020304" pitchFamily="18" charset="0"/>
                        <a:ea typeface="Times New Roman" panose="02020603050405020304" pitchFamily="18" charset="0"/>
                      </a:endParaRPr>
                    </a:p>
                  </a:txBody>
                  <a:tcPr marL="60797" marR="60797" marT="0" marB="0"/>
                </a:tc>
                <a:extLst>
                  <a:ext uri="{0D108BD9-81ED-4DB2-BD59-A6C34878D82A}">
                    <a16:rowId xmlns:a16="http://schemas.microsoft.com/office/drawing/2014/main" val="3561562172"/>
                  </a:ext>
                </a:extLst>
              </a:tr>
            </a:tbl>
          </a:graphicData>
        </a:graphic>
      </p:graphicFrame>
    </p:spTree>
    <p:extLst>
      <p:ext uri="{BB962C8B-B14F-4D97-AF65-F5344CB8AC3E}">
        <p14:creationId xmlns:p14="http://schemas.microsoft.com/office/powerpoint/2010/main" val="12330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98861142"/>
              </p:ext>
            </p:extLst>
          </p:nvPr>
        </p:nvGraphicFramePr>
        <p:xfrm>
          <a:off x="1168401" y="1219200"/>
          <a:ext cx="6857999" cy="5425440"/>
        </p:xfrm>
        <a:graphic>
          <a:graphicData uri="http://schemas.openxmlformats.org/drawingml/2006/table">
            <a:tbl>
              <a:tblPr firstRow="1" firstCol="1" bandRow="1">
                <a:tableStyleId>{5C22544A-7EE6-4342-B048-85BDC9FD1C3A}</a:tableStyleId>
              </a:tblPr>
              <a:tblGrid>
                <a:gridCol w="732192">
                  <a:extLst>
                    <a:ext uri="{9D8B030D-6E8A-4147-A177-3AD203B41FA5}">
                      <a16:colId xmlns:a16="http://schemas.microsoft.com/office/drawing/2014/main" val="1901810604"/>
                    </a:ext>
                  </a:extLst>
                </a:gridCol>
                <a:gridCol w="1318050">
                  <a:extLst>
                    <a:ext uri="{9D8B030D-6E8A-4147-A177-3AD203B41FA5}">
                      <a16:colId xmlns:a16="http://schemas.microsoft.com/office/drawing/2014/main" val="2843478328"/>
                    </a:ext>
                  </a:extLst>
                </a:gridCol>
                <a:gridCol w="1381673">
                  <a:extLst>
                    <a:ext uri="{9D8B030D-6E8A-4147-A177-3AD203B41FA5}">
                      <a16:colId xmlns:a16="http://schemas.microsoft.com/office/drawing/2014/main" val="638568294"/>
                    </a:ext>
                  </a:extLst>
                </a:gridCol>
                <a:gridCol w="1713042">
                  <a:extLst>
                    <a:ext uri="{9D8B030D-6E8A-4147-A177-3AD203B41FA5}">
                      <a16:colId xmlns:a16="http://schemas.microsoft.com/office/drawing/2014/main" val="2986459092"/>
                    </a:ext>
                  </a:extLst>
                </a:gridCol>
                <a:gridCol w="1713042">
                  <a:extLst>
                    <a:ext uri="{9D8B030D-6E8A-4147-A177-3AD203B41FA5}">
                      <a16:colId xmlns:a16="http://schemas.microsoft.com/office/drawing/2014/main" val="491959329"/>
                    </a:ext>
                  </a:extLst>
                </a:gridCol>
              </a:tblGrid>
              <a:tr h="1219200">
                <a:tc>
                  <a:txBody>
                    <a:bodyPr/>
                    <a:lstStyle/>
                    <a:p>
                      <a:pPr marL="0" marR="0" algn="ctr">
                        <a:lnSpc>
                          <a:spcPts val="1200"/>
                        </a:lnSpc>
                        <a:spcBef>
                          <a:spcPts val="0"/>
                        </a:spcBef>
                        <a:spcAft>
                          <a:spcPts val="600"/>
                        </a:spcAft>
                      </a:pPr>
                      <a:r>
                        <a:rPr lang="en-US" sz="1000" dirty="0">
                          <a:effectLst/>
                        </a:rPr>
                        <a:t>[6]</a:t>
                      </a:r>
                      <a:endParaRPr lang="en-US" sz="10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Statistical Method (Wilcoxon signed rank test)</a:t>
                      </a:r>
                      <a:endParaRPr lang="en-US" sz="1100" dirty="0">
                        <a:effectLst/>
                      </a:endParaRPr>
                    </a:p>
                    <a:p>
                      <a:pPr marL="228600" marR="0" algn="l">
                        <a:lnSpc>
                          <a:spcPts val="1200"/>
                        </a:lnSpc>
                        <a:spcBef>
                          <a:spcPts val="0"/>
                        </a:spcBef>
                        <a:spcAft>
                          <a:spcPts val="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Similarity check between game reviews characteristics with mobile app reviews </a:t>
                      </a:r>
                      <a:r>
                        <a:rPr lang="en-US" sz="1000" dirty="0" smtClean="0">
                          <a:effectLst/>
                        </a:rPr>
                        <a:t>characteristics</a:t>
                      </a:r>
                      <a:endParaRPr lang="en-US" sz="10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Only collected one month of reviews that have an accurate number of playing hours</a:t>
                      </a:r>
                      <a:endParaRPr lang="en-US" sz="1100" dirty="0">
                        <a:effectLst/>
                      </a:endParaRPr>
                    </a:p>
                    <a:p>
                      <a:pPr marL="457200" marR="0" algn="l">
                        <a:spcBef>
                          <a:spcPts val="0"/>
                        </a:spcBef>
                        <a:spcAft>
                          <a:spcPts val="0"/>
                        </a:spcAft>
                      </a:pPr>
                      <a:r>
                        <a:rPr lang="en-US" sz="1000" dirty="0">
                          <a:effectLst/>
                        </a:rPr>
                        <a:t> </a:t>
                      </a:r>
                      <a:endParaRPr lang="en-US" sz="11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457200" marR="0" algn="l">
                        <a:spcBef>
                          <a:spcPts val="0"/>
                        </a:spcBef>
                        <a:spcAft>
                          <a:spcPts val="0"/>
                        </a:spcAft>
                      </a:pPr>
                      <a:r>
                        <a:rPr lang="en-US" sz="1100" dirty="0" smtClean="0">
                          <a:effectLst/>
                          <a:latin typeface="Times New Roman" panose="02020603050405020304" pitchFamily="18" charset="0"/>
                          <a:ea typeface="Times New Roman" panose="02020603050405020304" pitchFamily="18" charset="0"/>
                        </a:rPr>
                        <a:t>6224 applications</a:t>
                      </a:r>
                      <a:endParaRPr lang="en-US" sz="1100" dirty="0">
                        <a:effectLst/>
                        <a:latin typeface="Times New Roman" panose="02020603050405020304" pitchFamily="18" charset="0"/>
                        <a:ea typeface="Times New Roman" panose="02020603050405020304" pitchFamily="18" charset="0"/>
                      </a:endParaRPr>
                    </a:p>
                  </a:txBody>
                  <a:tcPr marL="65699" marR="65699" marT="0" marB="0"/>
                </a:tc>
                <a:extLst>
                  <a:ext uri="{0D108BD9-81ED-4DB2-BD59-A6C34878D82A}">
                    <a16:rowId xmlns:a16="http://schemas.microsoft.com/office/drawing/2014/main" val="2220891831"/>
                  </a:ext>
                </a:extLst>
              </a:tr>
              <a:tr h="726831">
                <a:tc>
                  <a:txBody>
                    <a:bodyPr/>
                    <a:lstStyle/>
                    <a:p>
                      <a:pPr marL="0" marR="0" algn="ctr">
                        <a:lnSpc>
                          <a:spcPts val="1200"/>
                        </a:lnSpc>
                        <a:spcBef>
                          <a:spcPts val="0"/>
                        </a:spcBef>
                        <a:spcAft>
                          <a:spcPts val="600"/>
                        </a:spcAft>
                      </a:pPr>
                      <a:r>
                        <a:rPr lang="en-US" sz="1000" dirty="0">
                          <a:effectLst/>
                        </a:rPr>
                        <a:t>[7]</a:t>
                      </a:r>
                      <a:endParaRPr lang="en-US" sz="10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Unity test tool</a:t>
                      </a:r>
                      <a:endParaRPr lang="en-US" sz="11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Testing of mobile game using unity tool</a:t>
                      </a:r>
                      <a:endParaRPr lang="en-US" sz="10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Only tested for application which is developed on unity engine</a:t>
                      </a:r>
                      <a:endParaRPr lang="en-US" sz="1100" dirty="0">
                        <a:effectLst/>
                      </a:endParaRPr>
                    </a:p>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No any report and identification of bugs</a:t>
                      </a:r>
                      <a:endParaRPr lang="en-US" sz="11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100" dirty="0" smtClean="0">
                          <a:effectLst/>
                          <a:latin typeface="Times New Roman" panose="02020603050405020304" pitchFamily="18" charset="0"/>
                          <a:ea typeface="Times New Roman" panose="02020603050405020304" pitchFamily="18" charset="0"/>
                        </a:rPr>
                        <a:t>XYZ</a:t>
                      </a:r>
                      <a:r>
                        <a:rPr lang="en-US" sz="1100" baseline="0" dirty="0" smtClean="0">
                          <a:effectLst/>
                          <a:latin typeface="Times New Roman" panose="02020603050405020304" pitchFamily="18" charset="0"/>
                          <a:ea typeface="Times New Roman" panose="02020603050405020304" pitchFamily="18" charset="0"/>
                        </a:rPr>
                        <a:t> game</a:t>
                      </a:r>
                      <a:endParaRPr lang="en-US" sz="1100" dirty="0">
                        <a:effectLst/>
                        <a:latin typeface="Times New Roman" panose="02020603050405020304" pitchFamily="18" charset="0"/>
                        <a:ea typeface="Times New Roman" panose="02020603050405020304" pitchFamily="18" charset="0"/>
                      </a:endParaRPr>
                    </a:p>
                  </a:txBody>
                  <a:tcPr marL="65699" marR="65699" marT="0" marB="0"/>
                </a:tc>
                <a:extLst>
                  <a:ext uri="{0D108BD9-81ED-4DB2-BD59-A6C34878D82A}">
                    <a16:rowId xmlns:a16="http://schemas.microsoft.com/office/drawing/2014/main" val="846581106"/>
                  </a:ext>
                </a:extLst>
              </a:tr>
              <a:tr h="847969">
                <a:tc>
                  <a:txBody>
                    <a:bodyPr/>
                    <a:lstStyle/>
                    <a:p>
                      <a:pPr marL="0" marR="0" algn="ctr">
                        <a:lnSpc>
                          <a:spcPts val="1200"/>
                        </a:lnSpc>
                        <a:spcBef>
                          <a:spcPts val="0"/>
                        </a:spcBef>
                        <a:spcAft>
                          <a:spcPts val="600"/>
                        </a:spcAft>
                      </a:pPr>
                      <a:r>
                        <a:rPr lang="en-US" sz="1000" dirty="0">
                          <a:effectLst/>
                        </a:rPr>
                        <a:t>[12]</a:t>
                      </a:r>
                      <a:endParaRPr lang="en-US" sz="10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Game loop video</a:t>
                      </a:r>
                      <a:endParaRPr lang="en-US" sz="11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XML written template which generates a message based on game’s current state</a:t>
                      </a:r>
                      <a:endParaRPr lang="en-US" sz="10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GUI need to be reprogrammed for every game</a:t>
                      </a:r>
                      <a:endParaRPr lang="en-US" sz="1100" dirty="0">
                        <a:effectLst/>
                      </a:endParaRPr>
                    </a:p>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Detection of bugs in real time but no explanation for its </a:t>
                      </a:r>
                      <a:r>
                        <a:rPr lang="en-US" sz="1000" dirty="0" smtClean="0">
                          <a:effectLst/>
                        </a:rPr>
                        <a:t>classification</a:t>
                      </a:r>
                    </a:p>
                    <a:p>
                      <a:pPr marL="0" marR="0" lvl="0" indent="0" algn="l">
                        <a:spcBef>
                          <a:spcPts val="0"/>
                        </a:spcBef>
                        <a:spcAft>
                          <a:spcPts val="0"/>
                        </a:spcAft>
                        <a:buClr>
                          <a:srgbClr val="000000"/>
                        </a:buClr>
                        <a:buFont typeface="Symbol" panose="05050102010706020507" pitchFamily="18" charset="2"/>
                        <a:buNone/>
                      </a:pPr>
                      <a:endParaRPr lang="en-US" sz="11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100" dirty="0" smtClean="0">
                          <a:effectLst/>
                          <a:latin typeface="Times New Roman" panose="02020603050405020304" pitchFamily="18" charset="0"/>
                          <a:ea typeface="Times New Roman" panose="02020603050405020304" pitchFamily="18" charset="0"/>
                        </a:rPr>
                        <a:t>Five real world games</a:t>
                      </a:r>
                      <a:endParaRPr lang="en-US" sz="1100" dirty="0">
                        <a:effectLst/>
                        <a:latin typeface="Times New Roman" panose="02020603050405020304" pitchFamily="18" charset="0"/>
                        <a:ea typeface="Times New Roman" panose="02020603050405020304" pitchFamily="18" charset="0"/>
                      </a:endParaRPr>
                    </a:p>
                  </a:txBody>
                  <a:tcPr marL="65699" marR="65699" marT="0" marB="0"/>
                </a:tc>
                <a:extLst>
                  <a:ext uri="{0D108BD9-81ED-4DB2-BD59-A6C34878D82A}">
                    <a16:rowId xmlns:a16="http://schemas.microsoft.com/office/drawing/2014/main" val="2484358498"/>
                  </a:ext>
                </a:extLst>
              </a:tr>
              <a:tr h="847969">
                <a:tc>
                  <a:txBody>
                    <a:bodyPr/>
                    <a:lstStyle/>
                    <a:p>
                      <a:pPr marL="0" marR="0" algn="ctr">
                        <a:lnSpc>
                          <a:spcPts val="1200"/>
                        </a:lnSpc>
                        <a:spcBef>
                          <a:spcPts val="0"/>
                        </a:spcBef>
                        <a:spcAft>
                          <a:spcPts val="600"/>
                        </a:spcAft>
                      </a:pPr>
                      <a:r>
                        <a:rPr lang="en-US" sz="1000" dirty="0">
                          <a:effectLst/>
                        </a:rPr>
                        <a:t>[8]</a:t>
                      </a:r>
                      <a:endParaRPr lang="en-US" sz="10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Supervised Machine Learning algorithms (Model based testing)</a:t>
                      </a:r>
                      <a:endParaRPr lang="en-US" sz="1100" dirty="0">
                        <a:effectLst/>
                      </a:endParaRPr>
                    </a:p>
                    <a:p>
                      <a:pPr marL="228600" marR="0" algn="l">
                        <a:lnSpc>
                          <a:spcPts val="1200"/>
                        </a:lnSpc>
                        <a:spcBef>
                          <a:spcPts val="0"/>
                        </a:spcBef>
                        <a:spcAft>
                          <a:spcPts val="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Model based testing to model the conceptual and behavioral details to be tested</a:t>
                      </a:r>
                      <a:endParaRPr lang="en-US" sz="10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Focused only on functional testing of the game</a:t>
                      </a:r>
                      <a:endParaRPr lang="en-US" sz="1100" dirty="0">
                        <a:effectLst/>
                      </a:endParaRPr>
                    </a:p>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Developers have to develop separate test ready models</a:t>
                      </a:r>
                      <a:endParaRPr lang="en-US" sz="1100" dirty="0">
                        <a:effectLst/>
                      </a:endParaRPr>
                    </a:p>
                    <a:p>
                      <a:pPr marL="457200" marR="0" algn="l">
                        <a:spcBef>
                          <a:spcPts val="0"/>
                        </a:spcBef>
                        <a:spcAft>
                          <a:spcPts val="0"/>
                        </a:spcAft>
                      </a:pPr>
                      <a:r>
                        <a:rPr lang="en-US" sz="1000" dirty="0">
                          <a:effectLst/>
                        </a:rPr>
                        <a:t> </a:t>
                      </a:r>
                      <a:endParaRPr lang="en-US" sz="11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457200" marR="0" indent="0" algn="l">
                        <a:spcBef>
                          <a:spcPts val="0"/>
                        </a:spcBef>
                        <a:spcAft>
                          <a:spcPts val="0"/>
                        </a:spcAft>
                        <a:buFont typeface="Arial" panose="020B0604020202020204" pitchFamily="34" charset="0"/>
                        <a:buNone/>
                      </a:pPr>
                      <a:r>
                        <a:rPr lang="en-US" sz="1100" dirty="0" smtClean="0">
                          <a:effectLst/>
                          <a:latin typeface="Times New Roman" panose="02020603050405020304" pitchFamily="18" charset="0"/>
                          <a:ea typeface="Times New Roman" panose="02020603050405020304" pitchFamily="18" charset="0"/>
                        </a:rPr>
                        <a:t>2D and 3D games</a:t>
                      </a:r>
                      <a:endParaRPr lang="en-US" sz="1100" dirty="0">
                        <a:effectLst/>
                        <a:latin typeface="Times New Roman" panose="02020603050405020304" pitchFamily="18" charset="0"/>
                        <a:ea typeface="Times New Roman" panose="02020603050405020304" pitchFamily="18" charset="0"/>
                      </a:endParaRPr>
                    </a:p>
                  </a:txBody>
                  <a:tcPr marL="65699" marR="65699" marT="0" marB="0"/>
                </a:tc>
                <a:extLst>
                  <a:ext uri="{0D108BD9-81ED-4DB2-BD59-A6C34878D82A}">
                    <a16:rowId xmlns:a16="http://schemas.microsoft.com/office/drawing/2014/main" val="1460980153"/>
                  </a:ext>
                </a:extLst>
              </a:tr>
              <a:tr h="787400">
                <a:tc>
                  <a:txBody>
                    <a:bodyPr/>
                    <a:lstStyle/>
                    <a:p>
                      <a:pPr marL="0" marR="0" algn="ctr">
                        <a:lnSpc>
                          <a:spcPts val="1200"/>
                        </a:lnSpc>
                        <a:spcBef>
                          <a:spcPts val="0"/>
                        </a:spcBef>
                        <a:spcAft>
                          <a:spcPts val="600"/>
                        </a:spcAft>
                      </a:pPr>
                      <a:r>
                        <a:rPr lang="en-US" sz="1000" dirty="0">
                          <a:effectLst/>
                        </a:rPr>
                        <a:t>[13]</a:t>
                      </a:r>
                      <a:endParaRPr lang="en-US" sz="10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Statistical Method (Descriptive statistical method)</a:t>
                      </a:r>
                      <a:endParaRPr lang="en-US" sz="1100" dirty="0">
                        <a:effectLst/>
                      </a:endParaRPr>
                    </a:p>
                    <a:p>
                      <a:pPr marL="457200" marR="0" algn="l">
                        <a:spcBef>
                          <a:spcPts val="0"/>
                        </a:spcBef>
                        <a:spcAft>
                          <a:spcPts val="0"/>
                        </a:spcAft>
                      </a:pPr>
                      <a:r>
                        <a:rPr lang="en-US" sz="1000" dirty="0">
                          <a:effectLst/>
                        </a:rPr>
                        <a:t> </a:t>
                      </a:r>
                      <a:endParaRPr lang="en-US" sz="11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User reviews to understand user requirements from store</a:t>
                      </a:r>
                    </a:p>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Aggregation and use of feedback</a:t>
                      </a:r>
                      <a:endParaRPr lang="en-US" sz="10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No identification of bugs from user reviews</a:t>
                      </a:r>
                      <a:endParaRPr lang="en-US" sz="1100" dirty="0">
                        <a:effectLst/>
                        <a:latin typeface="Times New Roman" panose="02020603050405020304" pitchFamily="18" charset="0"/>
                        <a:ea typeface="Times New Roman" panose="02020603050405020304" pitchFamily="18" charset="0"/>
                      </a:endParaRPr>
                    </a:p>
                  </a:txBody>
                  <a:tcPr marL="65699" marR="65699"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100" dirty="0" smtClean="0">
                          <a:effectLst/>
                          <a:latin typeface="Times New Roman" panose="02020603050405020304" pitchFamily="18" charset="0"/>
                          <a:ea typeface="Times New Roman" panose="02020603050405020304" pitchFamily="18" charset="0"/>
                        </a:rPr>
                        <a:t>App Store</a:t>
                      </a:r>
                      <a:r>
                        <a:rPr lang="en-US" sz="1100" baseline="0" dirty="0" smtClean="0">
                          <a:effectLst/>
                          <a:latin typeface="Times New Roman" panose="02020603050405020304" pitchFamily="18" charset="0"/>
                          <a:ea typeface="Times New Roman" panose="02020603050405020304" pitchFamily="18" charset="0"/>
                        </a:rPr>
                        <a:t> application reviews (1126453)</a:t>
                      </a:r>
                      <a:endParaRPr lang="en-US" sz="1100" dirty="0">
                        <a:effectLst/>
                        <a:latin typeface="Times New Roman" panose="02020603050405020304" pitchFamily="18" charset="0"/>
                        <a:ea typeface="Times New Roman" panose="02020603050405020304" pitchFamily="18" charset="0"/>
                      </a:endParaRPr>
                    </a:p>
                  </a:txBody>
                  <a:tcPr marL="65699" marR="65699" marT="0" marB="0"/>
                </a:tc>
                <a:extLst>
                  <a:ext uri="{0D108BD9-81ED-4DB2-BD59-A6C34878D82A}">
                    <a16:rowId xmlns:a16="http://schemas.microsoft.com/office/drawing/2014/main" val="2387546519"/>
                  </a:ext>
                </a:extLst>
              </a:tr>
            </a:tbl>
          </a:graphicData>
        </a:graphic>
      </p:graphicFrame>
      <p:sp>
        <p:nvSpPr>
          <p:cNvPr id="6" name="Slide Number Placeholder 5"/>
          <p:cNvSpPr>
            <a:spLocks noGrp="1"/>
          </p:cNvSpPr>
          <p:nvPr>
            <p:ph type="sldNum" sz="quarter" idx="12"/>
          </p:nvPr>
        </p:nvSpPr>
        <p:spPr/>
        <p:txBody>
          <a:bodyPr/>
          <a:lstStyle/>
          <a:p>
            <a:fld id="{455776AC-4C38-4B11-8F6F-86E3449187BD}" type="slidenum">
              <a:rPr lang="en-US" smtClean="0"/>
              <a:t>14</a:t>
            </a:fld>
            <a:endParaRPr lang="en-US" dirty="0"/>
          </a:p>
        </p:txBody>
      </p:sp>
    </p:spTree>
    <p:extLst>
      <p:ext uri="{BB962C8B-B14F-4D97-AF65-F5344CB8AC3E}">
        <p14:creationId xmlns:p14="http://schemas.microsoft.com/office/powerpoint/2010/main" val="1134114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33853446"/>
              </p:ext>
            </p:extLst>
          </p:nvPr>
        </p:nvGraphicFramePr>
        <p:xfrm>
          <a:off x="1219200" y="1260703"/>
          <a:ext cx="7162799" cy="5363040"/>
        </p:xfrm>
        <a:graphic>
          <a:graphicData uri="http://schemas.openxmlformats.org/drawingml/2006/table">
            <a:tbl>
              <a:tblPr firstRow="1" firstCol="1" bandRow="1">
                <a:tableStyleId>{5C22544A-7EE6-4342-B048-85BDC9FD1C3A}</a:tableStyleId>
              </a:tblPr>
              <a:tblGrid>
                <a:gridCol w="764733">
                  <a:extLst>
                    <a:ext uri="{9D8B030D-6E8A-4147-A177-3AD203B41FA5}">
                      <a16:colId xmlns:a16="http://schemas.microsoft.com/office/drawing/2014/main" val="1248960685"/>
                    </a:ext>
                  </a:extLst>
                </a:gridCol>
                <a:gridCol w="1376631">
                  <a:extLst>
                    <a:ext uri="{9D8B030D-6E8A-4147-A177-3AD203B41FA5}">
                      <a16:colId xmlns:a16="http://schemas.microsoft.com/office/drawing/2014/main" val="1832117099"/>
                    </a:ext>
                  </a:extLst>
                </a:gridCol>
                <a:gridCol w="1443081">
                  <a:extLst>
                    <a:ext uri="{9D8B030D-6E8A-4147-A177-3AD203B41FA5}">
                      <a16:colId xmlns:a16="http://schemas.microsoft.com/office/drawing/2014/main" val="2802656561"/>
                    </a:ext>
                  </a:extLst>
                </a:gridCol>
                <a:gridCol w="1789177">
                  <a:extLst>
                    <a:ext uri="{9D8B030D-6E8A-4147-A177-3AD203B41FA5}">
                      <a16:colId xmlns:a16="http://schemas.microsoft.com/office/drawing/2014/main" val="2263790801"/>
                    </a:ext>
                  </a:extLst>
                </a:gridCol>
                <a:gridCol w="1789177">
                  <a:extLst>
                    <a:ext uri="{9D8B030D-6E8A-4147-A177-3AD203B41FA5}">
                      <a16:colId xmlns:a16="http://schemas.microsoft.com/office/drawing/2014/main" val="3048501860"/>
                    </a:ext>
                  </a:extLst>
                </a:gridCol>
              </a:tblGrid>
              <a:tr h="1427349">
                <a:tc>
                  <a:txBody>
                    <a:bodyPr/>
                    <a:lstStyle/>
                    <a:p>
                      <a:pPr marL="0" marR="0" algn="ctr">
                        <a:lnSpc>
                          <a:spcPts val="1200"/>
                        </a:lnSpc>
                        <a:spcBef>
                          <a:spcPts val="0"/>
                        </a:spcBef>
                        <a:spcAft>
                          <a:spcPts val="600"/>
                        </a:spcAft>
                      </a:pPr>
                      <a:r>
                        <a:rPr lang="en-US" sz="1000" dirty="0">
                          <a:effectLst/>
                        </a:rPr>
                        <a:t>[9]</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Supervised Machine Learning algorithms (random forest classifier)</a:t>
                      </a:r>
                      <a:endParaRPr lang="en-US" sz="1200" dirty="0">
                        <a:effectLst/>
                      </a:endParaRPr>
                    </a:p>
                    <a:p>
                      <a:pPr marL="457200" marR="0" algn="l">
                        <a:spcBef>
                          <a:spcPts val="0"/>
                        </a:spcBef>
                        <a:spcAft>
                          <a:spcPts val="0"/>
                        </a:spcAft>
                      </a:pPr>
                      <a:r>
                        <a:rPr lang="en-US" sz="1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Game play videos from steam platform and YouTube, used videos meta data and compare it with keywords to identify bug videos</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Limited to videos data</a:t>
                      </a:r>
                      <a:endParaRPr lang="en-US" sz="1200" dirty="0">
                        <a:effectLst/>
                      </a:endParaRPr>
                    </a:p>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Not able to detect bugs from textual data</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200" dirty="0" smtClean="0">
                          <a:effectLst/>
                          <a:latin typeface="Times New Roman" panose="02020603050405020304" pitchFamily="18" charset="0"/>
                          <a:ea typeface="Times New Roman" panose="02020603050405020304" pitchFamily="18" charset="0"/>
                        </a:rPr>
                        <a:t>1400 Game Play Videos</a:t>
                      </a:r>
                    </a:p>
                    <a:p>
                      <a:pPr marL="342900" marR="0" lvl="0" indent="-342900" algn="l">
                        <a:spcBef>
                          <a:spcPts val="0"/>
                        </a:spcBef>
                        <a:spcAft>
                          <a:spcPts val="0"/>
                        </a:spcAft>
                        <a:buClr>
                          <a:srgbClr val="000000"/>
                        </a:buClr>
                        <a:buFont typeface="Symbol" panose="05050102010706020507" pitchFamily="18" charset="2"/>
                        <a:buChar char=""/>
                      </a:pPr>
                      <a:r>
                        <a:rPr lang="en-US" sz="1200" dirty="0" smtClean="0">
                          <a:effectLst/>
                          <a:latin typeface="Times New Roman" panose="02020603050405020304" pitchFamily="18" charset="0"/>
                          <a:ea typeface="Times New Roman" panose="02020603050405020304" pitchFamily="18" charset="0"/>
                        </a:rPr>
                        <a:t>Labeled dataset of 96 videos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05476183"/>
                  </a:ext>
                </a:extLst>
              </a:tr>
              <a:tr h="1262957">
                <a:tc>
                  <a:txBody>
                    <a:bodyPr/>
                    <a:lstStyle/>
                    <a:p>
                      <a:pPr marL="0" marR="0" algn="ctr">
                        <a:lnSpc>
                          <a:spcPts val="1200"/>
                        </a:lnSpc>
                        <a:spcBef>
                          <a:spcPts val="0"/>
                        </a:spcBef>
                        <a:spcAft>
                          <a:spcPts val="600"/>
                        </a:spcAft>
                      </a:pPr>
                      <a:r>
                        <a:rPr lang="en-US" sz="1000" dirty="0">
                          <a:effectLst/>
                        </a:rPr>
                        <a:t>[14]</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Stratify app model</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Grouping of reviews based on user concerns </a:t>
                      </a:r>
                    </a:p>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User general sentiment on each entity</a:t>
                      </a:r>
                    </a:p>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User review classification</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No classification of bugs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200" dirty="0" smtClean="0">
                          <a:effectLst/>
                          <a:latin typeface="Times New Roman" panose="02020603050405020304" pitchFamily="18" charset="0"/>
                          <a:ea typeface="Times New Roman" panose="02020603050405020304" pitchFamily="18" charset="0"/>
                        </a:rPr>
                        <a:t>6 Apps (Virtual table tennis, bubble shooter, Quota, Tumblr, YouTube, Speaker Boost)</a:t>
                      </a:r>
                    </a:p>
                    <a:p>
                      <a:pPr marL="342900" marR="0" lvl="0" indent="-342900" algn="l">
                        <a:spcBef>
                          <a:spcPts val="0"/>
                        </a:spcBef>
                        <a:spcAft>
                          <a:spcPts val="0"/>
                        </a:spcAft>
                        <a:buClr>
                          <a:srgbClr val="000000"/>
                        </a:buClr>
                        <a:buFont typeface="Symbol" panose="05050102010706020507" pitchFamily="18" charset="2"/>
                        <a:buChar char=""/>
                      </a:pPr>
                      <a:r>
                        <a:rPr lang="en-US" sz="1200" dirty="0" smtClean="0">
                          <a:effectLst/>
                          <a:latin typeface="Times New Roman" panose="02020603050405020304" pitchFamily="18" charset="0"/>
                          <a:ea typeface="Times New Roman" panose="02020603050405020304" pitchFamily="18" charset="0"/>
                        </a:rPr>
                        <a:t>Game(285,091),Social(21,773,29),Media(11,646,981)</a:t>
                      </a:r>
                    </a:p>
                    <a:p>
                      <a:pPr marL="342900" marR="0" lvl="0" indent="-342900" algn="l">
                        <a:spcBef>
                          <a:spcPts val="0"/>
                        </a:spcBef>
                        <a:spcAft>
                          <a:spcPts val="0"/>
                        </a:spcAft>
                        <a:buClr>
                          <a:srgbClr val="000000"/>
                        </a:buClr>
                        <a:buFont typeface="Symbol" panose="05050102010706020507" pitchFamily="18" charset="2"/>
                        <a:buChar char=""/>
                      </a:pP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58154723"/>
                  </a:ext>
                </a:extLst>
              </a:tr>
              <a:tr h="1333121">
                <a:tc>
                  <a:txBody>
                    <a:bodyPr/>
                    <a:lstStyle/>
                    <a:p>
                      <a:pPr marL="0" marR="0" algn="ctr">
                        <a:lnSpc>
                          <a:spcPts val="1200"/>
                        </a:lnSpc>
                        <a:spcBef>
                          <a:spcPts val="0"/>
                        </a:spcBef>
                        <a:spcAft>
                          <a:spcPts val="600"/>
                        </a:spcAft>
                      </a:pPr>
                      <a:r>
                        <a:rPr lang="en-US" sz="1000" dirty="0">
                          <a:effectLst/>
                        </a:rPr>
                        <a:t>[10]</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Divide-and-conquer</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Possible failures in games and division in temporal and non-temporal failures, categorization of bugs</a:t>
                      </a:r>
                    </a:p>
                    <a:p>
                      <a:pPr marL="228600" marR="0" algn="l">
                        <a:lnSpc>
                          <a:spcPts val="1200"/>
                        </a:lnSpc>
                        <a:spcBef>
                          <a:spcPts val="0"/>
                        </a:spcBef>
                        <a:spcAft>
                          <a:spcPts val="60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No tool to automate the process</a:t>
                      </a:r>
                      <a:endParaRPr lang="en-US" sz="1200" dirty="0">
                        <a:effectLst/>
                      </a:endParaRPr>
                    </a:p>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Taxonomy to just classify the bugs into different categories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200" dirty="0" smtClean="0">
                          <a:effectLst/>
                          <a:latin typeface="Times New Roman" panose="02020603050405020304" pitchFamily="18" charset="0"/>
                          <a:ea typeface="Times New Roman" panose="02020603050405020304" pitchFamily="18" charset="0"/>
                        </a:rPr>
                        <a:t>YouTube videos as dataset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7970638"/>
                  </a:ext>
                </a:extLst>
              </a:tr>
              <a:tr h="841971">
                <a:tc>
                  <a:txBody>
                    <a:bodyPr/>
                    <a:lstStyle/>
                    <a:p>
                      <a:pPr marL="0" marR="0" algn="ctr">
                        <a:lnSpc>
                          <a:spcPts val="1200"/>
                        </a:lnSpc>
                        <a:spcBef>
                          <a:spcPts val="0"/>
                        </a:spcBef>
                        <a:spcAft>
                          <a:spcPts val="600"/>
                        </a:spcAft>
                      </a:pPr>
                      <a:r>
                        <a:rPr lang="en-US" sz="1000" dirty="0">
                          <a:effectLst/>
                        </a:rPr>
                        <a:t>[11]</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Statistical Method Tool (cosine similarity measure)</a:t>
                      </a:r>
                      <a:endParaRPr lang="en-US" sz="1200" dirty="0">
                        <a:effectLst/>
                      </a:endParaRPr>
                    </a:p>
                    <a:p>
                      <a:pPr marL="457200" marR="0" algn="l">
                        <a:spcBef>
                          <a:spcPts val="0"/>
                        </a:spcBef>
                        <a:spcAft>
                          <a:spcPts val="0"/>
                        </a:spcAft>
                      </a:pPr>
                      <a:r>
                        <a:rPr lang="en-US" sz="1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Bug fixes taken from app updates, </a:t>
                      </a:r>
                    </a:p>
                    <a:p>
                      <a:pPr marL="342900" marR="0" lvl="0" indent="-342900" algn="l">
                        <a:lnSpc>
                          <a:spcPts val="1200"/>
                        </a:lnSpc>
                        <a:spcBef>
                          <a:spcPts val="0"/>
                        </a:spcBef>
                        <a:spcAft>
                          <a:spcPts val="600"/>
                        </a:spcAft>
                        <a:buClr>
                          <a:srgbClr val="000000"/>
                        </a:buClr>
                        <a:buFont typeface="Symbol" panose="05050102010706020507" pitchFamily="18" charset="2"/>
                        <a:buChar char=""/>
                      </a:pPr>
                      <a:r>
                        <a:rPr lang="en-US" sz="1000" dirty="0">
                          <a:effectLst/>
                        </a:rPr>
                        <a:t>Frequency of bugs in games</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000" dirty="0">
                          <a:effectLst/>
                        </a:rPr>
                        <a:t>Manually evaluated these fixes to find the true recurring bugs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l">
                        <a:spcBef>
                          <a:spcPts val="0"/>
                        </a:spcBef>
                        <a:spcAft>
                          <a:spcPts val="0"/>
                        </a:spcAft>
                        <a:buClr>
                          <a:srgbClr val="000000"/>
                        </a:buClr>
                        <a:buFont typeface="Symbol" panose="05050102010706020507" pitchFamily="18" charset="2"/>
                        <a:buChar char=""/>
                      </a:pPr>
                      <a:r>
                        <a:rPr lang="en-US" sz="1200" dirty="0" smtClean="0">
                          <a:effectLst/>
                          <a:latin typeface="Times New Roman" panose="02020603050405020304" pitchFamily="18" charset="0"/>
                          <a:ea typeface="Times New Roman" panose="02020603050405020304" pitchFamily="18" charset="0"/>
                        </a:rPr>
                        <a:t>30</a:t>
                      </a:r>
                      <a:r>
                        <a:rPr lang="en-US" sz="1200" baseline="0" dirty="0" smtClean="0">
                          <a:effectLst/>
                          <a:latin typeface="Times New Roman" panose="02020603050405020304" pitchFamily="18" charset="0"/>
                          <a:ea typeface="Times New Roman" panose="02020603050405020304" pitchFamily="18" charset="0"/>
                        </a:rPr>
                        <a:t> Games, 12,122 bugs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23076280"/>
                  </a:ext>
                </a:extLst>
              </a:tr>
            </a:tbl>
          </a:graphicData>
        </a:graphic>
      </p:graphicFrame>
      <p:sp>
        <p:nvSpPr>
          <p:cNvPr id="6" name="Slide Number Placeholder 5"/>
          <p:cNvSpPr>
            <a:spLocks noGrp="1"/>
          </p:cNvSpPr>
          <p:nvPr>
            <p:ph type="sldNum" sz="quarter" idx="12"/>
          </p:nvPr>
        </p:nvSpPr>
        <p:spPr/>
        <p:txBody>
          <a:bodyPr/>
          <a:lstStyle/>
          <a:p>
            <a:fld id="{455776AC-4C38-4B11-8F6F-86E3449187BD}" type="slidenum">
              <a:rPr lang="en-US" smtClean="0"/>
              <a:t>15</a:t>
            </a:fld>
            <a:endParaRPr lang="en-US" dirty="0"/>
          </a:p>
        </p:txBody>
      </p:sp>
    </p:spTree>
    <p:extLst>
      <p:ext uri="{BB962C8B-B14F-4D97-AF65-F5344CB8AC3E}">
        <p14:creationId xmlns:p14="http://schemas.microsoft.com/office/powerpoint/2010/main" val="2361889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Statement</a:t>
            </a:r>
            <a:endParaRPr lang="en-US" dirty="0"/>
          </a:p>
        </p:txBody>
      </p:sp>
      <p:sp>
        <p:nvSpPr>
          <p:cNvPr id="3" name="Content Placeholder 2"/>
          <p:cNvSpPr>
            <a:spLocks noGrp="1"/>
          </p:cNvSpPr>
          <p:nvPr>
            <p:ph idx="1"/>
          </p:nvPr>
        </p:nvSpPr>
        <p:spPr>
          <a:xfrm>
            <a:off x="457200" y="1524000"/>
            <a:ext cx="8229600" cy="4525963"/>
          </a:xfrm>
        </p:spPr>
        <p:txBody>
          <a:bodyPr>
            <a:normAutofit/>
          </a:bodyPr>
          <a:lstStyle/>
          <a:p>
            <a:pPr marL="0" indent="0" algn="just">
              <a:buNone/>
            </a:pPr>
            <a:r>
              <a:rPr lang="en-US" sz="2000" dirty="0"/>
              <a:t>Several research studies have been conducted to mine and categorize user-reviews </a:t>
            </a:r>
            <a:r>
              <a:rPr lang="en-US" sz="2000" dirty="0" smtClean="0"/>
              <a:t>into actionable </a:t>
            </a:r>
            <a:r>
              <a:rPr lang="en-US" sz="2000" dirty="0"/>
              <a:t>software maintenance requests, including feature requests and bug reports. </a:t>
            </a:r>
            <a:r>
              <a:rPr lang="en-US" sz="2000" dirty="0" smtClean="0"/>
              <a:t>Existing literature </a:t>
            </a:r>
            <a:r>
              <a:rPr lang="en-US" sz="2000" dirty="0"/>
              <a:t>has focused on user response toward </a:t>
            </a:r>
            <a:r>
              <a:rPr lang="en-US" sz="2000" dirty="0" smtClean="0"/>
              <a:t>games, detection </a:t>
            </a:r>
            <a:r>
              <a:rPr lang="en-US" sz="2000" dirty="0"/>
              <a:t>of bugs in </a:t>
            </a:r>
            <a:r>
              <a:rPr lang="en-US" sz="2000" dirty="0" smtClean="0"/>
              <a:t>reviews. </a:t>
            </a:r>
          </a:p>
          <a:p>
            <a:pPr marL="0" indent="0" algn="just">
              <a:buNone/>
            </a:pPr>
            <a:r>
              <a:rPr lang="en-US" sz="2000" dirty="0" smtClean="0"/>
              <a:t>But there is </a:t>
            </a:r>
            <a:r>
              <a:rPr lang="en-US" sz="2000" dirty="0"/>
              <a:t>need of </a:t>
            </a:r>
            <a:r>
              <a:rPr lang="en-US" sz="2000" dirty="0" smtClean="0"/>
              <a:t>an automated </a:t>
            </a:r>
            <a:r>
              <a:rPr lang="en-US" sz="2000" dirty="0"/>
              <a:t>tool which can mine the reviews and extract bugs from it and then classify them in </a:t>
            </a:r>
            <a:r>
              <a:rPr lang="en-US" sz="2000" dirty="0" smtClean="0"/>
              <a:t>to bugs categories and then generate bug reports from it.</a:t>
            </a:r>
          </a:p>
          <a:p>
            <a:pPr marL="0" indent="0" algn="just">
              <a:buNone/>
            </a:pPr>
            <a:r>
              <a:rPr lang="en-US" sz="2000" dirty="0" smtClean="0"/>
              <a:t>Existing studies have either focused on mere identification of bug categories, or coverage of limited set of bug classes/categories. Comprehensive coverage of diverse set of bug categories such as lag, freezing, save glitch </a:t>
            </a:r>
            <a:r>
              <a:rPr lang="en-US" sz="2000" dirty="0" err="1" smtClean="0"/>
              <a:t>etc</a:t>
            </a:r>
            <a:r>
              <a:rPr lang="en-US" sz="2000" dirty="0" smtClean="0"/>
              <a:t>, is non-existent in the extant literature.</a:t>
            </a:r>
            <a:endParaRPr lang="en-US" sz="2000" dirty="0"/>
          </a:p>
        </p:txBody>
      </p:sp>
      <p:sp>
        <p:nvSpPr>
          <p:cNvPr id="5" name="Slide Number Placeholder 4"/>
          <p:cNvSpPr>
            <a:spLocks noGrp="1"/>
          </p:cNvSpPr>
          <p:nvPr>
            <p:ph type="sldNum" sz="quarter" idx="12"/>
          </p:nvPr>
        </p:nvSpPr>
        <p:spPr/>
        <p:txBody>
          <a:bodyPr/>
          <a:lstStyle/>
          <a:p>
            <a:fld id="{455776AC-4C38-4B11-8F6F-86E3449187BD}" type="slidenum">
              <a:rPr lang="en-US" smtClean="0"/>
              <a:t>16</a:t>
            </a:fld>
            <a:endParaRPr lang="en-US" dirty="0"/>
          </a:p>
        </p:txBody>
      </p:sp>
      <p:sp>
        <p:nvSpPr>
          <p:cNvPr id="6" name="Date Placeholder 5"/>
          <p:cNvSpPr>
            <a:spLocks noGrp="1"/>
          </p:cNvSpPr>
          <p:nvPr>
            <p:ph type="dt" sz="half" idx="10"/>
          </p:nvPr>
        </p:nvSpPr>
        <p:spPr/>
        <p:txBody>
          <a:bodyPr/>
          <a:lstStyle/>
          <a:p>
            <a:fld id="{AD380A01-9EE6-433F-82D0-C0BEE9F4908B}" type="datetime1">
              <a:rPr lang="en-US" smtClean="0"/>
              <a:t>7/1/2022</a:t>
            </a:fld>
            <a:endParaRPr lang="en-US" dirty="0"/>
          </a:p>
        </p:txBody>
      </p:sp>
    </p:spTree>
    <p:extLst>
      <p:ext uri="{BB962C8B-B14F-4D97-AF65-F5344CB8AC3E}">
        <p14:creationId xmlns:p14="http://schemas.microsoft.com/office/powerpoint/2010/main" val="43668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a:t>
            </a:r>
            <a:r>
              <a:rPr lang="en-US" dirty="0"/>
              <a:t>R</a:t>
            </a:r>
            <a:r>
              <a:rPr lang="en-US" dirty="0" smtClean="0"/>
              <a:t>eviews </a:t>
            </a:r>
            <a:r>
              <a:rPr lang="en-US" dirty="0"/>
              <a:t>D</a:t>
            </a:r>
            <a:r>
              <a:rPr lang="en-US" dirty="0" smtClean="0"/>
              <a:t>ataset</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000" dirty="0" smtClean="0"/>
              <a:t>We used </a:t>
            </a:r>
            <a:r>
              <a:rPr lang="en-US" sz="2000" b="1" dirty="0" smtClean="0"/>
              <a:t>STEAM ENGINE</a:t>
            </a:r>
            <a:r>
              <a:rPr lang="en-US" sz="2000" dirty="0" smtClean="0"/>
              <a:t> gaming platform for the collection of gaming reviews of different early access games of multiple categories. We had developed custom scraper which can crawl the reviews of any game from STEAM ENGINE using the unique ID of the game.</a:t>
            </a:r>
          </a:p>
          <a:p>
            <a:pPr marL="0" indent="0">
              <a:buNone/>
            </a:pPr>
            <a:r>
              <a:rPr lang="en-US" sz="2000" b="1" dirty="0" smtClean="0"/>
              <a:t>Game reviews scraper details:</a:t>
            </a:r>
          </a:p>
          <a:p>
            <a:pPr marL="0" indent="0" algn="just">
              <a:buNone/>
            </a:pPr>
            <a:r>
              <a:rPr lang="en-US" sz="2000" dirty="0" smtClean="0"/>
              <a:t>We used </a:t>
            </a:r>
            <a:r>
              <a:rPr lang="en-US" sz="2000" b="1" dirty="0" smtClean="0"/>
              <a:t>SCRAPY</a:t>
            </a:r>
            <a:r>
              <a:rPr lang="en-US" sz="2000" dirty="0"/>
              <a:t>(fast high-level web crawling and web scraping framework, used to crawl websites and extract </a:t>
            </a:r>
            <a:r>
              <a:rPr lang="en-US" sz="2000" dirty="0" smtClean="0"/>
              <a:t>structured </a:t>
            </a:r>
            <a:r>
              <a:rPr lang="en-US" sz="2000" dirty="0"/>
              <a:t>data from their pages</a:t>
            </a:r>
            <a:r>
              <a:rPr lang="en-US" sz="2000" dirty="0" smtClean="0"/>
              <a:t>) spiders for the scrapping of reviews from the </a:t>
            </a:r>
            <a:r>
              <a:rPr lang="en-US" sz="2000" b="1" dirty="0" smtClean="0"/>
              <a:t>STEAM ENGINE</a:t>
            </a:r>
            <a:r>
              <a:rPr lang="en-US" sz="2000" dirty="0" smtClean="0"/>
              <a:t>. The features implemented are as follow:</a:t>
            </a:r>
          </a:p>
          <a:p>
            <a:pPr algn="just"/>
            <a:r>
              <a:rPr lang="en-US" sz="2000" dirty="0" smtClean="0"/>
              <a:t>Extract </a:t>
            </a:r>
            <a:r>
              <a:rPr lang="en-US" sz="2000" dirty="0"/>
              <a:t>useful metadata </a:t>
            </a:r>
            <a:r>
              <a:rPr lang="en-US" sz="2000" dirty="0" smtClean="0"/>
              <a:t>from </a:t>
            </a:r>
            <a:r>
              <a:rPr lang="en-US" sz="2000" b="1" dirty="0" smtClean="0"/>
              <a:t>STEAM PRODUCT LISTING</a:t>
            </a:r>
            <a:r>
              <a:rPr lang="en-US" sz="2000" dirty="0" smtClean="0"/>
              <a:t>.</a:t>
            </a:r>
          </a:p>
          <a:p>
            <a:pPr algn="just"/>
            <a:r>
              <a:rPr lang="en-US" sz="2000" dirty="0" smtClean="0"/>
              <a:t>It scrape </a:t>
            </a:r>
            <a:r>
              <a:rPr lang="en-US" sz="2000" dirty="0"/>
              <a:t>all user-submitted reviews of a particular product from the Steam community </a:t>
            </a:r>
            <a:r>
              <a:rPr lang="en-US" sz="2000" dirty="0" smtClean="0"/>
              <a:t>portal. </a:t>
            </a:r>
          </a:p>
          <a:p>
            <a:pPr algn="just"/>
            <a:r>
              <a:rPr lang="en-US" sz="2000" dirty="0" smtClean="0"/>
              <a:t>Automatically </a:t>
            </a:r>
            <a:r>
              <a:rPr lang="en-US" sz="2000" dirty="0"/>
              <a:t>navigates through Steam's age verification </a:t>
            </a:r>
            <a:r>
              <a:rPr lang="en-US" sz="2000" dirty="0" smtClean="0"/>
              <a:t>checkpoints.</a:t>
            </a:r>
          </a:p>
          <a:p>
            <a:pPr algn="just"/>
            <a:endParaRPr lang="en-US" sz="2000" dirty="0" smtClean="0"/>
          </a:p>
          <a:p>
            <a:pPr marL="0" indent="0">
              <a:buNone/>
            </a:pPr>
            <a:r>
              <a:rPr lang="en-US" sz="2000" dirty="0" smtClean="0"/>
              <a:t> </a:t>
            </a:r>
            <a:endParaRPr lang="en-US" sz="2000"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17</a:t>
            </a:fld>
            <a:endParaRPr lang="en-US"/>
          </a:p>
        </p:txBody>
      </p:sp>
    </p:spTree>
    <p:extLst>
      <p:ext uri="{BB962C8B-B14F-4D97-AF65-F5344CB8AC3E}">
        <p14:creationId xmlns:p14="http://schemas.microsoft.com/office/powerpoint/2010/main" val="106742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a:t>
            </a:r>
            <a:r>
              <a:rPr lang="en-US" dirty="0"/>
              <a:t>R</a:t>
            </a:r>
            <a:r>
              <a:rPr lang="en-US" dirty="0" smtClean="0"/>
              <a:t>eviews </a:t>
            </a:r>
            <a:r>
              <a:rPr lang="en-US" dirty="0"/>
              <a:t>D</a:t>
            </a:r>
            <a:r>
              <a:rPr lang="en-US" dirty="0" smtClean="0"/>
              <a:t>ataset</a:t>
            </a:r>
            <a:endParaRPr lang="en-US" dirty="0"/>
          </a:p>
        </p:txBody>
      </p:sp>
      <p:sp>
        <p:nvSpPr>
          <p:cNvPr id="3" name="Content Placeholder 2"/>
          <p:cNvSpPr>
            <a:spLocks noGrp="1"/>
          </p:cNvSpPr>
          <p:nvPr>
            <p:ph idx="1"/>
          </p:nvPr>
        </p:nvSpPr>
        <p:spPr/>
        <p:txBody>
          <a:bodyPr>
            <a:normAutofit/>
          </a:bodyPr>
          <a:lstStyle/>
          <a:p>
            <a:r>
              <a:rPr lang="en-US" sz="2000" dirty="0" smtClean="0"/>
              <a:t>Below is the image of scrapped game reviews using </a:t>
            </a:r>
            <a:r>
              <a:rPr lang="en-US" sz="2000" b="1" dirty="0" smtClean="0"/>
              <a:t>SCRAPY</a:t>
            </a:r>
            <a:endParaRPr lang="en-US" sz="2000" b="1"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18</a:t>
            </a:fld>
            <a:endParaRPr lang="en-US"/>
          </a:p>
        </p:txBody>
      </p:sp>
      <p:pic>
        <p:nvPicPr>
          <p:cNvPr id="8" name="Picture 7"/>
          <p:cNvPicPr>
            <a:picLocks noChangeAspect="1"/>
          </p:cNvPicPr>
          <p:nvPr/>
        </p:nvPicPr>
        <p:blipFill>
          <a:blip r:embed="rId2"/>
          <a:stretch>
            <a:fillRect/>
          </a:stretch>
        </p:blipFill>
        <p:spPr>
          <a:xfrm>
            <a:off x="474617" y="2171049"/>
            <a:ext cx="8196263" cy="3384263"/>
          </a:xfrm>
          <a:prstGeom prst="rect">
            <a:avLst/>
          </a:prstGeom>
        </p:spPr>
      </p:pic>
    </p:spTree>
    <p:extLst>
      <p:ext uri="{BB962C8B-B14F-4D97-AF65-F5344CB8AC3E}">
        <p14:creationId xmlns:p14="http://schemas.microsoft.com/office/powerpoint/2010/main" val="3963562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Labelling</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smtClean="0"/>
              <a:t>As reviews labelling was required for gaming bugs classification in order to train a deep learning model. So we selected 10,000 gaming reviews of 15 different games of different categories and get them labelled from multiple gaming experts, who play games on daily basis and like to review the games. </a:t>
            </a:r>
          </a:p>
          <a:p>
            <a:pPr marL="0" indent="0">
              <a:buNone/>
            </a:pPr>
            <a:r>
              <a:rPr lang="en-US" sz="2000" b="1" dirty="0" smtClean="0"/>
              <a:t>Labelling Mechanism: </a:t>
            </a:r>
          </a:p>
          <a:p>
            <a:r>
              <a:rPr lang="en-US" sz="2000" dirty="0" smtClean="0"/>
              <a:t>Labeling of reviews in fifteen different bugs categories of games </a:t>
            </a:r>
            <a:r>
              <a:rPr lang="en-US" sz="2000" dirty="0" err="1" smtClean="0"/>
              <a:t>j.Lewis</a:t>
            </a:r>
            <a:r>
              <a:rPr lang="en-US" sz="2000" dirty="0" smtClean="0"/>
              <a:t> taxonomy</a:t>
            </a:r>
            <a:r>
              <a:rPr lang="en-US" sz="2000" dirty="0"/>
              <a:t> </a:t>
            </a:r>
            <a:r>
              <a:rPr lang="en-US" sz="2000" dirty="0" smtClean="0"/>
              <a:t>[10]. </a:t>
            </a:r>
          </a:p>
          <a:p>
            <a:r>
              <a:rPr lang="en-US" sz="2000" dirty="0" smtClean="0"/>
              <a:t>Reviews are labelled with corresponding bugs categories in the form of 0 and 1. </a:t>
            </a:r>
          </a:p>
          <a:p>
            <a:endParaRPr lang="en-US" sz="2000"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19</a:t>
            </a:fld>
            <a:endParaRPr lang="en-US"/>
          </a:p>
        </p:txBody>
      </p:sp>
    </p:spTree>
    <p:extLst>
      <p:ext uri="{BB962C8B-B14F-4D97-AF65-F5344CB8AC3E}">
        <p14:creationId xmlns:p14="http://schemas.microsoft.com/office/powerpoint/2010/main" val="389894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Background</a:t>
            </a:r>
            <a:endParaRPr lang="en-US" dirty="0"/>
          </a:p>
        </p:txBody>
      </p:sp>
      <p:sp>
        <p:nvSpPr>
          <p:cNvPr id="3" name="Content Placeholder 2"/>
          <p:cNvSpPr>
            <a:spLocks noGrp="1"/>
          </p:cNvSpPr>
          <p:nvPr>
            <p:ph idx="1"/>
          </p:nvPr>
        </p:nvSpPr>
        <p:spPr>
          <a:xfrm>
            <a:off x="457200" y="1600200"/>
            <a:ext cx="8229600" cy="4648199"/>
          </a:xfrm>
        </p:spPr>
        <p:txBody>
          <a:bodyPr>
            <a:normAutofit/>
          </a:bodyPr>
          <a:lstStyle/>
          <a:p>
            <a:pPr marL="457200" lvl="1" indent="0" algn="just">
              <a:buNone/>
            </a:pPr>
            <a:r>
              <a:rPr lang="en-US" sz="2000" dirty="0"/>
              <a:t>The game industry has become one of the most profitable markets in the entertainment industry. </a:t>
            </a:r>
            <a:r>
              <a:rPr lang="en-US" sz="2000" dirty="0" smtClean="0"/>
              <a:t>Knowing what </a:t>
            </a:r>
            <a:r>
              <a:rPr lang="en-US" sz="2000" dirty="0"/>
              <a:t>customers and users think and how they feel about a game is a central piece to drive the </a:t>
            </a:r>
            <a:r>
              <a:rPr lang="en-US" sz="2000" b="1" dirty="0" smtClean="0"/>
              <a:t>decision making process</a:t>
            </a:r>
            <a:r>
              <a:rPr lang="en-US" sz="2000" dirty="0" smtClean="0"/>
              <a:t> </a:t>
            </a:r>
            <a:r>
              <a:rPr lang="en-US" sz="2000" dirty="0"/>
              <a:t>of any game developer or game studio, towards the user </a:t>
            </a:r>
            <a:r>
              <a:rPr lang="en-US" sz="2000" dirty="0" smtClean="0"/>
              <a:t>satisfaction [1]. </a:t>
            </a:r>
            <a:r>
              <a:rPr lang="en-US" sz="2000" dirty="0"/>
              <a:t>D</a:t>
            </a:r>
            <a:r>
              <a:rPr lang="en-US" sz="2000" dirty="0" smtClean="0"/>
              <a:t>eveloping </a:t>
            </a:r>
            <a:r>
              <a:rPr lang="en-US" sz="2000" dirty="0"/>
              <a:t>a </a:t>
            </a:r>
            <a:r>
              <a:rPr lang="en-US" sz="2000" b="1" dirty="0"/>
              <a:t>successful game is </a:t>
            </a:r>
            <a:r>
              <a:rPr lang="en-US" sz="2000" b="1" dirty="0" smtClean="0"/>
              <a:t>challenging</a:t>
            </a:r>
            <a:r>
              <a:rPr lang="en-US" sz="2000" dirty="0"/>
              <a:t>. </a:t>
            </a:r>
            <a:r>
              <a:rPr lang="en-US" sz="2000" b="1" dirty="0"/>
              <a:t>Studying gamer reviews </a:t>
            </a:r>
            <a:r>
              <a:rPr lang="en-US" sz="2000" dirty="0"/>
              <a:t>help developers better understand the concerns and further improve the </a:t>
            </a:r>
            <a:r>
              <a:rPr lang="en-US" sz="2000" dirty="0" smtClean="0"/>
              <a:t>user perceived quality.</a:t>
            </a:r>
            <a:endParaRPr lang="en-US" sz="2000" dirty="0"/>
          </a:p>
        </p:txBody>
      </p:sp>
      <p:sp>
        <p:nvSpPr>
          <p:cNvPr id="5" name="Slide Number Placeholder 4"/>
          <p:cNvSpPr>
            <a:spLocks noGrp="1"/>
          </p:cNvSpPr>
          <p:nvPr>
            <p:ph type="sldNum" sz="quarter" idx="12"/>
          </p:nvPr>
        </p:nvSpPr>
        <p:spPr/>
        <p:txBody>
          <a:bodyPr/>
          <a:lstStyle/>
          <a:p>
            <a:fld id="{455776AC-4C38-4B11-8F6F-86E3449187BD}" type="slidenum">
              <a:rPr lang="en-US" smtClean="0"/>
              <a:t>2</a:t>
            </a:fld>
            <a:endParaRPr lang="en-US" dirty="0"/>
          </a:p>
        </p:txBody>
      </p:sp>
      <p:sp>
        <p:nvSpPr>
          <p:cNvPr id="6" name="Date Placeholder 5"/>
          <p:cNvSpPr>
            <a:spLocks noGrp="1"/>
          </p:cNvSpPr>
          <p:nvPr>
            <p:ph type="dt" sz="half" idx="10"/>
          </p:nvPr>
        </p:nvSpPr>
        <p:spPr/>
        <p:txBody>
          <a:bodyPr/>
          <a:lstStyle/>
          <a:p>
            <a:fld id="{56A0EEED-1BCB-44C9-B699-D6AE042B45C9}" type="datetime1">
              <a:rPr lang="en-US" smtClean="0"/>
              <a:t>7/1/2022</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3924299"/>
            <a:ext cx="5905500" cy="2162175"/>
          </a:xfrm>
          <a:prstGeom prst="rect">
            <a:avLst/>
          </a:prstGeom>
        </p:spPr>
      </p:pic>
    </p:spTree>
    <p:extLst>
      <p:ext uri="{BB962C8B-B14F-4D97-AF65-F5344CB8AC3E}">
        <p14:creationId xmlns:p14="http://schemas.microsoft.com/office/powerpoint/2010/main" val="4085005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a:t>
            </a:r>
            <a:r>
              <a:rPr lang="en-US" dirty="0"/>
              <a:t>R</a:t>
            </a:r>
            <a:r>
              <a:rPr lang="en-US" dirty="0" smtClean="0"/>
              <a:t>eviews Labelled Dataset</a:t>
            </a:r>
            <a:endParaRPr lang="en-US" dirty="0"/>
          </a:p>
        </p:txBody>
      </p:sp>
      <p:sp>
        <p:nvSpPr>
          <p:cNvPr id="3" name="Content Placeholder 2"/>
          <p:cNvSpPr>
            <a:spLocks noGrp="1"/>
          </p:cNvSpPr>
          <p:nvPr>
            <p:ph idx="1"/>
          </p:nvPr>
        </p:nvSpPr>
        <p:spPr/>
        <p:txBody>
          <a:bodyPr>
            <a:normAutofit/>
          </a:bodyPr>
          <a:lstStyle/>
          <a:p>
            <a:r>
              <a:rPr lang="en-US" sz="2000" dirty="0" smtClean="0"/>
              <a:t>Below is the image of gaming bugs labelled dataset.</a:t>
            </a:r>
            <a:endParaRPr lang="en-US" sz="2000" b="1"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20</a:t>
            </a:fld>
            <a:endParaRPr lang="en-US"/>
          </a:p>
        </p:txBody>
      </p:sp>
      <p:pic>
        <p:nvPicPr>
          <p:cNvPr id="7" name="Picture 6"/>
          <p:cNvPicPr>
            <a:picLocks noChangeAspect="1"/>
          </p:cNvPicPr>
          <p:nvPr/>
        </p:nvPicPr>
        <p:blipFill>
          <a:blip r:embed="rId2"/>
          <a:stretch>
            <a:fillRect/>
          </a:stretch>
        </p:blipFill>
        <p:spPr>
          <a:xfrm>
            <a:off x="457200" y="2286000"/>
            <a:ext cx="8081819" cy="2667000"/>
          </a:xfrm>
          <a:prstGeom prst="rect">
            <a:avLst/>
          </a:prstGeom>
        </p:spPr>
      </p:pic>
    </p:spTree>
    <p:extLst>
      <p:ext uri="{BB962C8B-B14F-4D97-AF65-F5344CB8AC3E}">
        <p14:creationId xmlns:p14="http://schemas.microsoft.com/office/powerpoint/2010/main" val="835230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Pilot Studies</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t>Multiple deep learning approaches are available for multi label text classification. But which perform best for the multi label text classification was unknown. </a:t>
            </a:r>
            <a:r>
              <a:rPr lang="en-US" sz="2000" dirty="0" smtClean="0"/>
              <a:t>We </a:t>
            </a:r>
            <a:r>
              <a:rPr lang="en-US" sz="2000" dirty="0"/>
              <a:t>conducted the pilot studies of </a:t>
            </a:r>
            <a:r>
              <a:rPr lang="en-US" sz="2000" dirty="0" smtClean="0"/>
              <a:t>three different multiple </a:t>
            </a:r>
            <a:r>
              <a:rPr lang="en-US" sz="2000" dirty="0"/>
              <a:t>deep learning </a:t>
            </a:r>
            <a:r>
              <a:rPr lang="en-US" sz="2000" dirty="0" smtClean="0"/>
              <a:t>models which are mostly used in literature for multi-label classification of reviews </a:t>
            </a:r>
            <a:r>
              <a:rPr lang="en-US" sz="2000" dirty="0"/>
              <a:t>on 1500 gaming reviews </a:t>
            </a:r>
            <a:r>
              <a:rPr lang="en-US" sz="2000" dirty="0" smtClean="0"/>
              <a:t>dataset. The models used for pilot studies are:</a:t>
            </a:r>
          </a:p>
          <a:p>
            <a:pPr algn="just"/>
            <a:r>
              <a:rPr lang="en-US" sz="2000" dirty="0" smtClean="0"/>
              <a:t>RNN(Recurrent neural </a:t>
            </a:r>
            <a:r>
              <a:rPr lang="en-US" sz="2000" dirty="0"/>
              <a:t>n</a:t>
            </a:r>
            <a:r>
              <a:rPr lang="en-US" sz="2000" dirty="0" smtClean="0"/>
              <a:t>etwork)</a:t>
            </a:r>
          </a:p>
          <a:p>
            <a:pPr algn="just"/>
            <a:r>
              <a:rPr lang="en-US" sz="2000" dirty="0" smtClean="0"/>
              <a:t>LSTM(Long short-term memory)</a:t>
            </a:r>
          </a:p>
          <a:p>
            <a:pPr algn="just"/>
            <a:r>
              <a:rPr lang="en-US" sz="2000" dirty="0" smtClean="0"/>
              <a:t>CNN(Convolutional neural network)</a:t>
            </a:r>
            <a:endParaRPr lang="en-US" sz="2000"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5" name="Footer Placeholder 4"/>
          <p:cNvSpPr>
            <a:spLocks noGrp="1"/>
          </p:cNvSpPr>
          <p:nvPr>
            <p:ph type="ftr" sz="quarter" idx="11"/>
          </p:nvPr>
        </p:nvSpPr>
        <p:spPr/>
        <p:txBody>
          <a:bodyPr/>
          <a:lstStyle/>
          <a:p>
            <a:r>
              <a:rPr lang="en-US" dirty="0" smtClean="0"/>
              <a:t>MS Proposal Defense</a:t>
            </a:r>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21</a:t>
            </a:fld>
            <a:endParaRPr lang="en-US" dirty="0"/>
          </a:p>
        </p:txBody>
      </p:sp>
    </p:spTree>
    <p:extLst>
      <p:ext uri="{BB962C8B-B14F-4D97-AF65-F5344CB8AC3E}">
        <p14:creationId xmlns:p14="http://schemas.microsoft.com/office/powerpoint/2010/main" val="3058741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RNN(Recurrent </a:t>
            </a:r>
            <a:r>
              <a:rPr lang="en-US" dirty="0"/>
              <a:t>neural network)</a:t>
            </a:r>
          </a:p>
        </p:txBody>
      </p:sp>
      <p:sp>
        <p:nvSpPr>
          <p:cNvPr id="3" name="Content Placeholder 2"/>
          <p:cNvSpPr>
            <a:spLocks noGrp="1"/>
          </p:cNvSpPr>
          <p:nvPr>
            <p:ph idx="1"/>
          </p:nvPr>
        </p:nvSpPr>
        <p:spPr/>
        <p:txBody>
          <a:bodyPr>
            <a:normAutofit lnSpcReduction="10000"/>
          </a:bodyPr>
          <a:lstStyle/>
          <a:p>
            <a:pPr marL="0" indent="0" algn="just">
              <a:buNone/>
            </a:pPr>
            <a:r>
              <a:rPr lang="en-US" sz="2000" dirty="0"/>
              <a:t>A Recurrent Neural Network (RNN) is a type of neural network in which the output of the previous step is provided as the input of the current step</a:t>
            </a:r>
            <a:r>
              <a:rPr lang="en-US" sz="2000" dirty="0" smtClean="0"/>
              <a:t>. It </a:t>
            </a:r>
            <a:r>
              <a:rPr lang="en-US" sz="2000" smtClean="0"/>
              <a:t>is feed </a:t>
            </a:r>
            <a:r>
              <a:rPr lang="en-US" sz="2000" dirty="0" smtClean="0"/>
              <a:t>forward model. </a:t>
            </a:r>
            <a:r>
              <a:rPr lang="en-US" sz="2000" dirty="0"/>
              <a:t>RNN is mainly used for sequence classification - sentiment classification and video </a:t>
            </a:r>
            <a:r>
              <a:rPr lang="en-US" sz="2000" dirty="0" smtClean="0"/>
              <a:t>classification.</a:t>
            </a:r>
          </a:p>
          <a:p>
            <a:pPr marL="0" indent="0" algn="just">
              <a:buNone/>
            </a:pPr>
            <a:r>
              <a:rPr lang="en-US" sz="2000" b="1" dirty="0" smtClean="0"/>
              <a:t>Implementation Steps:</a:t>
            </a:r>
          </a:p>
          <a:p>
            <a:pPr algn="just"/>
            <a:r>
              <a:rPr lang="en-US" sz="2000" dirty="0" smtClean="0"/>
              <a:t>Data </a:t>
            </a:r>
            <a:r>
              <a:rPr lang="en-US" sz="2000" dirty="0"/>
              <a:t>set was divided into train set, validation set &amp; test </a:t>
            </a:r>
            <a:r>
              <a:rPr lang="en-US" sz="2000" dirty="0" smtClean="0"/>
              <a:t>set.</a:t>
            </a:r>
          </a:p>
          <a:p>
            <a:pPr algn="just"/>
            <a:r>
              <a:rPr lang="en-US" sz="2000" dirty="0" err="1"/>
              <a:t>GloVe</a:t>
            </a:r>
            <a:r>
              <a:rPr lang="en-US" sz="2000" dirty="0"/>
              <a:t> embedding is used to implement word </a:t>
            </a:r>
            <a:r>
              <a:rPr lang="en-US" sz="2000" dirty="0" smtClean="0"/>
              <a:t>embedding.</a:t>
            </a:r>
          </a:p>
          <a:p>
            <a:pPr algn="just"/>
            <a:r>
              <a:rPr lang="en-US" sz="2000" dirty="0"/>
              <a:t>Before word embedding data is </a:t>
            </a:r>
            <a:r>
              <a:rPr lang="en-US" sz="2000" dirty="0" smtClean="0"/>
              <a:t>Pre-processed.</a:t>
            </a:r>
          </a:p>
          <a:p>
            <a:pPr algn="just"/>
            <a:r>
              <a:rPr lang="en-US" sz="2000" dirty="0" smtClean="0"/>
              <a:t>Parameters </a:t>
            </a:r>
            <a:r>
              <a:rPr lang="en-US" sz="2000" dirty="0"/>
              <a:t>are initialized which include input dimension, embedding dimension, hidden dimension, output dimensions and word </a:t>
            </a:r>
            <a:r>
              <a:rPr lang="en-US" sz="2000" dirty="0" smtClean="0"/>
              <a:t>embedding.</a:t>
            </a:r>
          </a:p>
          <a:p>
            <a:pPr algn="just"/>
            <a:r>
              <a:rPr lang="en-US" sz="2000" dirty="0" smtClean="0"/>
              <a:t>At first hidden state set to all zeros.</a:t>
            </a:r>
          </a:p>
          <a:p>
            <a:pPr algn="just"/>
            <a:r>
              <a:rPr lang="en-US" sz="2000" dirty="0" smtClean="0"/>
              <a:t>Mapped all indexes present in the input sequence of corresponding word vectors using our trained word embedding.</a:t>
            </a:r>
          </a:p>
          <a:p>
            <a:pPr marL="0" indent="0" algn="just">
              <a:buNone/>
            </a:pPr>
            <a:r>
              <a:rPr lang="en-US" sz="2000" dirty="0" smtClean="0"/>
              <a:t> </a:t>
            </a:r>
            <a:endParaRPr lang="en-US" sz="2000"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5" name="Footer Placeholder 4"/>
          <p:cNvSpPr>
            <a:spLocks noGrp="1"/>
          </p:cNvSpPr>
          <p:nvPr>
            <p:ph type="ftr" sz="quarter" idx="11"/>
          </p:nvPr>
        </p:nvSpPr>
        <p:spPr/>
        <p:txBody>
          <a:bodyPr/>
          <a:lstStyle/>
          <a:p>
            <a:r>
              <a:rPr lang="en-US" dirty="0" smtClean="0"/>
              <a:t>MS Proposal Defense</a:t>
            </a:r>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22</a:t>
            </a:fld>
            <a:endParaRPr lang="en-US" dirty="0"/>
          </a:p>
        </p:txBody>
      </p:sp>
    </p:spTree>
    <p:extLst>
      <p:ext uri="{BB962C8B-B14F-4D97-AF65-F5344CB8AC3E}">
        <p14:creationId xmlns:p14="http://schemas.microsoft.com/office/powerpoint/2010/main" val="470087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RNN(Recurrent </a:t>
            </a:r>
            <a:r>
              <a:rPr lang="en-US" dirty="0"/>
              <a:t>neural network)</a:t>
            </a:r>
          </a:p>
        </p:txBody>
      </p:sp>
      <p:sp>
        <p:nvSpPr>
          <p:cNvPr id="3" name="Content Placeholder 2"/>
          <p:cNvSpPr>
            <a:spLocks noGrp="1"/>
          </p:cNvSpPr>
          <p:nvPr>
            <p:ph idx="1"/>
          </p:nvPr>
        </p:nvSpPr>
        <p:spPr/>
        <p:txBody>
          <a:bodyPr>
            <a:normAutofit/>
          </a:bodyPr>
          <a:lstStyle/>
          <a:p>
            <a:pPr marL="0" indent="0" algn="just">
              <a:buNone/>
            </a:pPr>
            <a:r>
              <a:rPr lang="en-US" sz="2000" dirty="0" smtClean="0"/>
              <a:t>Model </a:t>
            </a:r>
            <a:r>
              <a:rPr lang="en-US" sz="2000" dirty="0"/>
              <a:t>is later saved to test it for the real world input and calculated the accuracy which is shown in the below </a:t>
            </a:r>
            <a:r>
              <a:rPr lang="en-US" sz="2000" dirty="0" smtClean="0"/>
              <a:t>table:</a:t>
            </a:r>
          </a:p>
          <a:p>
            <a:pPr marL="0" indent="0" algn="just">
              <a:buNone/>
            </a:pPr>
            <a:endParaRPr lang="en-US" sz="2000"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5" name="Footer Placeholder 4"/>
          <p:cNvSpPr>
            <a:spLocks noGrp="1"/>
          </p:cNvSpPr>
          <p:nvPr>
            <p:ph type="ftr" sz="quarter" idx="11"/>
          </p:nvPr>
        </p:nvSpPr>
        <p:spPr/>
        <p:txBody>
          <a:bodyPr/>
          <a:lstStyle/>
          <a:p>
            <a:r>
              <a:rPr lang="en-US" dirty="0" smtClean="0"/>
              <a:t>MS Proposal Defense</a:t>
            </a:r>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23</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60868927"/>
              </p:ext>
            </p:extLst>
          </p:nvPr>
        </p:nvGraphicFramePr>
        <p:xfrm>
          <a:off x="685800" y="2667000"/>
          <a:ext cx="7391401" cy="1905000"/>
        </p:xfrm>
        <a:graphic>
          <a:graphicData uri="http://schemas.openxmlformats.org/drawingml/2006/table">
            <a:tbl>
              <a:tblPr firstRow="1" firstCol="1" bandRow="1">
                <a:tableStyleId>{5C22544A-7EE6-4342-B048-85BDC9FD1C3A}</a:tableStyleId>
              </a:tblPr>
              <a:tblGrid>
                <a:gridCol w="2463273">
                  <a:extLst>
                    <a:ext uri="{9D8B030D-6E8A-4147-A177-3AD203B41FA5}">
                      <a16:colId xmlns:a16="http://schemas.microsoft.com/office/drawing/2014/main" val="2782552866"/>
                    </a:ext>
                  </a:extLst>
                </a:gridCol>
                <a:gridCol w="2464064">
                  <a:extLst>
                    <a:ext uri="{9D8B030D-6E8A-4147-A177-3AD203B41FA5}">
                      <a16:colId xmlns:a16="http://schemas.microsoft.com/office/drawing/2014/main" val="3557303102"/>
                    </a:ext>
                  </a:extLst>
                </a:gridCol>
                <a:gridCol w="2464064">
                  <a:extLst>
                    <a:ext uri="{9D8B030D-6E8A-4147-A177-3AD203B41FA5}">
                      <a16:colId xmlns:a16="http://schemas.microsoft.com/office/drawing/2014/main" val="3112151927"/>
                    </a:ext>
                  </a:extLst>
                </a:gridCol>
              </a:tblGrid>
              <a:tr h="381000">
                <a:tc>
                  <a:txBody>
                    <a:bodyPr/>
                    <a:lstStyle/>
                    <a:p>
                      <a:pPr marL="0" marR="0" algn="ctr">
                        <a:spcBef>
                          <a:spcPts val="0"/>
                        </a:spcBef>
                        <a:spcAft>
                          <a:spcPts val="0"/>
                        </a:spcAft>
                      </a:pPr>
                      <a:r>
                        <a:rPr lang="en-US" sz="1300" dirty="0">
                          <a:solidFill>
                            <a:schemeClr val="bg1"/>
                          </a:solidFill>
                          <a:effectLst/>
                        </a:rPr>
                        <a:t>Epochs</a:t>
                      </a:r>
                      <a:endParaRPr lang="en-US" sz="11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dirty="0">
                          <a:solidFill>
                            <a:schemeClr val="bg1"/>
                          </a:solidFill>
                          <a:effectLst/>
                        </a:rPr>
                        <a:t>Accuracy</a:t>
                      </a:r>
                      <a:endParaRPr lang="en-US" sz="11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dirty="0">
                          <a:solidFill>
                            <a:schemeClr val="bg1"/>
                          </a:solidFill>
                          <a:effectLst/>
                        </a:rPr>
                        <a:t>Val-Accuracy</a:t>
                      </a:r>
                      <a:endParaRPr lang="en-US" sz="11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908944933"/>
                  </a:ext>
                </a:extLst>
              </a:tr>
              <a:tr h="381000">
                <a:tc>
                  <a:txBody>
                    <a:bodyPr/>
                    <a:lstStyle/>
                    <a:p>
                      <a:pPr marL="0" marR="0" algn="ctr">
                        <a:spcBef>
                          <a:spcPts val="0"/>
                        </a:spcBef>
                        <a:spcAft>
                          <a:spcPts val="0"/>
                        </a:spcAft>
                      </a:pPr>
                      <a:r>
                        <a:rPr lang="en-US" sz="1300">
                          <a:effectLst/>
                        </a:rPr>
                        <a:t>1</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rPr>
                        <a:t>0.6104</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dirty="0">
                          <a:effectLst/>
                        </a:rPr>
                        <a:t>0.6000</a:t>
                      </a:r>
                      <a:endParaRPr lang="en-US" sz="1100" dirty="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1982077932"/>
                  </a:ext>
                </a:extLst>
              </a:tr>
              <a:tr h="381000">
                <a:tc>
                  <a:txBody>
                    <a:bodyPr/>
                    <a:lstStyle/>
                    <a:p>
                      <a:pPr marL="0" marR="0" algn="ctr">
                        <a:spcBef>
                          <a:spcPts val="0"/>
                        </a:spcBef>
                        <a:spcAft>
                          <a:spcPts val="0"/>
                        </a:spcAft>
                      </a:pPr>
                      <a:r>
                        <a:rPr lang="en-US" sz="1300">
                          <a:effectLst/>
                        </a:rPr>
                        <a:t>2</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dirty="0">
                          <a:effectLst/>
                        </a:rPr>
                        <a:t>0.6201</a:t>
                      </a:r>
                      <a:endParaRPr lang="en-US" sz="1100" dirty="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rPr>
                        <a:t>0.6198</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2059174299"/>
                  </a:ext>
                </a:extLst>
              </a:tr>
              <a:tr h="381000">
                <a:tc>
                  <a:txBody>
                    <a:bodyPr/>
                    <a:lstStyle/>
                    <a:p>
                      <a:pPr marL="0" marR="0" algn="ctr">
                        <a:spcBef>
                          <a:spcPts val="0"/>
                        </a:spcBef>
                        <a:spcAft>
                          <a:spcPts val="0"/>
                        </a:spcAft>
                      </a:pPr>
                      <a:r>
                        <a:rPr lang="en-US" sz="1300" dirty="0">
                          <a:effectLst/>
                        </a:rPr>
                        <a:t>3</a:t>
                      </a:r>
                      <a:endParaRPr lang="en-US" sz="1100" dirty="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rPr>
                        <a:t>0.6202</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rPr>
                        <a:t>0.6101</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3753755645"/>
                  </a:ext>
                </a:extLst>
              </a:tr>
              <a:tr h="381000">
                <a:tc>
                  <a:txBody>
                    <a:bodyPr/>
                    <a:lstStyle/>
                    <a:p>
                      <a:pPr marL="0" marR="0" algn="ctr">
                        <a:spcBef>
                          <a:spcPts val="0"/>
                        </a:spcBef>
                        <a:spcAft>
                          <a:spcPts val="0"/>
                        </a:spcAft>
                      </a:pPr>
                      <a:r>
                        <a:rPr lang="en-US" sz="1300" dirty="0">
                          <a:effectLst/>
                        </a:rPr>
                        <a:t>Average</a:t>
                      </a:r>
                      <a:endParaRPr lang="en-US" sz="1100" dirty="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rPr>
                        <a:t>0.6169</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dirty="0">
                          <a:effectLst/>
                        </a:rPr>
                        <a:t>0.6099</a:t>
                      </a:r>
                      <a:endParaRPr lang="en-US" sz="1100" dirty="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452015446"/>
                  </a:ext>
                </a:extLst>
              </a:tr>
            </a:tbl>
          </a:graphicData>
        </a:graphic>
      </p:graphicFrame>
    </p:spTree>
    <p:extLst>
      <p:ext uri="{BB962C8B-B14F-4D97-AF65-F5344CB8AC3E}">
        <p14:creationId xmlns:p14="http://schemas.microsoft.com/office/powerpoint/2010/main" val="3949531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LSTM(Long short-term memory)</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t>LSTMs work much better due to hold over memorizing certain memory patterns. Like other neural networks, LSTMs can have multiple hidden layers, and as you go through each layer, that information is stored and all the insignificant information in each cell is thrown away</a:t>
            </a:r>
            <a:r>
              <a:rPr lang="en-US" sz="2000" dirty="0" smtClean="0"/>
              <a:t>.</a:t>
            </a:r>
          </a:p>
          <a:p>
            <a:pPr marL="0" indent="0" algn="just">
              <a:buNone/>
            </a:pPr>
            <a:r>
              <a:rPr lang="en-US" sz="2000" b="1" dirty="0" smtClean="0"/>
              <a:t>Implementation Steps:</a:t>
            </a:r>
          </a:p>
          <a:p>
            <a:pPr marL="0" indent="0" algn="just">
              <a:buNone/>
            </a:pPr>
            <a:r>
              <a:rPr lang="en-US" sz="2000" dirty="0"/>
              <a:t>LSTM receives five arguments and have four </a:t>
            </a:r>
            <a:r>
              <a:rPr lang="en-US" sz="2000" dirty="0" smtClean="0"/>
              <a:t>dimensions. Four layers include</a:t>
            </a:r>
          </a:p>
          <a:p>
            <a:pPr algn="just"/>
            <a:r>
              <a:rPr lang="en-US" sz="2000" dirty="0" smtClean="0"/>
              <a:t>Output-Dim </a:t>
            </a:r>
            <a:r>
              <a:rPr lang="en-US" sz="2000" dirty="0"/>
              <a:t>(Output layer: number of nodes in output layer will be same as input layer).</a:t>
            </a:r>
          </a:p>
          <a:p>
            <a:pPr algn="just"/>
            <a:r>
              <a:rPr lang="en-US" sz="2000" dirty="0" smtClean="0"/>
              <a:t>Hidden-Dim </a:t>
            </a:r>
            <a:r>
              <a:rPr lang="en-US" sz="2000" dirty="0"/>
              <a:t>(Hidden layer: size of hidden layer. It the size of hidden-start of the LSTM).</a:t>
            </a:r>
          </a:p>
          <a:p>
            <a:pPr algn="just"/>
            <a:r>
              <a:rPr lang="en-US" sz="2000" dirty="0" smtClean="0"/>
              <a:t>Input-Dim </a:t>
            </a:r>
            <a:r>
              <a:rPr lang="en-US" sz="2000" dirty="0"/>
              <a:t>(Total number of unique word in sample data).</a:t>
            </a:r>
          </a:p>
          <a:p>
            <a:pPr algn="just"/>
            <a:r>
              <a:rPr lang="en-US" sz="2000" dirty="0" smtClean="0"/>
              <a:t>Embedding-dim </a:t>
            </a:r>
            <a:r>
              <a:rPr lang="en-US" sz="2000" dirty="0"/>
              <a:t>(Size of each embedding vector. Here embedding dimension of </a:t>
            </a:r>
            <a:r>
              <a:rPr lang="en-US" sz="2000" dirty="0" err="1"/>
              <a:t>GloVe</a:t>
            </a:r>
            <a:r>
              <a:rPr lang="en-US" sz="2000" dirty="0"/>
              <a:t> word embedding vectors is 100).</a:t>
            </a:r>
          </a:p>
          <a:p>
            <a:pPr algn="just"/>
            <a:endParaRPr lang="en-US" sz="2000" dirty="0" smtClean="0"/>
          </a:p>
          <a:p>
            <a:pPr marL="0" indent="0" algn="just">
              <a:buNone/>
            </a:pPr>
            <a:endParaRPr lang="en-US" sz="2000"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5" name="Footer Placeholder 4"/>
          <p:cNvSpPr>
            <a:spLocks noGrp="1"/>
          </p:cNvSpPr>
          <p:nvPr>
            <p:ph type="ftr" sz="quarter" idx="11"/>
          </p:nvPr>
        </p:nvSpPr>
        <p:spPr/>
        <p:txBody>
          <a:bodyPr/>
          <a:lstStyle/>
          <a:p>
            <a:r>
              <a:rPr lang="en-US" dirty="0" smtClean="0"/>
              <a:t>MS Proposal Defense</a:t>
            </a:r>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24</a:t>
            </a:fld>
            <a:endParaRPr lang="en-US" dirty="0"/>
          </a:p>
        </p:txBody>
      </p:sp>
    </p:spTree>
    <p:extLst>
      <p:ext uri="{BB962C8B-B14F-4D97-AF65-F5344CB8AC3E}">
        <p14:creationId xmlns:p14="http://schemas.microsoft.com/office/powerpoint/2010/main" val="1962056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LSTM(Long short-term memory)</a:t>
            </a:r>
          </a:p>
        </p:txBody>
      </p:sp>
      <p:sp>
        <p:nvSpPr>
          <p:cNvPr id="3" name="Content Placeholder 2"/>
          <p:cNvSpPr>
            <a:spLocks noGrp="1"/>
          </p:cNvSpPr>
          <p:nvPr>
            <p:ph idx="1"/>
          </p:nvPr>
        </p:nvSpPr>
        <p:spPr/>
        <p:txBody>
          <a:bodyPr>
            <a:normAutofit/>
          </a:bodyPr>
          <a:lstStyle/>
          <a:p>
            <a:pPr marL="0" indent="0" algn="just">
              <a:buNone/>
            </a:pPr>
            <a:r>
              <a:rPr lang="en-US" sz="2000" dirty="0"/>
              <a:t>The results for the model accuracy for 1500 reviews for 3 epochs are given in the table below:</a:t>
            </a:r>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5" name="Footer Placeholder 4"/>
          <p:cNvSpPr>
            <a:spLocks noGrp="1"/>
          </p:cNvSpPr>
          <p:nvPr>
            <p:ph type="ftr" sz="quarter" idx="11"/>
          </p:nvPr>
        </p:nvSpPr>
        <p:spPr/>
        <p:txBody>
          <a:bodyPr/>
          <a:lstStyle/>
          <a:p>
            <a:r>
              <a:rPr lang="en-US" dirty="0" smtClean="0"/>
              <a:t>MS Proposal Defense</a:t>
            </a:r>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25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60868927"/>
              </p:ext>
            </p:extLst>
          </p:nvPr>
        </p:nvGraphicFramePr>
        <p:xfrm>
          <a:off x="685800" y="2667000"/>
          <a:ext cx="7391401" cy="1905000"/>
        </p:xfrm>
        <a:graphic>
          <a:graphicData uri="http://schemas.openxmlformats.org/drawingml/2006/table">
            <a:tbl>
              <a:tblPr firstRow="1" firstCol="1" bandRow="1">
                <a:tableStyleId>{5C22544A-7EE6-4342-B048-85BDC9FD1C3A}</a:tableStyleId>
              </a:tblPr>
              <a:tblGrid>
                <a:gridCol w="2463273">
                  <a:extLst>
                    <a:ext uri="{9D8B030D-6E8A-4147-A177-3AD203B41FA5}">
                      <a16:colId xmlns:a16="http://schemas.microsoft.com/office/drawing/2014/main" val="2782552866"/>
                    </a:ext>
                  </a:extLst>
                </a:gridCol>
                <a:gridCol w="2464064">
                  <a:extLst>
                    <a:ext uri="{9D8B030D-6E8A-4147-A177-3AD203B41FA5}">
                      <a16:colId xmlns:a16="http://schemas.microsoft.com/office/drawing/2014/main" val="3557303102"/>
                    </a:ext>
                  </a:extLst>
                </a:gridCol>
                <a:gridCol w="2464064">
                  <a:extLst>
                    <a:ext uri="{9D8B030D-6E8A-4147-A177-3AD203B41FA5}">
                      <a16:colId xmlns:a16="http://schemas.microsoft.com/office/drawing/2014/main" val="3112151927"/>
                    </a:ext>
                  </a:extLst>
                </a:gridCol>
              </a:tblGrid>
              <a:tr h="381000">
                <a:tc>
                  <a:txBody>
                    <a:bodyPr/>
                    <a:lstStyle/>
                    <a:p>
                      <a:pPr marL="0" marR="0" algn="ctr">
                        <a:spcBef>
                          <a:spcPts val="0"/>
                        </a:spcBef>
                        <a:spcAft>
                          <a:spcPts val="0"/>
                        </a:spcAft>
                      </a:pPr>
                      <a:r>
                        <a:rPr lang="en-US" sz="1300" b="1">
                          <a:effectLst/>
                          <a:latin typeface="Times New Roman" panose="02020603050405020304" pitchFamily="18" charset="0"/>
                          <a:ea typeface="Georgia" panose="02040502050405020303" pitchFamily="18" charset="0"/>
                          <a:cs typeface="Georgia" panose="02040502050405020303" pitchFamily="18" charset="0"/>
                        </a:rPr>
                        <a:t>Epochs</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b="1">
                          <a:effectLst/>
                          <a:latin typeface="Times New Roman" panose="02020603050405020304" pitchFamily="18" charset="0"/>
                          <a:ea typeface="Georgia" panose="02040502050405020303" pitchFamily="18" charset="0"/>
                          <a:cs typeface="Georgia" panose="02040502050405020303" pitchFamily="18" charset="0"/>
                        </a:rPr>
                        <a:t>Accuracy</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b="1">
                          <a:effectLst/>
                          <a:latin typeface="Times New Roman" panose="02020603050405020304" pitchFamily="18" charset="0"/>
                          <a:ea typeface="Georgia" panose="02040502050405020303" pitchFamily="18" charset="0"/>
                          <a:cs typeface="Georgia" panose="02040502050405020303" pitchFamily="18" charset="0"/>
                        </a:rPr>
                        <a:t>Val</a:t>
                      </a:r>
                      <a:r>
                        <a:rPr lang="en-US" sz="1300">
                          <a:effectLst/>
                          <a:latin typeface="Times New Roman" panose="02020603050405020304" pitchFamily="18" charset="0"/>
                          <a:ea typeface="Georgia" panose="02040502050405020303" pitchFamily="18" charset="0"/>
                          <a:cs typeface="Georgia" panose="02040502050405020303" pitchFamily="18" charset="0"/>
                        </a:rPr>
                        <a:t>-</a:t>
                      </a:r>
                      <a:r>
                        <a:rPr lang="en-US" sz="1300" b="1">
                          <a:effectLst/>
                          <a:latin typeface="Times New Roman" panose="02020603050405020304" pitchFamily="18" charset="0"/>
                          <a:ea typeface="Georgia" panose="02040502050405020303" pitchFamily="18" charset="0"/>
                          <a:cs typeface="Georgia" panose="02040502050405020303" pitchFamily="18" charset="0"/>
                        </a:rPr>
                        <a:t>Accuracy</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908944933"/>
                  </a:ext>
                </a:extLst>
              </a:tr>
              <a:tr h="381000">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1</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0.6404</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0.6400</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1982077932"/>
                  </a:ext>
                </a:extLst>
              </a:tr>
              <a:tr h="381000">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2</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0.6401</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0.6498</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2059174299"/>
                  </a:ext>
                </a:extLst>
              </a:tr>
              <a:tr h="381000">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3</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0.6402</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0.6401</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3753755645"/>
                  </a:ext>
                </a:extLst>
              </a:tr>
              <a:tr h="381000">
                <a:tc>
                  <a:txBody>
                    <a:bodyPr/>
                    <a:lstStyle/>
                    <a:p>
                      <a:pPr marL="0" marR="0" algn="ctr">
                        <a:spcBef>
                          <a:spcPts val="0"/>
                        </a:spcBef>
                        <a:spcAft>
                          <a:spcPts val="0"/>
                        </a:spcAft>
                      </a:pPr>
                      <a:r>
                        <a:rPr lang="en-US" sz="1300" b="1">
                          <a:effectLst/>
                          <a:latin typeface="Times New Roman" panose="02020603050405020304" pitchFamily="18" charset="0"/>
                          <a:ea typeface="Georgia" panose="02040502050405020303" pitchFamily="18" charset="0"/>
                          <a:cs typeface="Georgia" panose="02040502050405020303" pitchFamily="18" charset="0"/>
                        </a:rPr>
                        <a:t>Average</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0.6402</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dirty="0">
                          <a:effectLst/>
                          <a:latin typeface="Times New Roman" panose="02020603050405020304" pitchFamily="18" charset="0"/>
                          <a:ea typeface="Georgia" panose="02040502050405020303" pitchFamily="18" charset="0"/>
                          <a:cs typeface="Georgia" panose="02040502050405020303" pitchFamily="18" charset="0"/>
                        </a:rPr>
                        <a:t>0.6433</a:t>
                      </a:r>
                      <a:endParaRPr lang="en-US" sz="1100" dirty="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452015446"/>
                  </a:ext>
                </a:extLst>
              </a:tr>
            </a:tbl>
          </a:graphicData>
        </a:graphic>
      </p:graphicFrame>
    </p:spTree>
    <p:extLst>
      <p:ext uri="{BB962C8B-B14F-4D97-AF65-F5344CB8AC3E}">
        <p14:creationId xmlns:p14="http://schemas.microsoft.com/office/powerpoint/2010/main" val="3402938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CNN(Convolutional neural network)</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t>CNN is a type of artificial neural network, which is widely used for image/object recognition and classification. Deep Learning thus recognizes objects in an image by using a </a:t>
            </a:r>
            <a:r>
              <a:rPr lang="en-US" sz="2000" dirty="0" smtClean="0"/>
              <a:t>CNN. It can also be modified for multi-label text classification</a:t>
            </a:r>
            <a:r>
              <a:rPr lang="en-US" sz="2000" dirty="0"/>
              <a:t>. </a:t>
            </a:r>
            <a:endParaRPr lang="en-US" sz="2000" dirty="0" smtClean="0"/>
          </a:p>
          <a:p>
            <a:pPr marL="0" indent="0" algn="just">
              <a:buNone/>
            </a:pPr>
            <a:r>
              <a:rPr lang="en-US" sz="2000" dirty="0" smtClean="0"/>
              <a:t>We </a:t>
            </a:r>
            <a:r>
              <a:rPr lang="en-US" sz="2000" b="1" dirty="0"/>
              <a:t>customized</a:t>
            </a:r>
            <a:r>
              <a:rPr lang="en-US" sz="2000" dirty="0"/>
              <a:t> it </a:t>
            </a:r>
            <a:r>
              <a:rPr lang="en-US" sz="2000" dirty="0" smtClean="0"/>
              <a:t>in </a:t>
            </a:r>
            <a:r>
              <a:rPr lang="en-US" sz="2000" b="1" dirty="0" smtClean="0"/>
              <a:t>multi-label </a:t>
            </a:r>
            <a:r>
              <a:rPr lang="en-US" sz="2000" b="1" dirty="0"/>
              <a:t>bug classification model</a:t>
            </a:r>
            <a:r>
              <a:rPr lang="en-US" sz="2000" dirty="0"/>
              <a:t> which specifies </a:t>
            </a:r>
            <a:r>
              <a:rPr lang="en-US" sz="2000" dirty="0" smtClean="0"/>
              <a:t>that: </a:t>
            </a:r>
          </a:p>
          <a:p>
            <a:pPr algn="just"/>
            <a:r>
              <a:rPr lang="en-US" sz="2000" dirty="0" smtClean="0"/>
              <a:t>Number </a:t>
            </a:r>
            <a:r>
              <a:rPr lang="en-US" sz="2000" dirty="0"/>
              <a:t>of label matches the number of nodes on output layer.</a:t>
            </a:r>
          </a:p>
          <a:p>
            <a:pPr algn="just"/>
            <a:r>
              <a:rPr lang="en-US" sz="2000" dirty="0" smtClean="0"/>
              <a:t>Activation </a:t>
            </a:r>
            <a:r>
              <a:rPr lang="en-US" sz="2000" dirty="0"/>
              <a:t>function Sigmoid is used for each node in the output layer.</a:t>
            </a:r>
          </a:p>
          <a:p>
            <a:pPr algn="just"/>
            <a:r>
              <a:rPr lang="en-US" sz="2000" dirty="0" smtClean="0"/>
              <a:t>Binary </a:t>
            </a:r>
            <a:r>
              <a:rPr lang="en-US" sz="2000" dirty="0"/>
              <a:t>Cross-entropy loss function to compare each of the predicated probabilities to actual class output which can be 0 or 1</a:t>
            </a:r>
            <a:r>
              <a:rPr lang="en-US" sz="2000" dirty="0" smtClean="0"/>
              <a:t>.</a:t>
            </a:r>
          </a:p>
          <a:p>
            <a:pPr marL="0" indent="0" algn="just">
              <a:buNone/>
            </a:pPr>
            <a:r>
              <a:rPr lang="en-US" sz="2000" b="1" dirty="0" smtClean="0"/>
              <a:t>Implementation </a:t>
            </a:r>
            <a:r>
              <a:rPr lang="en-US" sz="2000" b="1" dirty="0"/>
              <a:t>Steps:</a:t>
            </a:r>
          </a:p>
          <a:p>
            <a:pPr marL="0" indent="0" algn="just">
              <a:buNone/>
            </a:pPr>
            <a:r>
              <a:rPr lang="en-US" sz="2000" dirty="0"/>
              <a:t>Three layers of model are used which include pooling layer, convolutional layer and last one is the fully connected </a:t>
            </a:r>
            <a:r>
              <a:rPr lang="en-US" sz="2000" dirty="0" smtClean="0"/>
              <a:t>layer.</a:t>
            </a:r>
          </a:p>
          <a:p>
            <a:pPr marL="0" indent="0" algn="just">
              <a:buNone/>
            </a:pPr>
            <a:endParaRPr lang="en-US" sz="2000"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5" name="Footer Placeholder 4"/>
          <p:cNvSpPr>
            <a:spLocks noGrp="1"/>
          </p:cNvSpPr>
          <p:nvPr>
            <p:ph type="ftr" sz="quarter" idx="11"/>
          </p:nvPr>
        </p:nvSpPr>
        <p:spPr/>
        <p:txBody>
          <a:bodyPr/>
          <a:lstStyle/>
          <a:p>
            <a:r>
              <a:rPr lang="en-US" dirty="0" smtClean="0"/>
              <a:t>MS Proposal Defense</a:t>
            </a:r>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26</a:t>
            </a:fld>
            <a:endParaRPr lang="en-US" dirty="0"/>
          </a:p>
        </p:txBody>
      </p:sp>
    </p:spTree>
    <p:extLst>
      <p:ext uri="{BB962C8B-B14F-4D97-AF65-F5344CB8AC3E}">
        <p14:creationId xmlns:p14="http://schemas.microsoft.com/office/powerpoint/2010/main" val="3578344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CNN(Convolutional neural network)</a:t>
            </a:r>
            <a:endParaRPr lang="en-US" dirty="0"/>
          </a:p>
        </p:txBody>
      </p:sp>
      <p:sp>
        <p:nvSpPr>
          <p:cNvPr id="3" name="Content Placeholder 2"/>
          <p:cNvSpPr>
            <a:spLocks noGrp="1"/>
          </p:cNvSpPr>
          <p:nvPr>
            <p:ph idx="1"/>
          </p:nvPr>
        </p:nvSpPr>
        <p:spPr/>
        <p:txBody>
          <a:bodyPr>
            <a:normAutofit/>
          </a:bodyPr>
          <a:lstStyle/>
          <a:p>
            <a:pPr algn="just"/>
            <a:r>
              <a:rPr lang="en-US" sz="2000" dirty="0"/>
              <a:t>In the first layer which is pooling </a:t>
            </a:r>
            <a:r>
              <a:rPr lang="en-US" sz="2000" dirty="0" smtClean="0"/>
              <a:t>layer, </a:t>
            </a:r>
            <a:r>
              <a:rPr lang="en-US" sz="2000" dirty="0"/>
              <a:t>dimensions of the feature map are </a:t>
            </a:r>
            <a:r>
              <a:rPr lang="en-US" sz="2000" dirty="0" smtClean="0"/>
              <a:t>reduced.</a:t>
            </a:r>
          </a:p>
          <a:p>
            <a:pPr algn="just"/>
            <a:r>
              <a:rPr lang="en-US" sz="2000" dirty="0"/>
              <a:t>In the convolutional </a:t>
            </a:r>
            <a:r>
              <a:rPr lang="en-US" sz="2000" dirty="0" smtClean="0"/>
              <a:t>layer, </a:t>
            </a:r>
            <a:r>
              <a:rPr lang="en-US" sz="2000" dirty="0"/>
              <a:t>filter map is applied on original dataset to feature maps in CNN model</a:t>
            </a:r>
            <a:r>
              <a:rPr lang="en-US" sz="2000" dirty="0" smtClean="0"/>
              <a:t>.</a:t>
            </a:r>
          </a:p>
          <a:p>
            <a:pPr algn="just"/>
            <a:r>
              <a:rPr lang="en-US" sz="2000" dirty="0" smtClean="0"/>
              <a:t>Fully </a:t>
            </a:r>
            <a:r>
              <a:rPr lang="en-US" sz="2000" dirty="0"/>
              <a:t>connected layer contained the final model output which have connected nodes with the output labels</a:t>
            </a:r>
            <a:r>
              <a:rPr lang="en-US" sz="2000" dirty="0" smtClean="0"/>
              <a:t>.</a:t>
            </a:r>
          </a:p>
          <a:p>
            <a:pPr marL="0" indent="0" algn="just">
              <a:buNone/>
            </a:pPr>
            <a:r>
              <a:rPr lang="en-US" sz="2000" dirty="0"/>
              <a:t>The results of the 3 epochs for the testing data set of 1500 reviews are presented in the below table:</a:t>
            </a:r>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5" name="Footer Placeholder 4"/>
          <p:cNvSpPr>
            <a:spLocks noGrp="1"/>
          </p:cNvSpPr>
          <p:nvPr>
            <p:ph type="ftr" sz="quarter" idx="11"/>
          </p:nvPr>
        </p:nvSpPr>
        <p:spPr/>
        <p:txBody>
          <a:bodyPr/>
          <a:lstStyle/>
          <a:p>
            <a:r>
              <a:rPr lang="en-US" dirty="0" smtClean="0"/>
              <a:t>MS Proposal Defense</a:t>
            </a:r>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27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84733498"/>
              </p:ext>
            </p:extLst>
          </p:nvPr>
        </p:nvGraphicFramePr>
        <p:xfrm>
          <a:off x="876299" y="4336257"/>
          <a:ext cx="7391401" cy="1905000"/>
        </p:xfrm>
        <a:graphic>
          <a:graphicData uri="http://schemas.openxmlformats.org/drawingml/2006/table">
            <a:tbl>
              <a:tblPr firstRow="1" firstCol="1" bandRow="1">
                <a:tableStyleId>{5C22544A-7EE6-4342-B048-85BDC9FD1C3A}</a:tableStyleId>
              </a:tblPr>
              <a:tblGrid>
                <a:gridCol w="2463273">
                  <a:extLst>
                    <a:ext uri="{9D8B030D-6E8A-4147-A177-3AD203B41FA5}">
                      <a16:colId xmlns:a16="http://schemas.microsoft.com/office/drawing/2014/main" val="2782552866"/>
                    </a:ext>
                  </a:extLst>
                </a:gridCol>
                <a:gridCol w="2464064">
                  <a:extLst>
                    <a:ext uri="{9D8B030D-6E8A-4147-A177-3AD203B41FA5}">
                      <a16:colId xmlns:a16="http://schemas.microsoft.com/office/drawing/2014/main" val="3557303102"/>
                    </a:ext>
                  </a:extLst>
                </a:gridCol>
                <a:gridCol w="2464064">
                  <a:extLst>
                    <a:ext uri="{9D8B030D-6E8A-4147-A177-3AD203B41FA5}">
                      <a16:colId xmlns:a16="http://schemas.microsoft.com/office/drawing/2014/main" val="3112151927"/>
                    </a:ext>
                  </a:extLst>
                </a:gridCol>
              </a:tblGrid>
              <a:tr h="381000">
                <a:tc>
                  <a:txBody>
                    <a:bodyPr/>
                    <a:lstStyle/>
                    <a:p>
                      <a:pPr marL="0" marR="0" algn="ctr">
                        <a:spcBef>
                          <a:spcPts val="0"/>
                        </a:spcBef>
                        <a:spcAft>
                          <a:spcPts val="0"/>
                        </a:spcAft>
                      </a:pPr>
                      <a:r>
                        <a:rPr lang="en-US" sz="1300" b="1">
                          <a:effectLst/>
                          <a:latin typeface="Times New Roman" panose="02020603050405020304" pitchFamily="18" charset="0"/>
                          <a:ea typeface="Georgia" panose="02040502050405020303" pitchFamily="18" charset="0"/>
                          <a:cs typeface="Georgia" panose="02040502050405020303" pitchFamily="18" charset="0"/>
                        </a:rPr>
                        <a:t>Epochs</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b="1">
                          <a:effectLst/>
                          <a:latin typeface="Times New Roman" panose="02020603050405020304" pitchFamily="18" charset="0"/>
                          <a:ea typeface="Georgia" panose="02040502050405020303" pitchFamily="18" charset="0"/>
                          <a:cs typeface="Georgia" panose="02040502050405020303" pitchFamily="18" charset="0"/>
                        </a:rPr>
                        <a:t>Accuracy</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b="1">
                          <a:effectLst/>
                          <a:latin typeface="Times New Roman" panose="02020603050405020304" pitchFamily="18" charset="0"/>
                          <a:ea typeface="Georgia" panose="02040502050405020303" pitchFamily="18" charset="0"/>
                          <a:cs typeface="Georgia" panose="02040502050405020303" pitchFamily="18" charset="0"/>
                        </a:rPr>
                        <a:t>Val</a:t>
                      </a:r>
                      <a:r>
                        <a:rPr lang="en-US" sz="1300">
                          <a:effectLst/>
                          <a:latin typeface="Times New Roman" panose="02020603050405020304" pitchFamily="18" charset="0"/>
                          <a:ea typeface="Georgia" panose="02040502050405020303" pitchFamily="18" charset="0"/>
                          <a:cs typeface="Georgia" panose="02040502050405020303" pitchFamily="18" charset="0"/>
                        </a:rPr>
                        <a:t>-</a:t>
                      </a:r>
                      <a:r>
                        <a:rPr lang="en-US" sz="1300" b="1">
                          <a:effectLst/>
                          <a:latin typeface="Times New Roman" panose="02020603050405020304" pitchFamily="18" charset="0"/>
                          <a:ea typeface="Georgia" panose="02040502050405020303" pitchFamily="18" charset="0"/>
                          <a:cs typeface="Georgia" panose="02040502050405020303" pitchFamily="18" charset="0"/>
                        </a:rPr>
                        <a:t>Accuracy</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908944933"/>
                  </a:ext>
                </a:extLst>
              </a:tr>
              <a:tr h="381000">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1</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0.4904</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0.4900</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1982077932"/>
                  </a:ext>
                </a:extLst>
              </a:tr>
              <a:tr h="381000">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2</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0.5001</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0.4993</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2059174299"/>
                  </a:ext>
                </a:extLst>
              </a:tr>
              <a:tr h="381000">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3</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0.5002</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0.5000</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3753755645"/>
                  </a:ext>
                </a:extLst>
              </a:tr>
              <a:tr h="381000">
                <a:tc>
                  <a:txBody>
                    <a:bodyPr/>
                    <a:lstStyle/>
                    <a:p>
                      <a:pPr marL="0" marR="0" algn="ctr">
                        <a:spcBef>
                          <a:spcPts val="0"/>
                        </a:spcBef>
                        <a:spcAft>
                          <a:spcPts val="0"/>
                        </a:spcAft>
                      </a:pPr>
                      <a:r>
                        <a:rPr lang="en-US" sz="1300" b="1">
                          <a:effectLst/>
                          <a:latin typeface="Times New Roman" panose="02020603050405020304" pitchFamily="18" charset="0"/>
                          <a:ea typeface="Georgia" panose="02040502050405020303" pitchFamily="18" charset="0"/>
                          <a:cs typeface="Georgia" panose="02040502050405020303" pitchFamily="18" charset="0"/>
                        </a:rPr>
                        <a:t>Average</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a:effectLst/>
                          <a:latin typeface="Times New Roman" panose="02020603050405020304" pitchFamily="18" charset="0"/>
                          <a:ea typeface="Georgia" panose="02040502050405020303" pitchFamily="18" charset="0"/>
                          <a:cs typeface="Georgia" panose="02040502050405020303" pitchFamily="18" charset="0"/>
                        </a:rPr>
                        <a:t>0.4969</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spcBef>
                          <a:spcPts val="0"/>
                        </a:spcBef>
                        <a:spcAft>
                          <a:spcPts val="0"/>
                        </a:spcAft>
                      </a:pPr>
                      <a:r>
                        <a:rPr lang="en-US" sz="1300" dirty="0">
                          <a:effectLst/>
                          <a:latin typeface="Times New Roman" panose="02020603050405020304" pitchFamily="18" charset="0"/>
                          <a:ea typeface="Georgia" panose="02040502050405020303" pitchFamily="18" charset="0"/>
                          <a:cs typeface="Georgia" panose="02040502050405020303" pitchFamily="18" charset="0"/>
                        </a:rPr>
                        <a:t>0.4963</a:t>
                      </a:r>
                      <a:endParaRPr lang="en-US" sz="1100" dirty="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452015446"/>
                  </a:ext>
                </a:extLst>
              </a:tr>
            </a:tbl>
          </a:graphicData>
        </a:graphic>
      </p:graphicFrame>
    </p:spTree>
    <p:extLst>
      <p:ext uri="{BB962C8B-B14F-4D97-AF65-F5344CB8AC3E}">
        <p14:creationId xmlns:p14="http://schemas.microsoft.com/office/powerpoint/2010/main" val="36038230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Research Methodology</a:t>
            </a:r>
            <a:endParaRPr lang="en-US" dirty="0"/>
          </a:p>
        </p:txBody>
      </p:sp>
      <p:sp>
        <p:nvSpPr>
          <p:cNvPr id="3" name="Content Placeholder 2"/>
          <p:cNvSpPr>
            <a:spLocks noGrp="1"/>
          </p:cNvSpPr>
          <p:nvPr>
            <p:ph idx="1"/>
          </p:nvPr>
        </p:nvSpPr>
        <p:spPr/>
        <p:txBody>
          <a:bodyPr>
            <a:normAutofit/>
          </a:bodyPr>
          <a:lstStyle/>
          <a:p>
            <a:pPr algn="just"/>
            <a:r>
              <a:rPr lang="en-US" sz="2000" dirty="0"/>
              <a:t>We are using steam game platform as a case study to collect reviews of </a:t>
            </a:r>
            <a:r>
              <a:rPr lang="en-US" sz="2000" dirty="0" smtClean="0"/>
              <a:t>different games </a:t>
            </a:r>
            <a:r>
              <a:rPr lang="en-US" sz="2000" dirty="0"/>
              <a:t>using a custom </a:t>
            </a:r>
            <a:r>
              <a:rPr lang="en-US" sz="2000" dirty="0" smtClean="0"/>
              <a:t>crawler.</a:t>
            </a:r>
            <a:endParaRPr lang="en-US" sz="2000" dirty="0"/>
          </a:p>
          <a:p>
            <a:pPr algn="just"/>
            <a:r>
              <a:rPr lang="en-US" sz="2000" dirty="0" smtClean="0"/>
              <a:t>Pre-processing </a:t>
            </a:r>
            <a:r>
              <a:rPr lang="en-US" sz="2000" dirty="0"/>
              <a:t>is </a:t>
            </a:r>
            <a:r>
              <a:rPr lang="en-US" sz="2000" dirty="0" smtClean="0"/>
              <a:t>done </a:t>
            </a:r>
            <a:r>
              <a:rPr lang="en-US" sz="2000" dirty="0"/>
              <a:t>for a textual data to make it clean and </a:t>
            </a:r>
            <a:r>
              <a:rPr lang="en-US" sz="2000" dirty="0" smtClean="0"/>
              <a:t>ready for analysis.</a:t>
            </a:r>
          </a:p>
          <a:p>
            <a:pPr algn="just"/>
            <a:r>
              <a:rPr lang="en-US" sz="2000" dirty="0" smtClean="0"/>
              <a:t>Labelling of dataset by gaming experts.</a:t>
            </a:r>
          </a:p>
          <a:p>
            <a:pPr algn="just"/>
            <a:r>
              <a:rPr lang="en-US" sz="2000" dirty="0" smtClean="0"/>
              <a:t>NLP techniques including </a:t>
            </a:r>
            <a:r>
              <a:rPr lang="en-US" sz="2000" dirty="0"/>
              <a:t>stop words removal, lemmatization and tokenization </a:t>
            </a:r>
            <a:r>
              <a:rPr lang="en-US" sz="2000" dirty="0" smtClean="0"/>
              <a:t>are </a:t>
            </a:r>
            <a:r>
              <a:rPr lang="en-US" sz="2000" dirty="0"/>
              <a:t>used to </a:t>
            </a:r>
            <a:r>
              <a:rPr lang="en-US" sz="2000" dirty="0" smtClean="0"/>
              <a:t>process raw </a:t>
            </a:r>
            <a:r>
              <a:rPr lang="en-US" sz="2000" dirty="0"/>
              <a:t>text of user reviews</a:t>
            </a:r>
            <a:r>
              <a:rPr lang="en-US" sz="2000" dirty="0" smtClean="0"/>
              <a:t>.</a:t>
            </a:r>
          </a:p>
          <a:p>
            <a:pPr algn="just"/>
            <a:r>
              <a:rPr lang="en-US" sz="2000" dirty="0" smtClean="0"/>
              <a:t>Then deep learning </a:t>
            </a:r>
            <a:r>
              <a:rPr lang="en-US" sz="2000" dirty="0"/>
              <a:t>based multi-label review </a:t>
            </a:r>
            <a:r>
              <a:rPr lang="en-US" sz="2000" dirty="0" smtClean="0"/>
              <a:t>classifier LSTM is </a:t>
            </a:r>
            <a:r>
              <a:rPr lang="en-US" sz="2000" dirty="0"/>
              <a:t>implemented for classification of reviews into defined set of </a:t>
            </a:r>
            <a:r>
              <a:rPr lang="en-US" sz="2000" dirty="0" smtClean="0"/>
              <a:t>labels.</a:t>
            </a:r>
          </a:p>
          <a:p>
            <a:pPr algn="just"/>
            <a:r>
              <a:rPr lang="en-US" sz="2000" dirty="0" smtClean="0"/>
              <a:t>Model is later tested and evaluated using real world example reviews.</a:t>
            </a:r>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5" name="Footer Placeholder 4"/>
          <p:cNvSpPr>
            <a:spLocks noGrp="1"/>
          </p:cNvSpPr>
          <p:nvPr>
            <p:ph type="ftr" sz="quarter" idx="11"/>
          </p:nvPr>
        </p:nvSpPr>
        <p:spPr/>
        <p:txBody>
          <a:bodyPr/>
          <a:lstStyle/>
          <a:p>
            <a:r>
              <a:rPr lang="en-US" dirty="0" smtClean="0"/>
              <a:t>MS Proposal Defense</a:t>
            </a:r>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28</a:t>
            </a:fld>
            <a:endParaRPr lang="en-US" dirty="0"/>
          </a:p>
        </p:txBody>
      </p:sp>
    </p:spTree>
    <p:extLst>
      <p:ext uri="{BB962C8B-B14F-4D97-AF65-F5344CB8AC3E}">
        <p14:creationId xmlns:p14="http://schemas.microsoft.com/office/powerpoint/2010/main" val="40213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810"/>
            <a:ext cx="8229600" cy="1143000"/>
          </a:xfrm>
        </p:spPr>
        <p:txBody>
          <a:bodyPr>
            <a:normAutofit fontScale="90000"/>
          </a:bodyPr>
          <a:lstStyle/>
          <a:p>
            <a:r>
              <a:rPr lang="en-US" dirty="0"/>
              <a:t>Architecture </a:t>
            </a:r>
            <a:r>
              <a:rPr lang="en-US" dirty="0" smtClean="0"/>
              <a:t>Of The </a:t>
            </a:r>
            <a:r>
              <a:rPr lang="en-US" dirty="0"/>
              <a:t>P</a:t>
            </a:r>
            <a:r>
              <a:rPr lang="en-US" dirty="0" smtClean="0"/>
              <a:t>roposed </a:t>
            </a:r>
            <a:r>
              <a:rPr lang="en-US" dirty="0"/>
              <a:t>A</a:t>
            </a:r>
            <a:r>
              <a:rPr lang="en-US" dirty="0" smtClean="0"/>
              <a:t>pproach</a:t>
            </a:r>
            <a:endParaRPr lang="en-US"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5" name="Footer Placeholder 4"/>
          <p:cNvSpPr>
            <a:spLocks noGrp="1"/>
          </p:cNvSpPr>
          <p:nvPr>
            <p:ph type="ftr" sz="quarter" idx="11"/>
          </p:nvPr>
        </p:nvSpPr>
        <p:spPr/>
        <p:txBody>
          <a:bodyPr/>
          <a:lstStyle/>
          <a:p>
            <a:r>
              <a:rPr lang="en-US" dirty="0" smtClean="0"/>
              <a:t>MS Proposal Defense</a:t>
            </a:r>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29</a:t>
            </a:fld>
            <a:endParaRPr lang="en-US" dirty="0"/>
          </a:p>
        </p:txBody>
      </p:sp>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1524000" y="1600200"/>
            <a:ext cx="6583680" cy="4507992"/>
          </a:xfrm>
          <a:prstGeom prst="rect">
            <a:avLst/>
          </a:prstGeom>
        </p:spPr>
      </p:pic>
    </p:spTree>
    <p:extLst>
      <p:ext uri="{BB962C8B-B14F-4D97-AF65-F5344CB8AC3E}">
        <p14:creationId xmlns:p14="http://schemas.microsoft.com/office/powerpoint/2010/main" val="160731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600201"/>
            <a:ext cx="8229600" cy="4191000"/>
          </a:xfrm>
        </p:spPr>
        <p:txBody>
          <a:bodyPr>
            <a:normAutofit/>
          </a:bodyPr>
          <a:lstStyle/>
          <a:p>
            <a:pPr lvl="1" algn="just">
              <a:buFont typeface="Arial" panose="020B0604020202020204" pitchFamily="34" charset="0"/>
              <a:buChar char="•"/>
            </a:pPr>
            <a:r>
              <a:rPr lang="en-US" sz="2000" dirty="0" smtClean="0"/>
              <a:t>Reviews </a:t>
            </a:r>
            <a:r>
              <a:rPr lang="en-US" sz="2000" dirty="0"/>
              <a:t>are helpful for developers to resolve issues and identify requirements to meet the end user’s </a:t>
            </a:r>
            <a:r>
              <a:rPr lang="en-US" sz="2000" dirty="0" smtClean="0"/>
              <a:t>expectations.</a:t>
            </a:r>
          </a:p>
          <a:p>
            <a:pPr lvl="1" algn="just">
              <a:buFont typeface="Arial" panose="020B0604020202020204" pitchFamily="34" charset="0"/>
              <a:buChar char="•"/>
            </a:pPr>
            <a:r>
              <a:rPr lang="en-US" sz="2000" dirty="0" smtClean="0"/>
              <a:t>Manual </a:t>
            </a:r>
            <a:r>
              <a:rPr lang="en-US" sz="2000" dirty="0"/>
              <a:t>analysis is impractical for a large number of reviews, received every </a:t>
            </a:r>
            <a:r>
              <a:rPr lang="en-US" sz="2000" dirty="0" smtClean="0"/>
              <a:t>day.</a:t>
            </a:r>
          </a:p>
          <a:p>
            <a:pPr lvl="1" algn="just">
              <a:buFont typeface="Arial" panose="020B0604020202020204" pitchFamily="34" charset="0"/>
              <a:buChar char="•"/>
            </a:pPr>
            <a:r>
              <a:rPr lang="en-US" sz="2000" dirty="0" smtClean="0"/>
              <a:t>App-reviews-mining </a:t>
            </a:r>
            <a:r>
              <a:rPr lang="en-US" sz="2000" dirty="0"/>
              <a:t>has followed the Text Mining approaches to extract </a:t>
            </a:r>
            <a:r>
              <a:rPr lang="en-US" sz="2000" dirty="0" smtClean="0"/>
              <a:t>valuable information </a:t>
            </a:r>
            <a:r>
              <a:rPr lang="en-US" sz="2000" dirty="0"/>
              <a:t>from the </a:t>
            </a:r>
            <a:r>
              <a:rPr lang="en-US" sz="2000" dirty="0" smtClean="0"/>
              <a:t>reviews, by these approaches developers are able to detect feature requests, user responses and gaming bugs.</a:t>
            </a:r>
            <a:endParaRPr lang="en-US" sz="2000" dirty="0"/>
          </a:p>
          <a:p>
            <a:pPr lvl="1" algn="just">
              <a:buFont typeface="Arial" panose="020B0604020202020204" pitchFamily="34" charset="0"/>
              <a:buChar char="•"/>
            </a:pPr>
            <a:r>
              <a:rPr lang="en-US" sz="2000" dirty="0"/>
              <a:t>Initial work had </a:t>
            </a:r>
            <a:r>
              <a:rPr lang="en-US" sz="2000" dirty="0" smtClean="0"/>
              <a:t>limited to the identification of </a:t>
            </a:r>
            <a:r>
              <a:rPr lang="en-US" sz="2000" dirty="0"/>
              <a:t>the game bugs related categories but limited scientific work exist on automated bug identification and classification.</a:t>
            </a:r>
          </a:p>
          <a:p>
            <a:pPr marL="457200" lvl="1" indent="0" algn="just">
              <a:buNone/>
            </a:pPr>
            <a:endParaRPr lang="en-US" sz="1900" dirty="0" smtClean="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3</a:t>
            </a:fld>
            <a:endParaRPr lang="en-US" dirty="0"/>
          </a:p>
        </p:txBody>
      </p:sp>
    </p:spTree>
    <p:extLst>
      <p:ext uri="{BB962C8B-B14F-4D97-AF65-F5344CB8AC3E}">
        <p14:creationId xmlns:p14="http://schemas.microsoft.com/office/powerpoint/2010/main" val="9729169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Process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Classification process is comprises of three fundamental steps :</a:t>
            </a:r>
          </a:p>
          <a:p>
            <a:pPr marL="857250" lvl="1" indent="-457200">
              <a:buFont typeface="+mj-lt"/>
              <a:buAutoNum type="arabicPeriod"/>
            </a:pPr>
            <a:r>
              <a:rPr lang="en-US" sz="2000" dirty="0" smtClean="0"/>
              <a:t>Pre-Processing</a:t>
            </a:r>
          </a:p>
          <a:p>
            <a:pPr marL="857250" lvl="1" indent="-457200">
              <a:buFont typeface="+mj-lt"/>
              <a:buAutoNum type="arabicPeriod"/>
            </a:pPr>
            <a:r>
              <a:rPr lang="en-US" sz="2000" dirty="0" smtClean="0"/>
              <a:t>Classification Model</a:t>
            </a:r>
          </a:p>
          <a:p>
            <a:pPr marL="857250" lvl="1" indent="-457200">
              <a:buFont typeface="+mj-lt"/>
              <a:buAutoNum type="arabicPeriod"/>
            </a:pPr>
            <a:r>
              <a:rPr lang="en-US" sz="2000" dirty="0" smtClean="0"/>
              <a:t>Validation</a:t>
            </a:r>
          </a:p>
          <a:p>
            <a:pPr marL="0" indent="0">
              <a:buNone/>
            </a:pPr>
            <a:r>
              <a:rPr lang="en-US" sz="2000" dirty="0" smtClean="0"/>
              <a:t>	</a:t>
            </a:r>
            <a:endParaRPr lang="en-US" sz="2000"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30</a:t>
            </a:fld>
            <a:endParaRPr lang="en-US"/>
          </a:p>
        </p:txBody>
      </p:sp>
    </p:spTree>
    <p:extLst>
      <p:ext uri="{BB962C8B-B14F-4D97-AF65-F5344CB8AC3E}">
        <p14:creationId xmlns:p14="http://schemas.microsoft.com/office/powerpoint/2010/main" val="35489779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Generic process view of reviews classification </a:t>
            </a:r>
            <a:r>
              <a:rPr lang="en-US" dirty="0"/>
              <a:t>a</a:t>
            </a:r>
            <a:r>
              <a:rPr lang="en-US" dirty="0" smtClean="0"/>
              <a:t>pproach</a:t>
            </a:r>
            <a:endParaRPr lang="en-US"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31</a:t>
            </a:fld>
            <a:endParaRPr lang="en-US"/>
          </a:p>
        </p:txBody>
      </p:sp>
      <p:pic>
        <p:nvPicPr>
          <p:cNvPr id="2050" name="Picture 2" descr="Process flow of Review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63" y="1981200"/>
            <a:ext cx="850344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23731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Architecture</a:t>
            </a:r>
            <a:endParaRPr lang="en-US"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32</a:t>
            </a:fld>
            <a:endParaRPr lang="en-US"/>
          </a:p>
        </p:txBody>
      </p:sp>
      <p:sp>
        <p:nvSpPr>
          <p:cNvPr id="11" name="TextBox 10"/>
          <p:cNvSpPr txBox="1"/>
          <p:nvPr/>
        </p:nvSpPr>
        <p:spPr>
          <a:xfrm>
            <a:off x="457200" y="1526646"/>
            <a:ext cx="8153400" cy="1631216"/>
          </a:xfrm>
          <a:prstGeom prst="rect">
            <a:avLst/>
          </a:prstGeom>
          <a:noFill/>
        </p:spPr>
        <p:txBody>
          <a:bodyPr wrap="square" rtlCol="0">
            <a:spAutoFit/>
          </a:bodyPr>
          <a:lstStyle/>
          <a:p>
            <a:pPr algn="just"/>
            <a:r>
              <a:rPr lang="en-US" sz="2000" dirty="0" smtClean="0"/>
              <a:t>It basically consist of four gates:</a:t>
            </a:r>
          </a:p>
          <a:p>
            <a:pPr marL="342900" indent="-342900" algn="just">
              <a:buFont typeface="Arial" panose="020B0604020202020204" pitchFamily="34" charset="0"/>
              <a:buChar char="•"/>
            </a:pPr>
            <a:r>
              <a:rPr lang="en-US" sz="2000" dirty="0"/>
              <a:t>Forget gate</a:t>
            </a:r>
          </a:p>
          <a:p>
            <a:pPr marL="342900" indent="-342900" algn="just">
              <a:buFont typeface="Arial" panose="020B0604020202020204" pitchFamily="34" charset="0"/>
              <a:buChar char="•"/>
            </a:pPr>
            <a:r>
              <a:rPr lang="en-US" sz="2000" dirty="0"/>
              <a:t>Input </a:t>
            </a:r>
            <a:r>
              <a:rPr lang="en-US" sz="2000" dirty="0" smtClean="0"/>
              <a:t>gate.</a:t>
            </a:r>
          </a:p>
          <a:p>
            <a:pPr marL="342900" indent="-342900" algn="just">
              <a:buFont typeface="Arial" panose="020B0604020202020204" pitchFamily="34" charset="0"/>
              <a:buChar char="•"/>
            </a:pPr>
            <a:r>
              <a:rPr lang="en-US" sz="2000" dirty="0" smtClean="0"/>
              <a:t>Cell state</a:t>
            </a:r>
          </a:p>
          <a:p>
            <a:pPr marL="342900" indent="-342900" algn="just">
              <a:buFont typeface="Arial" panose="020B0604020202020204" pitchFamily="34" charset="0"/>
              <a:buChar char="•"/>
            </a:pPr>
            <a:r>
              <a:rPr lang="en-US" sz="2000" dirty="0" smtClean="0"/>
              <a:t>Output </a:t>
            </a:r>
            <a:r>
              <a:rPr lang="en-US" sz="2000" dirty="0"/>
              <a:t>gate</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895600"/>
            <a:ext cx="3957637" cy="3196780"/>
          </a:xfrm>
          <a:prstGeom prst="rect">
            <a:avLst/>
          </a:prstGeom>
        </p:spPr>
      </p:pic>
    </p:spTree>
    <p:extLst>
      <p:ext uri="{BB962C8B-B14F-4D97-AF65-F5344CB8AC3E}">
        <p14:creationId xmlns:p14="http://schemas.microsoft.com/office/powerpoint/2010/main" val="1590406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Design</a:t>
            </a:r>
            <a:endParaRPr lang="en-US"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33</a:t>
            </a:fld>
            <a:endParaRPr lang="en-US"/>
          </a:p>
        </p:txBody>
      </p:sp>
      <p:sp>
        <p:nvSpPr>
          <p:cNvPr id="11" name="TextBox 10"/>
          <p:cNvSpPr txBox="1"/>
          <p:nvPr/>
        </p:nvSpPr>
        <p:spPr>
          <a:xfrm>
            <a:off x="457200" y="1526646"/>
            <a:ext cx="8153400" cy="3170099"/>
          </a:xfrm>
          <a:prstGeom prst="rect">
            <a:avLst/>
          </a:prstGeom>
          <a:noFill/>
        </p:spPr>
        <p:txBody>
          <a:bodyPr wrap="square" rtlCol="0">
            <a:spAutoFit/>
          </a:bodyPr>
          <a:lstStyle/>
          <a:p>
            <a:pPr algn="just"/>
            <a:r>
              <a:rPr lang="en-US" sz="2000" dirty="0" smtClean="0"/>
              <a:t>The proposed LSTM model working is shown in figure. LSTM </a:t>
            </a:r>
            <a:r>
              <a:rPr lang="en-US" sz="2000" dirty="0"/>
              <a:t>receives five arguments and have four dimensions. </a:t>
            </a:r>
          </a:p>
          <a:p>
            <a:pPr algn="just"/>
            <a:r>
              <a:rPr lang="en-US" sz="2000" dirty="0"/>
              <a:t>It’s four layers include </a:t>
            </a:r>
          </a:p>
          <a:p>
            <a:pPr marL="342900" indent="-342900" algn="just">
              <a:buFont typeface="Arial" panose="020B0604020202020204" pitchFamily="34" charset="0"/>
              <a:buChar char="•"/>
            </a:pPr>
            <a:r>
              <a:rPr lang="en-US" sz="2000" dirty="0" smtClean="0"/>
              <a:t>Output-Dim </a:t>
            </a:r>
            <a:r>
              <a:rPr lang="en-US" sz="2000" dirty="0"/>
              <a:t>(Output layer: number of nodes in output layer will be same as input layer).</a:t>
            </a:r>
          </a:p>
          <a:p>
            <a:pPr marL="342900" indent="-342900" algn="just">
              <a:buFont typeface="Arial" panose="020B0604020202020204" pitchFamily="34" charset="0"/>
              <a:buChar char="•"/>
            </a:pPr>
            <a:r>
              <a:rPr lang="en-US" sz="2000" dirty="0" smtClean="0"/>
              <a:t>Hidden-Dim </a:t>
            </a:r>
            <a:r>
              <a:rPr lang="en-US" sz="2000" dirty="0"/>
              <a:t>(Hidden layer: size of hidden layer. It the size of hidden-start of the LSTM).</a:t>
            </a:r>
          </a:p>
          <a:p>
            <a:pPr marL="342900" indent="-342900" algn="just">
              <a:buFont typeface="Arial" panose="020B0604020202020204" pitchFamily="34" charset="0"/>
              <a:buChar char="•"/>
            </a:pPr>
            <a:r>
              <a:rPr lang="en-US" sz="2000" dirty="0" smtClean="0"/>
              <a:t>Input-Dim </a:t>
            </a:r>
            <a:r>
              <a:rPr lang="en-US" sz="2000" dirty="0"/>
              <a:t>(Total number of unique word in sample data).</a:t>
            </a:r>
          </a:p>
          <a:p>
            <a:pPr marL="342900" indent="-342900" algn="just">
              <a:buFont typeface="Arial" panose="020B0604020202020204" pitchFamily="34" charset="0"/>
              <a:buChar char="•"/>
            </a:pPr>
            <a:r>
              <a:rPr lang="en-US" sz="2000" dirty="0" smtClean="0"/>
              <a:t>Embedding-dim </a:t>
            </a:r>
            <a:r>
              <a:rPr lang="en-US" sz="2000" dirty="0"/>
              <a:t>(Size of each embedding vector. Here embedding dimension of </a:t>
            </a:r>
            <a:r>
              <a:rPr lang="en-US" sz="2000" dirty="0" err="1"/>
              <a:t>GloVe</a:t>
            </a:r>
            <a:r>
              <a:rPr lang="en-US" sz="2000" dirty="0"/>
              <a:t> word embedding vectors is 100).</a:t>
            </a:r>
          </a:p>
        </p:txBody>
      </p:sp>
      <p:pic>
        <p:nvPicPr>
          <p:cNvPr id="7" name="Picture 6"/>
          <p:cNvPicPr/>
          <p:nvPr/>
        </p:nvPicPr>
        <p:blipFill rotWithShape="1">
          <a:blip r:embed="rId2">
            <a:extLst>
              <a:ext uri="{28A0092B-C50C-407E-A947-70E740481C1C}">
                <a14:useLocalDpi xmlns:a14="http://schemas.microsoft.com/office/drawing/2010/main" val="0"/>
              </a:ext>
            </a:extLst>
          </a:blip>
          <a:srcRect b="3008"/>
          <a:stretch/>
        </p:blipFill>
        <p:spPr bwMode="auto">
          <a:xfrm>
            <a:off x="2743200" y="4696745"/>
            <a:ext cx="2743200" cy="14795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62804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and Evaluation</a:t>
            </a:r>
            <a:endParaRPr lang="en-US"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5" name="Footer Placeholder 4"/>
          <p:cNvSpPr>
            <a:spLocks noGrp="1"/>
          </p:cNvSpPr>
          <p:nvPr>
            <p:ph type="ftr" sz="quarter" idx="11"/>
          </p:nvPr>
        </p:nvSpPr>
        <p:spPr/>
        <p:txBody>
          <a:bodyPr/>
          <a:lstStyle/>
          <a:p>
            <a:r>
              <a:rPr lang="en-US" dirty="0" smtClean="0"/>
              <a:t>MS Proposal Defense</a:t>
            </a:r>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34</a:t>
            </a:fld>
            <a:endParaRPr lang="en-US"/>
          </a:p>
        </p:txBody>
      </p:sp>
      <p:sp>
        <p:nvSpPr>
          <p:cNvPr id="11" name="TextBox 10"/>
          <p:cNvSpPr txBox="1"/>
          <p:nvPr/>
        </p:nvSpPr>
        <p:spPr>
          <a:xfrm>
            <a:off x="457200" y="1526646"/>
            <a:ext cx="8153400" cy="2246769"/>
          </a:xfrm>
          <a:prstGeom prst="rect">
            <a:avLst/>
          </a:prstGeom>
          <a:noFill/>
        </p:spPr>
        <p:txBody>
          <a:bodyPr wrap="square" rtlCol="0">
            <a:spAutoFit/>
          </a:bodyPr>
          <a:lstStyle/>
          <a:p>
            <a:pPr algn="just"/>
            <a:r>
              <a:rPr lang="en-US" sz="2000" dirty="0"/>
              <a:t>Before the implementation of LSTM model, we analyze the dataset to draw results and identify its shape. For this purpose, reviews are labelled into </a:t>
            </a:r>
            <a:r>
              <a:rPr lang="en-US" sz="2000" dirty="0" smtClean="0"/>
              <a:t>fifteen </a:t>
            </a:r>
            <a:r>
              <a:rPr lang="en-US" sz="2000" dirty="0"/>
              <a:t>bugs categories which are proposed in </a:t>
            </a:r>
            <a:r>
              <a:rPr lang="en-US" sz="2000" dirty="0" err="1"/>
              <a:t>j.Lewis</a:t>
            </a:r>
            <a:r>
              <a:rPr lang="en-US" sz="2000" dirty="0"/>
              <a:t> taxonomy. [7</a:t>
            </a:r>
            <a:r>
              <a:rPr lang="en-US" sz="2000" dirty="0" smtClean="0"/>
              <a:t>]</a:t>
            </a:r>
          </a:p>
          <a:p>
            <a:pPr algn="just"/>
            <a:r>
              <a:rPr lang="en-US" sz="2000" dirty="0"/>
              <a:t>The dataset contains </a:t>
            </a:r>
            <a:r>
              <a:rPr lang="en-US" sz="2000" dirty="0" smtClean="0"/>
              <a:t>10,000 </a:t>
            </a:r>
            <a:r>
              <a:rPr lang="en-US" sz="2000" dirty="0"/>
              <a:t>reviews of 15 games. </a:t>
            </a:r>
            <a:r>
              <a:rPr lang="en-US" sz="2000" dirty="0" smtClean="0"/>
              <a:t>Dataset is cleaned and pre-processed before passing it to training model.</a:t>
            </a:r>
          </a:p>
          <a:p>
            <a:pPr algn="just"/>
            <a:endParaRPr lang="en-US" sz="2000" dirty="0" smtClean="0"/>
          </a:p>
          <a:p>
            <a:pPr algn="just"/>
            <a:endParaRPr lang="en-US" sz="2000" dirty="0"/>
          </a:p>
        </p:txBody>
      </p:sp>
      <p:pic>
        <p:nvPicPr>
          <p:cNvPr id="7" name="Picture 6" descr="D:\missing values.png"/>
          <p:cNvPicPr/>
          <p:nvPr/>
        </p:nvPicPr>
        <p:blipFill>
          <a:blip r:embed="rId2">
            <a:extLst>
              <a:ext uri="{28A0092B-C50C-407E-A947-70E740481C1C}">
                <a14:useLocalDpi xmlns:a14="http://schemas.microsoft.com/office/drawing/2010/main" val="0"/>
              </a:ext>
            </a:extLst>
          </a:blip>
          <a:srcRect/>
          <a:stretch>
            <a:fillRect/>
          </a:stretch>
        </p:blipFill>
        <p:spPr bwMode="auto">
          <a:xfrm>
            <a:off x="428897" y="3200400"/>
            <a:ext cx="3673656" cy="2728912"/>
          </a:xfrm>
          <a:prstGeom prst="rect">
            <a:avLst/>
          </a:prstGeom>
          <a:noFill/>
          <a:ln>
            <a:noFill/>
          </a:ln>
        </p:spPr>
      </p:pic>
      <p:pic>
        <p:nvPicPr>
          <p:cNvPr id="3074" name="Picture 2" descr="cleaned heat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450" y="3185160"/>
            <a:ext cx="3675888" cy="285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313225" y="5958165"/>
            <a:ext cx="1905000" cy="307777"/>
          </a:xfrm>
          <a:prstGeom prst="rect">
            <a:avLst/>
          </a:prstGeom>
          <a:noFill/>
        </p:spPr>
        <p:txBody>
          <a:bodyPr wrap="square" rtlCol="0">
            <a:spAutoFit/>
          </a:bodyPr>
          <a:lstStyle/>
          <a:p>
            <a:r>
              <a:rPr lang="en-US" sz="1400" b="1" dirty="0" smtClean="0"/>
              <a:t>Before Cleaning</a:t>
            </a:r>
            <a:endParaRPr lang="en-US" b="1" dirty="0"/>
          </a:p>
        </p:txBody>
      </p:sp>
      <p:sp>
        <p:nvSpPr>
          <p:cNvPr id="10" name="TextBox 9"/>
          <p:cNvSpPr txBox="1"/>
          <p:nvPr/>
        </p:nvSpPr>
        <p:spPr>
          <a:xfrm>
            <a:off x="5715000" y="5958165"/>
            <a:ext cx="1905000" cy="307777"/>
          </a:xfrm>
          <a:prstGeom prst="rect">
            <a:avLst/>
          </a:prstGeom>
          <a:noFill/>
        </p:spPr>
        <p:txBody>
          <a:bodyPr wrap="square" rtlCol="0">
            <a:spAutoFit/>
          </a:bodyPr>
          <a:lstStyle/>
          <a:p>
            <a:r>
              <a:rPr lang="en-US" sz="1400" b="1" dirty="0" smtClean="0"/>
              <a:t>After Cleaning</a:t>
            </a:r>
            <a:endParaRPr lang="en-US" b="1" dirty="0"/>
          </a:p>
        </p:txBody>
      </p:sp>
    </p:spTree>
    <p:extLst>
      <p:ext uri="{BB962C8B-B14F-4D97-AF65-F5344CB8AC3E}">
        <p14:creationId xmlns:p14="http://schemas.microsoft.com/office/powerpoint/2010/main" val="18452884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and Evaluation</a:t>
            </a:r>
            <a:endParaRPr lang="en-US"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5" name="Footer Placeholder 4"/>
          <p:cNvSpPr>
            <a:spLocks noGrp="1"/>
          </p:cNvSpPr>
          <p:nvPr>
            <p:ph type="ftr" sz="quarter" idx="11"/>
          </p:nvPr>
        </p:nvSpPr>
        <p:spPr/>
        <p:txBody>
          <a:bodyPr/>
          <a:lstStyle/>
          <a:p>
            <a:r>
              <a:rPr lang="en-US" dirty="0" smtClean="0"/>
              <a:t>MS Proposal Defense</a:t>
            </a:r>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35</a:t>
            </a:fld>
            <a:endParaRPr lang="en-US"/>
          </a:p>
        </p:txBody>
      </p:sp>
      <p:sp>
        <p:nvSpPr>
          <p:cNvPr id="11" name="TextBox 10"/>
          <p:cNvSpPr txBox="1"/>
          <p:nvPr/>
        </p:nvSpPr>
        <p:spPr>
          <a:xfrm>
            <a:off x="457200" y="1526646"/>
            <a:ext cx="8153400" cy="2862322"/>
          </a:xfrm>
          <a:prstGeom prst="rect">
            <a:avLst/>
          </a:prstGeom>
          <a:noFill/>
        </p:spPr>
        <p:txBody>
          <a:bodyPr wrap="square" rtlCol="0">
            <a:spAutoFit/>
          </a:bodyPr>
          <a:lstStyle/>
          <a:p>
            <a:pPr algn="just"/>
            <a:r>
              <a:rPr lang="en-US" sz="2000" dirty="0" smtClean="0"/>
              <a:t>After pre-processing of the reviews deep learning model LSTM is trained over the ten thousand reviews dataset</a:t>
            </a:r>
            <a:r>
              <a:rPr lang="en-US" sz="2000" dirty="0"/>
              <a:t>. Initially model is trained on 1500 reviews as described in pilot study in chapter 3. Later model is trained over </a:t>
            </a:r>
            <a:r>
              <a:rPr lang="en-US" sz="2000" dirty="0" smtClean="0"/>
              <a:t>10,000 </a:t>
            </a:r>
            <a:r>
              <a:rPr lang="en-US" sz="2000" dirty="0"/>
              <a:t>labelled reviews in which </a:t>
            </a:r>
            <a:r>
              <a:rPr lang="en-US" sz="2000" dirty="0" smtClean="0"/>
              <a:t>8000 </a:t>
            </a:r>
            <a:r>
              <a:rPr lang="en-US" sz="2000" dirty="0"/>
              <a:t>reviews are used for training and </a:t>
            </a:r>
            <a:r>
              <a:rPr lang="en-US" sz="2000" dirty="0" smtClean="0"/>
              <a:t>2000 </a:t>
            </a:r>
            <a:r>
              <a:rPr lang="en-US" sz="2000" dirty="0"/>
              <a:t>reviews </a:t>
            </a:r>
            <a:r>
              <a:rPr lang="en-US" sz="2000" dirty="0" smtClean="0"/>
              <a:t>are used </a:t>
            </a:r>
            <a:r>
              <a:rPr lang="en-US" sz="2000" dirty="0"/>
              <a:t>for </a:t>
            </a:r>
            <a:r>
              <a:rPr lang="en-US" sz="2000" dirty="0" smtClean="0"/>
              <a:t>validation(80/20 rule).</a:t>
            </a:r>
          </a:p>
          <a:p>
            <a:pPr algn="just"/>
            <a:r>
              <a:rPr lang="en-US" sz="2000" dirty="0"/>
              <a:t>Detailed results of each epoch (hyper parameter that defines the number times that the learning algorithm will work through the entire training dataset) are shown in below table. </a:t>
            </a:r>
            <a:endParaRPr lang="en-US" sz="2000" dirty="0" smtClean="0"/>
          </a:p>
          <a:p>
            <a:pPr algn="just"/>
            <a:endParaRPr lang="en-US" sz="2000" dirty="0"/>
          </a:p>
        </p:txBody>
      </p:sp>
      <p:graphicFrame>
        <p:nvGraphicFramePr>
          <p:cNvPr id="8" name="Table 7"/>
          <p:cNvGraphicFramePr>
            <a:graphicFrameLocks noGrp="1"/>
          </p:cNvGraphicFramePr>
          <p:nvPr>
            <p:extLst>
              <p:ext uri="{D42A27DB-BD31-4B8C-83A1-F6EECF244321}">
                <p14:modId xmlns:p14="http://schemas.microsoft.com/office/powerpoint/2010/main" val="4059104871"/>
              </p:ext>
            </p:extLst>
          </p:nvPr>
        </p:nvGraphicFramePr>
        <p:xfrm>
          <a:off x="457200" y="4191000"/>
          <a:ext cx="7772400" cy="1828800"/>
        </p:xfrm>
        <a:graphic>
          <a:graphicData uri="http://schemas.openxmlformats.org/drawingml/2006/table">
            <a:tbl>
              <a:tblPr firstRow="1" firstCol="1" bandRow="1">
                <a:tableStyleId>{5C22544A-7EE6-4342-B048-85BDC9FD1C3A}</a:tableStyleId>
              </a:tblPr>
              <a:tblGrid>
                <a:gridCol w="2590246">
                  <a:extLst>
                    <a:ext uri="{9D8B030D-6E8A-4147-A177-3AD203B41FA5}">
                      <a16:colId xmlns:a16="http://schemas.microsoft.com/office/drawing/2014/main" val="1341232574"/>
                    </a:ext>
                  </a:extLst>
                </a:gridCol>
                <a:gridCol w="2591077">
                  <a:extLst>
                    <a:ext uri="{9D8B030D-6E8A-4147-A177-3AD203B41FA5}">
                      <a16:colId xmlns:a16="http://schemas.microsoft.com/office/drawing/2014/main" val="2703280358"/>
                    </a:ext>
                  </a:extLst>
                </a:gridCol>
                <a:gridCol w="2591077">
                  <a:extLst>
                    <a:ext uri="{9D8B030D-6E8A-4147-A177-3AD203B41FA5}">
                      <a16:colId xmlns:a16="http://schemas.microsoft.com/office/drawing/2014/main" val="3533378341"/>
                    </a:ext>
                  </a:extLst>
                </a:gridCol>
              </a:tblGrid>
              <a:tr h="365760">
                <a:tc>
                  <a:txBody>
                    <a:bodyPr/>
                    <a:lstStyle/>
                    <a:p>
                      <a:pPr marL="0" marR="0" algn="ctr">
                        <a:lnSpc>
                          <a:spcPct val="100000"/>
                        </a:lnSpc>
                        <a:spcBef>
                          <a:spcPts val="0"/>
                        </a:spcBef>
                        <a:spcAft>
                          <a:spcPts val="0"/>
                        </a:spcAft>
                      </a:pPr>
                      <a:r>
                        <a:rPr lang="en-US" sz="1300">
                          <a:effectLst/>
                        </a:rPr>
                        <a:t>Epochs</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lnSpc>
                          <a:spcPct val="100000"/>
                        </a:lnSpc>
                        <a:spcBef>
                          <a:spcPts val="0"/>
                        </a:spcBef>
                        <a:spcAft>
                          <a:spcPts val="0"/>
                        </a:spcAft>
                      </a:pPr>
                      <a:r>
                        <a:rPr lang="en-US" sz="1300">
                          <a:effectLst/>
                        </a:rPr>
                        <a:t>Accuracy</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lnSpc>
                          <a:spcPct val="100000"/>
                        </a:lnSpc>
                        <a:spcBef>
                          <a:spcPts val="0"/>
                        </a:spcBef>
                        <a:spcAft>
                          <a:spcPts val="0"/>
                        </a:spcAft>
                      </a:pPr>
                      <a:r>
                        <a:rPr lang="en-US" sz="1300">
                          <a:effectLst/>
                        </a:rPr>
                        <a:t>Val-Accuracy</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3179738001"/>
                  </a:ext>
                </a:extLst>
              </a:tr>
              <a:tr h="365760">
                <a:tc>
                  <a:txBody>
                    <a:bodyPr/>
                    <a:lstStyle/>
                    <a:p>
                      <a:pPr marL="0" marR="0" algn="ctr">
                        <a:lnSpc>
                          <a:spcPct val="100000"/>
                        </a:lnSpc>
                        <a:spcBef>
                          <a:spcPts val="0"/>
                        </a:spcBef>
                        <a:spcAft>
                          <a:spcPts val="0"/>
                        </a:spcAft>
                      </a:pPr>
                      <a:r>
                        <a:rPr lang="en-US" sz="1300">
                          <a:effectLst/>
                        </a:rPr>
                        <a:t>1</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lnSpc>
                          <a:spcPct val="100000"/>
                        </a:lnSpc>
                        <a:spcBef>
                          <a:spcPts val="0"/>
                        </a:spcBef>
                        <a:spcAft>
                          <a:spcPts val="0"/>
                        </a:spcAft>
                      </a:pPr>
                      <a:r>
                        <a:rPr lang="en-US" sz="1300">
                          <a:effectLst/>
                        </a:rPr>
                        <a:t>0.8234</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lnSpc>
                          <a:spcPct val="100000"/>
                        </a:lnSpc>
                        <a:spcBef>
                          <a:spcPts val="0"/>
                        </a:spcBef>
                        <a:spcAft>
                          <a:spcPts val="0"/>
                        </a:spcAft>
                      </a:pPr>
                      <a:r>
                        <a:rPr lang="en-US" sz="1300">
                          <a:effectLst/>
                        </a:rPr>
                        <a:t>0.8219</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52628230"/>
                  </a:ext>
                </a:extLst>
              </a:tr>
              <a:tr h="365760">
                <a:tc>
                  <a:txBody>
                    <a:bodyPr/>
                    <a:lstStyle/>
                    <a:p>
                      <a:pPr marL="0" marR="0" algn="ctr">
                        <a:lnSpc>
                          <a:spcPct val="100000"/>
                        </a:lnSpc>
                        <a:spcBef>
                          <a:spcPts val="0"/>
                        </a:spcBef>
                        <a:spcAft>
                          <a:spcPts val="0"/>
                        </a:spcAft>
                      </a:pPr>
                      <a:r>
                        <a:rPr lang="en-US" sz="1300">
                          <a:effectLst/>
                        </a:rPr>
                        <a:t>2</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lnSpc>
                          <a:spcPct val="100000"/>
                        </a:lnSpc>
                        <a:spcBef>
                          <a:spcPts val="0"/>
                        </a:spcBef>
                        <a:spcAft>
                          <a:spcPts val="0"/>
                        </a:spcAft>
                      </a:pPr>
                      <a:r>
                        <a:rPr lang="en-US" sz="1300">
                          <a:effectLst/>
                        </a:rPr>
                        <a:t>0.8237</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lnSpc>
                          <a:spcPct val="100000"/>
                        </a:lnSpc>
                        <a:spcBef>
                          <a:spcPts val="0"/>
                        </a:spcBef>
                        <a:spcAft>
                          <a:spcPts val="0"/>
                        </a:spcAft>
                      </a:pPr>
                      <a:r>
                        <a:rPr lang="en-US" sz="1300">
                          <a:effectLst/>
                        </a:rPr>
                        <a:t>0.8222</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1676792576"/>
                  </a:ext>
                </a:extLst>
              </a:tr>
              <a:tr h="365760">
                <a:tc>
                  <a:txBody>
                    <a:bodyPr/>
                    <a:lstStyle/>
                    <a:p>
                      <a:pPr marL="0" marR="0" algn="ctr">
                        <a:lnSpc>
                          <a:spcPct val="100000"/>
                        </a:lnSpc>
                        <a:spcBef>
                          <a:spcPts val="0"/>
                        </a:spcBef>
                        <a:spcAft>
                          <a:spcPts val="0"/>
                        </a:spcAft>
                      </a:pPr>
                      <a:r>
                        <a:rPr lang="en-US" sz="1300">
                          <a:effectLst/>
                        </a:rPr>
                        <a:t>3</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lnSpc>
                          <a:spcPct val="100000"/>
                        </a:lnSpc>
                        <a:spcBef>
                          <a:spcPts val="0"/>
                        </a:spcBef>
                        <a:spcAft>
                          <a:spcPts val="0"/>
                        </a:spcAft>
                      </a:pPr>
                      <a:r>
                        <a:rPr lang="en-US" sz="1300">
                          <a:effectLst/>
                        </a:rPr>
                        <a:t>0.8344</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lnSpc>
                          <a:spcPct val="100000"/>
                        </a:lnSpc>
                        <a:spcBef>
                          <a:spcPts val="0"/>
                        </a:spcBef>
                        <a:spcAft>
                          <a:spcPts val="0"/>
                        </a:spcAft>
                      </a:pPr>
                      <a:r>
                        <a:rPr lang="en-US" sz="1300">
                          <a:effectLst/>
                        </a:rPr>
                        <a:t>0.8329</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1757272470"/>
                  </a:ext>
                </a:extLst>
              </a:tr>
              <a:tr h="365760">
                <a:tc>
                  <a:txBody>
                    <a:bodyPr/>
                    <a:lstStyle/>
                    <a:p>
                      <a:pPr marL="0" marR="0" algn="ctr">
                        <a:lnSpc>
                          <a:spcPct val="100000"/>
                        </a:lnSpc>
                        <a:spcBef>
                          <a:spcPts val="0"/>
                        </a:spcBef>
                        <a:spcAft>
                          <a:spcPts val="0"/>
                        </a:spcAft>
                      </a:pPr>
                      <a:r>
                        <a:rPr lang="en-US" sz="1300">
                          <a:effectLst/>
                        </a:rPr>
                        <a:t>Average</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lnSpc>
                          <a:spcPct val="100000"/>
                        </a:lnSpc>
                        <a:spcBef>
                          <a:spcPts val="0"/>
                        </a:spcBef>
                        <a:spcAft>
                          <a:spcPts val="0"/>
                        </a:spcAft>
                      </a:pPr>
                      <a:r>
                        <a:rPr lang="en-US" sz="1300">
                          <a:effectLst/>
                        </a:rPr>
                        <a:t>0.8271</a:t>
                      </a:r>
                      <a:endParaRPr lang="en-US" sz="110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tc>
                  <a:txBody>
                    <a:bodyPr/>
                    <a:lstStyle/>
                    <a:p>
                      <a:pPr marL="0" marR="0" algn="ctr">
                        <a:lnSpc>
                          <a:spcPct val="100000"/>
                        </a:lnSpc>
                        <a:spcBef>
                          <a:spcPts val="0"/>
                        </a:spcBef>
                        <a:spcAft>
                          <a:spcPts val="0"/>
                        </a:spcAft>
                      </a:pPr>
                      <a:r>
                        <a:rPr lang="en-US" sz="1300" dirty="0">
                          <a:effectLst/>
                        </a:rPr>
                        <a:t>0.8256</a:t>
                      </a:r>
                      <a:endParaRPr lang="en-US" sz="1100" dirty="0">
                        <a:effectLst/>
                        <a:latin typeface="Georgia" panose="02040502050405020303" pitchFamily="18" charset="0"/>
                        <a:ea typeface="Georgia" panose="02040502050405020303" pitchFamily="18" charset="0"/>
                        <a:cs typeface="Georgia" panose="02040502050405020303" pitchFamily="18" charset="0"/>
                      </a:endParaRPr>
                    </a:p>
                  </a:txBody>
                  <a:tcPr marL="68580" marR="68580" marT="0" marB="0" anchor="ctr"/>
                </a:tc>
                <a:extLst>
                  <a:ext uri="{0D108BD9-81ED-4DB2-BD59-A6C34878D82A}">
                    <a16:rowId xmlns:a16="http://schemas.microsoft.com/office/drawing/2014/main" val="698717744"/>
                  </a:ext>
                </a:extLst>
              </a:tr>
            </a:tbl>
          </a:graphicData>
        </a:graphic>
      </p:graphicFrame>
    </p:spTree>
    <p:extLst>
      <p:ext uri="{BB962C8B-B14F-4D97-AF65-F5344CB8AC3E}">
        <p14:creationId xmlns:p14="http://schemas.microsoft.com/office/powerpoint/2010/main" val="392761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Accuracy and Loss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0" y="2105297"/>
            <a:ext cx="3635055" cy="2636748"/>
          </a:xfrm>
        </p:spPr>
      </p:pic>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36</a:t>
            </a:fld>
            <a:endParaRPr lang="en-US"/>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070"/>
          <a:stretch/>
        </p:blipFill>
        <p:spPr>
          <a:xfrm>
            <a:off x="457200" y="2133600"/>
            <a:ext cx="3635055" cy="2616066"/>
          </a:xfrm>
          <a:prstGeom prst="rect">
            <a:avLst/>
          </a:prstGeom>
        </p:spPr>
      </p:pic>
    </p:spTree>
    <p:extLst>
      <p:ext uri="{BB962C8B-B14F-4D97-AF65-F5344CB8AC3E}">
        <p14:creationId xmlns:p14="http://schemas.microsoft.com/office/powerpoint/2010/main" val="1656777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smtClean="0"/>
              <a:t>Research Contribution</a:t>
            </a:r>
            <a:endParaRPr lang="en-US"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37</a:t>
            </a:fld>
            <a:endParaRPr lang="en-US"/>
          </a:p>
        </p:txBody>
      </p:sp>
      <p:sp>
        <p:nvSpPr>
          <p:cNvPr id="3" name="Content Placeholder 2"/>
          <p:cNvSpPr>
            <a:spLocks noGrp="1"/>
          </p:cNvSpPr>
          <p:nvPr>
            <p:ph idx="1"/>
          </p:nvPr>
        </p:nvSpPr>
        <p:spPr/>
        <p:txBody>
          <a:bodyPr>
            <a:normAutofit/>
          </a:bodyPr>
          <a:lstStyle/>
          <a:p>
            <a:r>
              <a:rPr lang="en-US" sz="2000" dirty="0" smtClean="0"/>
              <a:t>Multi-label bug classification </a:t>
            </a:r>
            <a:r>
              <a:rPr lang="en-US" sz="2000" dirty="0"/>
              <a:t>model for gaming app reviews has developed to support both game developers and </a:t>
            </a:r>
            <a:r>
              <a:rPr lang="en-US" sz="2000" dirty="0" smtClean="0"/>
              <a:t>researchers.</a:t>
            </a:r>
          </a:p>
          <a:p>
            <a:r>
              <a:rPr lang="en-US" sz="2000" dirty="0" smtClean="0"/>
              <a:t>Extraction </a:t>
            </a:r>
            <a:r>
              <a:rPr lang="en-US" sz="2000" dirty="0"/>
              <a:t>of bugs from the reviews helps developers and gaming companies to make improvements in </a:t>
            </a:r>
            <a:r>
              <a:rPr lang="en-US" sz="2000" dirty="0" smtClean="0"/>
              <a:t>games.</a:t>
            </a:r>
          </a:p>
          <a:p>
            <a:r>
              <a:rPr lang="en-US" sz="2000" dirty="0"/>
              <a:t>It helps them to get the information about the issues that gamers are facing while playing the games</a:t>
            </a:r>
            <a:r>
              <a:rPr lang="en-US" sz="2000" dirty="0" smtClean="0"/>
              <a:t>.</a:t>
            </a:r>
          </a:p>
          <a:p>
            <a:r>
              <a:rPr lang="en-US" sz="2000" dirty="0" smtClean="0"/>
              <a:t>Gamers express more than one issue in a single review which can be solved by this proposed solution.</a:t>
            </a:r>
            <a:endParaRPr lang="en-US" sz="2000" dirty="0"/>
          </a:p>
        </p:txBody>
      </p:sp>
    </p:spTree>
    <p:extLst>
      <p:ext uri="{BB962C8B-B14F-4D97-AF65-F5344CB8AC3E}">
        <p14:creationId xmlns:p14="http://schemas.microsoft.com/office/powerpoint/2010/main" val="17278410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smtClean="0"/>
              <a:t>Limitation and future work</a:t>
            </a:r>
            <a:endParaRPr lang="en-US"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38</a:t>
            </a:fld>
            <a:endParaRPr lang="en-US"/>
          </a:p>
        </p:txBody>
      </p:sp>
      <p:sp>
        <p:nvSpPr>
          <p:cNvPr id="3" name="Content Placeholder 2"/>
          <p:cNvSpPr>
            <a:spLocks noGrp="1"/>
          </p:cNvSpPr>
          <p:nvPr>
            <p:ph idx="1"/>
          </p:nvPr>
        </p:nvSpPr>
        <p:spPr/>
        <p:txBody>
          <a:bodyPr>
            <a:normAutofit/>
          </a:bodyPr>
          <a:lstStyle/>
          <a:p>
            <a:r>
              <a:rPr lang="en-US" sz="2000" dirty="0"/>
              <a:t>In the context of ongoing work the proposed multi-label bug classification model focuses mainly on classifying the bugs into fifteen categories which are defined in existing literature </a:t>
            </a:r>
            <a:r>
              <a:rPr lang="en-US" sz="2000" dirty="0" smtClean="0"/>
              <a:t>[10].</a:t>
            </a:r>
          </a:p>
          <a:p>
            <a:r>
              <a:rPr lang="en-US" sz="2000" dirty="0" smtClean="0"/>
              <a:t>Number </a:t>
            </a:r>
            <a:r>
              <a:rPr lang="en-US" sz="2000" dirty="0"/>
              <a:t>of epochs are set to minimum which can also be increased to achieve the better </a:t>
            </a:r>
            <a:r>
              <a:rPr lang="en-US" sz="2000" dirty="0" smtClean="0"/>
              <a:t>results.</a:t>
            </a:r>
          </a:p>
          <a:p>
            <a:r>
              <a:rPr lang="en-US" sz="2000" dirty="0" err="1"/>
              <a:t>GloVe</a:t>
            </a:r>
            <a:r>
              <a:rPr lang="en-US" sz="2000" dirty="0"/>
              <a:t> word embedding technique however other embedding techniques like word2Vec can also be used</a:t>
            </a:r>
            <a:r>
              <a:rPr lang="en-US" sz="2000" dirty="0" smtClean="0"/>
              <a:t>.</a:t>
            </a:r>
          </a:p>
          <a:p>
            <a:r>
              <a:rPr lang="en-US" sz="2000" dirty="0"/>
              <a:t>The proposed model is evaluated on the basis of accuracy other factors can also be considered to measure its </a:t>
            </a:r>
            <a:r>
              <a:rPr lang="en-US" sz="2000" dirty="0" smtClean="0"/>
              <a:t>performance. </a:t>
            </a:r>
          </a:p>
          <a:p>
            <a:r>
              <a:rPr lang="en-US" sz="2000" dirty="0" smtClean="0"/>
              <a:t>Gaming bugs labeled dataset can be used for other research purposes too.</a:t>
            </a:r>
            <a:endParaRPr lang="en-US" sz="2000" dirty="0"/>
          </a:p>
        </p:txBody>
      </p:sp>
    </p:spTree>
    <p:extLst>
      <p:ext uri="{BB962C8B-B14F-4D97-AF65-F5344CB8AC3E}">
        <p14:creationId xmlns:p14="http://schemas.microsoft.com/office/powerpoint/2010/main" val="22346101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smtClean="0"/>
              <a:t>Conclusion</a:t>
            </a:r>
            <a:endParaRPr lang="en-US"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39</a:t>
            </a:fld>
            <a:endParaRPr lang="en-US"/>
          </a:p>
        </p:txBody>
      </p:sp>
      <p:sp>
        <p:nvSpPr>
          <p:cNvPr id="3" name="Content Placeholder 2"/>
          <p:cNvSpPr>
            <a:spLocks noGrp="1"/>
          </p:cNvSpPr>
          <p:nvPr>
            <p:ph idx="1"/>
          </p:nvPr>
        </p:nvSpPr>
        <p:spPr>
          <a:xfrm>
            <a:off x="457200" y="1524000"/>
            <a:ext cx="8229600" cy="4525963"/>
          </a:xfrm>
        </p:spPr>
        <p:txBody>
          <a:bodyPr>
            <a:normAutofit lnSpcReduction="10000"/>
          </a:bodyPr>
          <a:lstStyle/>
          <a:p>
            <a:r>
              <a:rPr lang="en-US" sz="2000" dirty="0"/>
              <a:t>Existing literature have very serious limitations in terms of </a:t>
            </a:r>
            <a:r>
              <a:rPr lang="en-US" sz="2000" dirty="0" smtClean="0"/>
              <a:t>multi-label </a:t>
            </a:r>
            <a:r>
              <a:rPr lang="en-US" sz="2000" dirty="0"/>
              <a:t>classification of bugs in gaming industry</a:t>
            </a:r>
            <a:r>
              <a:rPr lang="en-US" sz="2000" dirty="0" smtClean="0"/>
              <a:t>.</a:t>
            </a:r>
          </a:p>
          <a:p>
            <a:r>
              <a:rPr lang="en-US" sz="2000" dirty="0" smtClean="0"/>
              <a:t>Most of the existing </a:t>
            </a:r>
            <a:r>
              <a:rPr lang="en-US" sz="2000" dirty="0"/>
              <a:t>literature is limited to abstract level of bugs </a:t>
            </a:r>
            <a:r>
              <a:rPr lang="en-US" sz="2000" dirty="0" smtClean="0"/>
              <a:t>classifications.</a:t>
            </a:r>
          </a:p>
          <a:p>
            <a:r>
              <a:rPr lang="en-US" sz="2000" dirty="0" smtClean="0"/>
              <a:t>Automated </a:t>
            </a:r>
            <a:r>
              <a:rPr lang="en-US" sz="2000" dirty="0"/>
              <a:t>model for the classification of multi-label gaming reviews is rarely </a:t>
            </a:r>
            <a:r>
              <a:rPr lang="en-US" sz="2000" dirty="0" smtClean="0"/>
              <a:t>seen.</a:t>
            </a:r>
          </a:p>
          <a:p>
            <a:r>
              <a:rPr lang="en-US" sz="2000" dirty="0"/>
              <a:t>For automated multi-label bugs classification of gaming reviews this research implies machine learning based models and deep learning based models such as CNN, RNN and </a:t>
            </a:r>
            <a:r>
              <a:rPr lang="en-US" sz="2000" dirty="0" smtClean="0"/>
              <a:t>LSTM.</a:t>
            </a:r>
          </a:p>
          <a:p>
            <a:r>
              <a:rPr lang="en-US" sz="2000" dirty="0"/>
              <a:t>On the basis of results accuracies of pilot studies an automated multi-label bug classification model LSTM is implemented using python with fifteen different games </a:t>
            </a:r>
            <a:r>
              <a:rPr lang="en-US" sz="2000" dirty="0" smtClean="0"/>
              <a:t>and 10,000 </a:t>
            </a:r>
            <a:r>
              <a:rPr lang="en-US" sz="2000" dirty="0"/>
              <a:t>reviews </a:t>
            </a:r>
            <a:r>
              <a:rPr lang="en-US" sz="2000" dirty="0" smtClean="0"/>
              <a:t>dataset.</a:t>
            </a:r>
          </a:p>
          <a:p>
            <a:r>
              <a:rPr lang="en-US" sz="2000" dirty="0"/>
              <a:t>To classify the bugs into multi label classification different objectives were defined and proved on the course of this research.</a:t>
            </a:r>
          </a:p>
        </p:txBody>
      </p:sp>
    </p:spTree>
    <p:extLst>
      <p:ext uri="{BB962C8B-B14F-4D97-AF65-F5344CB8AC3E}">
        <p14:creationId xmlns:p14="http://schemas.microsoft.com/office/powerpoint/2010/main" val="3047504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pPr algn="just"/>
            <a:r>
              <a:rPr lang="en-US" sz="2000" dirty="0" smtClean="0"/>
              <a:t>Although automated bug identification from game reviews are inherently a </a:t>
            </a:r>
            <a:r>
              <a:rPr lang="en-US" sz="2000" b="1" dirty="0" smtClean="0"/>
              <a:t>multi-level and multi-label classification </a:t>
            </a:r>
            <a:r>
              <a:rPr lang="en-US" sz="2000" dirty="0" smtClean="0"/>
              <a:t>problem. However existing studies have rather focused on relatively simpler problem formulation.</a:t>
            </a:r>
          </a:p>
          <a:p>
            <a:pPr algn="just"/>
            <a:r>
              <a:rPr lang="en-US" sz="2000" dirty="0" smtClean="0"/>
              <a:t>One review can fall in more then one categories of bugs e.g. </a:t>
            </a:r>
            <a:r>
              <a:rPr lang="en-US" sz="2000" b="1" dirty="0" smtClean="0"/>
              <a:t>one review can contain both the bugs of invalid positioning and artificial stupidity.</a:t>
            </a:r>
          </a:p>
          <a:p>
            <a:pPr algn="just"/>
            <a:r>
              <a:rPr lang="en-US" sz="2000" dirty="0" smtClean="0"/>
              <a:t>There </a:t>
            </a:r>
            <a:r>
              <a:rPr lang="en-US" sz="2000" dirty="0"/>
              <a:t>is a need of </a:t>
            </a:r>
            <a:r>
              <a:rPr lang="en-US" sz="2000" dirty="0" smtClean="0"/>
              <a:t>automated mechanism </a:t>
            </a:r>
            <a:r>
              <a:rPr lang="en-US" sz="2000" dirty="0"/>
              <a:t>which can take user reviews as an input then after training and modeling the data it can </a:t>
            </a:r>
            <a:r>
              <a:rPr lang="en-US" sz="2000" dirty="0" smtClean="0"/>
              <a:t>classify bugs into their related categories.</a:t>
            </a:r>
            <a:endParaRPr lang="en-US" sz="2000" dirty="0"/>
          </a:p>
          <a:p>
            <a:pPr marL="0" indent="0" algn="just">
              <a:buNone/>
            </a:pPr>
            <a:endParaRPr lang="en-US" sz="1900" dirty="0" smtClean="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4</a:t>
            </a:fld>
            <a:endParaRPr lang="en-US" dirty="0"/>
          </a:p>
        </p:txBody>
      </p:sp>
    </p:spTree>
    <p:extLst>
      <p:ext uri="{BB962C8B-B14F-4D97-AF65-F5344CB8AC3E}">
        <p14:creationId xmlns:p14="http://schemas.microsoft.com/office/powerpoint/2010/main" val="36039322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i="1" dirty="0"/>
              <a:t>[1]	P. M. Vu, H. V Pham, T. T. Nguyen, and T. T. Nguyen, “Phrase-based extraction of user opinions in mobile app reviews,” in 2016 31st IEEE/ACM International Conference on Automated Software Engineering (ASE), 2016, pp. 726–731.</a:t>
            </a:r>
          </a:p>
          <a:p>
            <a:pPr marL="0" indent="0">
              <a:buNone/>
            </a:pPr>
            <a:r>
              <a:rPr lang="en-US" sz="1800" i="1" dirty="0"/>
              <a:t>[2]	M. Nayrolles and A. </a:t>
            </a:r>
            <a:r>
              <a:rPr lang="en-US" sz="1800" i="1" dirty="0" err="1"/>
              <a:t>Hamou-Lhadj</a:t>
            </a:r>
            <a:r>
              <a:rPr lang="en-US" sz="1800" i="1" dirty="0"/>
              <a:t>, “Towards a classification of bugs to facilitate software maintainability tasks,” Proc. - Int. Conf. </a:t>
            </a:r>
            <a:r>
              <a:rPr lang="en-US" sz="1800" i="1" dirty="0" err="1"/>
              <a:t>Softw</a:t>
            </a:r>
            <a:r>
              <a:rPr lang="en-US" sz="1800" i="1" dirty="0"/>
              <a:t>. Eng., pp. 25–32, 2018, </a:t>
            </a:r>
            <a:r>
              <a:rPr lang="en-US" sz="1800" i="1" dirty="0" err="1"/>
              <a:t>doi</a:t>
            </a:r>
            <a:r>
              <a:rPr lang="en-US" sz="1800" i="1" dirty="0"/>
              <a:t>: 10.1145/3194095.3194101.</a:t>
            </a:r>
          </a:p>
          <a:p>
            <a:pPr marL="0" indent="0">
              <a:buNone/>
            </a:pPr>
            <a:r>
              <a:rPr lang="en-US" sz="1800" i="1" dirty="0"/>
              <a:t>[3]	W. </a:t>
            </a:r>
            <a:r>
              <a:rPr lang="en-US" sz="1800" i="1" dirty="0" err="1"/>
              <a:t>Maalej</a:t>
            </a:r>
            <a:r>
              <a:rPr lang="en-US" sz="1800" i="1" dirty="0"/>
              <a:t>, Z. </a:t>
            </a:r>
            <a:r>
              <a:rPr lang="en-US" sz="1800" i="1" dirty="0" err="1"/>
              <a:t>Kurtanović</a:t>
            </a:r>
            <a:r>
              <a:rPr lang="en-US" sz="1800" i="1" dirty="0"/>
              <a:t>, H. Nabil, and C. </a:t>
            </a:r>
            <a:r>
              <a:rPr lang="en-US" sz="1800" i="1" dirty="0" err="1"/>
              <a:t>Stanik</a:t>
            </a:r>
            <a:r>
              <a:rPr lang="en-US" sz="1800" i="1" dirty="0"/>
              <a:t>, “On the automatic classification of app reviews,” </a:t>
            </a:r>
            <a:r>
              <a:rPr lang="en-US" sz="1800" i="1" dirty="0" err="1"/>
              <a:t>Requir</a:t>
            </a:r>
            <a:r>
              <a:rPr lang="en-US" sz="1800" i="1" dirty="0"/>
              <a:t>. Eng., vol. 21, no. 3, pp. 311–331, 2016, </a:t>
            </a:r>
            <a:r>
              <a:rPr lang="en-US" sz="1800" i="1" dirty="0" err="1"/>
              <a:t>doi</a:t>
            </a:r>
            <a:r>
              <a:rPr lang="en-US" sz="1800" i="1" dirty="0"/>
              <a:t>: 10.1007/s00766-016-0251-9.</a:t>
            </a:r>
          </a:p>
          <a:p>
            <a:pPr marL="0" indent="0">
              <a:buNone/>
            </a:pPr>
            <a:r>
              <a:rPr lang="en-US" sz="1800" i="1" dirty="0"/>
              <a:t>[4]	A. </a:t>
            </a:r>
            <a:r>
              <a:rPr lang="en-US" sz="1800" i="1" dirty="0" err="1"/>
              <a:t>Borrelli</a:t>
            </a:r>
            <a:r>
              <a:rPr lang="en-US" sz="1800" i="1" dirty="0"/>
              <a:t>, V. </a:t>
            </a:r>
            <a:r>
              <a:rPr lang="en-US" sz="1800" i="1" dirty="0" err="1"/>
              <a:t>Nardone</a:t>
            </a:r>
            <a:r>
              <a:rPr lang="en-US" sz="1800" i="1" dirty="0"/>
              <a:t>, G. A. Di Lucca, G. Canfora, and M. Di </a:t>
            </a:r>
            <a:r>
              <a:rPr lang="en-US" sz="1800" i="1" dirty="0" err="1"/>
              <a:t>Penta</a:t>
            </a:r>
            <a:r>
              <a:rPr lang="en-US" sz="1800" i="1" dirty="0"/>
              <a:t>, “Detecting Video Game-Specific Bad Smells in Unity Projects,” Proc. - 2020 IEEE/ACM 17th Int. Conf. Min. </a:t>
            </a:r>
            <a:r>
              <a:rPr lang="en-US" sz="1800" i="1" dirty="0" err="1"/>
              <a:t>Softw</a:t>
            </a:r>
            <a:r>
              <a:rPr lang="en-US" sz="1800" i="1" dirty="0"/>
              <a:t>. Repos. MSR 2020, pp. 198–208, 2020, </a:t>
            </a:r>
            <a:r>
              <a:rPr lang="en-US" sz="1800" i="1" dirty="0" err="1"/>
              <a:t>doi</a:t>
            </a:r>
            <a:r>
              <a:rPr lang="en-US" sz="1800" i="1" dirty="0"/>
              <a:t>: 10.1145/3379597.3387454</a:t>
            </a:r>
            <a:r>
              <a:rPr lang="en-US" sz="1800" i="1" dirty="0" smtClean="0"/>
              <a:t>.</a:t>
            </a:r>
          </a:p>
          <a:p>
            <a:pPr marL="0" indent="0">
              <a:buNone/>
            </a:pPr>
            <a:r>
              <a:rPr lang="en-US" sz="1800" i="1" dirty="0" smtClean="0"/>
              <a:t>[5]	J. </a:t>
            </a:r>
            <a:r>
              <a:rPr lang="en-US" sz="1800" i="1" dirty="0" err="1" smtClean="0"/>
              <a:t>Bergdahl</a:t>
            </a:r>
            <a:r>
              <a:rPr lang="en-US" sz="1800" i="1" dirty="0" smtClean="0"/>
              <a:t>, C. Gordillo, K. </a:t>
            </a:r>
            <a:r>
              <a:rPr lang="en-US" sz="1800" i="1" dirty="0" err="1" smtClean="0"/>
              <a:t>Tollmar</a:t>
            </a:r>
            <a:r>
              <a:rPr lang="en-US" sz="1800" i="1" dirty="0" smtClean="0"/>
              <a:t>, and L. </a:t>
            </a:r>
            <a:r>
              <a:rPr lang="en-US" sz="1800" i="1" dirty="0" err="1" smtClean="0"/>
              <a:t>Gisslén</a:t>
            </a:r>
            <a:r>
              <a:rPr lang="en-US" sz="1800" i="1" dirty="0" smtClean="0"/>
              <a:t>, “Augmenting Automated Game Testing with Deep Reinforcement Learning,” in 2020 IEEE Conference on Games (</a:t>
            </a:r>
            <a:r>
              <a:rPr lang="en-US" sz="1800" i="1" dirty="0" err="1" smtClean="0"/>
              <a:t>CoG</a:t>
            </a:r>
            <a:r>
              <a:rPr lang="en-US" sz="1800" i="1" dirty="0" smtClean="0"/>
              <a:t>), 2020, pp. 600–603, </a:t>
            </a:r>
            <a:r>
              <a:rPr lang="en-US" sz="1800" i="1" dirty="0" err="1" smtClean="0"/>
              <a:t>doi</a:t>
            </a:r>
            <a:r>
              <a:rPr lang="en-US" sz="1800" i="1" dirty="0" smtClean="0"/>
              <a:t>: 10.1109/CoG47356.2020.9231552.</a:t>
            </a:r>
          </a:p>
          <a:p>
            <a:pPr marL="0" indent="0">
              <a:buNone/>
            </a:pPr>
            <a:r>
              <a:rPr lang="en-US" sz="1800" i="1" dirty="0" smtClean="0"/>
              <a:t>[6]	D. Lin, C. P. </a:t>
            </a:r>
            <a:r>
              <a:rPr lang="en-US" sz="1800" i="1" dirty="0" err="1" smtClean="0"/>
              <a:t>Bezemer</a:t>
            </a:r>
            <a:r>
              <a:rPr lang="en-US" sz="1800" i="1" dirty="0" smtClean="0"/>
              <a:t>, Y. Zou, and A. E. Hassan, An empirical study of game reviews on the Steam platform, vol. 24, no. 1. Empirical Software Engineering, 2019.</a:t>
            </a:r>
          </a:p>
          <a:p>
            <a:pPr>
              <a:buFont typeface="+mj-lt"/>
              <a:buAutoNum type="arabicPeriod"/>
            </a:pPr>
            <a:endParaRPr lang="en-US" sz="1800" i="1" dirty="0"/>
          </a:p>
          <a:p>
            <a:pPr marL="0" indent="0">
              <a:buNone/>
            </a:pPr>
            <a:endParaRPr lang="en-US" sz="1600" dirty="0"/>
          </a:p>
        </p:txBody>
      </p:sp>
      <p:sp>
        <p:nvSpPr>
          <p:cNvPr id="5" name="Slide Number Placeholder 4"/>
          <p:cNvSpPr>
            <a:spLocks noGrp="1"/>
          </p:cNvSpPr>
          <p:nvPr>
            <p:ph type="sldNum" sz="quarter" idx="12"/>
          </p:nvPr>
        </p:nvSpPr>
        <p:spPr/>
        <p:txBody>
          <a:bodyPr/>
          <a:lstStyle/>
          <a:p>
            <a:fld id="{455776AC-4C38-4B11-8F6F-86E3449187BD}" type="slidenum">
              <a:rPr lang="en-US" smtClean="0"/>
              <a:t>40</a:t>
            </a:fld>
            <a:endParaRPr lang="en-US"/>
          </a:p>
        </p:txBody>
      </p:sp>
      <p:sp>
        <p:nvSpPr>
          <p:cNvPr id="6" name="Date Placeholder 5"/>
          <p:cNvSpPr>
            <a:spLocks noGrp="1"/>
          </p:cNvSpPr>
          <p:nvPr>
            <p:ph type="dt" sz="half" idx="10"/>
          </p:nvPr>
        </p:nvSpPr>
        <p:spPr/>
        <p:txBody>
          <a:bodyPr/>
          <a:lstStyle/>
          <a:p>
            <a:fld id="{1E741801-1A4F-4381-992A-1A13185A3608}" type="datetime1">
              <a:rPr lang="en-US" smtClean="0"/>
              <a:t>7/1/2022</a:t>
            </a:fld>
            <a:endParaRPr lang="en-US"/>
          </a:p>
        </p:txBody>
      </p:sp>
    </p:spTree>
    <p:extLst>
      <p:ext uri="{BB962C8B-B14F-4D97-AF65-F5344CB8AC3E}">
        <p14:creationId xmlns:p14="http://schemas.microsoft.com/office/powerpoint/2010/main" val="36083178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[7]	A. C. </a:t>
            </a:r>
            <a:r>
              <a:rPr lang="en-US" dirty="0" err="1"/>
              <a:t>Barus</a:t>
            </a:r>
            <a:r>
              <a:rPr lang="en-US" dirty="0"/>
              <a:t>, R. </a:t>
            </a:r>
            <a:r>
              <a:rPr lang="en-US" dirty="0" err="1"/>
              <a:t>Deddy</a:t>
            </a:r>
            <a:r>
              <a:rPr lang="en-US" dirty="0"/>
              <a:t> </a:t>
            </a:r>
            <a:r>
              <a:rPr lang="en-US" dirty="0" err="1"/>
              <a:t>Hasiholan</a:t>
            </a:r>
            <a:r>
              <a:rPr lang="en-US" dirty="0"/>
              <a:t> </a:t>
            </a:r>
            <a:r>
              <a:rPr lang="en-US" dirty="0" err="1"/>
              <a:t>Tobing</a:t>
            </a:r>
            <a:r>
              <a:rPr lang="en-US" dirty="0"/>
              <a:t>, D. N. </a:t>
            </a:r>
            <a:r>
              <a:rPr lang="en-US" dirty="0" err="1"/>
              <a:t>Pratiwi</a:t>
            </a:r>
            <a:r>
              <a:rPr lang="en-US" dirty="0"/>
              <a:t>, S. A. </a:t>
            </a:r>
            <a:r>
              <a:rPr lang="en-US" dirty="0" err="1"/>
              <a:t>Damanik</a:t>
            </a:r>
            <a:r>
              <a:rPr lang="en-US" dirty="0"/>
              <a:t>, and J. </a:t>
            </a:r>
            <a:r>
              <a:rPr lang="en-US" dirty="0" err="1"/>
              <a:t>Pasaribu</a:t>
            </a:r>
            <a:r>
              <a:rPr lang="en-US" dirty="0"/>
              <a:t>, “Mobile game testing: Case study of a puzzle game genre,” Proc. 2015 Int. Conf. </a:t>
            </a:r>
            <a:r>
              <a:rPr lang="en-US" dirty="0" err="1"/>
              <a:t>Autom</a:t>
            </a:r>
            <a:r>
              <a:rPr lang="en-US" dirty="0"/>
              <a:t>. </a:t>
            </a:r>
            <a:r>
              <a:rPr lang="en-US" dirty="0" err="1"/>
              <a:t>Cogn</a:t>
            </a:r>
            <a:r>
              <a:rPr lang="en-US" dirty="0"/>
              <a:t>. Sci. Opt. Micro Electro-Mechanical Syst. Inf. Technol. ICACOMIT 2015, pp. 145–149, 2016, </a:t>
            </a:r>
            <a:r>
              <a:rPr lang="en-US" dirty="0" err="1"/>
              <a:t>doi</a:t>
            </a:r>
            <a:r>
              <a:rPr lang="en-US" dirty="0"/>
              <a:t>: 10.1109/ICACOMIT.2015.7440194.</a:t>
            </a:r>
          </a:p>
          <a:p>
            <a:pPr marL="0" indent="0">
              <a:buNone/>
            </a:pPr>
            <a:r>
              <a:rPr lang="en-US" dirty="0"/>
              <a:t>[8]	S. </a:t>
            </a:r>
            <a:r>
              <a:rPr lang="en-US" dirty="0" err="1"/>
              <a:t>Iftikhar</a:t>
            </a:r>
            <a:r>
              <a:rPr lang="en-US" dirty="0"/>
              <a:t>, M. Z. Iqbal, M. U. Khan, and W. Mahmood, “An automated model based testing approach for platform games,” in 2015 ACM/IEEE 18th International Conference on Model Driven Engineering Languages and Systems (MODELS), 2015, pp. 426–435, </a:t>
            </a:r>
            <a:r>
              <a:rPr lang="en-US" dirty="0" err="1"/>
              <a:t>doi</a:t>
            </a:r>
            <a:r>
              <a:rPr lang="en-US" dirty="0"/>
              <a:t>: 10.1109/MODELS.2015.7338274.</a:t>
            </a:r>
          </a:p>
          <a:p>
            <a:pPr marL="0" indent="0">
              <a:buNone/>
            </a:pPr>
            <a:r>
              <a:rPr lang="en-US" dirty="0"/>
              <a:t>[9]	D. Lin, C. P. </a:t>
            </a:r>
            <a:r>
              <a:rPr lang="en-US" dirty="0" err="1"/>
              <a:t>Bezemer</a:t>
            </a:r>
            <a:r>
              <a:rPr lang="en-US" dirty="0"/>
              <a:t>, and A. E. Hassan, “Identifying gameplay videos that exhibit bugs in computer games,” </a:t>
            </a:r>
            <a:r>
              <a:rPr lang="en-US" dirty="0" err="1"/>
              <a:t>Empir</a:t>
            </a:r>
            <a:r>
              <a:rPr lang="en-US" dirty="0"/>
              <a:t>. </a:t>
            </a:r>
            <a:r>
              <a:rPr lang="en-US" dirty="0" err="1"/>
              <a:t>Softw</a:t>
            </a:r>
            <a:r>
              <a:rPr lang="en-US" dirty="0"/>
              <a:t>. Eng., vol. 24, no. 6, pp. 4006–4033, 2019, </a:t>
            </a:r>
            <a:r>
              <a:rPr lang="en-US" dirty="0" err="1"/>
              <a:t>doi</a:t>
            </a:r>
            <a:r>
              <a:rPr lang="en-US" dirty="0"/>
              <a:t>: 10.1007/s10664-019-09733-6.</a:t>
            </a:r>
          </a:p>
          <a:p>
            <a:pPr marL="0" indent="0">
              <a:buNone/>
            </a:pPr>
            <a:r>
              <a:rPr lang="en-US" dirty="0"/>
              <a:t>[10]	C. Lewis, J. Whitehead, and N. </a:t>
            </a:r>
            <a:r>
              <a:rPr lang="en-US" dirty="0" err="1"/>
              <a:t>Wardrip-Fruin</a:t>
            </a:r>
            <a:r>
              <a:rPr lang="en-US" dirty="0"/>
              <a:t>, “What went wrong: A taxonomy of video game bugs,” FDG 2010 - Proc. 5th Int. Conf. Found. Digit. Games, pp. 108–115, 2010, </a:t>
            </a:r>
            <a:r>
              <a:rPr lang="en-US" dirty="0" err="1"/>
              <a:t>doi</a:t>
            </a:r>
            <a:r>
              <a:rPr lang="en-US" dirty="0"/>
              <a:t>: 10.1145/1822348.1822363.</a:t>
            </a:r>
          </a:p>
          <a:p>
            <a:pPr marL="0" indent="0">
              <a:buNone/>
            </a:pPr>
            <a:r>
              <a:rPr lang="en-US" dirty="0"/>
              <a:t>[11]	A. Truelove, E. S. de Almeida, and I. Ahmed, “We’ll Fix It in Post: What Do Bug Fixes in Video Game Update Notes Tell Us?,” in 2021 IEEE/ACM 43rd International Conference on Software Engineering (ICSE), 2021, pp. 736–747, </a:t>
            </a:r>
            <a:r>
              <a:rPr lang="en-US" dirty="0" err="1"/>
              <a:t>doi</a:t>
            </a:r>
            <a:r>
              <a:rPr lang="en-US" dirty="0"/>
              <a:t>: 10.1109/ICSE43902.2021.00073.</a:t>
            </a:r>
          </a:p>
          <a:p>
            <a:endParaRPr lang="en-US"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41</a:t>
            </a:fld>
            <a:endParaRPr lang="en-US"/>
          </a:p>
        </p:txBody>
      </p:sp>
    </p:spTree>
    <p:extLst>
      <p:ext uri="{BB962C8B-B14F-4D97-AF65-F5344CB8AC3E}">
        <p14:creationId xmlns:p14="http://schemas.microsoft.com/office/powerpoint/2010/main" val="18527949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en-US" sz="1800" dirty="0"/>
              <a:t>[12]	S. </a:t>
            </a:r>
            <a:r>
              <a:rPr lang="en-US" sz="1800" dirty="0" err="1"/>
              <a:t>Varvaressos</a:t>
            </a:r>
            <a:r>
              <a:rPr lang="en-US" sz="1800" dirty="0"/>
              <a:t>, K. Lavoie, A. B. </a:t>
            </a:r>
            <a:r>
              <a:rPr lang="en-US" sz="1800" dirty="0" err="1"/>
              <a:t>Massé</a:t>
            </a:r>
            <a:r>
              <a:rPr lang="en-US" sz="1800" dirty="0"/>
              <a:t>, S. </a:t>
            </a:r>
            <a:r>
              <a:rPr lang="en-US" sz="1800" dirty="0" err="1"/>
              <a:t>Gaboury</a:t>
            </a:r>
            <a:r>
              <a:rPr lang="en-US" sz="1800" dirty="0"/>
              <a:t>, and S. </a:t>
            </a:r>
            <a:r>
              <a:rPr lang="en-US" sz="1800" dirty="0" err="1"/>
              <a:t>Hallé</a:t>
            </a:r>
            <a:r>
              <a:rPr lang="en-US" sz="1800" dirty="0"/>
              <a:t>, “Automated Bug Finding in Video Games: A Case Study for Runtime Monitoring,” in 2014 IEEE Seventh International Conference on Software Testing, Verification and Validation, 2014, pp. 143–152, </a:t>
            </a:r>
            <a:r>
              <a:rPr lang="en-US" sz="1800" dirty="0" err="1"/>
              <a:t>doi</a:t>
            </a:r>
            <a:r>
              <a:rPr lang="en-US" sz="1800" dirty="0"/>
              <a:t>: 10.1109/ICST.2014.27.</a:t>
            </a:r>
          </a:p>
          <a:p>
            <a:pPr marL="0" indent="0">
              <a:buNone/>
            </a:pPr>
            <a:r>
              <a:rPr lang="en-US" sz="1800" dirty="0"/>
              <a:t>[13]	D. Pagano and W. </a:t>
            </a:r>
            <a:r>
              <a:rPr lang="en-US" sz="1800" dirty="0" err="1"/>
              <a:t>Maalej</a:t>
            </a:r>
            <a:r>
              <a:rPr lang="en-US" sz="1800" dirty="0"/>
              <a:t>, “User feedback in the </a:t>
            </a:r>
            <a:r>
              <a:rPr lang="en-US" sz="1800" dirty="0" err="1"/>
              <a:t>appstore</a:t>
            </a:r>
            <a:r>
              <a:rPr lang="en-US" sz="1800" dirty="0"/>
              <a:t>: An empirical study,” in 2013 21st IEEE International Requirements Engineering Conference (RE), 2013, pp. 125–134, </a:t>
            </a:r>
            <a:r>
              <a:rPr lang="en-US" sz="1800" dirty="0" err="1"/>
              <a:t>doi</a:t>
            </a:r>
            <a:r>
              <a:rPr lang="en-US" sz="1800" dirty="0"/>
              <a:t>: 10.1109/RE.2013.6636712.</a:t>
            </a:r>
          </a:p>
          <a:p>
            <a:pPr marL="0" indent="0">
              <a:buNone/>
            </a:pPr>
            <a:r>
              <a:rPr lang="en-US" sz="1800" dirty="0"/>
              <a:t>[14]	Y. Liu, Y. Li, Y. </a:t>
            </a:r>
            <a:r>
              <a:rPr lang="en-US" sz="1800" dirty="0" err="1"/>
              <a:t>Guo</a:t>
            </a:r>
            <a:r>
              <a:rPr lang="en-US" sz="1800" dirty="0"/>
              <a:t>, and M. Zhang, “Stratify Mobile App Reviews: E-LDA Model Based on Hot ‘Entity’ Discovery,” in 2016 12th International Conference on Signal-Image Technology &amp; Internet-Based Systems (SITIS), 2016, pp. 581–588, </a:t>
            </a:r>
            <a:r>
              <a:rPr lang="en-US" sz="1800" dirty="0" err="1"/>
              <a:t>doi</a:t>
            </a:r>
            <a:r>
              <a:rPr lang="en-US" sz="1800" dirty="0"/>
              <a:t>: 10.1109/SITIS.2016.97.</a:t>
            </a:r>
          </a:p>
          <a:p>
            <a:endParaRPr lang="en-US" sz="1800"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42</a:t>
            </a:fld>
            <a:endParaRPr lang="en-US"/>
          </a:p>
        </p:txBody>
      </p:sp>
    </p:spTree>
    <p:extLst>
      <p:ext uri="{BB962C8B-B14F-4D97-AF65-F5344CB8AC3E}">
        <p14:creationId xmlns:p14="http://schemas.microsoft.com/office/powerpoint/2010/main" val="4241224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Gaming Reviews</a:t>
            </a:r>
            <a:endParaRPr lang="en-US" dirty="0"/>
          </a:p>
        </p:txBody>
      </p:sp>
      <p:pic>
        <p:nvPicPr>
          <p:cNvPr id="7" name="Content Placeholder 6"/>
          <p:cNvPicPr>
            <a:picLocks noGrp="1" noChangeAspect="1"/>
          </p:cNvPicPr>
          <p:nvPr>
            <p:ph idx="1"/>
          </p:nvPr>
        </p:nvPicPr>
        <p:blipFill>
          <a:blip r:embed="rId2"/>
          <a:stretch>
            <a:fillRect/>
          </a:stretch>
        </p:blipFill>
        <p:spPr>
          <a:xfrm>
            <a:off x="1752600" y="1676400"/>
            <a:ext cx="5365166" cy="4053681"/>
          </a:xfrm>
          <a:prstGeom prst="rect">
            <a:avLst/>
          </a:prstGeom>
        </p:spPr>
      </p:pic>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5</a:t>
            </a:fld>
            <a:endParaRPr lang="en-US" dirty="0"/>
          </a:p>
        </p:txBody>
      </p:sp>
    </p:spTree>
    <p:extLst>
      <p:ext uri="{BB962C8B-B14F-4D97-AF65-F5344CB8AC3E}">
        <p14:creationId xmlns:p14="http://schemas.microsoft.com/office/powerpoint/2010/main" val="2651724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3618"/>
            <a:ext cx="8229600" cy="1143000"/>
          </a:xfrm>
        </p:spPr>
        <p:txBody>
          <a:bodyPr>
            <a:normAutofit fontScale="90000"/>
          </a:bodyPr>
          <a:lstStyle/>
          <a:p>
            <a:r>
              <a:rPr lang="en-US" dirty="0" smtClean="0"/>
              <a:t>Review example of </a:t>
            </a:r>
            <a:r>
              <a:rPr lang="en-US" dirty="0"/>
              <a:t>EAG(Early </a:t>
            </a:r>
            <a:r>
              <a:rPr lang="en-US" dirty="0" smtClean="0"/>
              <a:t>Access Games</a:t>
            </a:r>
            <a:r>
              <a:rPr lang="en-US" dirty="0"/>
              <a:t>) on STEAM ENGINE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133600"/>
            <a:ext cx="6325302" cy="3244268"/>
          </a:xfrm>
        </p:spPr>
      </p:pic>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6</a:t>
            </a:fld>
            <a:endParaRPr lang="en-US" dirty="0"/>
          </a:p>
        </p:txBody>
      </p:sp>
    </p:spTree>
    <p:extLst>
      <p:ext uri="{BB962C8B-B14F-4D97-AF65-F5344CB8AC3E}">
        <p14:creationId xmlns:p14="http://schemas.microsoft.com/office/powerpoint/2010/main" val="3527634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sz="2000" dirty="0"/>
              <a:t>The steadily increasing popularity of computer games has led to the rise of a multi-billion-dollar </a:t>
            </a:r>
            <a:r>
              <a:rPr lang="en-US" sz="2000" dirty="0" smtClean="0"/>
              <a:t>industry.</a:t>
            </a:r>
          </a:p>
          <a:p>
            <a:pPr algn="just"/>
            <a:r>
              <a:rPr lang="en-US" sz="2000" dirty="0" smtClean="0"/>
              <a:t>Prior </a:t>
            </a:r>
            <a:r>
              <a:rPr lang="en-US" sz="2000" dirty="0"/>
              <a:t>studies show that gamers are extremely hard to please, making the quality </a:t>
            </a:r>
            <a:r>
              <a:rPr lang="en-US" sz="2000" dirty="0" smtClean="0"/>
              <a:t>games </a:t>
            </a:r>
            <a:r>
              <a:rPr lang="en-US" sz="2000" dirty="0"/>
              <a:t>an </a:t>
            </a:r>
            <a:r>
              <a:rPr lang="en-US" sz="2000" dirty="0" smtClean="0"/>
              <a:t>important issue.</a:t>
            </a:r>
          </a:p>
          <a:p>
            <a:pPr algn="just"/>
            <a:r>
              <a:rPr lang="en-US" sz="2000" dirty="0" smtClean="0"/>
              <a:t>Reviews </a:t>
            </a:r>
            <a:r>
              <a:rPr lang="en-US" sz="2000" dirty="0"/>
              <a:t>can </a:t>
            </a:r>
            <a:r>
              <a:rPr lang="en-US" sz="2000" b="1" dirty="0"/>
              <a:t>make </a:t>
            </a:r>
            <a:r>
              <a:rPr lang="en-US" sz="2000" b="1" dirty="0" smtClean="0"/>
              <a:t>or break </a:t>
            </a:r>
            <a:r>
              <a:rPr lang="en-US" sz="2000" b="1" dirty="0"/>
              <a:t>a </a:t>
            </a:r>
            <a:r>
              <a:rPr lang="en-US" sz="2000" b="1" dirty="0" smtClean="0"/>
              <a:t>game [5]</a:t>
            </a:r>
            <a:r>
              <a:rPr lang="en-US" sz="2000" dirty="0" smtClean="0"/>
              <a:t>, </a:t>
            </a:r>
            <a:r>
              <a:rPr lang="en-US" sz="2000" dirty="0"/>
              <a:t>as other potential buyers often base their purchasing decisions on the reviews of a game</a:t>
            </a:r>
            <a:r>
              <a:rPr lang="en-US" sz="2000" dirty="0" smtClean="0"/>
              <a:t>.</a:t>
            </a:r>
          </a:p>
          <a:p>
            <a:pPr algn="just"/>
            <a:r>
              <a:rPr lang="en-US" sz="2000" dirty="0"/>
              <a:t>Bugs that persist into releases of video games can have </a:t>
            </a:r>
            <a:r>
              <a:rPr lang="en-US" sz="2000" b="1" dirty="0"/>
              <a:t>negative impacts </a:t>
            </a:r>
            <a:r>
              <a:rPr lang="en-US" sz="2000" dirty="0"/>
              <a:t>on </a:t>
            </a:r>
            <a:r>
              <a:rPr lang="en-US" sz="2000" dirty="0" smtClean="0"/>
              <a:t>both developers </a:t>
            </a:r>
            <a:r>
              <a:rPr lang="en-US" sz="2000" dirty="0"/>
              <a:t>and </a:t>
            </a:r>
            <a:r>
              <a:rPr lang="en-US" sz="2000" dirty="0" smtClean="0"/>
              <a:t>users.</a:t>
            </a:r>
          </a:p>
          <a:p>
            <a:pPr algn="just"/>
            <a:r>
              <a:rPr lang="en-US" sz="2000" dirty="0"/>
              <a:t>Studying </a:t>
            </a:r>
            <a:r>
              <a:rPr lang="en-US" sz="2000" b="1" dirty="0"/>
              <a:t>gamer reviews </a:t>
            </a:r>
            <a:r>
              <a:rPr lang="en-US" sz="2000" dirty="0"/>
              <a:t>help developers better understand the concerns and further improve the user perceived quality.</a:t>
            </a:r>
          </a:p>
          <a:p>
            <a:pPr marL="0" indent="0" algn="just">
              <a:buNone/>
            </a:pPr>
            <a:endParaRPr lang="en-US" sz="2000" b="1" dirty="0" smtClean="0"/>
          </a:p>
        </p:txBody>
      </p:sp>
      <p:sp>
        <p:nvSpPr>
          <p:cNvPr id="5" name="Slide Number Placeholder 4"/>
          <p:cNvSpPr>
            <a:spLocks noGrp="1"/>
          </p:cNvSpPr>
          <p:nvPr>
            <p:ph type="sldNum" sz="quarter" idx="12"/>
          </p:nvPr>
        </p:nvSpPr>
        <p:spPr/>
        <p:txBody>
          <a:bodyPr/>
          <a:lstStyle/>
          <a:p>
            <a:fld id="{455776AC-4C38-4B11-8F6F-86E3449187BD}" type="slidenum">
              <a:rPr lang="en-US" smtClean="0"/>
              <a:t>7</a:t>
            </a:fld>
            <a:endParaRPr lang="en-US" dirty="0"/>
          </a:p>
        </p:txBody>
      </p:sp>
      <p:sp>
        <p:nvSpPr>
          <p:cNvPr id="6" name="Date Placeholder 5"/>
          <p:cNvSpPr>
            <a:spLocks noGrp="1"/>
          </p:cNvSpPr>
          <p:nvPr>
            <p:ph type="dt" sz="half" idx="10"/>
          </p:nvPr>
        </p:nvSpPr>
        <p:spPr/>
        <p:txBody>
          <a:bodyPr/>
          <a:lstStyle/>
          <a:p>
            <a:fld id="{B4BD5825-E33A-4B7C-9580-23719C79F197}" type="datetime1">
              <a:rPr lang="en-US" smtClean="0"/>
              <a:t>7/1/2022</a:t>
            </a:fld>
            <a:endParaRPr lang="en-US" dirty="0"/>
          </a:p>
        </p:txBody>
      </p:sp>
    </p:spTree>
    <p:extLst>
      <p:ext uri="{BB962C8B-B14F-4D97-AF65-F5344CB8AC3E}">
        <p14:creationId xmlns:p14="http://schemas.microsoft.com/office/powerpoint/2010/main" val="4086532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lgn="just"/>
            <a:endParaRPr lang="en-US" sz="2400" dirty="0" smtClean="0"/>
          </a:p>
          <a:p>
            <a:pPr algn="just"/>
            <a:endParaRPr lang="en-US" sz="2400" dirty="0" smtClean="0"/>
          </a:p>
          <a:p>
            <a:pPr algn="just"/>
            <a:endParaRPr lang="en-US" sz="2400" dirty="0"/>
          </a:p>
          <a:p>
            <a:pPr algn="just"/>
            <a:endParaRPr lang="en-US"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dirty="0"/>
          </a:p>
        </p:txBody>
      </p:sp>
      <p:sp>
        <p:nvSpPr>
          <p:cNvPr id="6" name="Slide Number Placeholder 5"/>
          <p:cNvSpPr>
            <a:spLocks noGrp="1"/>
          </p:cNvSpPr>
          <p:nvPr>
            <p:ph type="sldNum" sz="quarter" idx="12"/>
          </p:nvPr>
        </p:nvSpPr>
        <p:spPr/>
        <p:txBody>
          <a:bodyPr/>
          <a:lstStyle/>
          <a:p>
            <a:fld id="{455776AC-4C38-4B11-8F6F-86E3449187BD}" type="slidenum">
              <a:rPr lang="en-US" smtClean="0"/>
              <a:t>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1417638"/>
            <a:ext cx="4762500" cy="4533900"/>
          </a:xfrm>
          <a:prstGeom prst="rect">
            <a:avLst/>
          </a:prstGeom>
        </p:spPr>
      </p:pic>
    </p:spTree>
    <p:extLst>
      <p:ext uri="{BB962C8B-B14F-4D97-AF65-F5344CB8AC3E}">
        <p14:creationId xmlns:p14="http://schemas.microsoft.com/office/powerpoint/2010/main" val="1247707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Methodology</a:t>
            </a:r>
            <a:endParaRPr lang="en-US" dirty="0"/>
          </a:p>
        </p:txBody>
      </p:sp>
      <p:sp>
        <p:nvSpPr>
          <p:cNvPr id="4" name="Date Placeholder 3"/>
          <p:cNvSpPr>
            <a:spLocks noGrp="1"/>
          </p:cNvSpPr>
          <p:nvPr>
            <p:ph type="dt" sz="half" idx="10"/>
          </p:nvPr>
        </p:nvSpPr>
        <p:spPr/>
        <p:txBody>
          <a:bodyPr/>
          <a:lstStyle/>
          <a:p>
            <a:fld id="{0DF1203F-B3B6-4D73-8F0F-2F9E00B78342}" type="datetime1">
              <a:rPr lang="en-US" smtClean="0"/>
              <a:t>7/1/2022</a:t>
            </a:fld>
            <a:endParaRPr lang="en-US"/>
          </a:p>
        </p:txBody>
      </p:sp>
      <p:sp>
        <p:nvSpPr>
          <p:cNvPr id="5" name="Footer Placeholder 4"/>
          <p:cNvSpPr>
            <a:spLocks noGrp="1"/>
          </p:cNvSpPr>
          <p:nvPr>
            <p:ph type="ftr" sz="quarter" idx="11"/>
          </p:nvPr>
        </p:nvSpPr>
        <p:spPr/>
        <p:txBody>
          <a:bodyPr/>
          <a:lstStyle/>
          <a:p>
            <a:r>
              <a:rPr lang="en-US" smtClean="0"/>
              <a:t>MS Proposal Defense</a:t>
            </a:r>
            <a:endParaRPr lang="en-US"/>
          </a:p>
        </p:txBody>
      </p:sp>
      <p:sp>
        <p:nvSpPr>
          <p:cNvPr id="6" name="Slide Number Placeholder 5"/>
          <p:cNvSpPr>
            <a:spLocks noGrp="1"/>
          </p:cNvSpPr>
          <p:nvPr>
            <p:ph type="sldNum" sz="quarter" idx="12"/>
          </p:nvPr>
        </p:nvSpPr>
        <p:spPr/>
        <p:txBody>
          <a:bodyPr/>
          <a:lstStyle/>
          <a:p>
            <a:fld id="{455776AC-4C38-4B11-8F6F-86E3449187BD}" type="slidenum">
              <a:rPr lang="en-US" smtClean="0"/>
              <a:t>9</a:t>
            </a:fld>
            <a:endParaRPr lang="en-US"/>
          </a:p>
        </p:txBody>
      </p:sp>
      <p:sp>
        <p:nvSpPr>
          <p:cNvPr id="11" name="Rectangle 10"/>
          <p:cNvSpPr/>
          <p:nvPr/>
        </p:nvSpPr>
        <p:spPr>
          <a:xfrm>
            <a:off x="315191" y="2628900"/>
            <a:ext cx="1524000" cy="1906588"/>
          </a:xfrm>
          <a:prstGeom prst="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latin typeface="Times New Roman" panose="02020603050405020304" pitchFamily="18" charset="0"/>
                <a:cs typeface="Times New Roman" panose="02020603050405020304" pitchFamily="18" charset="0"/>
              </a:rPr>
              <a:t>Defining objectives of</a:t>
            </a:r>
          </a:p>
          <a:p>
            <a:pPr algn="just"/>
            <a:r>
              <a:rPr lang="en-US" sz="1400" dirty="0">
                <a:solidFill>
                  <a:schemeClr val="tx1"/>
                </a:solidFill>
                <a:latin typeface="Times New Roman" panose="02020603050405020304" pitchFamily="18" charset="0"/>
                <a:cs typeface="Times New Roman" panose="02020603050405020304" pitchFamily="18" charset="0"/>
              </a:rPr>
              <a:t>the solution</a:t>
            </a:r>
          </a:p>
        </p:txBody>
      </p:sp>
      <p:sp>
        <p:nvSpPr>
          <p:cNvPr id="12" name="Right Arrow 11"/>
          <p:cNvSpPr/>
          <p:nvPr/>
        </p:nvSpPr>
        <p:spPr>
          <a:xfrm>
            <a:off x="1981200" y="3423805"/>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13589" y="2590800"/>
            <a:ext cx="1524000" cy="1906588"/>
          </a:xfrm>
          <a:prstGeom prst="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Times New Roman" panose="02020603050405020304" pitchFamily="18" charset="0"/>
                <a:cs typeface="Times New Roman" panose="02020603050405020304" pitchFamily="18" charset="0"/>
              </a:rPr>
              <a:t>Design and</a:t>
            </a:r>
          </a:p>
          <a:p>
            <a:r>
              <a:rPr lang="en-US" sz="1400" dirty="0">
                <a:solidFill>
                  <a:schemeClr val="tx1"/>
                </a:solidFill>
                <a:latin typeface="Times New Roman" panose="02020603050405020304" pitchFamily="18" charset="0"/>
                <a:cs typeface="Times New Roman" panose="02020603050405020304" pitchFamily="18" charset="0"/>
              </a:rPr>
              <a:t>development of the </a:t>
            </a:r>
            <a:r>
              <a:rPr lang="en-US" sz="1400" dirty="0" smtClean="0">
                <a:solidFill>
                  <a:schemeClr val="tx1"/>
                </a:solidFill>
                <a:latin typeface="Times New Roman" panose="02020603050405020304" pitchFamily="18" charset="0"/>
                <a:cs typeface="Times New Roman" panose="02020603050405020304" pitchFamily="18" charset="0"/>
              </a:rPr>
              <a:t>multiple deep learning model </a:t>
            </a:r>
            <a:r>
              <a:rPr lang="en-US" sz="1400" dirty="0">
                <a:solidFill>
                  <a:schemeClr val="tx1"/>
                </a:solidFill>
                <a:latin typeface="Times New Roman" panose="02020603050405020304" pitchFamily="18" charset="0"/>
                <a:cs typeface="Times New Roman" panose="02020603050405020304" pitchFamily="18" charset="0"/>
              </a:rPr>
              <a:t>for </a:t>
            </a:r>
            <a:r>
              <a:rPr lang="en-US" sz="1400" dirty="0" smtClean="0">
                <a:solidFill>
                  <a:schemeClr val="tx1"/>
                </a:solidFill>
                <a:latin typeface="Times New Roman" panose="02020603050405020304" pitchFamily="18" charset="0"/>
                <a:cs typeface="Times New Roman" panose="02020603050405020304" pitchFamily="18" charset="0"/>
              </a:rPr>
              <a:t>multi-label classification model of reviews</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6" name="Right Arrow 15"/>
          <p:cNvSpPr/>
          <p:nvPr/>
        </p:nvSpPr>
        <p:spPr>
          <a:xfrm>
            <a:off x="6553200" y="3423805"/>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239000" y="2590800"/>
            <a:ext cx="1524000" cy="1906588"/>
          </a:xfrm>
          <a:prstGeom prst="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Times New Roman" panose="02020603050405020304" pitchFamily="18" charset="0"/>
                <a:cs typeface="Times New Roman" panose="02020603050405020304" pitchFamily="18" charset="0"/>
              </a:rPr>
              <a:t>Evaluation of the</a:t>
            </a:r>
          </a:p>
          <a:p>
            <a:r>
              <a:rPr lang="en-US" sz="1400" dirty="0">
                <a:solidFill>
                  <a:schemeClr val="tx1"/>
                </a:solidFill>
                <a:latin typeface="Times New Roman" panose="02020603050405020304" pitchFamily="18" charset="0"/>
                <a:cs typeface="Times New Roman" panose="02020603050405020304" pitchFamily="18" charset="0"/>
              </a:rPr>
              <a:t>proposed approach</a:t>
            </a:r>
          </a:p>
          <a:p>
            <a:r>
              <a:rPr lang="en-US" sz="1400" dirty="0">
                <a:solidFill>
                  <a:schemeClr val="tx1"/>
                </a:solidFill>
                <a:latin typeface="Times New Roman" panose="02020603050405020304" pitchFamily="18" charset="0"/>
                <a:cs typeface="Times New Roman" panose="02020603050405020304" pitchFamily="18" charset="0"/>
              </a:rPr>
              <a:t>to determine its</a:t>
            </a:r>
          </a:p>
          <a:p>
            <a:r>
              <a:rPr lang="en-US" sz="1400" dirty="0">
                <a:solidFill>
                  <a:schemeClr val="tx1"/>
                </a:solidFill>
                <a:latin typeface="Times New Roman" panose="02020603050405020304" pitchFamily="18" charset="0"/>
                <a:cs typeface="Times New Roman" panose="02020603050405020304" pitchFamily="18" charset="0"/>
              </a:rPr>
              <a:t>applicability in the</a:t>
            </a:r>
          </a:p>
          <a:p>
            <a:r>
              <a:rPr lang="en-US" sz="1400" dirty="0">
                <a:solidFill>
                  <a:schemeClr val="tx1"/>
                </a:solidFill>
                <a:latin typeface="Times New Roman" panose="02020603050405020304" pitchFamily="18" charset="0"/>
                <a:cs typeface="Times New Roman" panose="02020603050405020304" pitchFamily="18" charset="0"/>
              </a:rPr>
              <a:t>context of real world mobile applications</a:t>
            </a:r>
          </a:p>
        </p:txBody>
      </p:sp>
      <p:sp>
        <p:nvSpPr>
          <p:cNvPr id="19" name="Rectangle 18"/>
          <p:cNvSpPr/>
          <p:nvPr/>
        </p:nvSpPr>
        <p:spPr>
          <a:xfrm>
            <a:off x="2556165" y="2590800"/>
            <a:ext cx="1524000" cy="1906588"/>
          </a:xfrm>
          <a:prstGeom prst="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latin typeface="Times New Roman" panose="02020603050405020304" pitchFamily="18" charset="0"/>
                <a:cs typeface="Times New Roman" panose="02020603050405020304" pitchFamily="18" charset="0"/>
              </a:rPr>
              <a:t>Literature Review </a:t>
            </a:r>
            <a:r>
              <a:rPr lang="en-US" sz="1400" dirty="0" smtClean="0">
                <a:solidFill>
                  <a:schemeClr val="tx1"/>
                </a:solidFill>
                <a:latin typeface="Times New Roman" panose="02020603050405020304" pitchFamily="18" charset="0"/>
                <a:cs typeface="Times New Roman" panose="02020603050405020304" pitchFamily="18" charset="0"/>
              </a:rPr>
              <a:t>for research </a:t>
            </a:r>
            <a:r>
              <a:rPr lang="en-US" sz="1400" dirty="0">
                <a:solidFill>
                  <a:schemeClr val="tx1"/>
                </a:solidFill>
                <a:latin typeface="Times New Roman" panose="02020603050405020304" pitchFamily="18" charset="0"/>
                <a:cs typeface="Times New Roman" panose="02020603050405020304" pitchFamily="18" charset="0"/>
              </a:rPr>
              <a:t>gap</a:t>
            </a:r>
          </a:p>
          <a:p>
            <a:pPr algn="just"/>
            <a:r>
              <a:rPr lang="en-US" sz="1400" dirty="0">
                <a:solidFill>
                  <a:schemeClr val="tx1"/>
                </a:solidFill>
                <a:latin typeface="Times New Roman" panose="02020603050405020304" pitchFamily="18" charset="0"/>
                <a:cs typeface="Times New Roman" panose="02020603050405020304" pitchFamily="18" charset="0"/>
              </a:rPr>
              <a:t>analysis and</a:t>
            </a:r>
          </a:p>
          <a:p>
            <a:pPr algn="just"/>
            <a:r>
              <a:rPr lang="en-US" sz="1400" dirty="0">
                <a:solidFill>
                  <a:schemeClr val="tx1"/>
                </a:solidFill>
                <a:latin typeface="Times New Roman" panose="02020603050405020304" pitchFamily="18" charset="0"/>
                <a:cs typeface="Times New Roman" panose="02020603050405020304" pitchFamily="18" charset="0"/>
              </a:rPr>
              <a:t>construction of an</a:t>
            </a:r>
          </a:p>
          <a:p>
            <a:pPr algn="just"/>
            <a:r>
              <a:rPr lang="en-US" sz="1400" dirty="0">
                <a:solidFill>
                  <a:schemeClr val="tx1"/>
                </a:solidFill>
                <a:latin typeface="Times New Roman" panose="02020603050405020304" pitchFamily="18" charset="0"/>
                <a:cs typeface="Times New Roman" panose="02020603050405020304" pitchFamily="18" charset="0"/>
              </a:rPr>
              <a:t>initial list of</a:t>
            </a:r>
          </a:p>
          <a:p>
            <a:pPr algn="just"/>
            <a:r>
              <a:rPr lang="en-US" sz="1400" dirty="0">
                <a:solidFill>
                  <a:schemeClr val="tx1"/>
                </a:solidFill>
                <a:latin typeface="Times New Roman" panose="02020603050405020304" pitchFamily="18" charset="0"/>
                <a:cs typeface="Times New Roman" panose="02020603050405020304" pitchFamily="18" charset="0"/>
              </a:rPr>
              <a:t>evaluation factors</a:t>
            </a:r>
          </a:p>
        </p:txBody>
      </p:sp>
      <p:sp>
        <p:nvSpPr>
          <p:cNvPr id="20" name="Right Arrow 19"/>
          <p:cNvSpPr/>
          <p:nvPr/>
        </p:nvSpPr>
        <p:spPr>
          <a:xfrm>
            <a:off x="4201825" y="34290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992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3004</TotalTime>
  <Words>3098</Words>
  <Application>Microsoft Office PowerPoint</Application>
  <PresentationFormat>On-screen Show (4:3)</PresentationFormat>
  <Paragraphs>464</Paragraphs>
  <Slides>42</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Georgia</vt:lpstr>
      <vt:lpstr>Symbol</vt:lpstr>
      <vt:lpstr>Times New Roman</vt:lpstr>
      <vt:lpstr>Office Theme</vt:lpstr>
      <vt:lpstr>Automated Bugs Identification Through Early Access Game Review Analytics On Game Distribution Platforms</vt:lpstr>
      <vt:lpstr>Research Background</vt:lpstr>
      <vt:lpstr>Motivation</vt:lpstr>
      <vt:lpstr>Motivation</vt:lpstr>
      <vt:lpstr>Gaming Reviews</vt:lpstr>
      <vt:lpstr>Review example of EAG(Early Access Games) on STEAM ENGINE</vt:lpstr>
      <vt:lpstr>Introduction</vt:lpstr>
      <vt:lpstr>Introduction</vt:lpstr>
      <vt:lpstr>Research Methodology</vt:lpstr>
      <vt:lpstr>Study Selection Procedure</vt:lpstr>
      <vt:lpstr>Research Objectives</vt:lpstr>
      <vt:lpstr>Research Questions</vt:lpstr>
      <vt:lpstr>Literature Review</vt:lpstr>
      <vt:lpstr>Literature Review</vt:lpstr>
      <vt:lpstr>Literature Review</vt:lpstr>
      <vt:lpstr>Problem Statement</vt:lpstr>
      <vt:lpstr>Game Reviews Dataset</vt:lpstr>
      <vt:lpstr>Game Reviews Dataset</vt:lpstr>
      <vt:lpstr>Dataset Labelling</vt:lpstr>
      <vt:lpstr>Game Reviews Labelled Dataset</vt:lpstr>
      <vt:lpstr>Pilot Studies</vt:lpstr>
      <vt:lpstr>1. RNN(Recurrent neural network)</vt:lpstr>
      <vt:lpstr>1. RNN(Recurrent neural network)</vt:lpstr>
      <vt:lpstr>2. LSTM(Long short-term memory)</vt:lpstr>
      <vt:lpstr>2. LSTM(Long short-term memory)</vt:lpstr>
      <vt:lpstr>3. CNN(Convolutional neural network)</vt:lpstr>
      <vt:lpstr>3. CNN(Convolutional neural network)</vt:lpstr>
      <vt:lpstr>Proposed Research Methodology</vt:lpstr>
      <vt:lpstr>Architecture Of The Proposed Approach</vt:lpstr>
      <vt:lpstr>Classification Process</vt:lpstr>
      <vt:lpstr>Generic process view of reviews classification approach</vt:lpstr>
      <vt:lpstr>LSTM Architecture</vt:lpstr>
      <vt:lpstr>Model Design</vt:lpstr>
      <vt:lpstr>Implementation and Evaluation</vt:lpstr>
      <vt:lpstr>Implementation and Evaluation</vt:lpstr>
      <vt:lpstr>Model Accuracy and Loss</vt:lpstr>
      <vt:lpstr>Research Contribution</vt:lpstr>
      <vt:lpstr>Limitation and future work</vt:lpstr>
      <vt:lpstr>Conclusion</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Naveed</dc:creator>
  <cp:lastModifiedBy>John Wick</cp:lastModifiedBy>
  <cp:revision>323</cp:revision>
  <dcterms:created xsi:type="dcterms:W3CDTF">2020-01-31T10:04:41Z</dcterms:created>
  <dcterms:modified xsi:type="dcterms:W3CDTF">2022-07-01T04:48:21Z</dcterms:modified>
</cp:coreProperties>
</file>