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99"/>
    <a:srgbClr val="66FF99"/>
    <a:srgbClr val="99FFCC"/>
    <a:srgbClr val="EDE46F"/>
    <a:srgbClr val="111111"/>
    <a:srgbClr val="F2D56A"/>
    <a:srgbClr val="F5C267"/>
    <a:srgbClr val="FF7C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1C2E9-0C56-4021-B96A-C25980463890}" type="datetimeFigureOut">
              <a:rPr lang="en-US" smtClean="0"/>
              <a:pPr/>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DC7086-E675-4D1E-B375-4C90E0EA47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DC7086-E675-4D1E-B375-4C90E0EA476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DC7086-E675-4D1E-B375-4C90E0EA47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EC520EA-A28C-4BE0-AE34-B6FC4FC56FE5}"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97C5-85FD-44CB-9A6D-436F245F7C7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520EA-A28C-4BE0-AE34-B6FC4FC56FE5}"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520EA-A28C-4BE0-AE34-B6FC4FC56FE5}" type="datetimeFigureOut">
              <a:rPr lang="en-US" smtClean="0"/>
              <a:pPr/>
              <a:t>11/6/2021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520EA-A28C-4BE0-AE34-B6FC4FC56FE5}"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C520EA-A28C-4BE0-AE34-B6FC4FC56FE5}"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520EA-A28C-4BE0-AE34-B6FC4FC56FE5}"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C520EA-A28C-4BE0-AE34-B6FC4FC56FE5}" type="datetimeFigureOut">
              <a:rPr lang="en-US" smtClean="0"/>
              <a:pPr/>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C520EA-A28C-4BE0-AE34-B6FC4FC56FE5}"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520EA-A28C-4BE0-AE34-B6FC4FC56FE5}"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397C5-85FD-44CB-9A6D-436F245F7C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C520EA-A28C-4BE0-AE34-B6FC4FC56FE5}"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97C5-85FD-44CB-9A6D-436F245F7C7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EC520EA-A28C-4BE0-AE34-B6FC4FC56FE5}" type="datetimeFigureOut">
              <a:rPr lang="en-US" smtClean="0"/>
              <a:pPr/>
              <a:t>11/6/2021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5C397C5-85FD-44CB-9A6D-436F245F7C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EC520EA-A28C-4BE0-AE34-B6FC4FC56FE5}" type="datetimeFigureOut">
              <a:rPr lang="en-US" smtClean="0"/>
              <a:pPr/>
              <a:t>11/6/2021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5C397C5-85FD-44CB-9A6D-436F245F7C7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Dream Catcher Wallpaper Hd - Галерија слика"/>
          <p:cNvPicPr>
            <a:picLocks noChangeAspect="1" noChangeArrowheads="1"/>
          </p:cNvPicPr>
          <p:nvPr/>
        </p:nvPicPr>
        <p:blipFill>
          <a:blip r:embed="rId2" cstate="print"/>
          <a:srcRect t="11111"/>
          <a:stretch>
            <a:fillRect/>
          </a:stretch>
        </p:blipFill>
        <p:spPr bwMode="auto">
          <a:xfrm>
            <a:off x="0" y="0"/>
            <a:ext cx="4314320" cy="6858000"/>
          </a:xfrm>
          <a:prstGeom prst="rect">
            <a:avLst/>
          </a:prstGeom>
          <a:noFill/>
        </p:spPr>
      </p:pic>
      <p:sp>
        <p:nvSpPr>
          <p:cNvPr id="4" name="TextBox 3"/>
          <p:cNvSpPr txBox="1"/>
          <p:nvPr/>
        </p:nvSpPr>
        <p:spPr>
          <a:xfrm>
            <a:off x="2819400" y="1828800"/>
            <a:ext cx="6781800" cy="2308324"/>
          </a:xfrm>
          <a:prstGeom prst="rect">
            <a:avLst/>
          </a:prstGeom>
          <a:noFill/>
          <a:scene3d>
            <a:camera prst="orthographicFront"/>
            <a:lightRig rig="threePt" dir="t"/>
          </a:scene3d>
          <a:sp3d>
            <a:bevelT/>
          </a:sp3d>
        </p:spPr>
        <p:txBody>
          <a:bodyPr wrap="square" rtlCol="0">
            <a:spAutoFit/>
          </a:bodyPr>
          <a:lstStyle/>
          <a:p>
            <a:pPr algn="ctr"/>
            <a:r>
              <a:rPr lang="en-US" sz="7200" b="1" dirty="0" smtClean="0">
                <a:solidFill>
                  <a:srgbClr val="FFCC66"/>
                </a:solidFill>
                <a:latin typeface="Ebrima" pitchFamily="2" charset="0"/>
                <a:ea typeface="Ebrima" pitchFamily="2" charset="0"/>
                <a:cs typeface="Ebrima" pitchFamily="2" charset="0"/>
              </a:rPr>
              <a:t>DREAM</a:t>
            </a:r>
            <a:r>
              <a:rPr lang="en-US" sz="7200" b="1" dirty="0" smtClean="0">
                <a:solidFill>
                  <a:srgbClr val="FF9999"/>
                </a:solidFill>
                <a:latin typeface="Ebrima" pitchFamily="2" charset="0"/>
                <a:ea typeface="Ebrima" pitchFamily="2" charset="0"/>
                <a:cs typeface="Ebrima" pitchFamily="2" charset="0"/>
              </a:rPr>
              <a:t> CATCHERS</a:t>
            </a:r>
            <a:endParaRPr lang="en-US" sz="7200" b="1" dirty="0">
              <a:solidFill>
                <a:srgbClr val="FF9999"/>
              </a:solidFill>
              <a:latin typeface="Ebrima" pitchFamily="2" charset="0"/>
              <a:ea typeface="Ebrima" pitchFamily="2" charset="0"/>
              <a:cs typeface="Ebrima" pitchFamily="2" charset="0"/>
            </a:endParaRPr>
          </a:p>
        </p:txBody>
      </p:sp>
      <p:sp>
        <p:nvSpPr>
          <p:cNvPr id="5" name="Rectangle 4"/>
          <p:cNvSpPr/>
          <p:nvPr/>
        </p:nvSpPr>
        <p:spPr>
          <a:xfrm>
            <a:off x="457200" y="6324600"/>
            <a:ext cx="8305800" cy="369332"/>
          </a:xfrm>
          <a:prstGeom prst="rect">
            <a:avLst/>
          </a:prstGeom>
          <a:ln w="19050">
            <a:solidFill>
              <a:schemeClr val="tx1">
                <a:lumMod val="65000"/>
              </a:schemeClr>
            </a:solidFill>
            <a:prstDash val="lgDash"/>
          </a:ln>
        </p:spPr>
        <p:txBody>
          <a:bodyPr wrap="square">
            <a:spAutoFit/>
          </a:bodyPr>
          <a:lstStyle/>
          <a:p>
            <a:pPr algn="ctr" fontAlgn="base"/>
            <a:r>
              <a:rPr lang="en-US" dirty="0" smtClean="0">
                <a:solidFill>
                  <a:schemeClr val="tx1">
                    <a:lumMod val="95000"/>
                  </a:schemeClr>
                </a:solidFill>
                <a:latin typeface="Eras Bold ITC" pitchFamily="34" charset="0"/>
              </a:rPr>
              <a:t>"</a:t>
            </a:r>
            <a:r>
              <a:rPr lang="en-US" dirty="0">
                <a:solidFill>
                  <a:schemeClr val="tx1">
                    <a:lumMod val="95000"/>
                  </a:schemeClr>
                </a:solidFill>
                <a:latin typeface="Eras Bold ITC" pitchFamily="34" charset="0"/>
              </a:rPr>
              <a:t>Don’t let someone else catch your dreams. You be the dream catcher</a:t>
            </a:r>
            <a:r>
              <a:rPr lang="en-US" dirty="0" smtClean="0">
                <a:solidFill>
                  <a:schemeClr val="tx1">
                    <a:lumMod val="95000"/>
                  </a:schemeClr>
                </a:solidFill>
                <a:latin typeface="Eras Bold ITC" pitchFamily="34" charset="0"/>
              </a:rPr>
              <a:t>."</a:t>
            </a:r>
            <a:endParaRPr lang="en-US" dirty="0">
              <a:solidFill>
                <a:schemeClr val="tx1">
                  <a:lumMod val="95000"/>
                </a:schemeClr>
              </a:solidFill>
              <a:latin typeface="Eras Bold ITC"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438400"/>
            <a:ext cx="8839200" cy="1708160"/>
          </a:xfrm>
          <a:prstGeom prst="rect">
            <a:avLst/>
          </a:prstGeom>
          <a:noFill/>
          <a:effectLst>
            <a:softEdge rad="635000"/>
          </a:effectLst>
        </p:spPr>
        <p:txBody>
          <a:bodyPr wrap="square" rtlCol="0">
            <a:spAutoFit/>
          </a:bodyPr>
          <a:lstStyle/>
          <a:p>
            <a:r>
              <a:rPr lang="en-US" sz="10500" b="1" dirty="0" smtClean="0">
                <a:solidFill>
                  <a:srgbClr val="FFCC66"/>
                </a:solidFill>
                <a:latin typeface="Eras Bold ITC" pitchFamily="34" charset="0"/>
                <a:ea typeface="Ebrima" pitchFamily="2" charset="0"/>
                <a:cs typeface="Ebrima" pitchFamily="2" charset="0"/>
              </a:rPr>
              <a:t>THANK YOU</a:t>
            </a:r>
            <a:endParaRPr lang="en-US" sz="10500" b="1" dirty="0">
              <a:solidFill>
                <a:srgbClr val="FFCC66"/>
              </a:solidFill>
              <a:latin typeface="Eras Bold ITC" pitchFamily="34" charset="0"/>
              <a:ea typeface="Ebrima" pitchFamily="2" charset="0"/>
              <a:cs typeface="Ebrima" pitchFamily="2" charset="0"/>
            </a:endParaRPr>
          </a:p>
        </p:txBody>
      </p:sp>
      <p:sp>
        <p:nvSpPr>
          <p:cNvPr id="3" name="TextBox 2"/>
          <p:cNvSpPr txBox="1"/>
          <p:nvPr/>
        </p:nvSpPr>
        <p:spPr>
          <a:xfrm>
            <a:off x="6453840" y="6211669"/>
            <a:ext cx="2690160" cy="646331"/>
          </a:xfrm>
          <a:prstGeom prst="rect">
            <a:avLst/>
          </a:prstGeom>
          <a:noFill/>
        </p:spPr>
        <p:txBody>
          <a:bodyPr wrap="none" rtlCol="0">
            <a:spAutoFit/>
          </a:bodyPr>
          <a:lstStyle/>
          <a:p>
            <a:r>
              <a:rPr lang="en-US" dirty="0" smtClean="0">
                <a:latin typeface="Eras Demi ITC" pitchFamily="34" charset="0"/>
                <a:ea typeface="Ebrima" pitchFamily="2" charset="0"/>
                <a:cs typeface="Ebrima" pitchFamily="2" charset="0"/>
              </a:rPr>
              <a:t>Name – Alisha </a:t>
            </a:r>
            <a:r>
              <a:rPr lang="en-US" dirty="0" err="1" smtClean="0">
                <a:latin typeface="Eras Demi ITC" pitchFamily="34" charset="0"/>
                <a:ea typeface="Ebrima" pitchFamily="2" charset="0"/>
                <a:cs typeface="Ebrima" pitchFamily="2" charset="0"/>
              </a:rPr>
              <a:t>Hussain</a:t>
            </a:r>
            <a:r>
              <a:rPr lang="en-US" dirty="0" smtClean="0">
                <a:latin typeface="Eras Demi ITC" pitchFamily="34" charset="0"/>
                <a:ea typeface="Ebrima" pitchFamily="2" charset="0"/>
                <a:cs typeface="Ebrima" pitchFamily="2" charset="0"/>
              </a:rPr>
              <a:t/>
            </a:r>
            <a:br>
              <a:rPr lang="en-US" dirty="0" smtClean="0">
                <a:latin typeface="Eras Demi ITC" pitchFamily="34" charset="0"/>
                <a:ea typeface="Ebrima" pitchFamily="2" charset="0"/>
                <a:cs typeface="Ebrima" pitchFamily="2" charset="0"/>
              </a:rPr>
            </a:br>
            <a:r>
              <a:rPr lang="en-US" dirty="0" smtClean="0">
                <a:latin typeface="Eras Demi ITC" pitchFamily="34" charset="0"/>
                <a:ea typeface="Ebrima" pitchFamily="2" charset="0"/>
                <a:cs typeface="Ebrima" pitchFamily="2" charset="0"/>
              </a:rPr>
              <a:t> SAP ID - 1000016298</a:t>
            </a:r>
            <a:endParaRPr lang="en-US" dirty="0">
              <a:latin typeface="Eras Demi ITC" pitchFamily="34" charset="0"/>
              <a:ea typeface="Ebrima" pitchFamily="2" charset="0"/>
              <a:cs typeface="Ebrim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Amazon.com: Crosszen Dream Catcher Wall Decor, Handmade Dream Catcher with  LED Light, Colorful Feather Dream Catchers Wall Decor, Dreamcatchers Gift  for Girls Kids Women : Home &amp;amp; Kitchen"/>
          <p:cNvPicPr>
            <a:picLocks noChangeAspect="1" noChangeArrowheads="1"/>
          </p:cNvPicPr>
          <p:nvPr/>
        </p:nvPicPr>
        <p:blipFill>
          <a:blip r:embed="rId2" cstate="print"/>
          <a:srcRect l="18884" r="27897"/>
          <a:stretch>
            <a:fillRect/>
          </a:stretch>
        </p:blipFill>
        <p:spPr bwMode="auto">
          <a:xfrm>
            <a:off x="6781800" y="0"/>
            <a:ext cx="2362200" cy="403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04800" y="1665744"/>
            <a:ext cx="6934200" cy="2677656"/>
          </a:xfrm>
          <a:prstGeom prst="rect">
            <a:avLst/>
          </a:prstGeom>
        </p:spPr>
        <p:txBody>
          <a:bodyPr wrap="square">
            <a:spAutoFit/>
          </a:bodyPr>
          <a:lstStyle/>
          <a:p>
            <a:r>
              <a:rPr lang="en-US" sz="2400" dirty="0" smtClean="0">
                <a:latin typeface="Eras Bold ITC" pitchFamily="34" charset="0"/>
              </a:rPr>
              <a:t>A </a:t>
            </a:r>
            <a:r>
              <a:rPr lang="en-US" sz="2400" dirty="0">
                <a:latin typeface="Eras Bold ITC" pitchFamily="34" charset="0"/>
              </a:rPr>
              <a:t>small hoop containing a horsehair mesh, or a similar construction of string or yarn, decorated with feathers and </a:t>
            </a:r>
            <a:r>
              <a:rPr lang="en-US" sz="2400" dirty="0" smtClean="0">
                <a:latin typeface="Eras Bold ITC" pitchFamily="34" charset="0"/>
              </a:rPr>
              <a:t>beads</a:t>
            </a:r>
            <a:r>
              <a:rPr lang="en-US" sz="2400" dirty="0">
                <a:latin typeface="Eras Bold ITC" pitchFamily="34" charset="0"/>
              </a:rPr>
              <a:t>, believed to give its owner good dreams</a:t>
            </a:r>
            <a:r>
              <a:rPr lang="en-US" sz="2400" dirty="0" smtClean="0">
                <a:latin typeface="Eras Bold ITC" pitchFamily="34" charset="0"/>
              </a:rPr>
              <a:t>.</a:t>
            </a:r>
            <a:br>
              <a:rPr lang="en-US" sz="2400" dirty="0" smtClean="0">
                <a:latin typeface="Eras Bold ITC" pitchFamily="34" charset="0"/>
              </a:rPr>
            </a:br>
            <a:r>
              <a:rPr lang="en-US" sz="2400" dirty="0" smtClean="0">
                <a:latin typeface="Eras Bold ITC" pitchFamily="34" charset="0"/>
              </a:rPr>
              <a:t/>
            </a:r>
            <a:br>
              <a:rPr lang="en-US" sz="2400" dirty="0" smtClean="0">
                <a:latin typeface="Eras Bold ITC" pitchFamily="34" charset="0"/>
              </a:rPr>
            </a:br>
            <a:r>
              <a:rPr lang="en-US" sz="2400" dirty="0" smtClean="0">
                <a:latin typeface="Eras Bold ITC" pitchFamily="34" charset="0"/>
              </a:rPr>
              <a:t>Dream catchers </a:t>
            </a:r>
            <a:r>
              <a:rPr lang="en-US" sz="2400" dirty="0">
                <a:latin typeface="Eras Bold ITC" pitchFamily="34" charset="0"/>
              </a:rPr>
              <a:t>were originally made by North American Indians.</a:t>
            </a:r>
          </a:p>
        </p:txBody>
      </p:sp>
      <p:sp>
        <p:nvSpPr>
          <p:cNvPr id="4" name="TextBox 3"/>
          <p:cNvSpPr txBox="1"/>
          <p:nvPr/>
        </p:nvSpPr>
        <p:spPr>
          <a:xfrm>
            <a:off x="304800" y="304800"/>
            <a:ext cx="6354625" cy="923330"/>
          </a:xfrm>
          <a:prstGeom prst="rect">
            <a:avLst/>
          </a:prstGeom>
          <a:noFill/>
        </p:spPr>
        <p:txBody>
          <a:bodyPr wrap="none" rtlCol="0">
            <a:spAutoFit/>
          </a:bodyPr>
          <a:lstStyle/>
          <a:p>
            <a:r>
              <a:rPr lang="en-US" sz="5400" b="1" dirty="0" smtClean="0">
                <a:solidFill>
                  <a:srgbClr val="EDE46F"/>
                </a:solidFill>
                <a:latin typeface="Ebrima" pitchFamily="2" charset="0"/>
                <a:ea typeface="Ebrima" pitchFamily="2" charset="0"/>
                <a:cs typeface="Ebrima" pitchFamily="2" charset="0"/>
              </a:rPr>
              <a:t>DREAM CATCHERS</a:t>
            </a:r>
            <a:endParaRPr lang="en-US" sz="5400" b="1" dirty="0">
              <a:solidFill>
                <a:srgbClr val="EDE46F"/>
              </a:solidFill>
              <a:latin typeface="Ebrima" pitchFamily="2" charset="0"/>
              <a:ea typeface="Ebrima" pitchFamily="2" charset="0"/>
              <a:cs typeface="Ebrima" pitchFamily="2" charset="0"/>
            </a:endParaRPr>
          </a:p>
        </p:txBody>
      </p:sp>
      <p:sp>
        <p:nvSpPr>
          <p:cNvPr id="5" name="Rectangle 4"/>
          <p:cNvSpPr/>
          <p:nvPr/>
        </p:nvSpPr>
        <p:spPr>
          <a:xfrm>
            <a:off x="304800" y="4648200"/>
            <a:ext cx="8610600" cy="1569660"/>
          </a:xfrm>
          <a:prstGeom prst="rect">
            <a:avLst/>
          </a:prstGeom>
        </p:spPr>
        <p:txBody>
          <a:bodyPr wrap="square">
            <a:spAutoFit/>
          </a:bodyPr>
          <a:lstStyle/>
          <a:p>
            <a:r>
              <a:rPr lang="en-US" sz="2400" dirty="0" smtClean="0">
                <a:latin typeface="Eras Bold ITC" pitchFamily="34" charset="0"/>
              </a:rPr>
              <a:t>It's </a:t>
            </a:r>
            <a:r>
              <a:rPr lang="en-US" sz="2400" dirty="0">
                <a:latin typeface="Eras Bold ITC" pitchFamily="34" charset="0"/>
              </a:rPr>
              <a:t>commonly believed that the iconic hoop-and-web form is meant to </a:t>
            </a:r>
            <a:r>
              <a:rPr lang="en-US" sz="2400" b="1" dirty="0">
                <a:latin typeface="Eras Bold ITC" pitchFamily="34" charset="0"/>
              </a:rPr>
              <a:t>protect </a:t>
            </a:r>
            <a:r>
              <a:rPr lang="en-US" sz="2400" b="1" dirty="0" smtClean="0">
                <a:latin typeface="Eras Bold ITC" pitchFamily="34" charset="0"/>
              </a:rPr>
              <a:t> sleepers </a:t>
            </a:r>
            <a:r>
              <a:rPr lang="en-US" sz="2400" b="1" dirty="0">
                <a:latin typeface="Eras Bold ITC" pitchFamily="34" charset="0"/>
              </a:rPr>
              <a:t>from bad dreams by “catching” them</a:t>
            </a:r>
            <a:r>
              <a:rPr lang="en-US" sz="2400" dirty="0">
                <a:latin typeface="Eras Bold ITC" pitchFamily="34" charset="0"/>
              </a:rPr>
              <a:t>, while letting good dreams pass through, hence the name.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Amazon.com: Hanging Dream Catcher - 6.25&amp;quot; Diameter - Brown Leather : Home &amp;amp;  Kitchen"/>
          <p:cNvPicPr>
            <a:picLocks noChangeAspect="1" noChangeArrowheads="1"/>
          </p:cNvPicPr>
          <p:nvPr/>
        </p:nvPicPr>
        <p:blipFill>
          <a:blip r:embed="rId2" cstate="print"/>
          <a:srcRect l="15450" r="19313"/>
          <a:stretch>
            <a:fillRect/>
          </a:stretch>
        </p:blipFill>
        <p:spPr bwMode="auto">
          <a:xfrm>
            <a:off x="0" y="0"/>
            <a:ext cx="2895600" cy="4438651"/>
          </a:xfrm>
          <a:prstGeom prst="ellipse">
            <a:avLst/>
          </a:prstGeom>
          <a:ln>
            <a:noFill/>
          </a:ln>
          <a:effectLst>
            <a:softEdge rad="112500"/>
          </a:effectLst>
        </p:spPr>
      </p:pic>
      <p:sp>
        <p:nvSpPr>
          <p:cNvPr id="3" name="TextBox 2"/>
          <p:cNvSpPr txBox="1"/>
          <p:nvPr/>
        </p:nvSpPr>
        <p:spPr>
          <a:xfrm>
            <a:off x="3581400" y="228600"/>
            <a:ext cx="3810000" cy="923330"/>
          </a:xfrm>
          <a:prstGeom prst="rect">
            <a:avLst/>
          </a:prstGeom>
          <a:noFill/>
        </p:spPr>
        <p:txBody>
          <a:bodyPr wrap="square" rtlCol="0">
            <a:spAutoFit/>
          </a:bodyPr>
          <a:lstStyle/>
          <a:p>
            <a:pPr algn="ctr"/>
            <a:r>
              <a:rPr lang="en-US" sz="5400" b="1" spc="300" dirty="0" smtClean="0">
                <a:solidFill>
                  <a:srgbClr val="F2D56A"/>
                </a:solidFill>
                <a:latin typeface="Ebrima" pitchFamily="2" charset="0"/>
                <a:ea typeface="Ebrima" pitchFamily="2" charset="0"/>
                <a:cs typeface="Ebrima" pitchFamily="2" charset="0"/>
              </a:rPr>
              <a:t>HISTORY</a:t>
            </a:r>
            <a:endParaRPr lang="en-US" sz="5400" b="1" spc="300" dirty="0">
              <a:solidFill>
                <a:srgbClr val="F2D56A"/>
              </a:solidFill>
              <a:latin typeface="Ebrima" pitchFamily="2" charset="0"/>
              <a:ea typeface="Ebrima" pitchFamily="2" charset="0"/>
              <a:cs typeface="Ebrima" pitchFamily="2" charset="0"/>
            </a:endParaRPr>
          </a:p>
        </p:txBody>
      </p:sp>
      <p:sp>
        <p:nvSpPr>
          <p:cNvPr id="4" name="TextBox 3"/>
          <p:cNvSpPr txBox="1"/>
          <p:nvPr/>
        </p:nvSpPr>
        <p:spPr>
          <a:xfrm>
            <a:off x="2971800" y="1524000"/>
            <a:ext cx="5791200" cy="830997"/>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Dream catchers originated with  the </a:t>
            </a:r>
            <a:r>
              <a:rPr lang="en-US" sz="2400" dirty="0" err="1">
                <a:latin typeface="Eras Bold ITC" pitchFamily="34" charset="0"/>
              </a:rPr>
              <a:t>O</a:t>
            </a:r>
            <a:r>
              <a:rPr lang="en-US" sz="2400" dirty="0" err="1" smtClean="0">
                <a:latin typeface="Eras Bold ITC" pitchFamily="34" charset="0"/>
              </a:rPr>
              <a:t>jibwe</a:t>
            </a:r>
            <a:r>
              <a:rPr lang="en-US" sz="2400" dirty="0" smtClean="0">
                <a:latin typeface="Eras Bold ITC" pitchFamily="34" charset="0"/>
              </a:rPr>
              <a:t> (or </a:t>
            </a:r>
            <a:r>
              <a:rPr lang="en-US" sz="2400" dirty="0">
                <a:latin typeface="Eras Bold ITC" pitchFamily="34" charset="0"/>
              </a:rPr>
              <a:t>C</a:t>
            </a:r>
            <a:r>
              <a:rPr lang="en-US" sz="2400" dirty="0" smtClean="0">
                <a:latin typeface="Eras Bold ITC" pitchFamily="34" charset="0"/>
              </a:rPr>
              <a:t>hippewa) tribe.</a:t>
            </a:r>
            <a:endParaRPr lang="en-US" sz="2400" dirty="0">
              <a:latin typeface="Eras Bold ITC" pitchFamily="34" charset="0"/>
            </a:endParaRPr>
          </a:p>
        </p:txBody>
      </p:sp>
      <p:sp>
        <p:nvSpPr>
          <p:cNvPr id="5" name="TextBox 4"/>
          <p:cNvSpPr txBox="1"/>
          <p:nvPr/>
        </p:nvSpPr>
        <p:spPr>
          <a:xfrm>
            <a:off x="3048000" y="2819400"/>
            <a:ext cx="5791200" cy="1938992"/>
          </a:xfrm>
          <a:prstGeom prst="rect">
            <a:avLst/>
          </a:prstGeom>
          <a:noFill/>
        </p:spPr>
        <p:txBody>
          <a:bodyPr wrap="square" rtlCol="0">
            <a:spAutoFit/>
          </a:bodyPr>
          <a:lstStyle/>
          <a:p>
            <a:pPr>
              <a:buFont typeface="Arial" pitchFamily="34" charset="0"/>
              <a:buChar char="•"/>
            </a:pPr>
            <a:r>
              <a:rPr lang="en-US" sz="2400" dirty="0">
                <a:latin typeface="Eras Bold ITC" pitchFamily="34" charset="0"/>
              </a:rPr>
              <a:t> </a:t>
            </a:r>
            <a:r>
              <a:rPr lang="en-US" sz="2400" dirty="0" smtClean="0">
                <a:latin typeface="Eras Bold ITC" pitchFamily="34" charset="0"/>
              </a:rPr>
              <a:t>They </a:t>
            </a:r>
            <a:r>
              <a:rPr lang="en-US" sz="2400" dirty="0">
                <a:latin typeface="Eras Bold ITC" pitchFamily="34" charset="0"/>
              </a:rPr>
              <a:t>are considered filters for dreams. They block out the bad dreams and allow the good dreams to go on</a:t>
            </a:r>
            <a:r>
              <a:rPr lang="en-US" sz="2400" dirty="0" smtClean="0">
                <a:latin typeface="Eras Bold ITC" pitchFamily="34" charset="0"/>
              </a:rPr>
              <a:t>.</a:t>
            </a:r>
          </a:p>
          <a:p>
            <a:endParaRPr lang="en-US" sz="2400" dirty="0">
              <a:latin typeface="Eras Bold ITC" pitchFamily="34" charset="0"/>
            </a:endParaRPr>
          </a:p>
        </p:txBody>
      </p:sp>
      <p:sp>
        <p:nvSpPr>
          <p:cNvPr id="6" name="TextBox 5"/>
          <p:cNvSpPr txBox="1"/>
          <p:nvPr/>
        </p:nvSpPr>
        <p:spPr>
          <a:xfrm>
            <a:off x="685800" y="4648200"/>
            <a:ext cx="8001000" cy="1569660"/>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Historically feathers are placed in the dream catchers :</a:t>
            </a:r>
            <a:br>
              <a:rPr lang="en-US" sz="2400" dirty="0" smtClean="0">
                <a:latin typeface="Eras Bold ITC" pitchFamily="34" charset="0"/>
              </a:rPr>
            </a:br>
            <a:r>
              <a:rPr lang="en-US" sz="2400" dirty="0" smtClean="0">
                <a:latin typeface="Eras Bold ITC" pitchFamily="34" charset="0"/>
              </a:rPr>
              <a:t>Owl (WISDOM) feathers for girls.</a:t>
            </a:r>
            <a:br>
              <a:rPr lang="en-US" sz="2400" dirty="0" smtClean="0">
                <a:latin typeface="Eras Bold ITC" pitchFamily="34" charset="0"/>
              </a:rPr>
            </a:br>
            <a:r>
              <a:rPr lang="en-US" sz="2400" dirty="0" smtClean="0">
                <a:latin typeface="Eras Bold ITC" pitchFamily="34" charset="0"/>
              </a:rPr>
              <a:t>Eagle (courage) feathers for girls.</a:t>
            </a:r>
            <a:endParaRPr lang="en-US" sz="2400" dirty="0">
              <a:latin typeface="Eras Bold ITC"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Dreamcatcher girl gift with LED light purple magic finished product with  light - Walmart.com"/>
          <p:cNvPicPr>
            <a:picLocks noChangeAspect="1" noChangeArrowheads="1"/>
          </p:cNvPicPr>
          <p:nvPr/>
        </p:nvPicPr>
        <p:blipFill>
          <a:blip r:embed="rId2" cstate="print"/>
          <a:srcRect l="22449" r="22449"/>
          <a:stretch>
            <a:fillRect/>
          </a:stretch>
        </p:blipFill>
        <p:spPr bwMode="auto">
          <a:xfrm>
            <a:off x="7333488" y="0"/>
            <a:ext cx="1810512" cy="3352800"/>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295400" y="152400"/>
            <a:ext cx="6019800" cy="1754326"/>
          </a:xfrm>
          <a:prstGeom prst="rect">
            <a:avLst/>
          </a:prstGeom>
          <a:noFill/>
        </p:spPr>
        <p:txBody>
          <a:bodyPr wrap="square" numCol="1" rtlCol="0">
            <a:spAutoFit/>
          </a:bodyPr>
          <a:lstStyle/>
          <a:p>
            <a:pPr algn="ctr"/>
            <a:r>
              <a:rPr lang="en-US" sz="5400" b="1" spc="300" dirty="0" smtClean="0">
                <a:solidFill>
                  <a:srgbClr val="F2D56A"/>
                </a:solidFill>
                <a:latin typeface="Ebrima" pitchFamily="2" charset="0"/>
                <a:ea typeface="Ebrima" pitchFamily="2" charset="0"/>
                <a:cs typeface="Ebrima" pitchFamily="2" charset="0"/>
              </a:rPr>
              <a:t>CONSTRUCTION  HISTORY</a:t>
            </a:r>
            <a:endParaRPr lang="en-US" sz="5400" b="1" spc="300" dirty="0">
              <a:solidFill>
                <a:srgbClr val="F2D56A"/>
              </a:solidFill>
              <a:latin typeface="Ebrima" pitchFamily="2" charset="0"/>
              <a:ea typeface="Ebrima" pitchFamily="2" charset="0"/>
              <a:cs typeface="Ebrima" pitchFamily="2" charset="0"/>
            </a:endParaRPr>
          </a:p>
        </p:txBody>
      </p:sp>
      <p:sp>
        <p:nvSpPr>
          <p:cNvPr id="5" name="TextBox 4"/>
          <p:cNvSpPr txBox="1"/>
          <p:nvPr/>
        </p:nvSpPr>
        <p:spPr>
          <a:xfrm>
            <a:off x="609600" y="2057400"/>
            <a:ext cx="4800600" cy="1938992"/>
          </a:xfrm>
          <a:prstGeom prst="rect">
            <a:avLst/>
          </a:prstGeom>
          <a:noFill/>
        </p:spPr>
        <p:txBody>
          <a:bodyPr wrap="square" rtlCol="0">
            <a:spAutoFit/>
          </a:bodyPr>
          <a:lstStyle/>
          <a:p>
            <a:pPr>
              <a:buFont typeface="Arial" pitchFamily="34" charset="0"/>
              <a:buChar char="•"/>
            </a:pPr>
            <a:r>
              <a:rPr lang="en-US" sz="2400" dirty="0" smtClean="0">
                <a:latin typeface="Eras Demi ITC" pitchFamily="34" charset="0"/>
              </a:rPr>
              <a:t> </a:t>
            </a:r>
            <a:r>
              <a:rPr lang="en-US" sz="2400" dirty="0" err="1" smtClean="0">
                <a:latin typeface="Eras Bold ITC" pitchFamily="34" charset="0"/>
              </a:rPr>
              <a:t>Asibikaashi</a:t>
            </a:r>
            <a:r>
              <a:rPr lang="en-US" sz="2400" dirty="0" smtClean="0">
                <a:latin typeface="Eras Bold ITC" pitchFamily="34" charset="0"/>
              </a:rPr>
              <a:t> (spider woman) helps brings </a:t>
            </a:r>
            <a:r>
              <a:rPr lang="en-US" sz="2400" dirty="0" err="1" smtClean="0">
                <a:latin typeface="Eras Bold ITC" pitchFamily="34" charset="0"/>
              </a:rPr>
              <a:t>qiizis</a:t>
            </a:r>
            <a:r>
              <a:rPr lang="en-US" sz="2400" dirty="0" smtClean="0">
                <a:latin typeface="Eras Bold ITC" pitchFamily="34" charset="0"/>
              </a:rPr>
              <a:t> (sun) back to the people. She builds her lodge (web) before dawn to catch the light .</a:t>
            </a:r>
            <a:endParaRPr lang="en-US" sz="2400" dirty="0">
              <a:latin typeface="Eras Bold ITC" pitchFamily="34" charset="0"/>
            </a:endParaRPr>
          </a:p>
        </p:txBody>
      </p:sp>
      <p:sp>
        <p:nvSpPr>
          <p:cNvPr id="6" name="TextBox 5"/>
          <p:cNvSpPr txBox="1"/>
          <p:nvPr/>
        </p:nvSpPr>
        <p:spPr>
          <a:xfrm>
            <a:off x="609600" y="4274403"/>
            <a:ext cx="8229600" cy="830997"/>
          </a:xfrm>
          <a:prstGeom prst="rect">
            <a:avLst/>
          </a:prstGeom>
          <a:noFill/>
        </p:spPr>
        <p:txBody>
          <a:bodyPr wrap="square" rtlCol="0">
            <a:spAutoFit/>
          </a:bodyPr>
          <a:lstStyle/>
          <a:p>
            <a:pPr>
              <a:buFont typeface="Arial" pitchFamily="34" charset="0"/>
              <a:buChar char="•"/>
            </a:pPr>
            <a:r>
              <a:rPr lang="en-US" sz="2400" dirty="0" smtClean="0">
                <a:latin typeface="Eras Demi ITC" pitchFamily="34" charset="0"/>
              </a:rPr>
              <a:t> </a:t>
            </a:r>
            <a:r>
              <a:rPr lang="en-US" sz="2400" dirty="0" smtClean="0">
                <a:latin typeface="Eras Bold ITC" pitchFamily="34" charset="0"/>
              </a:rPr>
              <a:t>The bad dreams are destroyed by with the first light as the dew evaporates.</a:t>
            </a:r>
            <a:endParaRPr lang="en-US" sz="2400" dirty="0">
              <a:latin typeface="Eras Bold ITC" pitchFamily="34" charset="0"/>
            </a:endParaRPr>
          </a:p>
        </p:txBody>
      </p:sp>
      <p:pic>
        <p:nvPicPr>
          <p:cNvPr id="54274" name="Picture 2" descr="Black Dream Catcher Wallpapers on WallpaperDog"/>
          <p:cNvPicPr>
            <a:picLocks noChangeAspect="1" noChangeArrowheads="1"/>
          </p:cNvPicPr>
          <p:nvPr/>
        </p:nvPicPr>
        <p:blipFill>
          <a:blip r:embed="rId3" cstate="print"/>
          <a:srcRect/>
          <a:stretch>
            <a:fillRect/>
          </a:stretch>
        </p:blipFill>
        <p:spPr bwMode="auto">
          <a:xfrm>
            <a:off x="3608834" y="-12573000"/>
            <a:ext cx="3175371" cy="4724400"/>
          </a:xfrm>
          <a:prstGeom prst="rect">
            <a:avLst/>
          </a:prstGeom>
          <a:noFill/>
        </p:spPr>
      </p:pic>
      <p:sp>
        <p:nvSpPr>
          <p:cNvPr id="10" name="TextBox 9"/>
          <p:cNvSpPr txBox="1"/>
          <p:nvPr/>
        </p:nvSpPr>
        <p:spPr>
          <a:xfrm>
            <a:off x="609601" y="5334000"/>
            <a:ext cx="8229600" cy="830997"/>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The small whole in the center allows the good dreams to come through. </a:t>
            </a:r>
            <a:endParaRPr lang="en-US" sz="2400" dirty="0">
              <a:latin typeface="Eras Bold ITC" pitchFamily="34" charset="0"/>
            </a:endParaRPr>
          </a:p>
        </p:txBody>
      </p:sp>
      <p:pic>
        <p:nvPicPr>
          <p:cNvPr id="54278" name="Picture 6" descr="The spider web dream catcher shown below right is very similar to the  original dream-catcher that has been a tradi… | Dream catcher, Real  spiders, Dream catcher diy"/>
          <p:cNvPicPr>
            <a:picLocks noChangeAspect="1" noChangeArrowheads="1"/>
          </p:cNvPicPr>
          <p:nvPr/>
        </p:nvPicPr>
        <p:blipFill>
          <a:blip r:embed="rId4" cstate="print"/>
          <a:srcRect r="6667"/>
          <a:stretch>
            <a:fillRect/>
          </a:stretch>
        </p:blipFill>
        <p:spPr bwMode="auto">
          <a:xfrm>
            <a:off x="5410200" y="2209800"/>
            <a:ext cx="1351488"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Pin by Cajun Fire on I LOVE PURPLE | Purple dream catcher, Beautiful dream  catchers, Dream catcher"/>
          <p:cNvPicPr>
            <a:picLocks noChangeAspect="1" noChangeArrowheads="1"/>
          </p:cNvPicPr>
          <p:nvPr/>
        </p:nvPicPr>
        <p:blipFill>
          <a:blip r:embed="rId2" cstate="print"/>
          <a:srcRect l="7556" r="8889"/>
          <a:stretch>
            <a:fillRect/>
          </a:stretch>
        </p:blipFill>
        <p:spPr bwMode="auto">
          <a:xfrm>
            <a:off x="0" y="304800"/>
            <a:ext cx="3581400" cy="571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3581400" y="838200"/>
            <a:ext cx="5410200" cy="1200329"/>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The circle shape of the hoop represents how </a:t>
            </a:r>
            <a:r>
              <a:rPr lang="en-US" sz="2400" dirty="0" err="1" smtClean="0">
                <a:latin typeface="Eras Bold ITC" pitchFamily="34" charset="0"/>
              </a:rPr>
              <a:t>giizis</a:t>
            </a:r>
            <a:r>
              <a:rPr lang="en-US" sz="2400" dirty="0" smtClean="0">
                <a:latin typeface="Eras Bold ITC" pitchFamily="34" charset="0"/>
              </a:rPr>
              <a:t> travels across the sky each day.</a:t>
            </a:r>
            <a:endParaRPr lang="en-US" sz="2400" dirty="0">
              <a:latin typeface="Eras Bold ITC" pitchFamily="34" charset="0"/>
            </a:endParaRPr>
          </a:p>
        </p:txBody>
      </p:sp>
      <p:sp>
        <p:nvSpPr>
          <p:cNvPr id="4" name="TextBox 3"/>
          <p:cNvSpPr txBox="1"/>
          <p:nvPr/>
        </p:nvSpPr>
        <p:spPr>
          <a:xfrm>
            <a:off x="3581400" y="2762071"/>
            <a:ext cx="5562600" cy="1200329"/>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In the honor of </a:t>
            </a:r>
            <a:r>
              <a:rPr lang="en-US" sz="2400" dirty="0" err="1" smtClean="0">
                <a:latin typeface="Eras Bold ITC" pitchFamily="34" charset="0"/>
              </a:rPr>
              <a:t>Asibikaashi</a:t>
            </a:r>
            <a:r>
              <a:rPr lang="en-US" sz="2400" dirty="0" smtClean="0">
                <a:latin typeface="Eras Bold ITC" pitchFamily="34" charset="0"/>
              </a:rPr>
              <a:t> the web has 8 points for spider woman’s 8 legs.</a:t>
            </a:r>
            <a:endParaRPr lang="en-US" sz="2400" dirty="0">
              <a:latin typeface="Eras Bold ITC" pitchFamily="34" charset="0"/>
            </a:endParaRPr>
          </a:p>
        </p:txBody>
      </p:sp>
      <p:sp>
        <p:nvSpPr>
          <p:cNvPr id="5" name="TextBox 4"/>
          <p:cNvSpPr txBox="1"/>
          <p:nvPr/>
        </p:nvSpPr>
        <p:spPr>
          <a:xfrm>
            <a:off x="3657600" y="4724400"/>
            <a:ext cx="5334000" cy="830997"/>
          </a:xfrm>
          <a:prstGeom prst="rect">
            <a:avLst/>
          </a:prstGeom>
          <a:noFill/>
        </p:spPr>
        <p:txBody>
          <a:bodyPr wrap="square" rtlCol="0">
            <a:spAutoFit/>
          </a:bodyPr>
          <a:lstStyle/>
          <a:p>
            <a:pPr>
              <a:buFont typeface="Arial" pitchFamily="34" charset="0"/>
              <a:buChar char="•"/>
            </a:pPr>
            <a:r>
              <a:rPr lang="en-US" sz="2400" dirty="0" smtClean="0">
                <a:latin typeface="Eras Bold ITC" pitchFamily="34" charset="0"/>
              </a:rPr>
              <a:t> The feather represents breath or air that is essential for life .</a:t>
            </a:r>
            <a:endParaRPr lang="en-US" sz="2400" dirty="0">
              <a:latin typeface="Eras Bold ITC"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Black Dream Catcher Tumblr Wallpaper - Галерија слика"/>
          <p:cNvPicPr>
            <a:picLocks noChangeAspect="1" noChangeArrowheads="1"/>
          </p:cNvPicPr>
          <p:nvPr/>
        </p:nvPicPr>
        <p:blipFill>
          <a:blip r:embed="rId2" cstate="print"/>
          <a:srcRect l="31776" r="36974"/>
          <a:stretch>
            <a:fillRect/>
          </a:stretch>
        </p:blipFill>
        <p:spPr bwMode="auto">
          <a:xfrm>
            <a:off x="5715000" y="0"/>
            <a:ext cx="3429000" cy="6858000"/>
          </a:xfrm>
          <a:prstGeom prst="rect">
            <a:avLst/>
          </a:prstGeom>
          <a:ln>
            <a:noFill/>
          </a:ln>
          <a:effectLst>
            <a:outerShdw blurRad="190500" algn="tl" rotWithShape="0">
              <a:srgbClr val="000000">
                <a:alpha val="70000"/>
              </a:srgbClr>
            </a:outerShdw>
          </a:effectLst>
        </p:spPr>
      </p:pic>
      <p:sp>
        <p:nvSpPr>
          <p:cNvPr id="3" name="TextBox 2"/>
          <p:cNvSpPr txBox="1"/>
          <p:nvPr/>
        </p:nvSpPr>
        <p:spPr>
          <a:xfrm>
            <a:off x="1447800" y="152400"/>
            <a:ext cx="3209533" cy="923330"/>
          </a:xfrm>
          <a:prstGeom prst="rect">
            <a:avLst/>
          </a:prstGeom>
          <a:noFill/>
        </p:spPr>
        <p:txBody>
          <a:bodyPr wrap="none" rtlCol="0">
            <a:spAutoFit/>
          </a:bodyPr>
          <a:lstStyle/>
          <a:p>
            <a:r>
              <a:rPr lang="en-US" sz="5400" b="1" dirty="0" smtClean="0">
                <a:solidFill>
                  <a:srgbClr val="EDE46F"/>
                </a:solidFill>
                <a:latin typeface="Ebrima" pitchFamily="2" charset="0"/>
                <a:ea typeface="Ebrima" pitchFamily="2" charset="0"/>
                <a:cs typeface="Ebrima" pitchFamily="2" charset="0"/>
              </a:rPr>
              <a:t>Materials</a:t>
            </a:r>
            <a:endParaRPr lang="en-US" sz="5400" b="1" dirty="0">
              <a:solidFill>
                <a:srgbClr val="EDE46F"/>
              </a:solidFill>
              <a:latin typeface="Ebrima" pitchFamily="2" charset="0"/>
              <a:ea typeface="Ebrima" pitchFamily="2" charset="0"/>
              <a:cs typeface="Ebrima" pitchFamily="2" charset="0"/>
            </a:endParaRPr>
          </a:p>
        </p:txBody>
      </p:sp>
      <p:pic>
        <p:nvPicPr>
          <p:cNvPr id="56328" name="Picture 8" descr="Embroidery Hoops | Hardwood Embroidery Hoops | Plastic Embroidery Hoops |  Frank A Edmunds"/>
          <p:cNvPicPr>
            <a:picLocks noChangeAspect="1" noChangeArrowheads="1"/>
          </p:cNvPicPr>
          <p:nvPr/>
        </p:nvPicPr>
        <p:blipFill>
          <a:blip r:embed="rId3" cstate="print"/>
          <a:srcRect/>
          <a:stretch>
            <a:fillRect/>
          </a:stretch>
        </p:blipFill>
        <p:spPr bwMode="auto">
          <a:xfrm>
            <a:off x="304800" y="1447800"/>
            <a:ext cx="1568823"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228600" y="3212068"/>
            <a:ext cx="16764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latin typeface="Eras Demi ITC" pitchFamily="34" charset="0"/>
              </a:rPr>
              <a:t>Embroidery Hoop </a:t>
            </a:r>
            <a:endParaRPr lang="en-US" sz="1600" dirty="0">
              <a:latin typeface="Eras Demi ITC" pitchFamily="34" charset="0"/>
            </a:endParaRPr>
          </a:p>
        </p:txBody>
      </p:sp>
      <p:pic>
        <p:nvPicPr>
          <p:cNvPr id="56330" name="Picture 10" descr="found feathers – KDD &amp;amp; Co"/>
          <p:cNvPicPr>
            <a:picLocks noChangeAspect="1" noChangeArrowheads="1"/>
          </p:cNvPicPr>
          <p:nvPr/>
        </p:nvPicPr>
        <p:blipFill>
          <a:blip r:embed="rId4" cstate="print"/>
          <a:srcRect/>
          <a:stretch>
            <a:fillRect/>
          </a:stretch>
        </p:blipFill>
        <p:spPr bwMode="auto">
          <a:xfrm>
            <a:off x="228600" y="4267200"/>
            <a:ext cx="18288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609600" y="5638800"/>
            <a:ext cx="1027845"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Eras Demi ITC" pitchFamily="34" charset="0"/>
              </a:rPr>
              <a:t>Feathers</a:t>
            </a:r>
            <a:endParaRPr lang="en-US" sz="1600" dirty="0">
              <a:latin typeface="Eras Demi ITC" pitchFamily="34" charset="0"/>
            </a:endParaRPr>
          </a:p>
        </p:txBody>
      </p:sp>
      <p:pic>
        <p:nvPicPr>
          <p:cNvPr id="56332" name="Picture 12" descr="Buy SATYAM KRAFT Artificial Floating Hawaii Flowers (White, 24 Pieces)  Online at Low Prices in India - Amazon.in"/>
          <p:cNvPicPr>
            <a:picLocks noChangeAspect="1" noChangeArrowheads="1"/>
          </p:cNvPicPr>
          <p:nvPr/>
        </p:nvPicPr>
        <p:blipFill>
          <a:blip r:embed="rId5" cstate="print"/>
          <a:srcRect/>
          <a:stretch>
            <a:fillRect/>
          </a:stretch>
        </p:blipFill>
        <p:spPr bwMode="auto">
          <a:xfrm>
            <a:off x="2286000" y="1447800"/>
            <a:ext cx="16002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6334" name="Picture 14" descr="FASHION CLUSTER Seed Beads 15/0 for jewelry,Craft and Embroidery Making -  Seed Beads 15/0 for jewelry,Craft and Embroidery Making . Buy Seed Beads  are used for Jewelry, Craft and Embroidery Making., Size:"/>
          <p:cNvPicPr>
            <a:picLocks noChangeAspect="1" noChangeArrowheads="1"/>
          </p:cNvPicPr>
          <p:nvPr/>
        </p:nvPicPr>
        <p:blipFill>
          <a:blip r:embed="rId6" cstate="print"/>
          <a:srcRect/>
          <a:stretch>
            <a:fillRect/>
          </a:stretch>
        </p:blipFill>
        <p:spPr bwMode="auto">
          <a:xfrm>
            <a:off x="4267200" y="1447800"/>
            <a:ext cx="15240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2658493" y="3200400"/>
            <a:ext cx="94609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Eras Demi ITC" pitchFamily="34" charset="0"/>
              </a:rPr>
              <a:t>Flowers</a:t>
            </a:r>
            <a:endParaRPr lang="en-US" sz="1600" dirty="0">
              <a:latin typeface="Eras Demi ITC" pitchFamily="34" charset="0"/>
            </a:endParaRPr>
          </a:p>
        </p:txBody>
      </p:sp>
      <p:sp>
        <p:nvSpPr>
          <p:cNvPr id="14" name="TextBox 13"/>
          <p:cNvSpPr txBox="1"/>
          <p:nvPr/>
        </p:nvSpPr>
        <p:spPr>
          <a:xfrm>
            <a:off x="4648200" y="3200400"/>
            <a:ext cx="76976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Eras Demi ITC" pitchFamily="34" charset="0"/>
              </a:rPr>
              <a:t>Beads</a:t>
            </a:r>
            <a:endParaRPr lang="en-US" sz="1600" dirty="0">
              <a:latin typeface="Eras Demi ITC" pitchFamily="34" charset="0"/>
            </a:endParaRPr>
          </a:p>
        </p:txBody>
      </p:sp>
      <p:pic>
        <p:nvPicPr>
          <p:cNvPr id="56336" name="Picture 16" descr="Amazon.com: 1 X Natural Simulated Sinew : Tools &amp;amp; Home Improvement"/>
          <p:cNvPicPr>
            <a:picLocks noChangeAspect="1" noChangeArrowheads="1"/>
          </p:cNvPicPr>
          <p:nvPr/>
        </p:nvPicPr>
        <p:blipFill>
          <a:blip r:embed="rId7" cstate="print"/>
          <a:srcRect/>
          <a:stretch>
            <a:fillRect/>
          </a:stretch>
        </p:blipFill>
        <p:spPr bwMode="auto">
          <a:xfrm>
            <a:off x="2362200" y="4267200"/>
            <a:ext cx="15240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2454475" y="5638800"/>
            <a:ext cx="127932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latin typeface="Eras Demi ITC" pitchFamily="34" charset="0"/>
              </a:rPr>
              <a:t>Vegan Sinew</a:t>
            </a:r>
            <a:endParaRPr lang="en-US" sz="1600" dirty="0">
              <a:latin typeface="Eras Demi ITC" pitchFamily="34" charset="0"/>
            </a:endParaRPr>
          </a:p>
        </p:txBody>
      </p:sp>
      <p:pic>
        <p:nvPicPr>
          <p:cNvPr id="56338" name="Picture 18" descr="Ribbon | LoveToKnow"/>
          <p:cNvPicPr>
            <a:picLocks noChangeAspect="1" noChangeArrowheads="1"/>
          </p:cNvPicPr>
          <p:nvPr/>
        </p:nvPicPr>
        <p:blipFill>
          <a:blip r:embed="rId8" cstate="print"/>
          <a:srcRect/>
          <a:stretch>
            <a:fillRect/>
          </a:stretch>
        </p:blipFill>
        <p:spPr bwMode="auto">
          <a:xfrm>
            <a:off x="4267200" y="4267200"/>
            <a:ext cx="1828228"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p:cNvSpPr txBox="1"/>
          <p:nvPr/>
        </p:nvSpPr>
        <p:spPr>
          <a:xfrm>
            <a:off x="4724400" y="5605046"/>
            <a:ext cx="883575"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Eras Demi ITC" pitchFamily="34" charset="0"/>
              </a:rPr>
              <a:t>Ribbon</a:t>
            </a:r>
            <a:endParaRPr lang="en-US" sz="1600" dirty="0">
              <a:latin typeface="Eras Demi IT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cstate="print"/>
          <a:srcRect l="4889" t="4348" b="4348"/>
          <a:stretch>
            <a:fillRect/>
          </a:stretch>
        </p:blipFill>
        <p:spPr bwMode="auto">
          <a:xfrm>
            <a:off x="838200" y="1143000"/>
            <a:ext cx="2057400" cy="2220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0" y="228600"/>
            <a:ext cx="9144000" cy="707886"/>
          </a:xfrm>
          <a:prstGeom prst="rect">
            <a:avLst/>
          </a:prstGeom>
          <a:noFill/>
        </p:spPr>
        <p:txBody>
          <a:bodyPr wrap="square" rtlCol="0">
            <a:spAutoFit/>
          </a:bodyPr>
          <a:lstStyle/>
          <a:p>
            <a:pPr algn="ctr"/>
            <a:r>
              <a:rPr lang="en-US" sz="4000" b="1" dirty="0" smtClean="0">
                <a:solidFill>
                  <a:srgbClr val="EDE46F"/>
                </a:solidFill>
                <a:latin typeface="Ebrima" pitchFamily="2" charset="0"/>
                <a:ea typeface="Ebrima" pitchFamily="2" charset="0"/>
                <a:cs typeface="Ebrima" pitchFamily="2" charset="0"/>
              </a:rPr>
              <a:t>HOW TO MAKE A DREAMCATCHER?</a:t>
            </a:r>
            <a:endParaRPr lang="en-US" sz="4000" b="1" dirty="0">
              <a:solidFill>
                <a:srgbClr val="EDE46F"/>
              </a:solidFill>
              <a:latin typeface="Ebrima" pitchFamily="2" charset="0"/>
              <a:ea typeface="Ebrima" pitchFamily="2" charset="0"/>
              <a:cs typeface="Ebrima" pitchFamily="2" charset="0"/>
            </a:endParaRPr>
          </a:p>
        </p:txBody>
      </p:sp>
      <p:sp>
        <p:nvSpPr>
          <p:cNvPr id="4" name="TextBox 3"/>
          <p:cNvSpPr txBox="1"/>
          <p:nvPr/>
        </p:nvSpPr>
        <p:spPr>
          <a:xfrm>
            <a:off x="228600" y="3810000"/>
            <a:ext cx="3886200" cy="1938992"/>
          </a:xfrm>
          <a:prstGeom prst="rect">
            <a:avLst/>
          </a:prstGeom>
          <a:noFill/>
        </p:spPr>
        <p:txBody>
          <a:bodyPr wrap="square" rtlCol="0">
            <a:spAutoFit/>
          </a:bodyPr>
          <a:lstStyle/>
          <a:p>
            <a:r>
              <a:rPr lang="en-US" sz="2000" dirty="0" smtClean="0">
                <a:latin typeface="Eras Demi ITC" pitchFamily="34" charset="0"/>
              </a:rPr>
              <a:t>1. Depending on the size of your hoop, cut one to two arm lengths of sinew. Tie the sinew at the top of the hoop, and wrap the sinew around the hoop so that it’s easily spaced.</a:t>
            </a:r>
            <a:endParaRPr lang="en-US" sz="2000" dirty="0">
              <a:latin typeface="Eras Demi ITC" pitchFamily="34" charset="0"/>
            </a:endParaRPr>
          </a:p>
        </p:txBody>
      </p:sp>
      <p:pic>
        <p:nvPicPr>
          <p:cNvPr id="5" name="Picture 4" descr="2.PNG"/>
          <p:cNvPicPr>
            <a:picLocks noChangeAspect="1"/>
          </p:cNvPicPr>
          <p:nvPr/>
        </p:nvPicPr>
        <p:blipFill>
          <a:blip r:embed="rId4" cstate="print"/>
          <a:srcRect t="3448" r="7407"/>
          <a:stretch>
            <a:fillRect/>
          </a:stretch>
        </p:blipFill>
        <p:spPr>
          <a:xfrm>
            <a:off x="5943600" y="1143000"/>
            <a:ext cx="2057400" cy="2209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5029200" y="3733800"/>
            <a:ext cx="3962400" cy="2246769"/>
          </a:xfrm>
          <a:prstGeom prst="rect">
            <a:avLst/>
          </a:prstGeom>
          <a:noFill/>
        </p:spPr>
        <p:txBody>
          <a:bodyPr wrap="square" rtlCol="0">
            <a:spAutoFit/>
          </a:bodyPr>
          <a:lstStyle/>
          <a:p>
            <a:r>
              <a:rPr lang="en-US" sz="2000" dirty="0" smtClean="0">
                <a:latin typeface="Eras Demi ITC" pitchFamily="34" charset="0"/>
              </a:rPr>
              <a:t>2.  Continue the pattern by threading the sinew through each loop that is made. Repeat the pattern until you reach the center and tie off. (you can also string beads on the sinew at random points for decoration).</a:t>
            </a:r>
            <a:endParaRPr lang="en-US" sz="2000" dirty="0">
              <a:latin typeface="Eras Demi IT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2" cstate="print"/>
          <a:srcRect l="2385" t="4484" r="2385" b="5907"/>
          <a:stretch>
            <a:fillRect/>
          </a:stretch>
        </p:blipFill>
        <p:spPr>
          <a:xfrm>
            <a:off x="762000" y="533400"/>
            <a:ext cx="2467429" cy="388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457200" y="4800600"/>
            <a:ext cx="3581400" cy="1631216"/>
          </a:xfrm>
          <a:prstGeom prst="rect">
            <a:avLst/>
          </a:prstGeom>
          <a:noFill/>
        </p:spPr>
        <p:txBody>
          <a:bodyPr wrap="square" rtlCol="0">
            <a:spAutoFit/>
          </a:bodyPr>
          <a:lstStyle/>
          <a:p>
            <a:r>
              <a:rPr lang="en-US" sz="2000" dirty="0" smtClean="0">
                <a:latin typeface="Eras Demi ITC" pitchFamily="34" charset="0"/>
              </a:rPr>
              <a:t>3. Cut varying lengths of yarn, chain, ribbon or anything else and tie them to the bottom of the dream catcher for fringe.</a:t>
            </a:r>
            <a:endParaRPr lang="en-US" sz="2000" dirty="0">
              <a:latin typeface="Eras Demi ITC" pitchFamily="34" charset="0"/>
            </a:endParaRPr>
          </a:p>
        </p:txBody>
      </p:sp>
      <p:pic>
        <p:nvPicPr>
          <p:cNvPr id="4" name="Picture 3" descr="4.PNG"/>
          <p:cNvPicPr>
            <a:picLocks noChangeAspect="1"/>
          </p:cNvPicPr>
          <p:nvPr/>
        </p:nvPicPr>
        <p:blipFill>
          <a:blip r:embed="rId3" cstate="print"/>
          <a:stretch>
            <a:fillRect/>
          </a:stretch>
        </p:blipFill>
        <p:spPr>
          <a:xfrm>
            <a:off x="5410200" y="502699"/>
            <a:ext cx="2984584" cy="39169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334000" y="4953000"/>
            <a:ext cx="3200400" cy="1323439"/>
          </a:xfrm>
          <a:prstGeom prst="rect">
            <a:avLst/>
          </a:prstGeom>
          <a:noFill/>
        </p:spPr>
        <p:txBody>
          <a:bodyPr wrap="square" rtlCol="0">
            <a:spAutoFit/>
          </a:bodyPr>
          <a:lstStyle/>
          <a:p>
            <a:r>
              <a:rPr lang="en-US" sz="2000" dirty="0" smtClean="0">
                <a:latin typeface="Eras Demi ITC" pitchFamily="34" charset="0"/>
              </a:rPr>
              <a:t>4. String beads on fringe and attach feathers with glue or by trying them on.</a:t>
            </a:r>
            <a:endParaRPr lang="en-US" sz="2000" dirty="0">
              <a:latin typeface="Eras Demi ITC"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3" cstate="print"/>
          <a:srcRect l="8409" t="1224" r="1477" b="2579"/>
          <a:stretch>
            <a:fillRect/>
          </a:stretch>
        </p:blipFill>
        <p:spPr>
          <a:xfrm>
            <a:off x="2590800" y="152400"/>
            <a:ext cx="3733800" cy="50980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2362200" y="5410200"/>
            <a:ext cx="4572000" cy="1323439"/>
          </a:xfrm>
          <a:prstGeom prst="rect">
            <a:avLst/>
          </a:prstGeom>
          <a:noFill/>
        </p:spPr>
        <p:txBody>
          <a:bodyPr wrap="square" rtlCol="0">
            <a:spAutoFit/>
          </a:bodyPr>
          <a:lstStyle/>
          <a:p>
            <a:r>
              <a:rPr lang="en-US" sz="2000" dirty="0" smtClean="0">
                <a:latin typeface="Eras Demi ITC" pitchFamily="34" charset="0"/>
              </a:rPr>
              <a:t>5. Tie a yarn loop at the top of the dream catcher, and hang over your bed, on the wall, or anywhere you like.</a:t>
            </a:r>
            <a:endParaRPr lang="en-US" sz="2000" dirty="0">
              <a:latin typeface="Eras Demi ITC"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1535</TotalTime>
  <Words>400</Words>
  <Application>Microsoft Office PowerPoint</Application>
  <PresentationFormat>On-screen Show (4:3)</PresentationFormat>
  <Paragraphs>33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cp:revision>
  <dcterms:created xsi:type="dcterms:W3CDTF">2021-11-04T03:06:57Z</dcterms:created>
  <dcterms:modified xsi:type="dcterms:W3CDTF">2021-11-06T08:26:20Z</dcterms:modified>
</cp:coreProperties>
</file>