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68" r:id="rId4"/>
    <p:sldId id="258" r:id="rId5"/>
    <p:sldId id="259" r:id="rId6"/>
    <p:sldId id="270" r:id="rId7"/>
    <p:sldId id="271" r:id="rId8"/>
    <p:sldId id="260" r:id="rId9"/>
    <p:sldId id="261" r:id="rId10"/>
    <p:sldId id="266" r:id="rId11"/>
    <p:sldId id="263" r:id="rId12"/>
    <p:sldId id="262" r:id="rId13"/>
    <p:sldId id="264" r:id="rId14"/>
    <p:sldId id="265" r:id="rId15"/>
    <p:sldId id="275" r:id="rId16"/>
    <p:sldId id="276" r:id="rId17"/>
    <p:sldId id="272" r:id="rId18"/>
    <p:sldId id="273" r:id="rId19"/>
    <p:sldId id="274" r:id="rId20"/>
    <p:sldId id="269"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8"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1225-D6F9-982F-A49B-B87144D4B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822419-47C0-98C9-B061-86F48B4D7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A5503A-7CAC-B2E1-1938-DB1C2ABA1005}"/>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5" name="Footer Placeholder 4">
            <a:extLst>
              <a:ext uri="{FF2B5EF4-FFF2-40B4-BE49-F238E27FC236}">
                <a16:creationId xmlns:a16="http://schemas.microsoft.com/office/drawing/2014/main" id="{201E7A4E-4502-E8FE-5313-0991C8DBB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0997F-8033-CCFF-1FED-A81DE5F91DE6}"/>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27994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1E58-2ABE-9273-55A6-F38ED4967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DAFE82-475B-5CF5-E3D2-B154CFAE4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1EC81-2E8E-8DFF-673B-FEEA7CF7C05F}"/>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5" name="Footer Placeholder 4">
            <a:extLst>
              <a:ext uri="{FF2B5EF4-FFF2-40B4-BE49-F238E27FC236}">
                <a16:creationId xmlns:a16="http://schemas.microsoft.com/office/drawing/2014/main" id="{1C481DED-2220-DB67-EE38-23A706142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6F2F5-5A29-A578-E1A4-CA9BBC3A4180}"/>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9400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5D808-6E29-487B-6B9E-D1276EE32D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FEF05A-8F53-A981-C9C7-9BD54F653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9709D-6F5D-A2DF-0947-846C4A41F031}"/>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5" name="Footer Placeholder 4">
            <a:extLst>
              <a:ext uri="{FF2B5EF4-FFF2-40B4-BE49-F238E27FC236}">
                <a16:creationId xmlns:a16="http://schemas.microsoft.com/office/drawing/2014/main" id="{A673BA82-7B93-EDFC-0FAF-9A82DD634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5A0B7-3611-DA9E-6DAE-F3548512D3B2}"/>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7284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8111-5B1C-E389-DF8F-DDBF9F5394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E27E2F-DFD7-6D3F-1B2D-187CDED4EE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60DE3-2E06-B0AD-A748-62F700AA83AA}"/>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5" name="Footer Placeholder 4">
            <a:extLst>
              <a:ext uri="{FF2B5EF4-FFF2-40B4-BE49-F238E27FC236}">
                <a16:creationId xmlns:a16="http://schemas.microsoft.com/office/drawing/2014/main" id="{8AD34BE6-A59F-DD19-583F-EBF5F2FB7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EFCF3-BE02-A9DB-F772-07C0414F67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9608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A2B5-A22F-27A5-81D0-AB4E937DA3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C23E12-6CFF-F13E-9F4F-8C14235C5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15456-35F3-DA3D-2AE8-FF9053DAE143}"/>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5" name="Footer Placeholder 4">
            <a:extLst>
              <a:ext uri="{FF2B5EF4-FFF2-40B4-BE49-F238E27FC236}">
                <a16:creationId xmlns:a16="http://schemas.microsoft.com/office/drawing/2014/main" id="{76066D30-69DA-C916-6285-C7DF142A7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A14C1-AC72-261F-DAF0-B18C73B5FA51}"/>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7477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7C8A-4B0F-7130-09D2-F7738277A2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6EC336-EA05-C1D8-F1EF-8F1527E14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B64522-CD5C-F397-ED52-C323D8EA2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4834FF-E8B3-D56C-CEEF-C0A6EB143A3D}"/>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6" name="Footer Placeholder 5">
            <a:extLst>
              <a:ext uri="{FF2B5EF4-FFF2-40B4-BE49-F238E27FC236}">
                <a16:creationId xmlns:a16="http://schemas.microsoft.com/office/drawing/2014/main" id="{052E50C4-838B-5426-AA7E-4F4C2FA57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08A5D-0AA3-5FB4-5CAD-F66DDFCD2EF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58156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5A69-3B89-B5B2-14AA-B4F757379E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E17F23-2154-C41B-DE57-21921729A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AD98F4-71B0-7E70-BBB8-7517E9034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2BC80E-06B0-EF12-B170-46614D115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33E51D-785B-C65F-2B75-2B633CBC2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0D6CF-06B2-14DE-D4B4-7A5515362F3E}"/>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8" name="Footer Placeholder 7">
            <a:extLst>
              <a:ext uri="{FF2B5EF4-FFF2-40B4-BE49-F238E27FC236}">
                <a16:creationId xmlns:a16="http://schemas.microsoft.com/office/drawing/2014/main" id="{F7C15984-CE26-7B8D-AFAB-F7CFC8DF1D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4BB51-1A43-68DC-C622-99C1480D72A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3874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6BDA-17A3-A6D7-A666-C2105ECC51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25921A-7235-99B8-2724-870666563A11}"/>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4" name="Footer Placeholder 3">
            <a:extLst>
              <a:ext uri="{FF2B5EF4-FFF2-40B4-BE49-F238E27FC236}">
                <a16:creationId xmlns:a16="http://schemas.microsoft.com/office/drawing/2014/main" id="{ADF839A2-1EC6-D44B-CAA9-1552988262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C94E73-F489-A350-9069-9D89B6DFD92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09720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27A05-68BB-CE4E-F24C-FD58D66A86A7}"/>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3" name="Footer Placeholder 2">
            <a:extLst>
              <a:ext uri="{FF2B5EF4-FFF2-40B4-BE49-F238E27FC236}">
                <a16:creationId xmlns:a16="http://schemas.microsoft.com/office/drawing/2014/main" id="{BDFB2A71-072E-1293-9F2F-28258A654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D06CB6-FD60-2F96-C8B6-B5DFAD54906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6163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B546-6F3E-4827-2097-0A6862691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1759B9-AAF4-A603-24D8-FB737934C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8B2C2D-E7B4-4048-B177-F31582A51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CCDAA-83EE-D06C-2017-4D9F345B2848}"/>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6" name="Footer Placeholder 5">
            <a:extLst>
              <a:ext uri="{FF2B5EF4-FFF2-40B4-BE49-F238E27FC236}">
                <a16:creationId xmlns:a16="http://schemas.microsoft.com/office/drawing/2014/main" id="{85EC162C-19B8-ABC9-4C28-904960CA4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1919A-DF06-2945-8F89-AF6903980291}"/>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4054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9BD6-E053-27FE-EADE-51EDA609B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CB7473-F03F-5A2C-3C4E-C4FE3623D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E0583B-30AD-3A08-3456-1A86385D7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7D379-169E-112F-4C12-64A339DB41B2}"/>
              </a:ext>
            </a:extLst>
          </p:cNvPr>
          <p:cNvSpPr>
            <a:spLocks noGrp="1"/>
          </p:cNvSpPr>
          <p:nvPr>
            <p:ph type="dt" sz="half" idx="10"/>
          </p:nvPr>
        </p:nvSpPr>
        <p:spPr/>
        <p:txBody>
          <a:bodyPr/>
          <a:lstStyle/>
          <a:p>
            <a:fld id="{F07CD3FD-BE54-4400-942B-C6C15AA73DFD}" type="datetimeFigureOut">
              <a:rPr lang="en-US" smtClean="0"/>
              <a:t>11/27/2023</a:t>
            </a:fld>
            <a:endParaRPr lang="en-US"/>
          </a:p>
        </p:txBody>
      </p:sp>
      <p:sp>
        <p:nvSpPr>
          <p:cNvPr id="6" name="Footer Placeholder 5">
            <a:extLst>
              <a:ext uri="{FF2B5EF4-FFF2-40B4-BE49-F238E27FC236}">
                <a16:creationId xmlns:a16="http://schemas.microsoft.com/office/drawing/2014/main" id="{14993D34-DA2C-814D-C6C7-44EB260C2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170FA-B2AF-0179-1437-92F9E4DBE6F9}"/>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5537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BB07E-81B8-D304-B283-9018C9A1D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86CA61-1B46-D06F-B294-031F447D1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3FF613-14C4-885D-CBA8-5BC3F5A17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D3FD-BE54-4400-942B-C6C15AA73DFD}" type="datetimeFigureOut">
              <a:rPr lang="en-US" smtClean="0"/>
              <a:t>11/27/2023</a:t>
            </a:fld>
            <a:endParaRPr lang="en-US"/>
          </a:p>
        </p:txBody>
      </p:sp>
      <p:sp>
        <p:nvSpPr>
          <p:cNvPr id="5" name="Footer Placeholder 4">
            <a:extLst>
              <a:ext uri="{FF2B5EF4-FFF2-40B4-BE49-F238E27FC236}">
                <a16:creationId xmlns:a16="http://schemas.microsoft.com/office/drawing/2014/main" id="{563A92DD-ECF5-1D6F-7456-13647734C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58036D-AA8F-AB8F-B493-EC68C24C8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266875180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Swiggy" TargetMode="External"/><Relationship Id="rId2" Type="http://schemas.openxmlformats.org/officeDocument/2006/relationships/hyperlink" Target="https://craft.co/swiggy/competitors" TargetMode="Externa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hyperlink" Target="https://www.bibs.co.in/blog/a-case-study-on-swiggys-marketing-strategy" TargetMode="External"/><Relationship Id="rId4" Type="http://schemas.openxmlformats.org/officeDocument/2006/relationships/hyperlink" Target="https://simran-pm.medium.com/market-share-swiggy-and-zomato-are-the-two-leading-food-delivery-platforms-in-india-with-swiggy-bb15ed7bdbc8"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abhijitdahatonde/swiggy-restuarant-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92CF0CF-E20D-4C03-AE25-A672922F5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5DA13EB-813C-4FE6-98DF-2EE99B48B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68"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833C5F7-7976-37AF-9DA9-B1C67B91D72D}"/>
              </a:ext>
            </a:extLst>
          </p:cNvPr>
          <p:cNvSpPr>
            <a:spLocks noGrp="1"/>
          </p:cNvSpPr>
          <p:nvPr>
            <p:ph type="ctrTitle"/>
          </p:nvPr>
        </p:nvSpPr>
        <p:spPr>
          <a:xfrm>
            <a:off x="4191001" y="3135103"/>
            <a:ext cx="6660338" cy="1636922"/>
          </a:xfrm>
        </p:spPr>
        <p:txBody>
          <a:bodyPr anchor="t">
            <a:normAutofit/>
          </a:bodyPr>
          <a:lstStyle/>
          <a:p>
            <a:pPr algn="l"/>
            <a:r>
              <a:rPr lang="en-IN" sz="4000" dirty="0">
                <a:solidFill>
                  <a:schemeClr val="tx2"/>
                </a:solidFill>
              </a:rPr>
              <a:t>Swiggy (Food Delivery App) Marketing Analysis</a:t>
            </a:r>
          </a:p>
        </p:txBody>
      </p:sp>
      <p:grpSp>
        <p:nvGrpSpPr>
          <p:cNvPr id="38" name="Group 37">
            <a:extLst>
              <a:ext uri="{FF2B5EF4-FFF2-40B4-BE49-F238E27FC236}">
                <a16:creationId xmlns:a16="http://schemas.microsoft.com/office/drawing/2014/main" id="{B260B5EA-4014-4EFA-BF60-A205CBAE25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387883" y="-1"/>
            <a:ext cx="3832880" cy="2876136"/>
            <a:chOff x="-305" y="-1"/>
            <a:chExt cx="3832880" cy="2876136"/>
          </a:xfrm>
        </p:grpSpPr>
        <p:sp>
          <p:nvSpPr>
            <p:cNvPr id="29" name="Freeform: Shape 28">
              <a:extLst>
                <a:ext uri="{FF2B5EF4-FFF2-40B4-BE49-F238E27FC236}">
                  <a16:creationId xmlns:a16="http://schemas.microsoft.com/office/drawing/2014/main" id="{1BF22D31-E67F-4195-BB34-8A55D356D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3BC64-7A80-4B64-8B4B-8D19B0511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7E248705-DEB3-4F6D-A983-40926993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2A101A4C-B9EA-4041-A2C3-59AF4B6D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A cartoon of a person riding a scooter">
            <a:extLst>
              <a:ext uri="{FF2B5EF4-FFF2-40B4-BE49-F238E27FC236}">
                <a16:creationId xmlns:a16="http://schemas.microsoft.com/office/drawing/2014/main" id="{E56E3D8A-EE62-5A56-7DCF-84D86A639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35" y="4518870"/>
            <a:ext cx="2441138" cy="2020042"/>
          </a:xfrm>
          <a:prstGeom prst="rect">
            <a:avLst/>
          </a:prstGeom>
          <a:noFill/>
        </p:spPr>
      </p:pic>
      <p:pic>
        <p:nvPicPr>
          <p:cNvPr id="7" name="Picture 6">
            <a:extLst>
              <a:ext uri="{FF2B5EF4-FFF2-40B4-BE49-F238E27FC236}">
                <a16:creationId xmlns:a16="http://schemas.microsoft.com/office/drawing/2014/main" id="{213D9A48-7F70-83FB-2E8C-0EA6153183A7}"/>
              </a:ext>
            </a:extLst>
          </p:cNvPr>
          <p:cNvPicPr>
            <a:picLocks noChangeAspect="1"/>
          </p:cNvPicPr>
          <p:nvPr/>
        </p:nvPicPr>
        <p:blipFill>
          <a:blip r:embed="rId3"/>
          <a:stretch>
            <a:fillRect/>
          </a:stretch>
        </p:blipFill>
        <p:spPr>
          <a:xfrm>
            <a:off x="247435" y="214604"/>
            <a:ext cx="2010573" cy="1351839"/>
          </a:xfrm>
          <a:prstGeom prst="rect">
            <a:avLst/>
          </a:prstGeom>
          <a:noFill/>
        </p:spPr>
      </p:pic>
      <p:pic>
        <p:nvPicPr>
          <p:cNvPr id="5" name="Picture 4" descr="A close up of a logo&#10;&#10;Description automatically generated">
            <a:extLst>
              <a:ext uri="{FF2B5EF4-FFF2-40B4-BE49-F238E27FC236}">
                <a16:creationId xmlns:a16="http://schemas.microsoft.com/office/drawing/2014/main" id="{82636479-7771-7D74-27DA-47FAFDECB77E}"/>
              </a:ext>
            </a:extLst>
          </p:cNvPr>
          <p:cNvPicPr>
            <a:picLocks noChangeAspect="1"/>
          </p:cNvPicPr>
          <p:nvPr/>
        </p:nvPicPr>
        <p:blipFill>
          <a:blip r:embed="rId4"/>
          <a:stretch>
            <a:fillRect/>
          </a:stretch>
        </p:blipFill>
        <p:spPr>
          <a:xfrm>
            <a:off x="4895272" y="1559197"/>
            <a:ext cx="3990302" cy="1116739"/>
          </a:xfrm>
          <a:prstGeom prst="rect">
            <a:avLst/>
          </a:prstGeom>
          <a:noFill/>
        </p:spPr>
      </p:pic>
      <p:sp>
        <p:nvSpPr>
          <p:cNvPr id="19" name="Slide Number Placeholder 5">
            <a:extLst>
              <a:ext uri="{FF2B5EF4-FFF2-40B4-BE49-F238E27FC236}">
                <a16:creationId xmlns:a16="http://schemas.microsoft.com/office/drawing/2014/main" id="{28B954E5-2A8D-44FA-ABD2-4DE4CE1EE71F}"/>
              </a:ext>
            </a:extLst>
          </p:cNvPr>
          <p:cNvSpPr>
            <a:spLocks noGrp="1"/>
          </p:cNvSpPr>
          <p:nvPr>
            <p:ph type="sldNum" sz="quarter" idx="12"/>
          </p:nvPr>
        </p:nvSpPr>
        <p:spPr>
          <a:xfrm>
            <a:off x="8610600" y="6356350"/>
            <a:ext cx="2743200" cy="365125"/>
          </a:xfrm>
        </p:spPr>
        <p:txBody>
          <a:bodyPr>
            <a:normAutofit/>
          </a:bodyPr>
          <a:lstStyle/>
          <a:p>
            <a:pPr>
              <a:spcAft>
                <a:spcPts val="600"/>
              </a:spcAft>
            </a:pPr>
            <a:fld id="{2B6A0707-BFCA-4BDD-8B25-E2A14A0F80A6}" type="slidenum">
              <a:rPr lang="en-US" smtClean="0">
                <a:solidFill>
                  <a:schemeClr val="accent3"/>
                </a:solidFill>
              </a:rPr>
              <a:pPr>
                <a:spcAft>
                  <a:spcPts val="600"/>
                </a:spcAft>
              </a:pPr>
              <a:t>1</a:t>
            </a:fld>
            <a:endParaRPr lang="en-US">
              <a:solidFill>
                <a:schemeClr val="accent3"/>
              </a:solidFill>
            </a:endParaRPr>
          </a:p>
        </p:txBody>
      </p:sp>
      <p:sp>
        <p:nvSpPr>
          <p:cNvPr id="3" name="TextBox 2">
            <a:extLst>
              <a:ext uri="{FF2B5EF4-FFF2-40B4-BE49-F238E27FC236}">
                <a16:creationId xmlns:a16="http://schemas.microsoft.com/office/drawing/2014/main" id="{BCFF42A9-BD97-5B1D-9817-50A5FBD78114}"/>
              </a:ext>
            </a:extLst>
          </p:cNvPr>
          <p:cNvSpPr txBox="1"/>
          <p:nvPr/>
        </p:nvSpPr>
        <p:spPr>
          <a:xfrm>
            <a:off x="8237287" y="5584243"/>
            <a:ext cx="4133462" cy="923330"/>
          </a:xfrm>
          <a:prstGeom prst="rect">
            <a:avLst/>
          </a:prstGeom>
          <a:noFill/>
        </p:spPr>
        <p:txBody>
          <a:bodyPr wrap="square" rtlCol="0">
            <a:spAutoFit/>
          </a:bodyPr>
          <a:lstStyle/>
          <a:p>
            <a:pPr algn="ctr"/>
            <a:r>
              <a:rPr lang="en-US" sz="1800" dirty="0">
                <a:solidFill>
                  <a:srgbClr val="C00000"/>
                </a:solidFill>
              </a:rPr>
              <a:t>Submitted To :   Prof. Pratik Bedi Submitted By:    Alisha Mahajan</a:t>
            </a:r>
            <a:br>
              <a:rPr lang="en-US" sz="1800" dirty="0">
                <a:solidFill>
                  <a:srgbClr val="C00000"/>
                </a:solidFill>
              </a:rPr>
            </a:br>
            <a:r>
              <a:rPr lang="en-US" sz="1800" dirty="0">
                <a:solidFill>
                  <a:srgbClr val="C00000"/>
                </a:solidFill>
              </a:rPr>
              <a:t>                             (0802631</a:t>
            </a:r>
            <a:r>
              <a:rPr lang="en-US" dirty="0">
                <a:solidFill>
                  <a:srgbClr val="C00000"/>
                </a:solidFill>
              </a:rPr>
              <a:t>)</a:t>
            </a:r>
            <a:endParaRPr lang="en-IN" dirty="0"/>
          </a:p>
        </p:txBody>
      </p:sp>
    </p:spTree>
    <p:extLst>
      <p:ext uri="{BB962C8B-B14F-4D97-AF65-F5344CB8AC3E}">
        <p14:creationId xmlns:p14="http://schemas.microsoft.com/office/powerpoint/2010/main" val="17251447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CE51EA2-E30A-6DB2-3592-F369E7191A4D}"/>
              </a:ext>
            </a:extLst>
          </p:cNvPr>
          <p:cNvSpPr txBox="1"/>
          <p:nvPr/>
        </p:nvSpPr>
        <p:spPr>
          <a:xfrm>
            <a:off x="1619250" y="1466849"/>
            <a:ext cx="4343536" cy="290512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9600" b="1" dirty="0">
                <a:solidFill>
                  <a:srgbClr val="002060"/>
                </a:solidFill>
                <a:latin typeface="Aharoni" panose="02010803020104030203" pitchFamily="2" charset="-79"/>
                <a:ea typeface="+mj-ea"/>
                <a:cs typeface="Aharoni" panose="02010803020104030203" pitchFamily="2" charset="-79"/>
              </a:rPr>
              <a:t>EDA</a:t>
            </a:r>
          </a:p>
        </p:txBody>
      </p:sp>
      <p:pic>
        <p:nvPicPr>
          <p:cNvPr id="7" name="Content Placeholder 6" descr="A white logo on an orange background">
            <a:extLst>
              <a:ext uri="{FF2B5EF4-FFF2-40B4-BE49-F238E27FC236}">
                <a16:creationId xmlns:a16="http://schemas.microsoft.com/office/drawing/2014/main" id="{B37DCDDE-8D12-7204-9914-754A49F6B96E}"/>
              </a:ext>
            </a:extLst>
          </p:cNvPr>
          <p:cNvPicPr>
            <a:picLocks noChangeAspect="1"/>
          </p:cNvPicPr>
          <p:nvPr/>
        </p:nvPicPr>
        <p:blipFill rotWithShape="1">
          <a:blip r:embed="rId2">
            <a:extLst>
              <a:ext uri="{28A0092B-C50C-407E-A947-70E740481C1C}">
                <a14:useLocalDpi xmlns:a14="http://schemas.microsoft.com/office/drawing/2010/main" val="0"/>
              </a:ext>
            </a:extLst>
          </a:blip>
          <a:srcRect l="11883" r="1269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7216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5C07-94BC-50A3-375D-44703B108AB9}"/>
              </a:ext>
            </a:extLst>
          </p:cNvPr>
          <p:cNvSpPr>
            <a:spLocks noGrp="1"/>
          </p:cNvSpPr>
          <p:nvPr>
            <p:ph type="title"/>
          </p:nvPr>
        </p:nvSpPr>
        <p:spPr>
          <a:xfrm>
            <a:off x="317241" y="365125"/>
            <a:ext cx="7063273" cy="450849"/>
          </a:xfrm>
        </p:spPr>
        <p:txBody>
          <a:bodyPr>
            <a:normAutofit/>
          </a:bodyPr>
          <a:lstStyle/>
          <a:p>
            <a:r>
              <a:rPr lang="en-IN" sz="2400" b="1" dirty="0">
                <a:solidFill>
                  <a:schemeClr val="accent1"/>
                </a:solidFill>
                <a:latin typeface="Times New Roman" panose="02020603050405020304" pitchFamily="18" charset="0"/>
                <a:cs typeface="Times New Roman" panose="02020603050405020304" pitchFamily="18" charset="0"/>
              </a:rPr>
              <a:t>Map Showing the Count of Restaurants by City</a:t>
            </a:r>
          </a:p>
        </p:txBody>
      </p:sp>
      <p:pic>
        <p:nvPicPr>
          <p:cNvPr id="5" name="Content Placeholder 4">
            <a:extLst>
              <a:ext uri="{FF2B5EF4-FFF2-40B4-BE49-F238E27FC236}">
                <a16:creationId xmlns:a16="http://schemas.microsoft.com/office/drawing/2014/main" id="{106BCE7C-956D-DA29-07A6-7CC5682D3647}"/>
              </a:ext>
            </a:extLst>
          </p:cNvPr>
          <p:cNvPicPr>
            <a:picLocks noGrp="1" noChangeAspect="1"/>
          </p:cNvPicPr>
          <p:nvPr>
            <p:ph idx="1"/>
          </p:nvPr>
        </p:nvPicPr>
        <p:blipFill>
          <a:blip r:embed="rId2"/>
          <a:stretch>
            <a:fillRect/>
          </a:stretch>
        </p:blipFill>
        <p:spPr>
          <a:xfrm>
            <a:off x="242596" y="961053"/>
            <a:ext cx="8229600" cy="5531822"/>
          </a:xfrm>
        </p:spPr>
      </p:pic>
      <p:sp>
        <p:nvSpPr>
          <p:cNvPr id="6" name="TextBox 5">
            <a:extLst>
              <a:ext uri="{FF2B5EF4-FFF2-40B4-BE49-F238E27FC236}">
                <a16:creationId xmlns:a16="http://schemas.microsoft.com/office/drawing/2014/main" id="{EB4964C3-D56F-590F-3833-E6E2813429FF}"/>
              </a:ext>
            </a:extLst>
          </p:cNvPr>
          <p:cNvSpPr txBox="1"/>
          <p:nvPr/>
        </p:nvSpPr>
        <p:spPr>
          <a:xfrm>
            <a:off x="8649478" y="961053"/>
            <a:ext cx="3116424" cy="5632311"/>
          </a:xfrm>
          <a:prstGeom prst="rect">
            <a:avLst/>
          </a:prstGeom>
          <a:noFill/>
        </p:spPr>
        <p:txBody>
          <a:bodyPr wrap="square" rtlCol="0">
            <a:spAutoFit/>
          </a:bodyPr>
          <a:lstStyle/>
          <a:p>
            <a:r>
              <a:rPr lang="en-US" dirty="0"/>
              <a:t>This map shows the cities in India with the maximum number of restaurants listed on Swiggy. </a:t>
            </a:r>
            <a:r>
              <a:rPr lang="en-US" dirty="0">
                <a:solidFill>
                  <a:srgbClr val="FF0000"/>
                </a:solidFill>
              </a:rPr>
              <a:t>Kolkata</a:t>
            </a:r>
            <a:r>
              <a:rPr lang="en-US" dirty="0"/>
              <a:t> has the highest number of listed restaurants i.e. </a:t>
            </a:r>
            <a:r>
              <a:rPr lang="en-US" dirty="0">
                <a:solidFill>
                  <a:srgbClr val="FF0000"/>
                </a:solidFill>
              </a:rPr>
              <a:t>1346</a:t>
            </a:r>
            <a:r>
              <a:rPr lang="en-US" dirty="0"/>
              <a:t>, followed by </a:t>
            </a:r>
            <a:r>
              <a:rPr lang="en-US" dirty="0">
                <a:solidFill>
                  <a:srgbClr val="FF0000"/>
                </a:solidFill>
              </a:rPr>
              <a:t>Mumbai (1277)</a:t>
            </a:r>
            <a:r>
              <a:rPr lang="en-US" dirty="0"/>
              <a:t> and </a:t>
            </a:r>
            <a:r>
              <a:rPr lang="en-US" dirty="0">
                <a:solidFill>
                  <a:srgbClr val="FF0000"/>
                </a:solidFill>
              </a:rPr>
              <a:t>Chennai (1106)</a:t>
            </a:r>
          </a:p>
          <a:p>
            <a:endParaRPr lang="en-IN" dirty="0"/>
          </a:p>
          <a:p>
            <a:r>
              <a:rPr lang="en-US" b="0" i="0" dirty="0">
                <a:solidFill>
                  <a:srgbClr val="111111"/>
                </a:solidFill>
                <a:effectLst/>
                <a:latin typeface="-apple-system"/>
              </a:rPr>
              <a:t>This data can be used to tailor marketing strategies, offers, and service enhancements specifically for these high-demand areas.</a:t>
            </a:r>
            <a:br>
              <a:rPr lang="en-US" b="0" i="0" dirty="0">
                <a:solidFill>
                  <a:srgbClr val="111111"/>
                </a:solidFill>
                <a:effectLst/>
                <a:latin typeface="-apple-system"/>
              </a:rPr>
            </a:br>
            <a:br>
              <a:rPr lang="en-US" b="0" i="0" dirty="0">
                <a:solidFill>
                  <a:srgbClr val="111111"/>
                </a:solidFill>
                <a:effectLst/>
                <a:latin typeface="-apple-system"/>
              </a:rPr>
            </a:br>
            <a:r>
              <a:rPr lang="en-US" b="0" i="0" dirty="0">
                <a:solidFill>
                  <a:srgbClr val="111111"/>
                </a:solidFill>
                <a:effectLst/>
                <a:latin typeface="-apple-system"/>
              </a:rPr>
              <a:t>To understand the customer base or demand for Swiggy’s services in different areas, analyzing the concentration of listed restaurants in various cities can be helpful.</a:t>
            </a:r>
            <a:endParaRPr lang="en-IN" dirty="0"/>
          </a:p>
        </p:txBody>
      </p:sp>
    </p:spTree>
    <p:extLst>
      <p:ext uri="{BB962C8B-B14F-4D97-AF65-F5344CB8AC3E}">
        <p14:creationId xmlns:p14="http://schemas.microsoft.com/office/powerpoint/2010/main" val="358597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A512-78BA-BC1B-DC6F-35927A2BD1A3}"/>
              </a:ext>
            </a:extLst>
          </p:cNvPr>
          <p:cNvSpPr>
            <a:spLocks noGrp="1"/>
          </p:cNvSpPr>
          <p:nvPr>
            <p:ph type="title"/>
          </p:nvPr>
        </p:nvSpPr>
        <p:spPr>
          <a:xfrm>
            <a:off x="242596" y="242597"/>
            <a:ext cx="10689771" cy="671804"/>
          </a:xfrm>
        </p:spPr>
        <p:txBody>
          <a:bodyPr>
            <a:normAutofit/>
          </a:bodyPr>
          <a:lstStyle/>
          <a:p>
            <a:r>
              <a:rPr lang="en-US" sz="2800" b="1" dirty="0">
                <a:solidFill>
                  <a:schemeClr val="accent1"/>
                </a:solidFill>
                <a:effectLst/>
                <a:latin typeface="Times New Roman" panose="02020603050405020304" pitchFamily="18" charset="0"/>
                <a:cs typeface="Times New Roman" panose="02020603050405020304" pitchFamily="18" charset="0"/>
              </a:rPr>
              <a:t>Top 10 ordered Food Types</a:t>
            </a:r>
            <a:endParaRPr lang="en-IN" sz="2800" dirty="0">
              <a:solidFill>
                <a:schemeClr val="accent1"/>
              </a:solidFill>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8F34D9E9-7A72-0F4B-831C-AB9C682CC0C0}"/>
              </a:ext>
            </a:extLst>
          </p:cNvPr>
          <p:cNvSpPr>
            <a:spLocks noGrp="1"/>
          </p:cNvSpPr>
          <p:nvPr>
            <p:ph idx="1"/>
          </p:nvPr>
        </p:nvSpPr>
        <p:spPr>
          <a:xfrm>
            <a:off x="8961120" y="1614195"/>
            <a:ext cx="2834640" cy="4638015"/>
          </a:xfrm>
        </p:spPr>
        <p:txBody>
          <a:bodyPr>
            <a:normAutofit/>
          </a:bodyPr>
          <a:lstStyle/>
          <a:p>
            <a:pPr marL="0" indent="0">
              <a:buNone/>
            </a:pPr>
            <a:r>
              <a:rPr lang="en-IN" sz="1800" dirty="0"/>
              <a:t>This chart displays the </a:t>
            </a:r>
            <a:r>
              <a:rPr lang="en-IN" sz="1800" dirty="0">
                <a:solidFill>
                  <a:srgbClr val="FF0000"/>
                </a:solidFill>
              </a:rPr>
              <a:t>Top 10</a:t>
            </a:r>
            <a:r>
              <a:rPr lang="en-IN" sz="1800" dirty="0"/>
              <a:t> ordered food by Swiggy, in which </a:t>
            </a:r>
            <a:r>
              <a:rPr lang="en-IN" sz="1800" dirty="0">
                <a:solidFill>
                  <a:srgbClr val="FF0000"/>
                </a:solidFill>
              </a:rPr>
              <a:t>Indian</a:t>
            </a:r>
            <a:r>
              <a:rPr lang="en-IN" sz="1800" dirty="0"/>
              <a:t> and </a:t>
            </a:r>
            <a:r>
              <a:rPr lang="en-IN" sz="1800" dirty="0">
                <a:solidFill>
                  <a:srgbClr val="FF0000"/>
                </a:solidFill>
              </a:rPr>
              <a:t>Chinese</a:t>
            </a:r>
            <a:r>
              <a:rPr lang="en-IN" sz="1800" dirty="0"/>
              <a:t> food types are on the top and </a:t>
            </a:r>
            <a:r>
              <a:rPr lang="en-IN" sz="1800" dirty="0">
                <a:solidFill>
                  <a:srgbClr val="FF0000"/>
                </a:solidFill>
              </a:rPr>
              <a:t>Beverages</a:t>
            </a:r>
            <a:r>
              <a:rPr lang="en-IN" sz="1800" dirty="0"/>
              <a:t> are least ordered by customers. </a:t>
            </a:r>
          </a:p>
          <a:p>
            <a:pPr marL="0" indent="0">
              <a:buNone/>
            </a:pPr>
            <a:r>
              <a:rPr lang="en-US" sz="1800" dirty="0"/>
              <a:t>The majority of customers prefer Indian and Chinese cuisines, indicating a significant market segment that favors these two types of cuisines. Swiggy can tailor its marketing strategies, offers, and recommendations to cater to this large segment.. </a:t>
            </a:r>
            <a:endParaRPr lang="en-IN" sz="1800" dirty="0"/>
          </a:p>
        </p:txBody>
      </p:sp>
      <p:pic>
        <p:nvPicPr>
          <p:cNvPr id="17" name="Picture 16">
            <a:extLst>
              <a:ext uri="{FF2B5EF4-FFF2-40B4-BE49-F238E27FC236}">
                <a16:creationId xmlns:a16="http://schemas.microsoft.com/office/drawing/2014/main" id="{DB916280-5DB0-C446-8875-4D13A233AAA0}"/>
              </a:ext>
            </a:extLst>
          </p:cNvPr>
          <p:cNvPicPr>
            <a:picLocks noChangeAspect="1"/>
          </p:cNvPicPr>
          <p:nvPr/>
        </p:nvPicPr>
        <p:blipFill>
          <a:blip r:embed="rId2"/>
          <a:stretch>
            <a:fillRect/>
          </a:stretch>
        </p:blipFill>
        <p:spPr>
          <a:xfrm>
            <a:off x="256592" y="1035698"/>
            <a:ext cx="8361628" cy="5589036"/>
          </a:xfrm>
          <a:prstGeom prst="rect">
            <a:avLst/>
          </a:prstGeom>
        </p:spPr>
      </p:pic>
    </p:spTree>
    <p:extLst>
      <p:ext uri="{BB962C8B-B14F-4D97-AF65-F5344CB8AC3E}">
        <p14:creationId xmlns:p14="http://schemas.microsoft.com/office/powerpoint/2010/main" val="348139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46F0-90C2-B7F5-DBEC-AC25D8739A8D}"/>
              </a:ext>
            </a:extLst>
          </p:cNvPr>
          <p:cNvSpPr>
            <a:spLocks noGrp="1"/>
          </p:cNvSpPr>
          <p:nvPr>
            <p:ph type="title"/>
          </p:nvPr>
        </p:nvSpPr>
        <p:spPr>
          <a:xfrm>
            <a:off x="298580" y="365126"/>
            <a:ext cx="10879494" cy="745218"/>
          </a:xfrm>
        </p:spPr>
        <p:txBody>
          <a:bodyPr>
            <a:normAutofit/>
          </a:bodyPr>
          <a:lstStyle/>
          <a:p>
            <a:r>
              <a:rPr lang="en-US" sz="2800" b="1" dirty="0">
                <a:solidFill>
                  <a:schemeClr val="accent1"/>
                </a:solidFill>
                <a:effectLst/>
                <a:latin typeface="Times New Roman" panose="02020603050405020304" pitchFamily="18" charset="0"/>
                <a:cs typeface="Times New Roman" panose="02020603050405020304" pitchFamily="18" charset="0"/>
              </a:rPr>
              <a:t>Top 10 Restaurant with minimum Delivery Time</a:t>
            </a:r>
            <a:endParaRPr lang="en-IN" sz="2800"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EEEDBA-AFD6-08BA-8861-75BC8AF7A46F}"/>
              </a:ext>
            </a:extLst>
          </p:cNvPr>
          <p:cNvPicPr>
            <a:picLocks noChangeAspect="1"/>
          </p:cNvPicPr>
          <p:nvPr/>
        </p:nvPicPr>
        <p:blipFill>
          <a:blip r:embed="rId2"/>
          <a:stretch>
            <a:fillRect/>
          </a:stretch>
        </p:blipFill>
        <p:spPr>
          <a:xfrm>
            <a:off x="298579" y="1418253"/>
            <a:ext cx="7035281" cy="4889241"/>
          </a:xfrm>
          <a:prstGeom prst="rect">
            <a:avLst/>
          </a:prstGeom>
        </p:spPr>
      </p:pic>
      <p:sp>
        <p:nvSpPr>
          <p:cNvPr id="6" name="TextBox 5">
            <a:extLst>
              <a:ext uri="{FF2B5EF4-FFF2-40B4-BE49-F238E27FC236}">
                <a16:creationId xmlns:a16="http://schemas.microsoft.com/office/drawing/2014/main" id="{D6329917-3D71-A865-8718-4E8A51656954}"/>
              </a:ext>
            </a:extLst>
          </p:cNvPr>
          <p:cNvSpPr txBox="1"/>
          <p:nvPr/>
        </p:nvSpPr>
        <p:spPr>
          <a:xfrm>
            <a:off x="7924800" y="1418253"/>
            <a:ext cx="3562350" cy="5078313"/>
          </a:xfrm>
          <a:prstGeom prst="rect">
            <a:avLst/>
          </a:prstGeom>
          <a:noFill/>
        </p:spPr>
        <p:txBody>
          <a:bodyPr wrap="square" rtlCol="0">
            <a:spAutoFit/>
          </a:bodyPr>
          <a:lstStyle/>
          <a:p>
            <a:r>
              <a:rPr lang="en-IN" dirty="0"/>
              <a:t>This chart shows the top 10 Swiggy affiliated restaurant with minimum delivery time. </a:t>
            </a:r>
            <a:r>
              <a:rPr lang="en-US" dirty="0">
                <a:latin typeface="-apple-system"/>
              </a:rPr>
              <a:t>The average delivery time for all the restaurants is around </a:t>
            </a:r>
            <a:r>
              <a:rPr lang="en-US" dirty="0">
                <a:solidFill>
                  <a:srgbClr val="FF0000"/>
                </a:solidFill>
                <a:latin typeface="-apple-system"/>
              </a:rPr>
              <a:t>20-25 minutes</a:t>
            </a:r>
            <a:r>
              <a:rPr lang="en-US" dirty="0">
                <a:latin typeface="-apple-system"/>
              </a:rPr>
              <a:t>, which is most efficient timings for food delivery. </a:t>
            </a:r>
          </a:p>
          <a:p>
            <a:endParaRPr lang="en-US" dirty="0">
              <a:latin typeface="-apple-system"/>
            </a:endParaRPr>
          </a:p>
          <a:p>
            <a:r>
              <a:rPr lang="en-US" dirty="0"/>
              <a:t>The emphasis on quick delivery aligns with Swiggy's goal of offering a seamless and efficient food delivery experience, contributing to customer satisfaction and loyalty. As Swiggy continues to prioritize partnerships with such restaurants, it reinforces the platform's reputation for reliable and timely food delivery services.</a:t>
            </a:r>
            <a:endParaRPr lang="en-IN" dirty="0"/>
          </a:p>
        </p:txBody>
      </p:sp>
    </p:spTree>
    <p:extLst>
      <p:ext uri="{BB962C8B-B14F-4D97-AF65-F5344CB8AC3E}">
        <p14:creationId xmlns:p14="http://schemas.microsoft.com/office/powerpoint/2010/main" val="408737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3532-98BA-FFE7-34BA-F4EA47081CC3}"/>
              </a:ext>
            </a:extLst>
          </p:cNvPr>
          <p:cNvSpPr>
            <a:spLocks noGrp="1"/>
          </p:cNvSpPr>
          <p:nvPr>
            <p:ph type="title"/>
          </p:nvPr>
        </p:nvSpPr>
        <p:spPr>
          <a:xfrm>
            <a:off x="500743" y="149291"/>
            <a:ext cx="10853057" cy="531746"/>
          </a:xfrm>
        </p:spPr>
        <p:txBody>
          <a:bodyPr>
            <a:normAutofit/>
          </a:bodyPr>
          <a:lstStyle/>
          <a:p>
            <a:r>
              <a:rPr lang="en-US" sz="2800" b="1" dirty="0">
                <a:solidFill>
                  <a:schemeClr val="accent1"/>
                </a:solidFill>
                <a:effectLst/>
                <a:latin typeface="Times New Roman" panose="02020603050405020304" pitchFamily="18" charset="0"/>
                <a:cs typeface="Times New Roman" panose="02020603050405020304" pitchFamily="18" charset="0"/>
              </a:rPr>
              <a:t>Top 10 Restaurant by Total Ratings</a:t>
            </a:r>
            <a:endParaRPr lang="en-IN" sz="2800" dirty="0">
              <a:solidFill>
                <a:schemeClr val="accent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31D1B4F-ABDF-795B-1598-B1581AEAC276}"/>
              </a:ext>
            </a:extLst>
          </p:cNvPr>
          <p:cNvSpPr>
            <a:spLocks noGrp="1"/>
          </p:cNvSpPr>
          <p:nvPr>
            <p:ph sz="half" idx="2"/>
          </p:nvPr>
        </p:nvSpPr>
        <p:spPr>
          <a:xfrm>
            <a:off x="8698230" y="681036"/>
            <a:ext cx="3255646" cy="5902643"/>
          </a:xfrm>
        </p:spPr>
        <p:txBody>
          <a:bodyPr>
            <a:normAutofit/>
          </a:bodyPr>
          <a:lstStyle/>
          <a:p>
            <a:pPr marL="0" indent="0">
              <a:buNone/>
            </a:pPr>
            <a:r>
              <a:rPr lang="en-US" sz="1800" dirty="0"/>
              <a:t>This graphs highlights the total ratings received by top 10 restaurants in 9 cities, allowing us to pinpoint those with the highest customer satisfaction on the Swiggy platform.</a:t>
            </a:r>
          </a:p>
          <a:p>
            <a:pPr marL="0" indent="0">
              <a:buNone/>
            </a:pPr>
            <a:r>
              <a:rPr lang="en-US" sz="1800" dirty="0"/>
              <a:t>Restaurants such </a:t>
            </a:r>
            <a:r>
              <a:rPr lang="en-US" sz="1800" dirty="0">
                <a:solidFill>
                  <a:srgbClr val="FF0000"/>
                </a:solidFill>
              </a:rPr>
              <a:t>as Shan </a:t>
            </a:r>
            <a:r>
              <a:rPr lang="en-US" sz="1800" dirty="0" err="1">
                <a:solidFill>
                  <a:srgbClr val="FF0000"/>
                </a:solidFill>
              </a:rPr>
              <a:t>Ghouse</a:t>
            </a:r>
            <a:r>
              <a:rPr lang="en-US" sz="1800" dirty="0">
                <a:solidFill>
                  <a:srgbClr val="FF0000"/>
                </a:solidFill>
              </a:rPr>
              <a:t>, Mehfil, Lucky Restaurant, Grand Hotel</a:t>
            </a:r>
            <a:r>
              <a:rPr lang="en-US" sz="1800" dirty="0"/>
              <a:t> emerge as top performers, indicating their popularity and positive reception among Swiggy users. These restaurants with high ratings are valuable assets for Swiggy, as positive customer feedback contributes to the platform's reputation and customer trust.</a:t>
            </a:r>
          </a:p>
          <a:p>
            <a:pPr marL="0" indent="0">
              <a:buNone/>
            </a:pPr>
            <a:r>
              <a:rPr lang="en-US" sz="1800" dirty="0"/>
              <a:t>Analyzing of customer ratings will help </a:t>
            </a:r>
            <a:r>
              <a:rPr lang="en-US" sz="1800" dirty="0" err="1"/>
              <a:t>swiggy</a:t>
            </a:r>
            <a:r>
              <a:rPr lang="en-US" sz="1800" dirty="0"/>
              <a:t> marketing to enhance their customer base and customer relationships.</a:t>
            </a:r>
            <a:endParaRPr lang="en-IN" sz="1800" dirty="0"/>
          </a:p>
        </p:txBody>
      </p:sp>
      <p:pic>
        <p:nvPicPr>
          <p:cNvPr id="12" name="Picture 11">
            <a:extLst>
              <a:ext uri="{FF2B5EF4-FFF2-40B4-BE49-F238E27FC236}">
                <a16:creationId xmlns:a16="http://schemas.microsoft.com/office/drawing/2014/main" id="{FE4011C4-4FDA-3DFA-7301-222764E541DB}"/>
              </a:ext>
            </a:extLst>
          </p:cNvPr>
          <p:cNvPicPr>
            <a:picLocks noChangeAspect="1"/>
          </p:cNvPicPr>
          <p:nvPr/>
        </p:nvPicPr>
        <p:blipFill>
          <a:blip r:embed="rId2"/>
          <a:stretch>
            <a:fillRect/>
          </a:stretch>
        </p:blipFill>
        <p:spPr>
          <a:xfrm>
            <a:off x="238125" y="949486"/>
            <a:ext cx="7842885" cy="5759223"/>
          </a:xfrm>
          <a:prstGeom prst="rect">
            <a:avLst/>
          </a:prstGeom>
        </p:spPr>
      </p:pic>
      <p:pic>
        <p:nvPicPr>
          <p:cNvPr id="14" name="Picture 13">
            <a:extLst>
              <a:ext uri="{FF2B5EF4-FFF2-40B4-BE49-F238E27FC236}">
                <a16:creationId xmlns:a16="http://schemas.microsoft.com/office/drawing/2014/main" id="{18606D20-9462-C141-DFB6-4346835437C6}"/>
              </a:ext>
            </a:extLst>
          </p:cNvPr>
          <p:cNvPicPr>
            <a:picLocks noChangeAspect="1"/>
          </p:cNvPicPr>
          <p:nvPr/>
        </p:nvPicPr>
        <p:blipFill>
          <a:blip r:embed="rId3"/>
          <a:stretch>
            <a:fillRect/>
          </a:stretch>
        </p:blipFill>
        <p:spPr>
          <a:xfrm>
            <a:off x="6989391" y="1415343"/>
            <a:ext cx="1535484" cy="1940055"/>
          </a:xfrm>
          <a:prstGeom prst="rect">
            <a:avLst/>
          </a:prstGeom>
        </p:spPr>
      </p:pic>
    </p:spTree>
    <p:extLst>
      <p:ext uri="{BB962C8B-B14F-4D97-AF65-F5344CB8AC3E}">
        <p14:creationId xmlns:p14="http://schemas.microsoft.com/office/powerpoint/2010/main" val="282880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2664-C4CE-06CB-3B1F-D36C136C23C4}"/>
              </a:ext>
            </a:extLst>
          </p:cNvPr>
          <p:cNvSpPr>
            <a:spLocks noGrp="1"/>
          </p:cNvSpPr>
          <p:nvPr>
            <p:ph type="title"/>
          </p:nvPr>
        </p:nvSpPr>
        <p:spPr>
          <a:xfrm>
            <a:off x="409575" y="365125"/>
            <a:ext cx="10944225" cy="473075"/>
          </a:xfrm>
        </p:spPr>
        <p:txBody>
          <a:bodyPr>
            <a:noAutofit/>
          </a:bodyPr>
          <a:lstStyle/>
          <a:p>
            <a:r>
              <a:rPr lang="en-IN" sz="2800" b="1" dirty="0">
                <a:solidFill>
                  <a:schemeClr val="accent1"/>
                </a:solidFill>
                <a:latin typeface="Times New Roman" panose="02020603050405020304" pitchFamily="18" charset="0"/>
                <a:cs typeface="Times New Roman" panose="02020603050405020304" pitchFamily="18" charset="0"/>
              </a:rPr>
              <a:t>Frequency of Average Ratings of the restaurants</a:t>
            </a:r>
          </a:p>
        </p:txBody>
      </p:sp>
      <p:sp>
        <p:nvSpPr>
          <p:cNvPr id="4" name="Content Placeholder 3">
            <a:extLst>
              <a:ext uri="{FF2B5EF4-FFF2-40B4-BE49-F238E27FC236}">
                <a16:creationId xmlns:a16="http://schemas.microsoft.com/office/drawing/2014/main" id="{9A7BDC12-6FF8-D0E5-F5E6-736CF6A2FA04}"/>
              </a:ext>
            </a:extLst>
          </p:cNvPr>
          <p:cNvSpPr>
            <a:spLocks noGrp="1"/>
          </p:cNvSpPr>
          <p:nvPr>
            <p:ph sz="half" idx="2"/>
          </p:nvPr>
        </p:nvSpPr>
        <p:spPr>
          <a:xfrm>
            <a:off x="8733453" y="1511559"/>
            <a:ext cx="2820372" cy="4765415"/>
          </a:xfrm>
        </p:spPr>
        <p:txBody>
          <a:bodyPr>
            <a:normAutofit/>
          </a:bodyPr>
          <a:lstStyle/>
          <a:p>
            <a:pPr marL="0" indent="0">
              <a:buNone/>
            </a:pPr>
            <a:r>
              <a:rPr lang="en-IN" sz="1800" dirty="0"/>
              <a:t>T</a:t>
            </a:r>
            <a:r>
              <a:rPr lang="en-US" sz="1800" dirty="0"/>
              <a:t>he bar graph shows how often restaurants on Swiggy are rated on average. A lot of restaurants have an </a:t>
            </a:r>
            <a:r>
              <a:rPr lang="en-US" sz="1800" dirty="0">
                <a:solidFill>
                  <a:srgbClr val="C00000"/>
                </a:solidFill>
              </a:rPr>
              <a:t>average rating </a:t>
            </a:r>
            <a:r>
              <a:rPr lang="en-US" sz="1800" dirty="0"/>
              <a:t>of around </a:t>
            </a:r>
            <a:r>
              <a:rPr lang="en-US" sz="1800" dirty="0">
                <a:solidFill>
                  <a:srgbClr val="C00000"/>
                </a:solidFill>
              </a:rPr>
              <a:t>3.0</a:t>
            </a:r>
            <a:r>
              <a:rPr lang="en-US" sz="1800" dirty="0"/>
              <a:t>, which means that many Swiggy customers are giving a neutral rating. Fewer restaurants have ratings between </a:t>
            </a:r>
            <a:r>
              <a:rPr lang="en-US" sz="1800" dirty="0">
                <a:solidFill>
                  <a:srgbClr val="C00000"/>
                </a:solidFill>
              </a:rPr>
              <a:t>3.5</a:t>
            </a:r>
            <a:r>
              <a:rPr lang="en-US" sz="1800" dirty="0"/>
              <a:t> and </a:t>
            </a:r>
            <a:r>
              <a:rPr lang="en-US" sz="1800" dirty="0">
                <a:solidFill>
                  <a:srgbClr val="C00000"/>
                </a:solidFill>
              </a:rPr>
              <a:t>4.0</a:t>
            </a:r>
            <a:r>
              <a:rPr lang="en-US" sz="1800" dirty="0"/>
              <a:t>, and even fewer have ratings above </a:t>
            </a:r>
            <a:r>
              <a:rPr lang="en-US" sz="1800" dirty="0">
                <a:solidFill>
                  <a:srgbClr val="C00000"/>
                </a:solidFill>
              </a:rPr>
              <a:t>4.0</a:t>
            </a:r>
            <a:r>
              <a:rPr lang="en-US" sz="1800" dirty="0"/>
              <a:t>, which suggests that higher-rated restaurants are less common on the platform.</a:t>
            </a:r>
            <a:endParaRPr lang="en-IN" sz="1800" dirty="0"/>
          </a:p>
        </p:txBody>
      </p:sp>
      <p:pic>
        <p:nvPicPr>
          <p:cNvPr id="8" name="Picture 7">
            <a:extLst>
              <a:ext uri="{FF2B5EF4-FFF2-40B4-BE49-F238E27FC236}">
                <a16:creationId xmlns:a16="http://schemas.microsoft.com/office/drawing/2014/main" id="{31AA4BB4-2B1A-C50D-876A-F11A7A13F031}"/>
              </a:ext>
            </a:extLst>
          </p:cNvPr>
          <p:cNvPicPr>
            <a:picLocks noChangeAspect="1"/>
          </p:cNvPicPr>
          <p:nvPr/>
        </p:nvPicPr>
        <p:blipFill>
          <a:blip r:embed="rId2"/>
          <a:stretch>
            <a:fillRect/>
          </a:stretch>
        </p:blipFill>
        <p:spPr>
          <a:xfrm>
            <a:off x="180975" y="1171575"/>
            <a:ext cx="7983311" cy="5229225"/>
          </a:xfrm>
          <a:prstGeom prst="rect">
            <a:avLst/>
          </a:prstGeom>
        </p:spPr>
      </p:pic>
      <p:pic>
        <p:nvPicPr>
          <p:cNvPr id="10" name="Picture 9">
            <a:extLst>
              <a:ext uri="{FF2B5EF4-FFF2-40B4-BE49-F238E27FC236}">
                <a16:creationId xmlns:a16="http://schemas.microsoft.com/office/drawing/2014/main" id="{959CB62E-A111-7DBD-EEAB-D92715DB9863}"/>
              </a:ext>
            </a:extLst>
          </p:cNvPr>
          <p:cNvPicPr>
            <a:picLocks noChangeAspect="1"/>
          </p:cNvPicPr>
          <p:nvPr/>
        </p:nvPicPr>
        <p:blipFill>
          <a:blip r:embed="rId3"/>
          <a:stretch>
            <a:fillRect/>
          </a:stretch>
        </p:blipFill>
        <p:spPr>
          <a:xfrm>
            <a:off x="3359788" y="1895118"/>
            <a:ext cx="228620" cy="175275"/>
          </a:xfrm>
          <a:prstGeom prst="rect">
            <a:avLst/>
          </a:prstGeom>
        </p:spPr>
      </p:pic>
      <p:pic>
        <p:nvPicPr>
          <p:cNvPr id="12" name="Picture 11">
            <a:extLst>
              <a:ext uri="{FF2B5EF4-FFF2-40B4-BE49-F238E27FC236}">
                <a16:creationId xmlns:a16="http://schemas.microsoft.com/office/drawing/2014/main" id="{E982F1C2-5884-D496-95D2-C5943C910C94}"/>
              </a:ext>
            </a:extLst>
          </p:cNvPr>
          <p:cNvPicPr>
            <a:picLocks noChangeAspect="1"/>
          </p:cNvPicPr>
          <p:nvPr/>
        </p:nvPicPr>
        <p:blipFill>
          <a:blip r:embed="rId4"/>
          <a:stretch>
            <a:fillRect/>
          </a:stretch>
        </p:blipFill>
        <p:spPr>
          <a:xfrm>
            <a:off x="5119464" y="4433434"/>
            <a:ext cx="236240" cy="137172"/>
          </a:xfrm>
          <a:prstGeom prst="rect">
            <a:avLst/>
          </a:prstGeom>
        </p:spPr>
      </p:pic>
    </p:spTree>
    <p:extLst>
      <p:ext uri="{BB962C8B-B14F-4D97-AF65-F5344CB8AC3E}">
        <p14:creationId xmlns:p14="http://schemas.microsoft.com/office/powerpoint/2010/main" val="96317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1A1B-29AF-635F-E49E-A68BCFC40451}"/>
              </a:ext>
            </a:extLst>
          </p:cNvPr>
          <p:cNvSpPr>
            <a:spLocks noGrp="1"/>
          </p:cNvSpPr>
          <p:nvPr>
            <p:ph type="title"/>
          </p:nvPr>
        </p:nvSpPr>
        <p:spPr>
          <a:xfrm>
            <a:off x="481013" y="3429000"/>
            <a:ext cx="2047583" cy="769776"/>
          </a:xfrm>
        </p:spPr>
        <p:txBody>
          <a:bodyPr vert="horz" lIns="91440" tIns="45720" rIns="91440" bIns="45720" rtlCol="0" anchor="ctr">
            <a:normAutofit/>
          </a:bodyPr>
          <a:lstStyle/>
          <a:p>
            <a:r>
              <a:rPr lang="en-US" sz="3600" b="1" dirty="0">
                <a:latin typeface="Times New Roman" panose="02020603050405020304" pitchFamily="18" charset="0"/>
                <a:cs typeface="Times New Roman" panose="02020603050405020304" pitchFamily="18" charset="0"/>
              </a:rPr>
              <a:t>Models</a:t>
            </a:r>
            <a:r>
              <a:rPr lang="en-US" sz="36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82E61E4-EF61-214E-28BF-C5363FC6E3F7}"/>
              </a:ext>
            </a:extLst>
          </p:cNvPr>
          <p:cNvPicPr>
            <a:picLocks noChangeAspect="1"/>
          </p:cNvPicPr>
          <p:nvPr/>
        </p:nvPicPr>
        <p:blipFill rotWithShape="1">
          <a:blip r:embed="rId2"/>
          <a:srcRect t="19495" b="16767"/>
          <a:stretch/>
        </p:blipFill>
        <p:spPr>
          <a:xfrm>
            <a:off x="20" y="11"/>
            <a:ext cx="12191980" cy="324801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5BBD38C-8DA9-93B2-D44C-70B551C3B9DB}"/>
              </a:ext>
            </a:extLst>
          </p:cNvPr>
          <p:cNvSpPr>
            <a:spLocks noGrp="1"/>
          </p:cNvSpPr>
          <p:nvPr>
            <p:ph sz="half" idx="1"/>
          </p:nvPr>
        </p:nvSpPr>
        <p:spPr>
          <a:xfrm>
            <a:off x="3116424" y="3498981"/>
            <a:ext cx="5084601" cy="1035697"/>
          </a:xfrm>
        </p:spPr>
        <p:txBody>
          <a:bodyPr vert="horz" lIns="91440" tIns="45720" rIns="91440" bIns="45720" rtlCol="0" anchor="ctr">
            <a:normAutofit/>
          </a:bodyPr>
          <a:lstStyle/>
          <a:p>
            <a:pPr marL="457200" indent="-457200">
              <a:buAutoNum type="arabicPeriod"/>
            </a:pPr>
            <a:r>
              <a:rPr lang="en-US" sz="2400" dirty="0"/>
              <a:t>Decision tree                                             </a:t>
            </a:r>
          </a:p>
          <a:p>
            <a:pPr marL="457200" indent="-457200">
              <a:buAutoNum type="arabicPeriod"/>
            </a:pPr>
            <a:r>
              <a:rPr lang="en-US" sz="2400" dirty="0"/>
              <a:t>Random Forest</a:t>
            </a:r>
          </a:p>
        </p:txBody>
      </p:sp>
      <p:sp>
        <p:nvSpPr>
          <p:cNvPr id="12" name="TextBox 11">
            <a:extLst>
              <a:ext uri="{FF2B5EF4-FFF2-40B4-BE49-F238E27FC236}">
                <a16:creationId xmlns:a16="http://schemas.microsoft.com/office/drawing/2014/main" id="{4F78EAAF-2957-FA07-2B06-6FAD5680DEB1}"/>
              </a:ext>
            </a:extLst>
          </p:cNvPr>
          <p:cNvSpPr txBox="1"/>
          <p:nvPr/>
        </p:nvSpPr>
        <p:spPr>
          <a:xfrm>
            <a:off x="2808515" y="4627984"/>
            <a:ext cx="8273616" cy="1846659"/>
          </a:xfrm>
          <a:prstGeom prst="rect">
            <a:avLst/>
          </a:prstGeom>
          <a:noFill/>
        </p:spPr>
        <p:txBody>
          <a:bodyPr wrap="square" rtlCol="0">
            <a:spAutoFit/>
          </a:bodyPr>
          <a:lstStyle/>
          <a:p>
            <a:pPr algn="l"/>
            <a:r>
              <a:rPr lang="en-US" b="1" i="0" dirty="0">
                <a:effectLst/>
                <a:highlight>
                  <a:srgbClr val="FFFF00"/>
                </a:highlight>
                <a:latin typeface="Söhne"/>
              </a:rPr>
              <a:t>Interpretation</a:t>
            </a:r>
            <a:r>
              <a:rPr lang="en-US" b="1" i="0" dirty="0">
                <a:effectLst/>
                <a:latin typeface="Söhne"/>
              </a:rPr>
              <a:t>: </a:t>
            </a:r>
            <a:r>
              <a:rPr lang="en-US" i="0" dirty="0">
                <a:effectLst/>
                <a:latin typeface="Söhne"/>
              </a:rPr>
              <a:t>It can be seen in Jupyter Notebook:</a:t>
            </a:r>
          </a:p>
          <a:p>
            <a:pPr algn="l">
              <a:buFont typeface="Arial" panose="020B0604020202020204" pitchFamily="34" charset="0"/>
              <a:buChar char="•"/>
            </a:pPr>
            <a:r>
              <a:rPr lang="en-US" sz="1600" b="0" i="0" dirty="0">
                <a:effectLst/>
                <a:latin typeface="Söhne"/>
              </a:rPr>
              <a:t>The </a:t>
            </a:r>
            <a:r>
              <a:rPr lang="en-US" sz="1600" b="0" i="0" dirty="0">
                <a:solidFill>
                  <a:srgbClr val="C00000"/>
                </a:solidFill>
                <a:effectLst/>
                <a:latin typeface="Söhne"/>
              </a:rPr>
              <a:t>MSE</a:t>
            </a:r>
            <a:r>
              <a:rPr lang="en-US" sz="1600" b="0" i="0" dirty="0">
                <a:effectLst/>
                <a:latin typeface="Söhne"/>
              </a:rPr>
              <a:t> values are metrics to measure the performance of regression models. A lower MSE indicates better performance.</a:t>
            </a:r>
          </a:p>
          <a:p>
            <a:pPr algn="l">
              <a:buFont typeface="Arial" panose="020B0604020202020204" pitchFamily="34" charset="0"/>
              <a:buChar char="•"/>
            </a:pPr>
            <a:r>
              <a:rPr lang="en-US" sz="1600" b="0" i="0" dirty="0">
                <a:effectLst/>
                <a:latin typeface="Söhne"/>
              </a:rPr>
              <a:t>In this case, the Random Forest Regressor has a lower MSE </a:t>
            </a:r>
            <a:r>
              <a:rPr lang="en-US" sz="1600" b="0" i="0">
                <a:effectLst/>
                <a:latin typeface="Söhne"/>
              </a:rPr>
              <a:t>(</a:t>
            </a:r>
            <a:r>
              <a:rPr lang="en-US" sz="1600" b="0" i="0">
                <a:solidFill>
                  <a:srgbClr val="C00000"/>
                </a:solidFill>
                <a:effectLst/>
                <a:latin typeface="Söhne"/>
              </a:rPr>
              <a:t>0.0084</a:t>
            </a:r>
            <a:r>
              <a:rPr lang="en-US" sz="1600" b="0" i="0">
                <a:effectLst/>
                <a:latin typeface="Söhne"/>
              </a:rPr>
              <a:t>) </a:t>
            </a:r>
            <a:r>
              <a:rPr lang="en-US" sz="1600" b="0" i="0" dirty="0">
                <a:effectLst/>
                <a:latin typeface="Söhne"/>
              </a:rPr>
              <a:t>compared to the Decision Tree Regressor </a:t>
            </a:r>
            <a:r>
              <a:rPr lang="en-US" sz="1600" b="0" i="0">
                <a:effectLst/>
                <a:latin typeface="Söhne"/>
              </a:rPr>
              <a:t>(</a:t>
            </a:r>
            <a:r>
              <a:rPr lang="en-US" sz="1600" b="0" i="0">
                <a:solidFill>
                  <a:srgbClr val="C00000"/>
                </a:solidFill>
                <a:effectLst/>
                <a:latin typeface="Söhne"/>
              </a:rPr>
              <a:t>0.01647</a:t>
            </a:r>
            <a:r>
              <a:rPr lang="en-US" sz="1600" b="0" i="0" dirty="0">
                <a:effectLst/>
                <a:latin typeface="Söhne"/>
              </a:rPr>
              <a:t>), suggesting that the Random Forest model is performing better on this particular test set. It generally aligns with the intuition that Random Forests often outperform individual Decision Trees.</a:t>
            </a:r>
          </a:p>
        </p:txBody>
      </p:sp>
    </p:spTree>
    <p:extLst>
      <p:ext uri="{BB962C8B-B14F-4D97-AF65-F5344CB8AC3E}">
        <p14:creationId xmlns:p14="http://schemas.microsoft.com/office/powerpoint/2010/main" val="1918375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035F-AAA1-DA49-434B-0A3907ACDCFD}"/>
              </a:ext>
            </a:extLst>
          </p:cNvPr>
          <p:cNvSpPr>
            <a:spLocks noGrp="1"/>
          </p:cNvSpPr>
          <p:nvPr>
            <p:ph type="title"/>
          </p:nvPr>
        </p:nvSpPr>
        <p:spPr>
          <a:xfrm>
            <a:off x="522514" y="355795"/>
            <a:ext cx="10627568" cy="679904"/>
          </a:xfrm>
        </p:spPr>
        <p:txBody>
          <a:bodyPr>
            <a:normAutofit/>
          </a:bodyPr>
          <a:lstStyle/>
          <a:p>
            <a:r>
              <a:rPr lang="en-IN" sz="3200" b="1" dirty="0"/>
              <a:t>Swiggy Present Marketing Strategies:</a:t>
            </a:r>
          </a:p>
        </p:txBody>
      </p:sp>
      <p:sp>
        <p:nvSpPr>
          <p:cNvPr id="4" name="Content Placeholder 3">
            <a:extLst>
              <a:ext uri="{FF2B5EF4-FFF2-40B4-BE49-F238E27FC236}">
                <a16:creationId xmlns:a16="http://schemas.microsoft.com/office/drawing/2014/main" id="{CDEEC4E6-42F3-4596-7FFC-9BC27EF6F674}"/>
              </a:ext>
            </a:extLst>
          </p:cNvPr>
          <p:cNvSpPr>
            <a:spLocks noGrp="1"/>
          </p:cNvSpPr>
          <p:nvPr>
            <p:ph sz="half" idx="2"/>
          </p:nvPr>
        </p:nvSpPr>
        <p:spPr>
          <a:xfrm>
            <a:off x="522514" y="1455576"/>
            <a:ext cx="6017771" cy="4721387"/>
          </a:xfrm>
        </p:spPr>
        <p:txBody>
          <a:bodyPr>
            <a:normAutofit fontScale="25000" lnSpcReduction="20000"/>
          </a:bodyPr>
          <a:lstStyle/>
          <a:p>
            <a:pPr marL="0" indent="0">
              <a:buNone/>
            </a:pPr>
            <a:endParaRPr lang="en-US" dirty="0"/>
          </a:p>
          <a:p>
            <a:pPr marL="0" indent="0">
              <a:buNone/>
            </a:pPr>
            <a:r>
              <a:rPr lang="en-US" sz="7200" dirty="0"/>
              <a:t>1. </a:t>
            </a:r>
            <a:r>
              <a:rPr lang="en-US" sz="8000" dirty="0">
                <a:solidFill>
                  <a:srgbClr val="FF0000"/>
                </a:solidFill>
              </a:rPr>
              <a:t>Supreme Data Analysis:</a:t>
            </a:r>
          </a:p>
          <a:p>
            <a:pPr>
              <a:buFont typeface="Wingdings" panose="05000000000000000000" pitchFamily="2" charset="2"/>
              <a:buChar char="Ø"/>
            </a:pPr>
            <a:r>
              <a:rPr lang="en-US" sz="5500" dirty="0"/>
              <a:t>Personalized notifications based on extensive client knowledge.</a:t>
            </a:r>
          </a:p>
          <a:p>
            <a:pPr>
              <a:buFont typeface="Wingdings" panose="05000000000000000000" pitchFamily="2" charset="2"/>
              <a:buChar char="Ø"/>
            </a:pPr>
            <a:r>
              <a:rPr lang="en-US" sz="5500" dirty="0"/>
              <a:t>Utilizes data analysis for B2B expansion and customer insights.</a:t>
            </a:r>
          </a:p>
          <a:p>
            <a:pPr marL="0" indent="0">
              <a:buNone/>
            </a:pPr>
            <a:endParaRPr lang="en-US" sz="7200" dirty="0"/>
          </a:p>
          <a:p>
            <a:pPr marL="0" indent="0">
              <a:buNone/>
            </a:pPr>
            <a:r>
              <a:rPr lang="en-US" sz="7200" dirty="0"/>
              <a:t>2. </a:t>
            </a:r>
            <a:r>
              <a:rPr lang="en-US" sz="8000" dirty="0">
                <a:solidFill>
                  <a:srgbClr val="FF0000"/>
                </a:solidFill>
              </a:rPr>
              <a:t>Distribution Strategy:</a:t>
            </a:r>
            <a:endParaRPr lang="en-US" sz="6400" dirty="0"/>
          </a:p>
          <a:p>
            <a:pPr>
              <a:buFont typeface="Wingdings" panose="05000000000000000000" pitchFamily="2" charset="2"/>
              <a:buChar char="Ø"/>
            </a:pPr>
            <a:r>
              <a:rPr lang="en-US" sz="5500" dirty="0"/>
              <a:t>Hyperlocal product delivery beyond food to include medicines, groceries, etc.</a:t>
            </a:r>
          </a:p>
          <a:p>
            <a:pPr>
              <a:buFont typeface="Wingdings" panose="05000000000000000000" pitchFamily="2" charset="2"/>
              <a:buChar char="Ø"/>
            </a:pPr>
            <a:r>
              <a:rPr lang="en-US" sz="5500" dirty="0"/>
              <a:t>Dual partnership approach benefiting both customers and establishments.</a:t>
            </a:r>
          </a:p>
          <a:p>
            <a:pPr marL="0" indent="0">
              <a:buNone/>
            </a:pPr>
            <a:endParaRPr lang="en-US" sz="7200" dirty="0"/>
          </a:p>
          <a:p>
            <a:pPr marL="0" indent="0">
              <a:buNone/>
            </a:pPr>
            <a:r>
              <a:rPr lang="en-US" sz="7200" dirty="0"/>
              <a:t>3. </a:t>
            </a:r>
            <a:r>
              <a:rPr lang="en-US" sz="8000" dirty="0">
                <a:solidFill>
                  <a:srgbClr val="FF0000"/>
                </a:solidFill>
              </a:rPr>
              <a:t>Technological-Focused Marketing:</a:t>
            </a:r>
            <a:endParaRPr lang="en-US" sz="7200" dirty="0"/>
          </a:p>
          <a:p>
            <a:pPr>
              <a:buFont typeface="Wingdings" panose="05000000000000000000" pitchFamily="2" charset="2"/>
              <a:buChar char="Ø"/>
            </a:pPr>
            <a:r>
              <a:rPr lang="en-US" sz="5500" dirty="0"/>
              <a:t>Core logistics platform relies on technology for optimal service.</a:t>
            </a:r>
          </a:p>
          <a:p>
            <a:pPr>
              <a:buFont typeface="Wingdings" panose="05000000000000000000" pitchFamily="2" charset="2"/>
              <a:buChar char="Ø"/>
            </a:pPr>
            <a:r>
              <a:rPr lang="en-US" sz="5500" dirty="0"/>
              <a:t>Data analytics for intelligent logistics and service improvement.</a:t>
            </a:r>
          </a:p>
          <a:p>
            <a:pPr marL="0" indent="0">
              <a:buNone/>
            </a:pPr>
            <a:endParaRPr lang="en-US" sz="7200" dirty="0"/>
          </a:p>
          <a:p>
            <a:pPr marL="0" indent="0">
              <a:buNone/>
            </a:pPr>
            <a:r>
              <a:rPr lang="en-US" sz="7200" dirty="0"/>
              <a:t>4. </a:t>
            </a:r>
            <a:r>
              <a:rPr lang="en-US" sz="8000" dirty="0">
                <a:solidFill>
                  <a:srgbClr val="FF0000"/>
                </a:solidFill>
              </a:rPr>
              <a:t>Promotional Strategies:</a:t>
            </a:r>
          </a:p>
          <a:p>
            <a:pPr>
              <a:buFont typeface="Wingdings" panose="05000000000000000000" pitchFamily="2" charset="2"/>
              <a:buChar char="Ø"/>
            </a:pPr>
            <a:r>
              <a:rPr lang="en-US" sz="5600" dirty="0"/>
              <a:t>Makes funny ads and works with popular people.</a:t>
            </a:r>
          </a:p>
          <a:p>
            <a:pPr>
              <a:buFont typeface="Wingdings" panose="05000000000000000000" pitchFamily="2" charset="2"/>
              <a:buChar char="Ø"/>
            </a:pPr>
            <a:r>
              <a:rPr lang="en-US" sz="5600" dirty="0"/>
              <a:t>Talks a lot on social media and sends emails to customers.</a:t>
            </a:r>
          </a:p>
          <a:p>
            <a:pPr marL="0" indent="0">
              <a:buNone/>
            </a:pPr>
            <a:endParaRPr lang="en-IN" sz="7200" dirty="0"/>
          </a:p>
        </p:txBody>
      </p:sp>
      <p:pic>
        <p:nvPicPr>
          <p:cNvPr id="35" name="Picture 34">
            <a:extLst>
              <a:ext uri="{FF2B5EF4-FFF2-40B4-BE49-F238E27FC236}">
                <a16:creationId xmlns:a16="http://schemas.microsoft.com/office/drawing/2014/main" id="{C2AE8AD5-9FA3-1AE7-556C-9ECD504D2260}"/>
              </a:ext>
            </a:extLst>
          </p:cNvPr>
          <p:cNvPicPr>
            <a:picLocks noChangeAspect="1"/>
          </p:cNvPicPr>
          <p:nvPr/>
        </p:nvPicPr>
        <p:blipFill>
          <a:blip r:embed="rId2"/>
          <a:stretch>
            <a:fillRect/>
          </a:stretch>
        </p:blipFill>
        <p:spPr>
          <a:xfrm>
            <a:off x="7207624" y="9331"/>
            <a:ext cx="4984376" cy="6857999"/>
          </a:xfrm>
          <a:prstGeom prst="rect">
            <a:avLst/>
          </a:prstGeom>
        </p:spPr>
      </p:pic>
    </p:spTree>
    <p:extLst>
      <p:ext uri="{BB962C8B-B14F-4D97-AF65-F5344CB8AC3E}">
        <p14:creationId xmlns:p14="http://schemas.microsoft.com/office/powerpoint/2010/main" val="1453381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D04470-A5C2-FA83-1133-2BFFE10941F3}"/>
              </a:ext>
            </a:extLst>
          </p:cNvPr>
          <p:cNvPicPr>
            <a:picLocks noChangeAspect="1"/>
          </p:cNvPicPr>
          <p:nvPr/>
        </p:nvPicPr>
        <p:blipFill rotWithShape="1">
          <a:blip r:embed="rId2"/>
          <a:srcRect b="18713"/>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C05ED54-5B79-5039-E1CD-F63FE9A1F18C}"/>
              </a:ext>
            </a:extLst>
          </p:cNvPr>
          <p:cNvSpPr>
            <a:spLocks noGrp="1"/>
          </p:cNvSpPr>
          <p:nvPr>
            <p:ph type="title"/>
          </p:nvPr>
        </p:nvSpPr>
        <p:spPr>
          <a:xfrm>
            <a:off x="7531610" y="355988"/>
            <a:ext cx="3822189" cy="1899912"/>
          </a:xfrm>
        </p:spPr>
        <p:txBody>
          <a:bodyPr vert="horz" lIns="91440" tIns="45720" rIns="91440" bIns="45720" rtlCol="0" anchor="ctr">
            <a:normAutofit/>
          </a:bodyPr>
          <a:lstStyle/>
          <a:p>
            <a:r>
              <a:rPr lang="en-US" sz="4000" b="1"/>
              <a:t>Future Marketing Strategies:</a:t>
            </a:r>
            <a:endParaRPr lang="en-US" sz="4000"/>
          </a:p>
        </p:txBody>
      </p:sp>
      <p:sp>
        <p:nvSpPr>
          <p:cNvPr id="4" name="Content Placeholder 3">
            <a:extLst>
              <a:ext uri="{FF2B5EF4-FFF2-40B4-BE49-F238E27FC236}">
                <a16:creationId xmlns:a16="http://schemas.microsoft.com/office/drawing/2014/main" id="{DC49073F-4785-02F2-9B28-50B7270C7207}"/>
              </a:ext>
            </a:extLst>
          </p:cNvPr>
          <p:cNvSpPr>
            <a:spLocks noGrp="1"/>
          </p:cNvSpPr>
          <p:nvPr>
            <p:ph sz="half" idx="2"/>
          </p:nvPr>
        </p:nvSpPr>
        <p:spPr>
          <a:xfrm>
            <a:off x="7531610" y="2434201"/>
            <a:ext cx="3822189" cy="3742762"/>
          </a:xfrm>
        </p:spPr>
        <p:txBody>
          <a:bodyPr vert="horz" lIns="91440" tIns="45720" rIns="91440" bIns="45720" rtlCol="0">
            <a:normAutofit/>
          </a:bodyPr>
          <a:lstStyle/>
          <a:p>
            <a:r>
              <a:rPr lang="en-US" sz="2000" dirty="0"/>
              <a:t>Retaining the old customer by providing specific benefits based on purchasing patterns.</a:t>
            </a:r>
            <a:endParaRPr lang="en-US" sz="2000"/>
          </a:p>
          <a:p>
            <a:r>
              <a:rPr lang="en-US" sz="2000" dirty="0"/>
              <a:t>Acquiring new markets in Tier 2 and 3 cities.</a:t>
            </a:r>
            <a:endParaRPr lang="en-US" sz="2000"/>
          </a:p>
          <a:p>
            <a:r>
              <a:rPr lang="en-US" sz="2000" dirty="0"/>
              <a:t>Funding new restaurant/promote cloud kitchens.</a:t>
            </a:r>
            <a:endParaRPr lang="en-US" sz="2000"/>
          </a:p>
          <a:p>
            <a:r>
              <a:rPr lang="en-US" sz="2000" dirty="0"/>
              <a:t>Diversifying the delivery network and exploring the capabilities of the service.</a:t>
            </a:r>
            <a:endParaRPr lang="en-US" sz="2000"/>
          </a:p>
        </p:txBody>
      </p:sp>
    </p:spTree>
    <p:extLst>
      <p:ext uri="{BB962C8B-B14F-4D97-AF65-F5344CB8AC3E}">
        <p14:creationId xmlns:p14="http://schemas.microsoft.com/office/powerpoint/2010/main" val="140990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0003D6-A46C-6FF1-78A2-39BB5C6B56C4}"/>
              </a:ext>
            </a:extLst>
          </p:cNvPr>
          <p:cNvSpPr>
            <a:spLocks/>
          </p:cNvSpPr>
          <p:nvPr/>
        </p:nvSpPr>
        <p:spPr>
          <a:xfrm>
            <a:off x="457201" y="1014290"/>
            <a:ext cx="5886450" cy="5096374"/>
          </a:xfrm>
          <a:prstGeom prst="rect">
            <a:avLst/>
          </a:prstGeom>
        </p:spPr>
        <p:txBody>
          <a:bodyPr>
            <a:normAutofit lnSpcReduction="10000"/>
          </a:bodyPr>
          <a:lstStyle/>
          <a:p>
            <a:pPr>
              <a:spcAft>
                <a:spcPts val="600"/>
              </a:spcAft>
            </a:pPr>
            <a:r>
              <a:rPr lang="en-US" sz="2400" kern="1200" dirty="0">
                <a:solidFill>
                  <a:schemeClr val="bg1"/>
                </a:solidFill>
                <a:latin typeface="+mn-lt"/>
                <a:ea typeface="+mn-ea"/>
                <a:cs typeface="+mn-cs"/>
              </a:rPr>
              <a:t>Swiggy can become even more popular by focusing on specific groups of customers. They can do this by </a:t>
            </a:r>
            <a:r>
              <a:rPr lang="en-US" sz="2400" b="1" kern="1200" dirty="0">
                <a:solidFill>
                  <a:srgbClr val="FFC000"/>
                </a:solidFill>
                <a:latin typeface="+mn-lt"/>
                <a:ea typeface="+mn-ea"/>
                <a:cs typeface="+mn-cs"/>
              </a:rPr>
              <a:t>planning</a:t>
            </a:r>
            <a:r>
              <a:rPr lang="en-US" sz="2400" kern="1200" dirty="0">
                <a:solidFill>
                  <a:schemeClr val="bg1"/>
                </a:solidFill>
                <a:latin typeface="+mn-lt"/>
                <a:ea typeface="+mn-ea"/>
                <a:cs typeface="+mn-cs"/>
              </a:rPr>
              <a:t> where to offer their services based on what people like in different areas. Swiggy can add a </a:t>
            </a:r>
            <a:r>
              <a:rPr lang="en-US" sz="2400" b="1" kern="1200" dirty="0">
                <a:solidFill>
                  <a:srgbClr val="FFC000"/>
                </a:solidFill>
                <a:latin typeface="+mn-lt"/>
                <a:ea typeface="+mn-ea"/>
                <a:cs typeface="+mn-cs"/>
              </a:rPr>
              <a:t>variety of restaurants</a:t>
            </a:r>
            <a:r>
              <a:rPr lang="en-US" sz="2400" b="1" kern="1200" dirty="0">
                <a:solidFill>
                  <a:schemeClr val="bg1"/>
                </a:solidFill>
                <a:latin typeface="+mn-lt"/>
                <a:ea typeface="+mn-ea"/>
                <a:cs typeface="+mn-cs"/>
              </a:rPr>
              <a:t> </a:t>
            </a:r>
            <a:r>
              <a:rPr lang="en-US" sz="2400" kern="1200" dirty="0">
                <a:solidFill>
                  <a:schemeClr val="bg1"/>
                </a:solidFill>
                <a:latin typeface="+mn-lt"/>
                <a:ea typeface="+mn-ea"/>
                <a:cs typeface="+mn-cs"/>
              </a:rPr>
              <a:t>to please different tastes and </a:t>
            </a:r>
            <a:r>
              <a:rPr lang="en-US" sz="2400" b="1" kern="1200" dirty="0">
                <a:solidFill>
                  <a:srgbClr val="FFC000"/>
                </a:solidFill>
                <a:latin typeface="+mn-lt"/>
                <a:ea typeface="+mn-ea"/>
                <a:cs typeface="+mn-cs"/>
              </a:rPr>
              <a:t>set prices</a:t>
            </a:r>
            <a:r>
              <a:rPr lang="en-US" sz="2400" kern="1200" dirty="0">
                <a:solidFill>
                  <a:schemeClr val="bg1"/>
                </a:solidFill>
                <a:latin typeface="+mn-lt"/>
                <a:ea typeface="+mn-ea"/>
                <a:cs typeface="+mn-cs"/>
              </a:rPr>
              <a:t> based on how often people order. They can make sure </a:t>
            </a:r>
            <a:r>
              <a:rPr lang="en-US" sz="2400" b="1" kern="1200" dirty="0">
                <a:solidFill>
                  <a:srgbClr val="FFC000"/>
                </a:solidFill>
                <a:latin typeface="+mn-lt"/>
                <a:ea typeface="+mn-ea"/>
                <a:cs typeface="+mn-cs"/>
              </a:rPr>
              <a:t>deliveries</a:t>
            </a:r>
            <a:r>
              <a:rPr lang="en-US" sz="2400" kern="1200" dirty="0">
                <a:solidFill>
                  <a:schemeClr val="bg1"/>
                </a:solidFill>
                <a:latin typeface="+mn-lt"/>
                <a:ea typeface="+mn-ea"/>
                <a:cs typeface="+mn-cs"/>
              </a:rPr>
              <a:t> work well for everyone and partner with local businesses. Using data, Swiggy can decide what rewards to give customers and get feedback to make things better. They can also </a:t>
            </a:r>
            <a:r>
              <a:rPr lang="en-US" sz="2400" b="1" kern="1200" dirty="0">
                <a:solidFill>
                  <a:srgbClr val="FFC000"/>
                </a:solidFill>
                <a:latin typeface="+mn-lt"/>
                <a:ea typeface="+mn-ea"/>
                <a:cs typeface="+mn-cs"/>
              </a:rPr>
              <a:t>advertise</a:t>
            </a:r>
            <a:r>
              <a:rPr lang="en-US" sz="2400" kern="1200" dirty="0">
                <a:solidFill>
                  <a:schemeClr val="bg1"/>
                </a:solidFill>
                <a:latin typeface="+mn-lt"/>
                <a:ea typeface="+mn-ea"/>
                <a:cs typeface="+mn-cs"/>
              </a:rPr>
              <a:t> in ways that match each area's unique style to make customers even happier.</a:t>
            </a:r>
          </a:p>
          <a:p>
            <a:pPr>
              <a:spcAft>
                <a:spcPts val="600"/>
              </a:spcAft>
            </a:pPr>
            <a:endParaRPr lang="en-US" kern="1200" dirty="0">
              <a:solidFill>
                <a:schemeClr val="tx1"/>
              </a:solidFill>
              <a:latin typeface="+mn-lt"/>
              <a:ea typeface="+mn-ea"/>
              <a:cs typeface="+mn-cs"/>
            </a:endParaRPr>
          </a:p>
          <a:p>
            <a:pPr>
              <a:spcAft>
                <a:spcPts val="600"/>
              </a:spcAft>
            </a:pPr>
            <a:endParaRPr lang="en-US" kern="1200" dirty="0">
              <a:solidFill>
                <a:schemeClr val="tx1"/>
              </a:solidFill>
              <a:latin typeface="+mn-lt"/>
              <a:ea typeface="+mn-ea"/>
              <a:cs typeface="+mn-cs"/>
            </a:endParaRPr>
          </a:p>
          <a:p>
            <a:pPr>
              <a:spcAft>
                <a:spcPts val="600"/>
              </a:spcAft>
            </a:pPr>
            <a:endParaRPr lang="en-US" kern="1200" dirty="0">
              <a:solidFill>
                <a:schemeClr val="tx1"/>
              </a:solidFill>
              <a:latin typeface="+mn-lt"/>
              <a:ea typeface="+mn-ea"/>
              <a:cs typeface="+mn-cs"/>
            </a:endParaRPr>
          </a:p>
          <a:p>
            <a:pPr>
              <a:spcAft>
                <a:spcPts val="600"/>
              </a:spcAft>
            </a:pPr>
            <a:endParaRPr lang="en-US" kern="1200" dirty="0">
              <a:solidFill>
                <a:schemeClr val="tx1"/>
              </a:solidFill>
              <a:latin typeface="+mn-lt"/>
              <a:ea typeface="+mn-ea"/>
              <a:cs typeface="+mn-cs"/>
            </a:endParaRPr>
          </a:p>
          <a:p>
            <a:pPr>
              <a:spcAft>
                <a:spcPts val="600"/>
              </a:spcAft>
            </a:pPr>
            <a:endParaRPr lang="en-IN" dirty="0"/>
          </a:p>
        </p:txBody>
      </p:sp>
      <p:pic>
        <p:nvPicPr>
          <p:cNvPr id="7" name="Picture 6">
            <a:extLst>
              <a:ext uri="{FF2B5EF4-FFF2-40B4-BE49-F238E27FC236}">
                <a16:creationId xmlns:a16="http://schemas.microsoft.com/office/drawing/2014/main" id="{3E9CF593-563E-7351-50AD-8562696D15F1}"/>
              </a:ext>
            </a:extLst>
          </p:cNvPr>
          <p:cNvPicPr>
            <a:picLocks noChangeAspect="1"/>
          </p:cNvPicPr>
          <p:nvPr/>
        </p:nvPicPr>
        <p:blipFill>
          <a:blip r:embed="rId2"/>
          <a:stretch>
            <a:fillRect/>
          </a:stretch>
        </p:blipFill>
        <p:spPr>
          <a:xfrm>
            <a:off x="7322752" y="747335"/>
            <a:ext cx="4412048" cy="2344958"/>
          </a:xfrm>
          <a:prstGeom prst="rect">
            <a:avLst/>
          </a:prstGeom>
        </p:spPr>
      </p:pic>
    </p:spTree>
    <p:extLst>
      <p:ext uri="{BB962C8B-B14F-4D97-AF65-F5344CB8AC3E}">
        <p14:creationId xmlns:p14="http://schemas.microsoft.com/office/powerpoint/2010/main" val="406705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753C68F-61C7-C22B-BBC3-DDFC303E6C89}"/>
              </a:ext>
            </a:extLst>
          </p:cNvPr>
          <p:cNvSpPr>
            <a:spLocks noGrp="1"/>
          </p:cNvSpPr>
          <p:nvPr>
            <p:ph type="title"/>
          </p:nvPr>
        </p:nvSpPr>
        <p:spPr>
          <a:xfrm>
            <a:off x="838200" y="365125"/>
            <a:ext cx="5393361" cy="1325563"/>
          </a:xfrm>
        </p:spPr>
        <p:txBody>
          <a:bodyPr>
            <a:normAutofit/>
          </a:bodyPr>
          <a:lstStyle/>
          <a:p>
            <a:r>
              <a:rPr lang="en-IN" b="1" dirty="0"/>
              <a:t>INTRODUCTION &amp; MOTIVATION</a:t>
            </a:r>
          </a:p>
        </p:txBody>
      </p:sp>
      <p:sp>
        <p:nvSpPr>
          <p:cNvPr id="3" name="Content Placeholder 2">
            <a:extLst>
              <a:ext uri="{FF2B5EF4-FFF2-40B4-BE49-F238E27FC236}">
                <a16:creationId xmlns:a16="http://schemas.microsoft.com/office/drawing/2014/main" id="{861EB9FA-FD3E-0791-FBE0-AA58ECD0DC42}"/>
              </a:ext>
            </a:extLst>
          </p:cNvPr>
          <p:cNvSpPr>
            <a:spLocks noGrp="1"/>
          </p:cNvSpPr>
          <p:nvPr>
            <p:ph idx="1"/>
          </p:nvPr>
        </p:nvSpPr>
        <p:spPr>
          <a:xfrm>
            <a:off x="838200" y="1825625"/>
            <a:ext cx="5393361" cy="4351338"/>
          </a:xfrm>
        </p:spPr>
        <p:txBody>
          <a:bodyPr>
            <a:normAutofit/>
          </a:bodyPr>
          <a:lstStyle/>
          <a:p>
            <a:pPr marL="0" indent="0">
              <a:spcAft>
                <a:spcPts val="1000"/>
              </a:spcAft>
              <a:buNone/>
            </a:pPr>
            <a:r>
              <a:rPr lang="en-US" sz="2000" kern="100" dirty="0">
                <a:effectLst/>
              </a:rPr>
              <a:t>Swiggy is an online food ordering and delivery service based in India. As of </a:t>
            </a:r>
            <a:r>
              <a:rPr lang="en-US" sz="2000" kern="100" dirty="0">
                <a:solidFill>
                  <a:srgbClr val="C00000"/>
                </a:solidFill>
                <a:effectLst/>
              </a:rPr>
              <a:t>September 2021</a:t>
            </a:r>
            <a:r>
              <a:rPr lang="en-US" sz="2000" kern="100" dirty="0">
                <a:effectLst/>
              </a:rPr>
              <a:t>, Swiggy—which was founded in </a:t>
            </a:r>
            <a:r>
              <a:rPr lang="en-US" sz="2000" kern="100" dirty="0">
                <a:solidFill>
                  <a:srgbClr val="C00000"/>
                </a:solidFill>
                <a:effectLst/>
              </a:rPr>
              <a:t>2014</a:t>
            </a:r>
            <a:r>
              <a:rPr lang="en-US" sz="2000" kern="100" dirty="0">
                <a:effectLst/>
              </a:rPr>
              <a:t>—operates in over </a:t>
            </a:r>
            <a:r>
              <a:rPr lang="en-US" sz="2000" kern="100" dirty="0">
                <a:solidFill>
                  <a:srgbClr val="C00000"/>
                </a:solidFill>
                <a:effectLst/>
              </a:rPr>
              <a:t>500</a:t>
            </a:r>
            <a:r>
              <a:rPr lang="en-US" sz="2000" kern="100" dirty="0">
                <a:effectLst/>
              </a:rPr>
              <a:t> Indian cities and has its headquarters in Bangalore. In addition to food delivery, the platform offers same-day package delivery service named </a:t>
            </a:r>
            <a:r>
              <a:rPr lang="en-US" sz="2000" kern="100" dirty="0">
                <a:solidFill>
                  <a:srgbClr val="FF0000"/>
                </a:solidFill>
                <a:effectLst/>
              </a:rPr>
              <a:t>Swiggy Genie</a:t>
            </a:r>
            <a:r>
              <a:rPr lang="en-US" sz="2000" kern="100" dirty="0">
                <a:effectLst/>
              </a:rPr>
              <a:t> and on-demand grocery deliveries under the brand </a:t>
            </a:r>
            <a:r>
              <a:rPr lang="en-US" sz="2000" kern="100" dirty="0">
                <a:solidFill>
                  <a:srgbClr val="FF0000"/>
                </a:solidFill>
                <a:effectLst/>
              </a:rPr>
              <a:t>Instamart</a:t>
            </a:r>
            <a:r>
              <a:rPr lang="en-US" sz="2000" kern="100" dirty="0">
                <a:effectLst/>
              </a:rPr>
              <a:t>. This project aims to leverage the dataset to gain insights into customer preferences, ordering habits, and regional variations in the context of online food delivery.</a:t>
            </a:r>
            <a:endParaRPr lang="en-IN" sz="2000" kern="100" dirty="0"/>
          </a:p>
          <a:p>
            <a:pPr marL="0" indent="0">
              <a:spcAft>
                <a:spcPts val="1000"/>
              </a:spcAft>
              <a:buNone/>
            </a:pPr>
            <a:r>
              <a:rPr lang="en-US" sz="2000" kern="100" dirty="0">
                <a:effectLst/>
              </a:rPr>
              <a:t>In the hyperlocal marketplace and meal delivery space, it competes with domestic upstart </a:t>
            </a:r>
            <a:r>
              <a:rPr lang="en-US" sz="2000" kern="100" dirty="0">
                <a:solidFill>
                  <a:srgbClr val="C00000"/>
                </a:solidFill>
                <a:effectLst/>
              </a:rPr>
              <a:t>Zomato</a:t>
            </a:r>
            <a:r>
              <a:rPr lang="en-US" sz="2000" kern="100" dirty="0">
                <a:effectLst/>
              </a:rPr>
              <a:t>.</a:t>
            </a:r>
            <a:endParaRPr lang="en-IN" sz="2000" kern="100" dirty="0">
              <a:effectLst/>
            </a:endParaRPr>
          </a:p>
          <a:p>
            <a:endParaRPr lang="en-IN" sz="2000" dirty="0"/>
          </a:p>
        </p:txBody>
      </p:sp>
      <p:pic>
        <p:nvPicPr>
          <p:cNvPr id="5" name="Picture 4" descr="Fruits and vegetables in bags">
            <a:extLst>
              <a:ext uri="{FF2B5EF4-FFF2-40B4-BE49-F238E27FC236}">
                <a16:creationId xmlns:a16="http://schemas.microsoft.com/office/drawing/2014/main" id="{7B3D512F-C97D-99EE-E4A9-4A33A9515BFA}"/>
              </a:ext>
            </a:extLst>
          </p:cNvPr>
          <p:cNvPicPr>
            <a:picLocks noChangeAspect="1"/>
          </p:cNvPicPr>
          <p:nvPr/>
        </p:nvPicPr>
        <p:blipFill rotWithShape="1">
          <a:blip r:embed="rId2"/>
          <a:srcRect l="29577" r="3672"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p:spPr>
      </p:pic>
      <p:sp>
        <p:nvSpPr>
          <p:cNvPr id="13" name="Slide Number Placeholder 5">
            <a:extLst>
              <a:ext uri="{FF2B5EF4-FFF2-40B4-BE49-F238E27FC236}">
                <a16:creationId xmlns:a16="http://schemas.microsoft.com/office/drawing/2014/main" id="{86091187-3CD7-4891-BB4A-9A3F2309F149}"/>
              </a:ext>
            </a:extLst>
          </p:cNvPr>
          <p:cNvSpPr>
            <a:spLocks noGrp="1"/>
          </p:cNvSpPr>
          <p:nvPr>
            <p:ph type="sldNum" sz="quarter" idx="12"/>
          </p:nvPr>
        </p:nvSpPr>
        <p:spPr>
          <a:xfrm>
            <a:off x="8610600" y="6356349"/>
            <a:ext cx="2743200" cy="365125"/>
          </a:xfrm>
        </p:spPr>
        <p:txBody>
          <a:bodyPr>
            <a:normAutofit/>
          </a:bodyPr>
          <a:lstStyle/>
          <a:p>
            <a:pPr>
              <a:spcAft>
                <a:spcPts val="600"/>
              </a:spcAft>
            </a:pPr>
            <a:fld id="{2B6A0707-BFCA-4BDD-8B25-E2A14A0F80A6}" type="slidenum">
              <a:rPr lang="en-US" smtClean="0"/>
              <a:pPr>
                <a:spcAft>
                  <a:spcPts val="600"/>
                </a:spcAft>
              </a:pPr>
              <a:t>2</a:t>
            </a:fld>
            <a:endParaRPr lang="en-US" dirty="0"/>
          </a:p>
        </p:txBody>
      </p:sp>
      <p:sp>
        <p:nvSpPr>
          <p:cNvPr id="4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4061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749B-202F-7010-F748-49E9CDD7D6F5}"/>
              </a:ext>
            </a:extLst>
          </p:cNvPr>
          <p:cNvSpPr>
            <a:spLocks noGrp="1"/>
          </p:cNvSpPr>
          <p:nvPr>
            <p:ph type="title"/>
          </p:nvPr>
        </p:nvSpPr>
        <p:spPr>
          <a:xfrm>
            <a:off x="838201" y="365125"/>
            <a:ext cx="5251316" cy="644525"/>
          </a:xfrm>
        </p:spPr>
        <p:txBody>
          <a:bodyPr vert="horz" lIns="91440" tIns="45720" rIns="91440" bIns="45720" rtlCol="0" anchor="ctr">
            <a:normAutofit fontScale="90000"/>
          </a:bodyPr>
          <a:lstStyle/>
          <a:p>
            <a:r>
              <a:rPr lang="en-US" b="1" dirty="0"/>
              <a:t>References</a:t>
            </a:r>
            <a:r>
              <a:rPr lang="en-US" dirty="0"/>
              <a:t>:</a:t>
            </a:r>
          </a:p>
        </p:txBody>
      </p:sp>
      <p:sp>
        <p:nvSpPr>
          <p:cNvPr id="78" name="Content Placeholder 2">
            <a:extLst>
              <a:ext uri="{FF2B5EF4-FFF2-40B4-BE49-F238E27FC236}">
                <a16:creationId xmlns:a16="http://schemas.microsoft.com/office/drawing/2014/main" id="{49846AED-2231-CFC6-0355-C405C9B91CC3}"/>
              </a:ext>
            </a:extLst>
          </p:cNvPr>
          <p:cNvSpPr>
            <a:spLocks noGrp="1"/>
          </p:cNvSpPr>
          <p:nvPr>
            <p:ph sz="half" idx="1"/>
          </p:nvPr>
        </p:nvSpPr>
        <p:spPr>
          <a:xfrm>
            <a:off x="838200" y="1374775"/>
            <a:ext cx="5391015" cy="4802188"/>
          </a:xfrm>
        </p:spPr>
        <p:txBody>
          <a:bodyPr vert="horz" lIns="91440" tIns="45720" rIns="91440" bIns="45720" rtlCol="0">
            <a:normAutofit/>
          </a:bodyPr>
          <a:lstStyle/>
          <a:p>
            <a:pPr marL="0" algn="just"/>
            <a:r>
              <a:rPr lang="en-US" sz="2000" dirty="0">
                <a:hlinkClick r:id="rId2"/>
              </a:rPr>
              <a:t>https://craft.co/swiggy/competitors</a:t>
            </a:r>
            <a:endParaRPr lang="en-US" sz="2000" dirty="0"/>
          </a:p>
          <a:p>
            <a:pPr marL="0" algn="just"/>
            <a:r>
              <a:rPr lang="en-IN" sz="2000" dirty="0">
                <a:hlinkClick r:id="rId3"/>
              </a:rPr>
              <a:t>Swiggy - Wikipedia</a:t>
            </a:r>
            <a:endParaRPr lang="en-US" sz="2000" dirty="0"/>
          </a:p>
          <a:p>
            <a:pPr marL="0" algn="just"/>
            <a:r>
              <a:rPr lang="en-US" sz="2000" dirty="0">
                <a:hlinkClick r:id="rId4"/>
              </a:rPr>
              <a:t>https://simran-pm.medium.com/market-share-swiggy-and-zomato-are-the-two-leading-food-delivery-platforms-in-india-with-swiggy-bb15ed7bdbc8</a:t>
            </a:r>
            <a:endParaRPr lang="en-US" sz="2000" dirty="0"/>
          </a:p>
          <a:p>
            <a:pPr marL="0" algn="just"/>
            <a:r>
              <a:rPr lang="en-US" sz="2000" dirty="0">
                <a:hlinkClick r:id="rId5"/>
              </a:rPr>
              <a:t>https://www.bibs.co.in/blog/a-case-study-on-swiggys-marketing-strategy</a:t>
            </a:r>
            <a:endParaRPr lang="en-US" sz="2000" dirty="0"/>
          </a:p>
          <a:p>
            <a:pPr marL="0"/>
            <a:endParaRPr lang="en-US" sz="2000" dirty="0"/>
          </a:p>
        </p:txBody>
      </p:sp>
      <p:pic>
        <p:nvPicPr>
          <p:cNvPr id="52" name="Picture 51" descr="Glasses on top of a book">
            <a:extLst>
              <a:ext uri="{FF2B5EF4-FFF2-40B4-BE49-F238E27FC236}">
                <a16:creationId xmlns:a16="http://schemas.microsoft.com/office/drawing/2014/main" id="{EF4AC020-9145-55D6-83C7-1788BDAA45F9}"/>
              </a:ext>
            </a:extLst>
          </p:cNvPr>
          <p:cNvPicPr>
            <a:picLocks noChangeAspect="1"/>
          </p:cNvPicPr>
          <p:nvPr/>
        </p:nvPicPr>
        <p:blipFill rotWithShape="1">
          <a:blip r:embed="rId6"/>
          <a:srcRect l="8879" r="3351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1603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758BA029-8256-E08B-F7C4-5044FBE77826}"/>
              </a:ext>
            </a:extLst>
          </p:cNvPr>
          <p:cNvSpPr>
            <a:spLocks/>
          </p:cNvSpPr>
          <p:nvPr/>
        </p:nvSpPr>
        <p:spPr>
          <a:xfrm>
            <a:off x="3841844" y="3217253"/>
            <a:ext cx="4768755" cy="1594177"/>
          </a:xfrm>
          <a:prstGeom prst="rect">
            <a:avLst/>
          </a:prstGeom>
        </p:spPr>
        <p:txBody>
          <a:bodyPr>
            <a:normAutofit fontScale="85000" lnSpcReduction="20000"/>
          </a:bodyPr>
          <a:lstStyle/>
          <a:p>
            <a:pPr defTabSz="512064">
              <a:spcAft>
                <a:spcPts val="600"/>
              </a:spcAft>
            </a:pPr>
            <a:endParaRPr lang="en-IN" sz="5376" kern="1200" dirty="0">
              <a:solidFill>
                <a:srgbClr val="164485"/>
              </a:solidFill>
              <a:latin typeface="Blackadder ITC" panose="04020505051007020D02" pitchFamily="82" charset="0"/>
              <a:ea typeface="+mn-ea"/>
              <a:cs typeface="+mn-cs"/>
            </a:endParaRPr>
          </a:p>
          <a:p>
            <a:pPr defTabSz="512064">
              <a:spcAft>
                <a:spcPts val="600"/>
              </a:spcAft>
            </a:pPr>
            <a:r>
              <a:rPr lang="en-IN" sz="5376" kern="1200" dirty="0">
                <a:solidFill>
                  <a:srgbClr val="164485"/>
                </a:solidFill>
                <a:latin typeface="Blackadder ITC" panose="04020505051007020D02" pitchFamily="82" charset="0"/>
                <a:ea typeface="+mn-ea"/>
                <a:cs typeface="+mn-cs"/>
              </a:rPr>
              <a:t>    </a:t>
            </a:r>
            <a:r>
              <a:rPr lang="en-IN" sz="7100" kern="1200" dirty="0">
                <a:solidFill>
                  <a:srgbClr val="164485"/>
                </a:solidFill>
                <a:latin typeface="Blackadder ITC" panose="04020505051007020D02" pitchFamily="82" charset="0"/>
                <a:ea typeface="+mn-ea"/>
                <a:cs typeface="+mn-cs"/>
              </a:rPr>
              <a:t>Thankyou…</a:t>
            </a:r>
            <a:endParaRPr lang="en-IN" sz="7100" dirty="0">
              <a:solidFill>
                <a:schemeClr val="accent1">
                  <a:lumMod val="75000"/>
                </a:schemeClr>
              </a:solidFill>
              <a:latin typeface="Blackadder ITC" panose="04020505051007020D02" pitchFamily="82" charset="0"/>
            </a:endParaRPr>
          </a:p>
        </p:txBody>
      </p:sp>
      <p:pic>
        <p:nvPicPr>
          <p:cNvPr id="5" name="Picture 4">
            <a:extLst>
              <a:ext uri="{FF2B5EF4-FFF2-40B4-BE49-F238E27FC236}">
                <a16:creationId xmlns:a16="http://schemas.microsoft.com/office/drawing/2014/main" id="{681A95A8-BCDF-6A1A-C241-0CB153167ABF}"/>
              </a:ext>
            </a:extLst>
          </p:cNvPr>
          <p:cNvPicPr>
            <a:picLocks noChangeAspect="1"/>
          </p:cNvPicPr>
          <p:nvPr/>
        </p:nvPicPr>
        <p:blipFill>
          <a:blip r:embed="rId2"/>
          <a:stretch>
            <a:fillRect/>
          </a:stretch>
        </p:blipFill>
        <p:spPr>
          <a:xfrm>
            <a:off x="4689712" y="1910299"/>
            <a:ext cx="2181970" cy="1518701"/>
          </a:xfrm>
          <a:prstGeom prst="rect">
            <a:avLst/>
          </a:prstGeom>
        </p:spPr>
      </p:pic>
    </p:spTree>
    <p:extLst>
      <p:ext uri="{BB962C8B-B14F-4D97-AF65-F5344CB8AC3E}">
        <p14:creationId xmlns:p14="http://schemas.microsoft.com/office/powerpoint/2010/main" val="3485240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9979A-A032-1E42-41EE-3410422BBEB2}"/>
              </a:ext>
            </a:extLst>
          </p:cNvPr>
          <p:cNvSpPr>
            <a:spLocks noGrp="1"/>
          </p:cNvSpPr>
          <p:nvPr>
            <p:ph type="title"/>
          </p:nvPr>
        </p:nvSpPr>
        <p:spPr>
          <a:xfrm>
            <a:off x="6513788" y="365125"/>
            <a:ext cx="4840010" cy="1143635"/>
          </a:xfrm>
        </p:spPr>
        <p:txBody>
          <a:bodyPr>
            <a:normAutofit/>
          </a:bodyPr>
          <a:lstStyle/>
          <a:p>
            <a:r>
              <a:rPr lang="en-IN" b="1" dirty="0"/>
              <a:t>Market Problem</a:t>
            </a:r>
          </a:p>
        </p:txBody>
      </p:sp>
      <p:pic>
        <p:nvPicPr>
          <p:cNvPr id="5" name="Picture 4">
            <a:extLst>
              <a:ext uri="{FF2B5EF4-FFF2-40B4-BE49-F238E27FC236}">
                <a16:creationId xmlns:a16="http://schemas.microsoft.com/office/drawing/2014/main" id="{2EF7ABA2-7542-F05A-B22A-D3A684D7812B}"/>
              </a:ext>
            </a:extLst>
          </p:cNvPr>
          <p:cNvPicPr>
            <a:picLocks noChangeAspect="1"/>
          </p:cNvPicPr>
          <p:nvPr/>
        </p:nvPicPr>
        <p:blipFill rotWithShape="1">
          <a:blip r:embed="rId2"/>
          <a:srcRect l="6536" r="472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99F0ECE-EDAE-D688-85D4-ADE08ADE9590}"/>
              </a:ext>
            </a:extLst>
          </p:cNvPr>
          <p:cNvSpPr>
            <a:spLocks noGrp="1"/>
          </p:cNvSpPr>
          <p:nvPr>
            <p:ph idx="1"/>
          </p:nvPr>
        </p:nvSpPr>
        <p:spPr>
          <a:xfrm>
            <a:off x="6094476" y="1600200"/>
            <a:ext cx="5015484" cy="4766309"/>
          </a:xfrm>
        </p:spPr>
        <p:txBody>
          <a:bodyPr>
            <a:normAutofit lnSpcReduction="10000"/>
          </a:bodyPr>
          <a:lstStyle/>
          <a:p>
            <a:pPr marL="0" indent="0" algn="jus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Swiggy restaurant dataset comes with a number of difficulties and issues with the market. The key marketing problem to be addressed is </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customer segmentation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technique for segmenting the market into discrete consumer groups with comparable attributes is customer segmentation.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Leveraging insights from customer preferences, restaurant popularity, delivery times, and ratings,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project seeks to identify key customer segments. The goal is to tailor marketing strategies, promotions, and collaborations to effectively target and serve these identified segments.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type of restaurant, regional data, and behavioural elements like patron spending trends, usage patterns, and preferences can all be taken into account when segmenting this market. Swiggy can better meet the varied needs of various consumer groups by customizing its services, promotions, and offerings with an understanding of customer segmentation. </a:t>
            </a:r>
          </a:p>
          <a:p>
            <a:pPr marL="0" indent="0">
              <a:buNone/>
            </a:pPr>
            <a:endParaRPr lang="en-IN" sz="1400" dirty="0"/>
          </a:p>
        </p:txBody>
      </p:sp>
    </p:spTree>
    <p:extLst>
      <p:ext uri="{BB962C8B-B14F-4D97-AF65-F5344CB8AC3E}">
        <p14:creationId xmlns:p14="http://schemas.microsoft.com/office/powerpoint/2010/main" val="143542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9BE9A4B8-3975-4708-ADA4-A63040688465}"/>
              </a:ext>
            </a:extLst>
          </p:cNvPr>
          <p:cNvSpPr>
            <a:spLocks noGrp="1"/>
          </p:cNvSpPr>
          <p:nvPr>
            <p:ph type="ctrTitle"/>
          </p:nvPr>
        </p:nvSpPr>
        <p:spPr>
          <a:xfrm>
            <a:off x="7725747" y="1415337"/>
            <a:ext cx="4316686" cy="4356813"/>
          </a:xfrm>
        </p:spPr>
        <p:txBody>
          <a:bodyPr anchor="b">
            <a:normAutofit fontScale="90000"/>
          </a:bodyPr>
          <a:lstStyle/>
          <a:p>
            <a:pPr algn="l">
              <a:lnSpc>
                <a:spcPct val="90000"/>
              </a:lnSpc>
            </a:pPr>
            <a:r>
              <a:rPr lang="en-US" sz="3100" b="1" dirty="0">
                <a:solidFill>
                  <a:schemeClr val="accent1">
                    <a:lumMod val="50000"/>
                  </a:schemeClr>
                </a:solidFill>
              </a:rPr>
              <a:t>=&gt; Above in Competitions.</a:t>
            </a:r>
            <a:br>
              <a:rPr lang="en-US" sz="3100" b="1" dirty="0">
                <a:solidFill>
                  <a:schemeClr val="accent1">
                    <a:lumMod val="50000"/>
                  </a:schemeClr>
                </a:solidFill>
              </a:rPr>
            </a:br>
            <a:br>
              <a:rPr lang="en-US" sz="3100" b="1" dirty="0">
                <a:solidFill>
                  <a:schemeClr val="accent1">
                    <a:lumMod val="50000"/>
                  </a:schemeClr>
                </a:solidFill>
              </a:rPr>
            </a:br>
            <a:r>
              <a:rPr lang="en-US" sz="3100" b="1" dirty="0">
                <a:solidFill>
                  <a:schemeClr val="accent1">
                    <a:lumMod val="50000"/>
                  </a:schemeClr>
                </a:solidFill>
              </a:rPr>
              <a:t>=&gt; Growing fast.</a:t>
            </a:r>
            <a:br>
              <a:rPr lang="en-US" sz="3100" b="1" dirty="0">
                <a:solidFill>
                  <a:schemeClr val="accent1">
                    <a:lumMod val="50000"/>
                  </a:schemeClr>
                </a:solidFill>
              </a:rPr>
            </a:br>
            <a:br>
              <a:rPr lang="en-US" sz="3100" b="1" dirty="0">
                <a:solidFill>
                  <a:schemeClr val="accent1">
                    <a:lumMod val="50000"/>
                  </a:schemeClr>
                </a:solidFill>
              </a:rPr>
            </a:br>
            <a:r>
              <a:rPr lang="en-US" sz="3100" b="1" dirty="0">
                <a:solidFill>
                  <a:schemeClr val="accent1">
                    <a:lumMod val="50000"/>
                  </a:schemeClr>
                </a:solidFill>
              </a:rPr>
              <a:t>=&gt; Regular offers.</a:t>
            </a:r>
            <a:br>
              <a:rPr lang="en-US" sz="3100" b="1" dirty="0">
                <a:solidFill>
                  <a:schemeClr val="accent1">
                    <a:lumMod val="50000"/>
                  </a:schemeClr>
                </a:solidFill>
              </a:rPr>
            </a:br>
            <a:br>
              <a:rPr lang="en-US" sz="3100" b="1" dirty="0">
                <a:solidFill>
                  <a:schemeClr val="accent1">
                    <a:lumMod val="50000"/>
                  </a:schemeClr>
                </a:solidFill>
              </a:rPr>
            </a:br>
            <a:r>
              <a:rPr lang="en-US" sz="3100" b="1" dirty="0">
                <a:solidFill>
                  <a:schemeClr val="accent1">
                    <a:lumMod val="50000"/>
                  </a:schemeClr>
                </a:solidFill>
              </a:rPr>
              <a:t>=&gt; Great Discounts.</a:t>
            </a:r>
            <a:br>
              <a:rPr lang="en-US" sz="3100" b="1" dirty="0">
                <a:solidFill>
                  <a:schemeClr val="accent1">
                    <a:lumMod val="50000"/>
                  </a:schemeClr>
                </a:solidFill>
              </a:rPr>
            </a:br>
            <a:br>
              <a:rPr lang="en-US" sz="3100" b="1" dirty="0">
                <a:solidFill>
                  <a:schemeClr val="accent1">
                    <a:lumMod val="50000"/>
                  </a:schemeClr>
                </a:solidFill>
              </a:rPr>
            </a:br>
            <a:r>
              <a:rPr lang="en-US" sz="3100" b="1" dirty="0">
                <a:solidFill>
                  <a:schemeClr val="accent1">
                    <a:lumMod val="50000"/>
                  </a:schemeClr>
                </a:solidFill>
              </a:rPr>
              <a:t>=&gt; Coupons Availability.</a:t>
            </a:r>
            <a:br>
              <a:rPr lang="en-US" sz="3100" b="1" dirty="0"/>
            </a:br>
            <a:br>
              <a:rPr lang="en-US" sz="1600" b="1" dirty="0"/>
            </a:br>
            <a:br>
              <a:rPr lang="en-US" sz="1600" b="1" dirty="0"/>
            </a:br>
            <a:br>
              <a:rPr lang="en-US" sz="1600" dirty="0"/>
            </a:br>
            <a:endParaRPr lang="en-US" sz="1600" dirty="0"/>
          </a:p>
        </p:txBody>
      </p:sp>
      <p:sp>
        <p:nvSpPr>
          <p:cNvPr id="18" name="Slide Number Placeholder 5">
            <a:extLst>
              <a:ext uri="{FF2B5EF4-FFF2-40B4-BE49-F238E27FC236}">
                <a16:creationId xmlns:a16="http://schemas.microsoft.com/office/drawing/2014/main" id="{2298BF2C-AFD8-4232-9364-E649CD10DFF4}"/>
              </a:ext>
            </a:extLst>
          </p:cNvPr>
          <p:cNvSpPr>
            <a:spLocks noGrp="1"/>
          </p:cNvSpPr>
          <p:nvPr>
            <p:ph type="sldNum" sz="quarter" idx="12"/>
          </p:nvPr>
        </p:nvSpPr>
        <p:spPr/>
        <p:txBody>
          <a:bodyPr>
            <a:normAutofit/>
          </a:bodyPr>
          <a:lstStyle/>
          <a:p>
            <a:pPr>
              <a:spcAft>
                <a:spcPts val="600"/>
              </a:spcAft>
            </a:pPr>
            <a:fld id="{2B6A0707-BFCA-4BDD-8B25-E2A14A0F80A6}" type="slidenum">
              <a:rPr lang="en-US" smtClean="0">
                <a:effectLst>
                  <a:outerShdw blurRad="38100" dist="38100" dir="2700000" algn="tl">
                    <a:srgbClr val="000000">
                      <a:alpha val="43137"/>
                    </a:srgbClr>
                  </a:outerShdw>
                </a:effectLst>
              </a:rPr>
              <a:pPr>
                <a:spcAft>
                  <a:spcPts val="600"/>
                </a:spcAft>
              </a:pPr>
              <a:t>4</a:t>
            </a:fld>
            <a:endParaRPr lang="en-US">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1E36BFB7-5323-8BD2-7FF9-D1992B1B2AE2}"/>
              </a:ext>
            </a:extLst>
          </p:cNvPr>
          <p:cNvPicPr>
            <a:picLocks noGrp="1" noChangeAspect="1"/>
          </p:cNvPicPr>
          <p:nvPr>
            <p:ph idx="4294967295"/>
          </p:nvPr>
        </p:nvPicPr>
        <p:blipFill rotWithShape="1">
          <a:blip r:embed="rId2"/>
          <a:srcRect l="3556" r="1" b="1"/>
          <a:stretch/>
        </p:blipFill>
        <p:spPr>
          <a:xfrm>
            <a:off x="643812" y="1415337"/>
            <a:ext cx="6261100" cy="3275013"/>
          </a:xfrm>
          <a:noFill/>
        </p:spPr>
      </p:pic>
    </p:spTree>
    <p:extLst>
      <p:ext uri="{BB962C8B-B14F-4D97-AF65-F5344CB8AC3E}">
        <p14:creationId xmlns:p14="http://schemas.microsoft.com/office/powerpoint/2010/main" val="417658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C6C7A3B3-E120-5356-630E-CBABAB7E7F08}"/>
              </a:ext>
            </a:extLst>
          </p:cNvPr>
          <p:cNvSpPr/>
          <p:nvPr/>
        </p:nvSpPr>
        <p:spPr>
          <a:xfrm>
            <a:off x="382904" y="356831"/>
            <a:ext cx="2257425" cy="634365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b="1" dirty="0"/>
              <a:t>SWOT ANALYSIS</a:t>
            </a:r>
          </a:p>
        </p:txBody>
      </p:sp>
      <p:sp>
        <p:nvSpPr>
          <p:cNvPr id="39" name="TextBox 38">
            <a:extLst>
              <a:ext uri="{FF2B5EF4-FFF2-40B4-BE49-F238E27FC236}">
                <a16:creationId xmlns:a16="http://schemas.microsoft.com/office/drawing/2014/main" id="{56763EB3-00D6-4F5E-0256-AC4502D53665}"/>
              </a:ext>
            </a:extLst>
          </p:cNvPr>
          <p:cNvSpPr txBox="1"/>
          <p:nvPr/>
        </p:nvSpPr>
        <p:spPr>
          <a:xfrm>
            <a:off x="3190875" y="381000"/>
            <a:ext cx="8858251" cy="1446550"/>
          </a:xfrm>
          <a:prstGeom prst="rect">
            <a:avLst/>
          </a:prstGeom>
          <a:noFill/>
        </p:spPr>
        <p:txBody>
          <a:bodyPr wrap="square" rtlCol="0">
            <a:spAutoFit/>
          </a:bodyPr>
          <a:lstStyle/>
          <a:p>
            <a:pPr algn="l"/>
            <a:r>
              <a:rPr lang="en-US" sz="1800" b="1" i="0" dirty="0">
                <a:effectLst/>
                <a:highlight>
                  <a:srgbClr val="FFFF00"/>
                </a:highlight>
                <a:latin typeface="Söhne"/>
              </a:rPr>
              <a:t>Strengths:</a:t>
            </a:r>
          </a:p>
          <a:p>
            <a:pPr algn="l">
              <a:buFont typeface="Arial" panose="020B0604020202020204" pitchFamily="34" charset="0"/>
              <a:buChar char="•"/>
            </a:pPr>
            <a:r>
              <a:rPr lang="en-US" sz="1400" b="1" i="0" dirty="0">
                <a:effectLst/>
                <a:latin typeface="Söhne"/>
              </a:rPr>
              <a:t>Quick Delivery:</a:t>
            </a:r>
            <a:r>
              <a:rPr lang="en-US" sz="1400" b="0" i="0" dirty="0">
                <a:effectLst/>
                <a:latin typeface="Söhne"/>
              </a:rPr>
              <a:t> Swiggy is known for fast and on-time food delivery.</a:t>
            </a:r>
          </a:p>
          <a:p>
            <a:pPr algn="l">
              <a:buFont typeface="Arial" panose="020B0604020202020204" pitchFamily="34" charset="0"/>
              <a:buChar char="•"/>
            </a:pPr>
            <a:r>
              <a:rPr lang="en-US" sz="1400" b="1" i="0" dirty="0">
                <a:effectLst/>
                <a:latin typeface="Söhne"/>
              </a:rPr>
              <a:t>Skilled Team &amp; Expansion:</a:t>
            </a:r>
            <a:r>
              <a:rPr lang="en-US" sz="1400" b="0" i="0" dirty="0">
                <a:effectLst/>
                <a:latin typeface="Söhne"/>
              </a:rPr>
              <a:t> A well-trained team has helped Swiggy expand its services to 100 cities.</a:t>
            </a:r>
          </a:p>
          <a:p>
            <a:pPr algn="l">
              <a:buFont typeface="Arial" panose="020B0604020202020204" pitchFamily="34" charset="0"/>
              <a:buChar char="•"/>
            </a:pPr>
            <a:r>
              <a:rPr lang="en-US" sz="1400" b="1" i="0" dirty="0">
                <a:effectLst/>
                <a:latin typeface="Söhne"/>
              </a:rPr>
              <a:t>Free Delivery Options:</a:t>
            </a:r>
            <a:r>
              <a:rPr lang="en-US" sz="1400" b="0" i="0" dirty="0">
                <a:effectLst/>
                <a:latin typeface="Söhne"/>
              </a:rPr>
              <a:t> Swiggy provides free delivery based on factors like location and order value.</a:t>
            </a:r>
          </a:p>
          <a:p>
            <a:pPr algn="l">
              <a:buFont typeface="Arial" panose="020B0604020202020204" pitchFamily="34" charset="0"/>
              <a:buChar char="•"/>
            </a:pPr>
            <a:r>
              <a:rPr lang="en-US" sz="1400" b="1" i="0" dirty="0">
                <a:effectLst/>
                <a:latin typeface="Söhne"/>
              </a:rPr>
              <a:t>Clean Packaging, Diverse Choices:</a:t>
            </a:r>
            <a:r>
              <a:rPr lang="en-US" sz="1400" b="0" i="0" dirty="0">
                <a:effectLst/>
                <a:latin typeface="Söhne"/>
              </a:rPr>
              <a:t> Ensures clean and hygienic packaging; offers a variety of restaurant choices for customers.</a:t>
            </a:r>
          </a:p>
        </p:txBody>
      </p:sp>
      <p:sp>
        <p:nvSpPr>
          <p:cNvPr id="40" name="TextBox 39">
            <a:extLst>
              <a:ext uri="{FF2B5EF4-FFF2-40B4-BE49-F238E27FC236}">
                <a16:creationId xmlns:a16="http://schemas.microsoft.com/office/drawing/2014/main" id="{43C7FCA9-6A3C-8438-888F-E6382A5F14C3}"/>
              </a:ext>
            </a:extLst>
          </p:cNvPr>
          <p:cNvSpPr txBox="1"/>
          <p:nvPr/>
        </p:nvSpPr>
        <p:spPr>
          <a:xfrm>
            <a:off x="3190875" y="1805107"/>
            <a:ext cx="8496300" cy="369332"/>
          </a:xfrm>
          <a:prstGeom prst="rect">
            <a:avLst/>
          </a:prstGeom>
          <a:noFill/>
        </p:spPr>
        <p:txBody>
          <a:bodyPr wrap="square" rtlCol="0">
            <a:spAutoFit/>
          </a:bodyPr>
          <a:lstStyle/>
          <a:p>
            <a:r>
              <a:rPr lang="en-IN" b="1" dirty="0">
                <a:highlight>
                  <a:srgbClr val="FFFF00"/>
                </a:highlight>
                <a:latin typeface="Söhne"/>
              </a:rPr>
              <a:t>Weakness</a:t>
            </a:r>
            <a:r>
              <a:rPr lang="en-IN" dirty="0"/>
              <a:t>:</a:t>
            </a:r>
          </a:p>
        </p:txBody>
      </p:sp>
      <p:sp>
        <p:nvSpPr>
          <p:cNvPr id="42" name="TextBox 41">
            <a:extLst>
              <a:ext uri="{FF2B5EF4-FFF2-40B4-BE49-F238E27FC236}">
                <a16:creationId xmlns:a16="http://schemas.microsoft.com/office/drawing/2014/main" id="{C93998DA-30AE-DA1F-8DE7-29634796EC7C}"/>
              </a:ext>
            </a:extLst>
          </p:cNvPr>
          <p:cNvSpPr txBox="1"/>
          <p:nvPr/>
        </p:nvSpPr>
        <p:spPr>
          <a:xfrm>
            <a:off x="3190875" y="2174439"/>
            <a:ext cx="8229600" cy="1169551"/>
          </a:xfrm>
          <a:prstGeom prst="rect">
            <a:avLst/>
          </a:prstGeom>
          <a:noFill/>
        </p:spPr>
        <p:txBody>
          <a:bodyPr wrap="square" rtlCol="0">
            <a:spAutoFit/>
          </a:bodyPr>
          <a:lstStyle/>
          <a:p>
            <a:pPr algn="l">
              <a:buFont typeface="Arial" panose="020B0604020202020204" pitchFamily="34" charset="0"/>
              <a:buChar char="•"/>
            </a:pPr>
            <a:r>
              <a:rPr lang="en-US" sz="1400" b="1" i="0" dirty="0">
                <a:effectLst/>
                <a:latin typeface="Söhne"/>
              </a:rPr>
              <a:t>Location Constraints</a:t>
            </a:r>
            <a:r>
              <a:rPr lang="en-US" sz="1400" b="0" i="0" dirty="0">
                <a:effectLst/>
                <a:latin typeface="Söhne"/>
              </a:rPr>
              <a:t>: Swiggy currently limits orders to nearby restaurants, missing out on potential customers looking for a broader range of options.</a:t>
            </a:r>
          </a:p>
          <a:p>
            <a:pPr algn="l">
              <a:buFont typeface="Arial" panose="020B0604020202020204" pitchFamily="34" charset="0"/>
              <a:buChar char="•"/>
            </a:pPr>
            <a:r>
              <a:rPr lang="en-US" sz="1400" b="1" i="0" dirty="0">
                <a:effectLst/>
                <a:latin typeface="Söhne"/>
              </a:rPr>
              <a:t>Delivery Charges for Orders Below Rs. 250</a:t>
            </a:r>
            <a:r>
              <a:rPr lang="en-US" sz="1400" b="0" i="0" dirty="0">
                <a:effectLst/>
                <a:latin typeface="Söhne"/>
              </a:rPr>
              <a:t>: Swiggy imposes delivery fees on orders below Rs. 250, unlike competitors like Zomato, which offer free delivery for lower bill amounts. Swiggy may need to reconsider this approach.</a:t>
            </a:r>
          </a:p>
        </p:txBody>
      </p:sp>
      <p:sp>
        <p:nvSpPr>
          <p:cNvPr id="44" name="TextBox 43">
            <a:extLst>
              <a:ext uri="{FF2B5EF4-FFF2-40B4-BE49-F238E27FC236}">
                <a16:creationId xmlns:a16="http://schemas.microsoft.com/office/drawing/2014/main" id="{A4827181-EC55-F65A-07BA-B45BA2014FCF}"/>
              </a:ext>
            </a:extLst>
          </p:cNvPr>
          <p:cNvSpPr txBox="1"/>
          <p:nvPr/>
        </p:nvSpPr>
        <p:spPr>
          <a:xfrm>
            <a:off x="3190875" y="3713322"/>
            <a:ext cx="8496300" cy="1446550"/>
          </a:xfrm>
          <a:prstGeom prst="rect">
            <a:avLst/>
          </a:prstGeom>
          <a:noFill/>
        </p:spPr>
        <p:txBody>
          <a:bodyPr wrap="square" rtlCol="0">
            <a:spAutoFit/>
          </a:bodyPr>
          <a:lstStyle/>
          <a:p>
            <a:pPr algn="l">
              <a:buFont typeface="Arial" panose="020B0604020202020204" pitchFamily="34" charset="0"/>
              <a:buChar char="•"/>
            </a:pPr>
            <a:r>
              <a:rPr lang="en-US" sz="1400" b="1" i="0" dirty="0">
                <a:effectLst/>
                <a:latin typeface="Söhne"/>
              </a:rPr>
              <a:t>Pioneering Role: </a:t>
            </a:r>
            <a:r>
              <a:rPr lang="en-US" sz="1400" b="0" i="0" dirty="0">
                <a:effectLst/>
                <a:latin typeface="Söhne"/>
              </a:rPr>
              <a:t>Swiggy pioneered minimal-charge home delivery, revolutionizing the food delivery industry.</a:t>
            </a:r>
          </a:p>
          <a:p>
            <a:pPr algn="l">
              <a:buFont typeface="Arial" panose="020B0604020202020204" pitchFamily="34" charset="0"/>
              <a:buChar char="•"/>
            </a:pPr>
            <a:r>
              <a:rPr lang="en-US" sz="1400" b="1" i="0" dirty="0">
                <a:effectLst/>
                <a:latin typeface="Söhne"/>
              </a:rPr>
              <a:t>Customer Growth: </a:t>
            </a:r>
            <a:r>
              <a:rPr lang="en-US" sz="1400" b="0" i="0" dirty="0">
                <a:effectLst/>
                <a:latin typeface="Söhne"/>
              </a:rPr>
              <a:t>Swiggy's commitment to quality service has led to a consistent increase in its customer base, expanding its market presence.</a:t>
            </a:r>
          </a:p>
          <a:p>
            <a:pPr algn="l">
              <a:buFont typeface="Arial" panose="020B0604020202020204" pitchFamily="34" charset="0"/>
              <a:buChar char="•"/>
            </a:pPr>
            <a:r>
              <a:rPr lang="en-US" sz="1400" b="1" i="0" dirty="0">
                <a:effectLst/>
                <a:latin typeface="Söhne"/>
              </a:rPr>
              <a:t>Operational Enhancement: </a:t>
            </a:r>
            <a:r>
              <a:rPr lang="en-US" sz="1400" b="0" i="0" dirty="0">
                <a:effectLst/>
                <a:latin typeface="Söhne"/>
              </a:rPr>
              <a:t>To compete effectively, Swiggy should expand its network of zonal restaurants, focusing on collaborations with local establishments.</a:t>
            </a:r>
          </a:p>
          <a:p>
            <a:endParaRPr lang="en-IN" dirty="0"/>
          </a:p>
        </p:txBody>
      </p:sp>
      <p:sp>
        <p:nvSpPr>
          <p:cNvPr id="45" name="TextBox 44">
            <a:extLst>
              <a:ext uri="{FF2B5EF4-FFF2-40B4-BE49-F238E27FC236}">
                <a16:creationId xmlns:a16="http://schemas.microsoft.com/office/drawing/2014/main" id="{76FD3772-DCFF-968F-EF32-AF9A1F2036AB}"/>
              </a:ext>
            </a:extLst>
          </p:cNvPr>
          <p:cNvSpPr txBox="1"/>
          <p:nvPr/>
        </p:nvSpPr>
        <p:spPr>
          <a:xfrm>
            <a:off x="3190876" y="3343990"/>
            <a:ext cx="1847850" cy="369332"/>
          </a:xfrm>
          <a:prstGeom prst="rect">
            <a:avLst/>
          </a:prstGeom>
          <a:noFill/>
        </p:spPr>
        <p:txBody>
          <a:bodyPr wrap="square" rtlCol="0">
            <a:spAutoFit/>
          </a:bodyPr>
          <a:lstStyle/>
          <a:p>
            <a:r>
              <a:rPr lang="en-IN" b="1" dirty="0">
                <a:highlight>
                  <a:srgbClr val="FFFF00"/>
                </a:highlight>
                <a:latin typeface="Söhne"/>
              </a:rPr>
              <a:t>Opportunities:</a:t>
            </a:r>
            <a:endParaRPr lang="en-IN" dirty="0"/>
          </a:p>
        </p:txBody>
      </p:sp>
      <p:sp>
        <p:nvSpPr>
          <p:cNvPr id="46" name="TextBox 45">
            <a:extLst>
              <a:ext uri="{FF2B5EF4-FFF2-40B4-BE49-F238E27FC236}">
                <a16:creationId xmlns:a16="http://schemas.microsoft.com/office/drawing/2014/main" id="{36D7910B-5087-97CB-B4CA-04C85F32A99B}"/>
              </a:ext>
            </a:extLst>
          </p:cNvPr>
          <p:cNvSpPr txBox="1"/>
          <p:nvPr/>
        </p:nvSpPr>
        <p:spPr>
          <a:xfrm>
            <a:off x="3190874" y="4839178"/>
            <a:ext cx="1304925" cy="369332"/>
          </a:xfrm>
          <a:prstGeom prst="rect">
            <a:avLst/>
          </a:prstGeom>
          <a:noFill/>
        </p:spPr>
        <p:txBody>
          <a:bodyPr wrap="square" rtlCol="0">
            <a:spAutoFit/>
          </a:bodyPr>
          <a:lstStyle/>
          <a:p>
            <a:r>
              <a:rPr lang="en-IN" b="1" dirty="0">
                <a:highlight>
                  <a:srgbClr val="FFFF00"/>
                </a:highlight>
                <a:latin typeface="Söhne"/>
              </a:rPr>
              <a:t>Threats</a:t>
            </a:r>
            <a:r>
              <a:rPr lang="en-IN" dirty="0"/>
              <a:t>:</a:t>
            </a:r>
          </a:p>
        </p:txBody>
      </p:sp>
      <p:sp>
        <p:nvSpPr>
          <p:cNvPr id="47" name="TextBox 46">
            <a:extLst>
              <a:ext uri="{FF2B5EF4-FFF2-40B4-BE49-F238E27FC236}">
                <a16:creationId xmlns:a16="http://schemas.microsoft.com/office/drawing/2014/main" id="{DC3A8A50-712B-4690-02AE-0C2D06BD3C1C}"/>
              </a:ext>
            </a:extLst>
          </p:cNvPr>
          <p:cNvSpPr txBox="1"/>
          <p:nvPr/>
        </p:nvSpPr>
        <p:spPr>
          <a:xfrm>
            <a:off x="3190874" y="5252205"/>
            <a:ext cx="7162801" cy="1231106"/>
          </a:xfrm>
          <a:prstGeom prst="rect">
            <a:avLst/>
          </a:prstGeom>
          <a:noFill/>
        </p:spPr>
        <p:txBody>
          <a:bodyPr wrap="square" rtlCol="0">
            <a:spAutoFit/>
          </a:bodyPr>
          <a:lstStyle/>
          <a:p>
            <a:pPr algn="l">
              <a:buFont typeface="Arial" panose="020B0604020202020204" pitchFamily="34" charset="0"/>
              <a:buChar char="•"/>
            </a:pPr>
            <a:r>
              <a:rPr lang="en-US" sz="1400" b="0" i="0" dirty="0">
                <a:effectLst/>
                <a:latin typeface="Söhne"/>
              </a:rPr>
              <a:t>Rising Health-Conscious Consumers.</a:t>
            </a:r>
          </a:p>
          <a:p>
            <a:pPr algn="l">
              <a:buFont typeface="Arial" panose="020B0604020202020204" pitchFamily="34" charset="0"/>
              <a:buChar char="•"/>
            </a:pPr>
            <a:r>
              <a:rPr lang="en-US" sz="1400" b="0" i="0" dirty="0">
                <a:effectLst/>
                <a:latin typeface="Söhne"/>
              </a:rPr>
              <a:t>Underestimation of potential rivals.</a:t>
            </a:r>
          </a:p>
          <a:p>
            <a:pPr algn="l">
              <a:buFont typeface="Arial" panose="020B0604020202020204" pitchFamily="34" charset="0"/>
              <a:buChar char="•"/>
            </a:pPr>
            <a:r>
              <a:rPr lang="en-US" sz="1400" b="0" i="0" dirty="0">
                <a:effectLst/>
                <a:latin typeface="Söhne"/>
              </a:rPr>
              <a:t>Increase in competitive landscape.</a:t>
            </a:r>
          </a:p>
          <a:p>
            <a:pPr algn="l">
              <a:buFont typeface="Arial" panose="020B0604020202020204" pitchFamily="34" charset="0"/>
              <a:buChar char="•"/>
            </a:pPr>
            <a:r>
              <a:rPr lang="en-US" sz="1400" b="0" i="0" dirty="0">
                <a:effectLst/>
                <a:latin typeface="Söhne"/>
              </a:rPr>
              <a:t>Current customer base remains limited.</a:t>
            </a:r>
          </a:p>
          <a:p>
            <a:endParaRPr lang="en-IN" dirty="0"/>
          </a:p>
        </p:txBody>
      </p:sp>
    </p:spTree>
    <p:extLst>
      <p:ext uri="{BB962C8B-B14F-4D97-AF65-F5344CB8AC3E}">
        <p14:creationId xmlns:p14="http://schemas.microsoft.com/office/powerpoint/2010/main" val="421744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1D19-30ED-36C4-31EB-B202C9F66E4D}"/>
              </a:ext>
            </a:extLst>
          </p:cNvPr>
          <p:cNvSpPr>
            <a:spLocks noGrp="1"/>
          </p:cNvSpPr>
          <p:nvPr>
            <p:ph type="title"/>
          </p:nvPr>
        </p:nvSpPr>
        <p:spPr>
          <a:xfrm>
            <a:off x="838200" y="195944"/>
            <a:ext cx="10515600" cy="401216"/>
          </a:xfrm>
        </p:spPr>
        <p:txBody>
          <a:bodyPr>
            <a:normAutofit fontScale="90000"/>
          </a:bodyPr>
          <a:lstStyle/>
          <a:p>
            <a:r>
              <a:rPr lang="en-IN" b="1" dirty="0"/>
              <a:t>Swiggy Competitors</a:t>
            </a:r>
          </a:p>
        </p:txBody>
      </p:sp>
      <p:sp>
        <p:nvSpPr>
          <p:cNvPr id="8" name="Content Placeholder 7">
            <a:extLst>
              <a:ext uri="{FF2B5EF4-FFF2-40B4-BE49-F238E27FC236}">
                <a16:creationId xmlns:a16="http://schemas.microsoft.com/office/drawing/2014/main" id="{906271F1-B87A-DE49-CD0C-EEBBDAF4369A}"/>
              </a:ext>
            </a:extLst>
          </p:cNvPr>
          <p:cNvSpPr>
            <a:spLocks noGrp="1"/>
          </p:cNvSpPr>
          <p:nvPr>
            <p:ph idx="1"/>
          </p:nvPr>
        </p:nvSpPr>
        <p:spPr>
          <a:xfrm>
            <a:off x="278363" y="821095"/>
            <a:ext cx="2380861" cy="5924938"/>
          </a:xfrm>
        </p:spPr>
        <p:txBody>
          <a:bodyPr/>
          <a:lstStyle/>
          <a:p>
            <a:pPr marL="0" indent="0">
              <a:buNone/>
            </a:pPr>
            <a:endParaRPr lang="en-IN"/>
          </a:p>
          <a:p>
            <a:pPr marL="0" indent="0">
              <a:buNone/>
            </a:pPr>
            <a:endParaRPr lang="en-IN"/>
          </a:p>
          <a:p>
            <a:pPr marL="0" indent="0">
              <a:lnSpc>
                <a:spcPct val="0"/>
              </a:lnSpc>
              <a:buNone/>
            </a:pPr>
            <a:endParaRPr lang="en-IN"/>
          </a:p>
          <a:p>
            <a:pPr marL="0" indent="0">
              <a:lnSpc>
                <a:spcPct val="0"/>
              </a:lnSpc>
              <a:buNone/>
            </a:pPr>
            <a:endParaRPr lang="en-IN"/>
          </a:p>
          <a:p>
            <a:pPr marL="0" indent="0">
              <a:buNone/>
            </a:pPr>
            <a:endParaRPr lang="en-IN" dirty="0"/>
          </a:p>
        </p:txBody>
      </p:sp>
      <p:sp>
        <p:nvSpPr>
          <p:cNvPr id="17" name="TextBox 16">
            <a:extLst>
              <a:ext uri="{FF2B5EF4-FFF2-40B4-BE49-F238E27FC236}">
                <a16:creationId xmlns:a16="http://schemas.microsoft.com/office/drawing/2014/main" id="{B462D4BD-5E30-003C-371B-C02B2EA3E78D}"/>
              </a:ext>
            </a:extLst>
          </p:cNvPr>
          <p:cNvSpPr txBox="1"/>
          <p:nvPr/>
        </p:nvSpPr>
        <p:spPr>
          <a:xfrm rot="10800000" flipH="1" flipV="1">
            <a:off x="1091682" y="3267918"/>
            <a:ext cx="2062065" cy="1692771"/>
          </a:xfrm>
          <a:prstGeom prst="rect">
            <a:avLst/>
          </a:prstGeom>
          <a:noFill/>
        </p:spPr>
        <p:txBody>
          <a:bodyPr wrap="square" rtlCol="0">
            <a:spAutoFit/>
          </a:bodyPr>
          <a:lstStyle/>
          <a:p>
            <a:endParaRPr lang="en-IN"/>
          </a:p>
          <a:p>
            <a:endParaRPr lang="en-IN"/>
          </a:p>
          <a:p>
            <a:endParaRPr lang="en-IN"/>
          </a:p>
          <a:p>
            <a:endParaRPr lang="en-IN"/>
          </a:p>
          <a:p>
            <a:endParaRPr lang="en-US" sz="1400"/>
          </a:p>
          <a:p>
            <a:endParaRPr lang="en-IN" dirty="0"/>
          </a:p>
        </p:txBody>
      </p:sp>
      <p:graphicFrame>
        <p:nvGraphicFramePr>
          <p:cNvPr id="25" name="Table 24">
            <a:extLst>
              <a:ext uri="{FF2B5EF4-FFF2-40B4-BE49-F238E27FC236}">
                <a16:creationId xmlns:a16="http://schemas.microsoft.com/office/drawing/2014/main" id="{955A155D-F2FD-12BB-AFD7-0E114E415D56}"/>
              </a:ext>
            </a:extLst>
          </p:cNvPr>
          <p:cNvGraphicFramePr>
            <a:graphicFrameLocks noGrp="1"/>
          </p:cNvGraphicFramePr>
          <p:nvPr>
            <p:extLst>
              <p:ext uri="{D42A27DB-BD31-4B8C-83A1-F6EECF244321}">
                <p14:modId xmlns:p14="http://schemas.microsoft.com/office/powerpoint/2010/main" val="3197962804"/>
              </p:ext>
            </p:extLst>
          </p:nvPr>
        </p:nvGraphicFramePr>
        <p:xfrm>
          <a:off x="643812" y="821093"/>
          <a:ext cx="10870163" cy="5477069"/>
        </p:xfrm>
        <a:graphic>
          <a:graphicData uri="http://schemas.openxmlformats.org/drawingml/2006/table">
            <a:tbl>
              <a:tblPr bandRow="1">
                <a:tableStyleId>{7DF18680-E054-41AD-8BC1-D1AEF772440D}</a:tableStyleId>
              </a:tblPr>
              <a:tblGrid>
                <a:gridCol w="2712847">
                  <a:extLst>
                    <a:ext uri="{9D8B030D-6E8A-4147-A177-3AD203B41FA5}">
                      <a16:colId xmlns:a16="http://schemas.microsoft.com/office/drawing/2014/main" val="3445276392"/>
                    </a:ext>
                  </a:extLst>
                </a:gridCol>
                <a:gridCol w="2712847">
                  <a:extLst>
                    <a:ext uri="{9D8B030D-6E8A-4147-A177-3AD203B41FA5}">
                      <a16:colId xmlns:a16="http://schemas.microsoft.com/office/drawing/2014/main" val="2746413036"/>
                    </a:ext>
                  </a:extLst>
                </a:gridCol>
                <a:gridCol w="2712847">
                  <a:extLst>
                    <a:ext uri="{9D8B030D-6E8A-4147-A177-3AD203B41FA5}">
                      <a16:colId xmlns:a16="http://schemas.microsoft.com/office/drawing/2014/main" val="3508160157"/>
                    </a:ext>
                  </a:extLst>
                </a:gridCol>
                <a:gridCol w="2731622">
                  <a:extLst>
                    <a:ext uri="{9D8B030D-6E8A-4147-A177-3AD203B41FA5}">
                      <a16:colId xmlns:a16="http://schemas.microsoft.com/office/drawing/2014/main" val="2694868404"/>
                    </a:ext>
                  </a:extLst>
                </a:gridCol>
              </a:tblGrid>
              <a:tr h="105984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18161585"/>
                  </a:ext>
                </a:extLst>
              </a:tr>
              <a:tr h="1059846">
                <a:tc>
                  <a:txBody>
                    <a:bodyPr/>
                    <a:lstStyle/>
                    <a:p>
                      <a:pPr marL="285750" indent="-285750">
                        <a:buFont typeface="Arial" panose="020B0604020202020204" pitchFamily="34" charset="0"/>
                        <a:buChar char="•"/>
                      </a:pPr>
                      <a:r>
                        <a:rPr lang="en-IN" dirty="0"/>
                        <a:t>On-demand food delivery platform.</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Restaurant search and discovery platform.</a:t>
                      </a:r>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Uber's food delivery service.</a:t>
                      </a:r>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Mobile e-commerce for daily needs.</a:t>
                      </a:r>
                      <a:endParaRPr lang="en-IN" dirty="0"/>
                    </a:p>
                  </a:txBody>
                  <a:tcPr/>
                </a:tc>
                <a:extLst>
                  <a:ext uri="{0D108BD9-81ED-4DB2-BD59-A6C34878D82A}">
                    <a16:rowId xmlns:a16="http://schemas.microsoft.com/office/drawing/2014/main" val="3939250257"/>
                  </a:ext>
                </a:extLst>
              </a:tr>
              <a:tr h="1059846">
                <a:tc>
                  <a:txBody>
                    <a:bodyPr/>
                    <a:lstStyle/>
                    <a:p>
                      <a:pPr marL="285750" indent="-285750">
                        <a:buFont typeface="Arial" panose="020B0604020202020204" pitchFamily="34" charset="0"/>
                        <a:buChar char="•"/>
                      </a:pPr>
                      <a:r>
                        <a:rPr lang="en-IN" dirty="0"/>
                        <a:t>Total Employees: </a:t>
                      </a:r>
                      <a:r>
                        <a:rPr lang="en-IN" sz="1800" b="0" i="0" kern="1200" dirty="0">
                          <a:solidFill>
                            <a:schemeClr val="dk1"/>
                          </a:solidFill>
                          <a:effectLst/>
                          <a:latin typeface="+mn-lt"/>
                          <a:ea typeface="+mn-ea"/>
                          <a:cs typeface="+mn-cs"/>
                        </a:rPr>
                        <a:t>11,086</a:t>
                      </a:r>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Total Employees: </a:t>
                      </a:r>
                      <a:r>
                        <a:rPr lang="en-IN" sz="1800" b="0" i="0" kern="1200" dirty="0">
                          <a:solidFill>
                            <a:schemeClr val="dk1"/>
                          </a:solidFill>
                          <a:effectLst/>
                          <a:latin typeface="+mn-lt"/>
                          <a:ea typeface="+mn-ea"/>
                          <a:cs typeface="+mn-cs"/>
                        </a:rPr>
                        <a:t>3,755</a:t>
                      </a:r>
                      <a:endParaRPr lang="en-IN" dirty="0"/>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Total Employees: </a:t>
                      </a:r>
                      <a:r>
                        <a:rPr lang="en-IN" sz="1800" b="0" i="0" kern="1200" dirty="0">
                          <a:solidFill>
                            <a:schemeClr val="dk1"/>
                          </a:solidFill>
                          <a:effectLst/>
                          <a:latin typeface="+mn-lt"/>
                          <a:ea typeface="+mn-ea"/>
                          <a:cs typeface="+mn-cs"/>
                        </a:rPr>
                        <a:t>N/A</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Total Employees: </a:t>
                      </a:r>
                      <a:r>
                        <a:rPr lang="en-IN" sz="1800" b="0" i="0" kern="1200" dirty="0">
                          <a:solidFill>
                            <a:schemeClr val="dk1"/>
                          </a:solidFill>
                          <a:effectLst/>
                          <a:latin typeface="+mn-lt"/>
                          <a:ea typeface="+mn-ea"/>
                          <a:cs typeface="+mn-cs"/>
                        </a:rPr>
                        <a:t>3,930</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468794938"/>
                  </a:ext>
                </a:extLst>
              </a:tr>
              <a:tr h="1081926">
                <a:tc>
                  <a:txBody>
                    <a:bodyPr/>
                    <a:lstStyle/>
                    <a:p>
                      <a:pPr marL="285750" indent="-285750" fontAlgn="t">
                        <a:buFont typeface="Arial" panose="020B0604020202020204" pitchFamily="34" charset="0"/>
                        <a:buChar char="•"/>
                      </a:pPr>
                      <a:r>
                        <a:rPr lang="en-IN" b="0" dirty="0">
                          <a:effectLst/>
                        </a:rPr>
                        <a:t>Total Employee Ratings:  </a:t>
                      </a:r>
                      <a:r>
                        <a:rPr lang="en-IN" b="0" dirty="0">
                          <a:solidFill>
                            <a:srgbClr val="FF0000"/>
                          </a:solidFill>
                          <a:effectLst/>
                        </a:rPr>
                        <a:t>*</a:t>
                      </a:r>
                      <a:r>
                        <a:rPr lang="en-IN" b="0" dirty="0">
                          <a:effectLst/>
                        </a:rPr>
                        <a:t> 4.2</a:t>
                      </a:r>
                    </a:p>
                  </a:txBody>
                  <a:tcPr/>
                </a:tc>
                <a:tc>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IN" b="0" dirty="0">
                          <a:effectLst/>
                        </a:rPr>
                        <a:t>Total Employee Ratings:  </a:t>
                      </a:r>
                      <a:r>
                        <a:rPr lang="en-IN" b="0" dirty="0">
                          <a:solidFill>
                            <a:srgbClr val="FF0000"/>
                          </a:solidFill>
                          <a:effectLst/>
                        </a:rPr>
                        <a:t>*</a:t>
                      </a:r>
                      <a:r>
                        <a:rPr lang="en-IN" b="0" dirty="0">
                          <a:effectLst/>
                        </a:rPr>
                        <a:t> 4</a:t>
                      </a:r>
                    </a:p>
                    <a:p>
                      <a:pPr fontAlgn="t"/>
                      <a:endParaRPr lang="en-IN" dirty="0">
                        <a:effectLs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effectLst/>
                        </a:rPr>
                        <a:t>Total Employee Ratings:  </a:t>
                      </a:r>
                      <a:r>
                        <a:rPr lang="en-IN" b="0" dirty="0">
                          <a:solidFill>
                            <a:srgbClr val="FF0000"/>
                          </a:solidFill>
                          <a:effectLst/>
                        </a:rPr>
                        <a:t>*</a:t>
                      </a:r>
                      <a:r>
                        <a:rPr lang="en-IN" b="0" dirty="0">
                          <a:effectLst/>
                        </a:rPr>
                        <a:t> 3.5</a:t>
                      </a:r>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effectLst/>
                        </a:rPr>
                        <a:t>Total Employee Ratings: </a:t>
                      </a:r>
                      <a:r>
                        <a:rPr lang="en-IN" b="0" dirty="0">
                          <a:solidFill>
                            <a:srgbClr val="FF0000"/>
                          </a:solidFill>
                          <a:effectLst/>
                        </a:rPr>
                        <a:t>*</a:t>
                      </a:r>
                      <a:r>
                        <a:rPr lang="en-IN" b="0" dirty="0">
                          <a:effectLst/>
                        </a:rPr>
                        <a:t> 3.9</a:t>
                      </a:r>
                    </a:p>
                    <a:p>
                      <a:pPr marL="0" indent="0">
                        <a:buFont typeface="Arial" panose="020B0604020202020204" pitchFamily="34" charset="0"/>
                        <a:buNone/>
                      </a:pPr>
                      <a:endParaRPr lang="en-IN" dirty="0"/>
                    </a:p>
                  </a:txBody>
                  <a:tcPr/>
                </a:tc>
                <a:extLst>
                  <a:ext uri="{0D108BD9-81ED-4DB2-BD59-A6C34878D82A}">
                    <a16:rowId xmlns:a16="http://schemas.microsoft.com/office/drawing/2014/main" val="3587062059"/>
                  </a:ext>
                </a:extLst>
              </a:tr>
              <a:tr h="1215605">
                <a:tc>
                  <a:txBody>
                    <a:bodyPr/>
                    <a:lstStyle/>
                    <a:p>
                      <a:pPr marL="285750" indent="-285750">
                        <a:buFont typeface="Arial" panose="020B0604020202020204" pitchFamily="34" charset="0"/>
                        <a:buChar char="•"/>
                      </a:pPr>
                      <a:r>
                        <a:rPr lang="en-IN" dirty="0"/>
                        <a:t>Net income: </a:t>
                      </a:r>
                      <a:r>
                        <a:rPr lang="en-IN" sz="1800" b="0" i="0" kern="1200" dirty="0">
                          <a:solidFill>
                            <a:schemeClr val="dk1"/>
                          </a:solidFill>
                          <a:effectLst/>
                          <a:latin typeface="+mn-lt"/>
                          <a:ea typeface="+mn-ea"/>
                          <a:cs typeface="+mn-cs"/>
                        </a:rPr>
                        <a:t>(₹4b) (FY, 2018)</a:t>
                      </a:r>
                      <a:endParaRPr lang="en-IN" dirty="0"/>
                    </a:p>
                  </a:txBody>
                  <a:tcPr/>
                </a:tc>
                <a:tc>
                  <a:txBody>
                    <a:bodyPr/>
                    <a:lstStyle/>
                    <a:p>
                      <a:pPr marL="285750" indent="-285750">
                        <a:buFont typeface="Arial" panose="020B0604020202020204" pitchFamily="34" charset="0"/>
                        <a:buChar char="•"/>
                      </a:pPr>
                      <a:r>
                        <a:rPr lang="en-IN" dirty="0"/>
                        <a:t>Net income: </a:t>
                      </a:r>
                      <a:r>
                        <a:rPr lang="en-IN" sz="1800" b="0" i="0" kern="1200" dirty="0">
                          <a:solidFill>
                            <a:schemeClr val="dk1"/>
                          </a:solidFill>
                          <a:effectLst/>
                          <a:latin typeface="+mn-lt"/>
                          <a:ea typeface="+mn-ea"/>
                          <a:cs typeface="+mn-cs"/>
                        </a:rPr>
                        <a:t>(₹9.7b) (FY, 2023)</a:t>
                      </a:r>
                      <a:endParaRPr lang="en-IN" dirty="0"/>
                    </a:p>
                  </a:txBody>
                  <a:tcPr/>
                </a:tc>
                <a:tc>
                  <a:txBody>
                    <a:bodyPr/>
                    <a:lstStyle/>
                    <a:p>
                      <a:pPr marL="285750" indent="-285750">
                        <a:buFont typeface="Arial" panose="020B0604020202020204" pitchFamily="34" charset="0"/>
                        <a:buChar char="•"/>
                      </a:pPr>
                      <a:r>
                        <a:rPr lang="en-IN" dirty="0"/>
                        <a:t>N/A (On Jan 2020, uber eats was acquired by Zomato)</a:t>
                      </a:r>
                    </a:p>
                    <a:p>
                      <a:endParaRPr lang="en-IN"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Net income: </a:t>
                      </a:r>
                      <a:r>
                        <a:rPr lang="en-IN" sz="1800" b="0" i="0" kern="1200" dirty="0">
                          <a:solidFill>
                            <a:schemeClr val="dk1"/>
                          </a:solidFill>
                          <a:effectLst/>
                          <a:latin typeface="+mn-lt"/>
                          <a:ea typeface="+mn-ea"/>
                          <a:cs typeface="+mn-cs"/>
                        </a:rPr>
                        <a:t>(₹3b) (FY, 2023)</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292695463"/>
                  </a:ext>
                </a:extLst>
              </a:tr>
            </a:tbl>
          </a:graphicData>
        </a:graphic>
      </p:graphicFrame>
      <p:pic>
        <p:nvPicPr>
          <p:cNvPr id="27" name="Picture 26">
            <a:extLst>
              <a:ext uri="{FF2B5EF4-FFF2-40B4-BE49-F238E27FC236}">
                <a16:creationId xmlns:a16="http://schemas.microsoft.com/office/drawing/2014/main" id="{8F33977E-8026-3762-18F2-798E424E8E85}"/>
              </a:ext>
            </a:extLst>
          </p:cNvPr>
          <p:cNvPicPr>
            <a:picLocks noChangeAspect="1"/>
          </p:cNvPicPr>
          <p:nvPr/>
        </p:nvPicPr>
        <p:blipFill>
          <a:blip r:embed="rId2"/>
          <a:stretch>
            <a:fillRect/>
          </a:stretch>
        </p:blipFill>
        <p:spPr>
          <a:xfrm>
            <a:off x="1674805" y="821094"/>
            <a:ext cx="914479" cy="1024217"/>
          </a:xfrm>
          <a:prstGeom prst="rect">
            <a:avLst/>
          </a:prstGeom>
        </p:spPr>
      </p:pic>
      <p:pic>
        <p:nvPicPr>
          <p:cNvPr id="28" name="Picture 27">
            <a:extLst>
              <a:ext uri="{FF2B5EF4-FFF2-40B4-BE49-F238E27FC236}">
                <a16:creationId xmlns:a16="http://schemas.microsoft.com/office/drawing/2014/main" id="{889C19DC-7877-3030-1072-52F735A2D011}"/>
              </a:ext>
            </a:extLst>
          </p:cNvPr>
          <p:cNvPicPr>
            <a:picLocks noChangeAspect="1"/>
          </p:cNvPicPr>
          <p:nvPr/>
        </p:nvPicPr>
        <p:blipFill>
          <a:blip r:embed="rId3"/>
          <a:stretch>
            <a:fillRect/>
          </a:stretch>
        </p:blipFill>
        <p:spPr>
          <a:xfrm>
            <a:off x="4442548" y="821093"/>
            <a:ext cx="841321" cy="999831"/>
          </a:xfrm>
          <a:prstGeom prst="rect">
            <a:avLst/>
          </a:prstGeom>
        </p:spPr>
      </p:pic>
      <p:pic>
        <p:nvPicPr>
          <p:cNvPr id="29" name="Picture 28">
            <a:extLst>
              <a:ext uri="{FF2B5EF4-FFF2-40B4-BE49-F238E27FC236}">
                <a16:creationId xmlns:a16="http://schemas.microsoft.com/office/drawing/2014/main" id="{211BD9EE-C398-7A10-866A-74C16778B172}"/>
              </a:ext>
            </a:extLst>
          </p:cNvPr>
          <p:cNvPicPr>
            <a:picLocks noChangeAspect="1"/>
          </p:cNvPicPr>
          <p:nvPr/>
        </p:nvPicPr>
        <p:blipFill>
          <a:blip r:embed="rId4"/>
          <a:stretch>
            <a:fillRect/>
          </a:stretch>
        </p:blipFill>
        <p:spPr>
          <a:xfrm>
            <a:off x="6908133" y="833286"/>
            <a:ext cx="926672" cy="999831"/>
          </a:xfrm>
          <a:prstGeom prst="rect">
            <a:avLst/>
          </a:prstGeom>
        </p:spPr>
      </p:pic>
      <p:pic>
        <p:nvPicPr>
          <p:cNvPr id="30" name="Picture 29">
            <a:extLst>
              <a:ext uri="{FF2B5EF4-FFF2-40B4-BE49-F238E27FC236}">
                <a16:creationId xmlns:a16="http://schemas.microsoft.com/office/drawing/2014/main" id="{B8B69CFF-0F0E-08DE-85C3-071606317F02}"/>
              </a:ext>
            </a:extLst>
          </p:cNvPr>
          <p:cNvPicPr>
            <a:picLocks noChangeAspect="1"/>
          </p:cNvPicPr>
          <p:nvPr/>
        </p:nvPicPr>
        <p:blipFill>
          <a:blip r:embed="rId5"/>
          <a:stretch>
            <a:fillRect/>
          </a:stretch>
        </p:blipFill>
        <p:spPr>
          <a:xfrm>
            <a:off x="9602716" y="833286"/>
            <a:ext cx="914479" cy="1042506"/>
          </a:xfrm>
          <a:prstGeom prst="rect">
            <a:avLst/>
          </a:prstGeom>
        </p:spPr>
      </p:pic>
    </p:spTree>
    <p:extLst>
      <p:ext uri="{BB962C8B-B14F-4D97-AF65-F5344CB8AC3E}">
        <p14:creationId xmlns:p14="http://schemas.microsoft.com/office/powerpoint/2010/main" val="380148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DEE1DE2-A672-D6B8-DC13-18797011B902}"/>
              </a:ext>
            </a:extLst>
          </p:cNvPr>
          <p:cNvSpPr/>
          <p:nvPr/>
        </p:nvSpPr>
        <p:spPr>
          <a:xfrm>
            <a:off x="4559413" y="50895"/>
            <a:ext cx="2407820" cy="218766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896112">
              <a:spcAft>
                <a:spcPts val="600"/>
              </a:spcAft>
            </a:pPr>
            <a:r>
              <a:rPr lang="en-IN" sz="3200" kern="1200" dirty="0">
                <a:solidFill>
                  <a:schemeClr val="lt1"/>
                </a:solidFill>
                <a:latin typeface="+mn-lt"/>
                <a:ea typeface="+mn-ea"/>
                <a:cs typeface="+mn-cs"/>
              </a:rPr>
              <a:t>Swiggy vs Zomato</a:t>
            </a:r>
            <a:endParaRPr lang="en-IN" sz="3200" dirty="0"/>
          </a:p>
        </p:txBody>
      </p:sp>
      <p:cxnSp>
        <p:nvCxnSpPr>
          <p:cNvPr id="9" name="Straight Connector 8">
            <a:extLst>
              <a:ext uri="{FF2B5EF4-FFF2-40B4-BE49-F238E27FC236}">
                <a16:creationId xmlns:a16="http://schemas.microsoft.com/office/drawing/2014/main" id="{07CADACF-6F4C-DF5D-5084-6EC2ABCBB058}"/>
              </a:ext>
            </a:extLst>
          </p:cNvPr>
          <p:cNvCxnSpPr>
            <a:cxnSpLocks/>
            <a:stCxn id="7" idx="2"/>
          </p:cNvCxnSpPr>
          <p:nvPr/>
        </p:nvCxnSpPr>
        <p:spPr>
          <a:xfrm flipH="1">
            <a:off x="3000729" y="1144728"/>
            <a:ext cx="1558684" cy="191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FFD6B6-BCBA-3993-E0C3-962319A2921C}"/>
              </a:ext>
            </a:extLst>
          </p:cNvPr>
          <p:cNvCxnSpPr>
            <a:cxnSpLocks/>
            <a:stCxn id="7" idx="3"/>
            <a:endCxn id="17" idx="0"/>
          </p:cNvCxnSpPr>
          <p:nvPr/>
        </p:nvCxnSpPr>
        <p:spPr>
          <a:xfrm flipH="1">
            <a:off x="4683706" y="1918184"/>
            <a:ext cx="228324" cy="2516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DCC2308-8EAE-666C-80EF-5573481FEDA0}"/>
              </a:ext>
            </a:extLst>
          </p:cNvPr>
          <p:cNvCxnSpPr>
            <a:cxnSpLocks/>
            <a:stCxn id="7" idx="6"/>
          </p:cNvCxnSpPr>
          <p:nvPr/>
        </p:nvCxnSpPr>
        <p:spPr>
          <a:xfrm>
            <a:off x="6967233" y="1144728"/>
            <a:ext cx="1697807" cy="191275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0621ACE-560F-AA59-BEBB-E0DA882534F3}"/>
              </a:ext>
            </a:extLst>
          </p:cNvPr>
          <p:cNvSpPr/>
          <p:nvPr/>
        </p:nvSpPr>
        <p:spPr>
          <a:xfrm>
            <a:off x="1440487" y="3014972"/>
            <a:ext cx="2474967" cy="1784920"/>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896112">
              <a:spcAft>
                <a:spcPts val="600"/>
              </a:spcAft>
            </a:pPr>
            <a:r>
              <a:rPr lang="en-US" sz="1764" u="sng" kern="1200" dirty="0">
                <a:solidFill>
                  <a:schemeClr val="lt1"/>
                </a:solidFill>
                <a:latin typeface="+mn-lt"/>
                <a:ea typeface="+mn-ea"/>
                <a:cs typeface="+mn-cs"/>
              </a:rPr>
              <a:t>Market Share:</a:t>
            </a:r>
          </a:p>
          <a:p>
            <a:pPr algn="ctr" defTabSz="896112">
              <a:spcAft>
                <a:spcPts val="600"/>
              </a:spcAft>
            </a:pPr>
            <a:endParaRPr lang="en-US" sz="1372" kern="1200" dirty="0">
              <a:solidFill>
                <a:schemeClr val="lt1"/>
              </a:solidFill>
              <a:latin typeface="+mn-lt"/>
              <a:ea typeface="+mn-ea"/>
              <a:cs typeface="+mn-cs"/>
            </a:endParaRPr>
          </a:p>
          <a:p>
            <a:pPr algn="ctr" defTabSz="896112">
              <a:spcAft>
                <a:spcPts val="600"/>
              </a:spcAft>
            </a:pPr>
            <a:r>
              <a:rPr lang="en-US" sz="1372" kern="1200" dirty="0">
                <a:solidFill>
                  <a:schemeClr val="lt1"/>
                </a:solidFill>
                <a:latin typeface="+mn-lt"/>
                <a:ea typeface="+mn-ea"/>
                <a:cs typeface="+mn-cs"/>
              </a:rPr>
              <a:t>Swiggy: 54%</a:t>
            </a:r>
          </a:p>
          <a:p>
            <a:pPr algn="ctr" defTabSz="896112">
              <a:spcAft>
                <a:spcPts val="600"/>
              </a:spcAft>
            </a:pPr>
            <a:r>
              <a:rPr lang="en-US" sz="1372" kern="1200" dirty="0">
                <a:solidFill>
                  <a:schemeClr val="lt1"/>
                </a:solidFill>
                <a:latin typeface="+mn-lt"/>
                <a:ea typeface="+mn-ea"/>
                <a:cs typeface="+mn-cs"/>
              </a:rPr>
              <a:t>Zomato: 46%</a:t>
            </a:r>
            <a:endParaRPr lang="en-IN" sz="1400" dirty="0"/>
          </a:p>
        </p:txBody>
      </p:sp>
      <p:sp>
        <p:nvSpPr>
          <p:cNvPr id="17" name="Oval 16">
            <a:extLst>
              <a:ext uri="{FF2B5EF4-FFF2-40B4-BE49-F238E27FC236}">
                <a16:creationId xmlns:a16="http://schemas.microsoft.com/office/drawing/2014/main" id="{3FA43B6A-B120-A2D8-E1EA-105D55CCF6E3}"/>
              </a:ext>
            </a:extLst>
          </p:cNvPr>
          <p:cNvSpPr/>
          <p:nvPr/>
        </p:nvSpPr>
        <p:spPr>
          <a:xfrm>
            <a:off x="3379518" y="4435127"/>
            <a:ext cx="2608375" cy="1882865"/>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896112">
              <a:spcAft>
                <a:spcPts val="600"/>
              </a:spcAft>
            </a:pPr>
            <a:r>
              <a:rPr lang="en-US" sz="1764" u="sng" kern="1200" dirty="0">
                <a:solidFill>
                  <a:schemeClr val="lt1"/>
                </a:solidFill>
                <a:latin typeface="+mn-lt"/>
                <a:ea typeface="+mn-ea"/>
                <a:cs typeface="+mn-cs"/>
              </a:rPr>
              <a:t>Geographic Reach</a:t>
            </a:r>
            <a:endParaRPr lang="en-US" sz="1372" kern="1200" dirty="0">
              <a:solidFill>
                <a:schemeClr val="lt1"/>
              </a:solidFill>
              <a:latin typeface="+mn-lt"/>
              <a:ea typeface="+mn-ea"/>
              <a:cs typeface="+mn-cs"/>
            </a:endParaRPr>
          </a:p>
          <a:p>
            <a:pPr algn="ctr" defTabSz="896112">
              <a:spcAft>
                <a:spcPts val="600"/>
              </a:spcAft>
            </a:pPr>
            <a:r>
              <a:rPr lang="en-US" sz="1372" kern="1200" dirty="0">
                <a:solidFill>
                  <a:schemeClr val="lt1"/>
                </a:solidFill>
                <a:latin typeface="+mn-lt"/>
                <a:ea typeface="+mn-ea"/>
                <a:cs typeface="+mn-cs"/>
              </a:rPr>
              <a:t>Swiggy: 200+ cities</a:t>
            </a:r>
          </a:p>
          <a:p>
            <a:pPr algn="ctr" defTabSz="896112">
              <a:spcAft>
                <a:spcPts val="600"/>
              </a:spcAft>
            </a:pPr>
            <a:r>
              <a:rPr lang="en-US" sz="1372" kern="1200" dirty="0">
                <a:solidFill>
                  <a:schemeClr val="lt1"/>
                </a:solidFill>
                <a:latin typeface="+mn-lt"/>
                <a:ea typeface="+mn-ea"/>
                <a:cs typeface="+mn-cs"/>
              </a:rPr>
              <a:t>Zomato: 100+ cities</a:t>
            </a:r>
            <a:endParaRPr lang="en-IN" sz="1400" dirty="0"/>
          </a:p>
        </p:txBody>
      </p:sp>
      <p:sp>
        <p:nvSpPr>
          <p:cNvPr id="25" name="Oval 24">
            <a:extLst>
              <a:ext uri="{FF2B5EF4-FFF2-40B4-BE49-F238E27FC236}">
                <a16:creationId xmlns:a16="http://schemas.microsoft.com/office/drawing/2014/main" id="{5EEC16A9-104E-4399-ADC4-F9F5DD081AD9}"/>
              </a:ext>
            </a:extLst>
          </p:cNvPr>
          <p:cNvSpPr/>
          <p:nvPr/>
        </p:nvSpPr>
        <p:spPr>
          <a:xfrm>
            <a:off x="8513462" y="2490536"/>
            <a:ext cx="2238050" cy="1867725"/>
          </a:xfrm>
          <a:prstGeom prst="ellipse">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896112">
              <a:spcAft>
                <a:spcPts val="600"/>
              </a:spcAft>
            </a:pPr>
            <a:r>
              <a:rPr lang="en-US" sz="1764" u="sng" kern="1200" dirty="0">
                <a:solidFill>
                  <a:schemeClr val="lt1"/>
                </a:solidFill>
                <a:latin typeface="+mn-lt"/>
                <a:ea typeface="+mn-ea"/>
                <a:cs typeface="+mn-cs"/>
              </a:rPr>
              <a:t>Restaurant Partners:</a:t>
            </a:r>
          </a:p>
          <a:p>
            <a:pPr algn="ctr" defTabSz="896112">
              <a:spcAft>
                <a:spcPts val="600"/>
              </a:spcAft>
            </a:pPr>
            <a:endParaRPr lang="en-US" sz="1372" u="sng" kern="1200" dirty="0">
              <a:solidFill>
                <a:schemeClr val="lt1"/>
              </a:solidFill>
              <a:latin typeface="+mn-lt"/>
              <a:ea typeface="+mn-ea"/>
              <a:cs typeface="+mn-cs"/>
            </a:endParaRPr>
          </a:p>
          <a:p>
            <a:pPr algn="ctr" defTabSz="896112">
              <a:spcAft>
                <a:spcPts val="600"/>
              </a:spcAft>
            </a:pPr>
            <a:r>
              <a:rPr lang="en-US" sz="1372" kern="1200" dirty="0">
                <a:solidFill>
                  <a:schemeClr val="lt1"/>
                </a:solidFill>
                <a:latin typeface="+mn-lt"/>
                <a:ea typeface="+mn-ea"/>
                <a:cs typeface="+mn-cs"/>
              </a:rPr>
              <a:t>Zomato: 390,000+</a:t>
            </a:r>
          </a:p>
          <a:p>
            <a:pPr algn="ctr" defTabSz="896112">
              <a:spcAft>
                <a:spcPts val="600"/>
              </a:spcAft>
            </a:pPr>
            <a:r>
              <a:rPr lang="en-US" sz="1372" kern="1200" dirty="0">
                <a:solidFill>
                  <a:schemeClr val="lt1"/>
                </a:solidFill>
                <a:latin typeface="+mn-lt"/>
                <a:ea typeface="+mn-ea"/>
                <a:cs typeface="+mn-cs"/>
              </a:rPr>
              <a:t>Swiggy: 128,000+</a:t>
            </a:r>
            <a:endParaRPr lang="en-IN" sz="1400" dirty="0"/>
          </a:p>
        </p:txBody>
      </p:sp>
      <p:cxnSp>
        <p:nvCxnSpPr>
          <p:cNvPr id="31" name="Straight Connector 30">
            <a:extLst>
              <a:ext uri="{FF2B5EF4-FFF2-40B4-BE49-F238E27FC236}">
                <a16:creationId xmlns:a16="http://schemas.microsoft.com/office/drawing/2014/main" id="{AAB976C1-7D80-4906-AF39-43F5B408CFBF}"/>
              </a:ext>
            </a:extLst>
          </p:cNvPr>
          <p:cNvCxnSpPr>
            <a:cxnSpLocks/>
            <a:stCxn id="7" idx="4"/>
            <a:endCxn id="34" idx="0"/>
          </p:cNvCxnSpPr>
          <p:nvPr/>
        </p:nvCxnSpPr>
        <p:spPr>
          <a:xfrm>
            <a:off x="5763323" y="2238560"/>
            <a:ext cx="1940837" cy="2249028"/>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E7117C0C-A0EE-8071-FE7D-FBFB788ED736}"/>
              </a:ext>
            </a:extLst>
          </p:cNvPr>
          <p:cNvSpPr/>
          <p:nvPr/>
        </p:nvSpPr>
        <p:spPr>
          <a:xfrm>
            <a:off x="6399972" y="4487588"/>
            <a:ext cx="2608375" cy="200846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896112">
              <a:spcAft>
                <a:spcPts val="600"/>
              </a:spcAft>
            </a:pPr>
            <a:endParaRPr lang="en-IN" sz="1764" u="sng" kern="1200" dirty="0">
              <a:solidFill>
                <a:schemeClr val="lt1"/>
              </a:solidFill>
              <a:latin typeface="+mn-lt"/>
              <a:ea typeface="+mn-ea"/>
              <a:cs typeface="+mn-cs"/>
            </a:endParaRPr>
          </a:p>
          <a:p>
            <a:pPr algn="ctr" defTabSz="896112">
              <a:spcAft>
                <a:spcPts val="600"/>
              </a:spcAft>
            </a:pPr>
            <a:r>
              <a:rPr lang="en-IN" sz="1764" u="sng" kern="1200" dirty="0">
                <a:solidFill>
                  <a:schemeClr val="lt1"/>
                </a:solidFill>
                <a:latin typeface="+mn-lt"/>
                <a:ea typeface="+mn-ea"/>
                <a:cs typeface="+mn-cs"/>
              </a:rPr>
              <a:t>Financials (FY 2022):</a:t>
            </a:r>
            <a:endParaRPr lang="en-IN" sz="1372" kern="1200" dirty="0">
              <a:solidFill>
                <a:schemeClr val="lt1"/>
              </a:solidFill>
              <a:latin typeface="+mn-lt"/>
              <a:ea typeface="+mn-ea"/>
              <a:cs typeface="+mn-cs"/>
            </a:endParaRPr>
          </a:p>
          <a:p>
            <a:pPr algn="ctr" defTabSz="896112">
              <a:spcAft>
                <a:spcPts val="600"/>
              </a:spcAft>
            </a:pPr>
            <a:r>
              <a:rPr lang="en-IN" sz="1372" kern="1200" dirty="0">
                <a:solidFill>
                  <a:schemeClr val="lt1"/>
                </a:solidFill>
                <a:latin typeface="+mn-lt"/>
                <a:ea typeface="+mn-ea"/>
                <a:cs typeface="+mn-cs"/>
              </a:rPr>
              <a:t>Swiggy Revenue: Rs 5,704.9 crores</a:t>
            </a:r>
          </a:p>
          <a:p>
            <a:pPr algn="ctr" defTabSz="896112">
              <a:spcAft>
                <a:spcPts val="600"/>
              </a:spcAft>
            </a:pPr>
            <a:r>
              <a:rPr lang="en-IN" sz="1372" kern="1200" dirty="0">
                <a:solidFill>
                  <a:schemeClr val="lt1"/>
                </a:solidFill>
                <a:latin typeface="+mn-lt"/>
                <a:ea typeface="+mn-ea"/>
                <a:cs typeface="+mn-cs"/>
              </a:rPr>
              <a:t>Zomato Revenue: Rs 4,687.3 crores</a:t>
            </a:r>
            <a:endParaRPr lang="en-IN" sz="1400" dirty="0"/>
          </a:p>
        </p:txBody>
      </p:sp>
    </p:spTree>
    <p:extLst>
      <p:ext uri="{BB962C8B-B14F-4D97-AF65-F5344CB8AC3E}">
        <p14:creationId xmlns:p14="http://schemas.microsoft.com/office/powerpoint/2010/main" val="95359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48BC4-0A38-D9FA-0C9F-5F903A21B71C}"/>
              </a:ext>
            </a:extLst>
          </p:cNvPr>
          <p:cNvSpPr>
            <a:spLocks noGrp="1"/>
          </p:cNvSpPr>
          <p:nvPr>
            <p:ph type="title"/>
          </p:nvPr>
        </p:nvSpPr>
        <p:spPr>
          <a:xfrm>
            <a:off x="804672" y="525780"/>
            <a:ext cx="4766330" cy="1022494"/>
          </a:xfrm>
        </p:spPr>
        <p:txBody>
          <a:bodyPr>
            <a:normAutofit/>
          </a:bodyPr>
          <a:lstStyle/>
          <a:p>
            <a:r>
              <a:rPr lang="en-IN" sz="4000" b="1" dirty="0">
                <a:solidFill>
                  <a:schemeClr val="tx2"/>
                </a:solidFill>
              </a:rPr>
              <a:t>Dataset:</a:t>
            </a:r>
          </a:p>
        </p:txBody>
      </p:sp>
      <p:sp>
        <p:nvSpPr>
          <p:cNvPr id="3" name="Content Placeholder 2">
            <a:extLst>
              <a:ext uri="{FF2B5EF4-FFF2-40B4-BE49-F238E27FC236}">
                <a16:creationId xmlns:a16="http://schemas.microsoft.com/office/drawing/2014/main" id="{3F468047-B40D-210F-8493-44A5B990A77B}"/>
              </a:ext>
            </a:extLst>
          </p:cNvPr>
          <p:cNvSpPr>
            <a:spLocks noGrp="1"/>
          </p:cNvSpPr>
          <p:nvPr>
            <p:ph idx="1"/>
          </p:nvPr>
        </p:nvSpPr>
        <p:spPr>
          <a:xfrm>
            <a:off x="804292" y="1564988"/>
            <a:ext cx="4766330" cy="4892962"/>
          </a:xfrm>
        </p:spPr>
        <p:txBody>
          <a:bodyPr anchor="t">
            <a:normAutofit/>
          </a:bodyPr>
          <a:lstStyle/>
          <a:p>
            <a:pPr marL="0" indent="0">
              <a:spcAft>
                <a:spcPts val="1000"/>
              </a:spcAft>
              <a:buNone/>
            </a:pPr>
            <a:r>
              <a:rPr lang="en-US" sz="2400" b="1" kern="100" dirty="0">
                <a:solidFill>
                  <a:schemeClr val="tx2"/>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Source</a:t>
            </a:r>
            <a:r>
              <a:rPr lang="en-US" sz="2400" b="1"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400" b="1" kern="100"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a:p>
            <a:pPr marL="0" indent="0">
              <a:spcAft>
                <a:spcPts val="1000"/>
              </a:spcAft>
              <a:buNone/>
            </a:pPr>
            <a:r>
              <a:rPr lang="en-IN" sz="1600" b="1" kern="1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r>
              <a:rPr lang="en-US" sz="1600" u="sng"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hlinkClick r:id="rId2"/>
              </a:rPr>
              <a:t>Swiggy </a:t>
            </a:r>
            <a:r>
              <a:rPr lang="en-US" sz="1600" u="sng" kern="100" dirty="0" err="1">
                <a:solidFill>
                  <a:schemeClr val="tx2"/>
                </a:solidFill>
                <a:effectLst/>
                <a:latin typeface="Calibri" panose="020F0502020204030204" pitchFamily="34" charset="0"/>
                <a:ea typeface="Calibri" panose="020F0502020204030204" pitchFamily="34" charset="0"/>
                <a:cs typeface="Times New Roman" panose="02020603050405020304" pitchFamily="18" charset="0"/>
                <a:hlinkClick r:id="rId2"/>
              </a:rPr>
              <a:t>Restuarants</a:t>
            </a:r>
            <a:r>
              <a:rPr lang="en-US" sz="1600" u="sng"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hlinkClick r:id="rId2"/>
              </a:rPr>
              <a:t> dataset (kaggle.com)</a:t>
            </a:r>
            <a:endParaRPr lang="en-IN" sz="16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000"/>
              </a:spcAft>
              <a:buNone/>
            </a:pP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The Swiggy Restaurant Dataset offers a valuable opportunity to explore customer behavior and interactions with this platform. The Dataset has been captured from </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Kaggle</a:t>
            </a:r>
            <a:r>
              <a:rPr lang="en-US" sz="1800" b="1" kern="100" dirty="0">
                <a:solidFill>
                  <a:schemeClr val="tx2"/>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tx2"/>
                </a:solidFill>
                <a:latin typeface="Calibri" panose="020F0502020204030204" pitchFamily="34" charset="0"/>
                <a:ea typeface="Calibri" panose="020F0502020204030204" pitchFamily="34" charset="0"/>
                <a:cs typeface="Times New Roman" panose="02020603050405020304" pitchFamily="18" charset="0"/>
              </a:rPr>
              <a:t>It consist of </a:t>
            </a:r>
            <a:r>
              <a:rPr lang="en-US" sz="1800"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8681</a:t>
            </a:r>
            <a:r>
              <a:rPr lang="en-US" sz="1800" kern="100" dirty="0">
                <a:solidFill>
                  <a:schemeClr val="tx2"/>
                </a:solidFill>
                <a:latin typeface="Calibri" panose="020F0502020204030204" pitchFamily="34" charset="0"/>
                <a:ea typeface="Calibri" panose="020F0502020204030204" pitchFamily="34" charset="0"/>
                <a:cs typeface="Times New Roman" panose="02020603050405020304" pitchFamily="18" charset="0"/>
              </a:rPr>
              <a:t> rows and </a:t>
            </a:r>
            <a:r>
              <a:rPr lang="en-US" sz="1800"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10</a:t>
            </a:r>
            <a:r>
              <a:rPr lang="en-US" sz="1800" kern="100" dirty="0">
                <a:solidFill>
                  <a:schemeClr val="tx2"/>
                </a:solidFill>
                <a:latin typeface="Calibri" panose="020F0502020204030204" pitchFamily="34" charset="0"/>
                <a:ea typeface="Calibri" panose="020F0502020204030204" pitchFamily="34" charset="0"/>
                <a:cs typeface="Times New Roman" panose="02020603050405020304" pitchFamily="18" charset="0"/>
              </a:rPr>
              <a:t> columns, which</a:t>
            </a: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covers a specific time period, providing insights into various aspects of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restaurants</a:t>
            </a: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including their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geographical locations</a:t>
            </a: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pricing</a:t>
            </a: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customer ratings</a:t>
            </a: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types of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cuisines</a:t>
            </a: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offered, and </a:t>
            </a:r>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delivery-related</a:t>
            </a:r>
            <a:r>
              <a:rPr lang="en-US"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 information. An analysis of this dataset can unveil patterns in restaurant distribution, identify popular cuisines, assess customer ratings, and reveal other factors crucial to the food delivery business.</a:t>
            </a:r>
            <a:endParaRPr lang="en-IN" sz="1800" dirty="0">
              <a:solidFill>
                <a:schemeClr val="tx2"/>
              </a:solidFill>
            </a:endParaRP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cartoon of a person riding a scooter&#10;&#10;Description automatically generated">
            <a:extLst>
              <a:ext uri="{FF2B5EF4-FFF2-40B4-BE49-F238E27FC236}">
                <a16:creationId xmlns:a16="http://schemas.microsoft.com/office/drawing/2014/main" id="{CA996BDE-0742-A9F7-024F-F546E0987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392" y="2176924"/>
            <a:ext cx="4142232" cy="3427696"/>
          </a:xfrm>
          <a:prstGeom prst="rect">
            <a:avLst/>
          </a:prstGeom>
        </p:spPr>
      </p:pic>
    </p:spTree>
    <p:extLst>
      <p:ext uri="{BB962C8B-B14F-4D97-AF65-F5344CB8AC3E}">
        <p14:creationId xmlns:p14="http://schemas.microsoft.com/office/powerpoint/2010/main" val="93930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47C9-443C-82A9-25A2-1F155DD5A093}"/>
              </a:ext>
            </a:extLst>
          </p:cNvPr>
          <p:cNvSpPr>
            <a:spLocks noGrp="1"/>
          </p:cNvSpPr>
          <p:nvPr>
            <p:ph type="title"/>
          </p:nvPr>
        </p:nvSpPr>
        <p:spPr/>
        <p:txBody>
          <a:bodyPr/>
          <a:lstStyle/>
          <a:p>
            <a:r>
              <a:rPr lang="en-IN" b="1"/>
              <a:t>Features:</a:t>
            </a:r>
            <a:endParaRPr lang="en-IN" b="1" dirty="0"/>
          </a:p>
        </p:txBody>
      </p:sp>
      <p:sp>
        <p:nvSpPr>
          <p:cNvPr id="3" name="Content Placeholder 2">
            <a:extLst>
              <a:ext uri="{FF2B5EF4-FFF2-40B4-BE49-F238E27FC236}">
                <a16:creationId xmlns:a16="http://schemas.microsoft.com/office/drawing/2014/main" id="{6016A817-81E3-84A6-C2ED-E883DEFA8997}"/>
              </a:ext>
            </a:extLst>
          </p:cNvPr>
          <p:cNvSpPr>
            <a:spLocks noGrp="1"/>
          </p:cNvSpPr>
          <p:nvPr>
            <p:ph idx="1"/>
          </p:nvPr>
        </p:nvSpPr>
        <p:spPr>
          <a:xfrm>
            <a:off x="914398" y="1810139"/>
            <a:ext cx="7996337" cy="4495411"/>
          </a:xfrm>
        </p:spPr>
        <p:txBody>
          <a:bodyPr>
            <a:normAutofit fontScale="70000" lnSpcReduction="20000"/>
          </a:bodyPr>
          <a:lstStyle/>
          <a:p>
            <a:pPr algn="just">
              <a:buFont typeface="+mj-lt"/>
              <a:buAutoNum type="arabicPeriod"/>
            </a:pPr>
            <a:r>
              <a:rPr lang="en-US" b="1" i="0" dirty="0">
                <a:solidFill>
                  <a:srgbClr val="C00000"/>
                </a:solidFill>
                <a:effectLst/>
                <a:latin typeface="Söhne"/>
              </a:rPr>
              <a:t>no. (Number):</a:t>
            </a:r>
            <a:r>
              <a:rPr lang="en-US" b="0" i="0" dirty="0">
                <a:solidFill>
                  <a:srgbClr val="C00000"/>
                </a:solidFill>
                <a:effectLst/>
                <a:latin typeface="Söhne"/>
              </a:rPr>
              <a:t> </a:t>
            </a:r>
            <a:r>
              <a:rPr lang="en-US" b="0" i="0" dirty="0">
                <a:effectLst/>
                <a:latin typeface="Söhne"/>
              </a:rPr>
              <a:t>A unique identifier or serial number for each entry in the dataset.</a:t>
            </a:r>
          </a:p>
          <a:p>
            <a:pPr algn="just">
              <a:buFont typeface="+mj-lt"/>
              <a:buAutoNum type="arabicPeriod"/>
            </a:pPr>
            <a:r>
              <a:rPr lang="en-US" b="1" i="0" dirty="0">
                <a:solidFill>
                  <a:srgbClr val="C00000"/>
                </a:solidFill>
                <a:effectLst/>
                <a:latin typeface="Söhne"/>
              </a:rPr>
              <a:t>Area</a:t>
            </a:r>
            <a:r>
              <a:rPr lang="en-US" b="1" i="0" dirty="0">
                <a:effectLst/>
                <a:latin typeface="Söhne"/>
              </a:rPr>
              <a:t>:</a:t>
            </a:r>
            <a:r>
              <a:rPr lang="en-US" b="0" i="0" dirty="0">
                <a:effectLst/>
                <a:latin typeface="Söhne"/>
              </a:rPr>
              <a:t> The locality or neighborhood where the restaurant is located.</a:t>
            </a:r>
          </a:p>
          <a:p>
            <a:pPr algn="just">
              <a:buFont typeface="+mj-lt"/>
              <a:buAutoNum type="arabicPeriod"/>
            </a:pPr>
            <a:r>
              <a:rPr lang="en-US" b="1" i="0" dirty="0">
                <a:solidFill>
                  <a:srgbClr val="C00000"/>
                </a:solidFill>
                <a:effectLst/>
                <a:latin typeface="Söhne"/>
              </a:rPr>
              <a:t>City</a:t>
            </a:r>
            <a:r>
              <a:rPr lang="en-US" b="1" i="0" dirty="0">
                <a:effectLst/>
                <a:latin typeface="Söhne"/>
              </a:rPr>
              <a:t>:</a:t>
            </a:r>
            <a:r>
              <a:rPr lang="en-US" b="0" i="0" dirty="0">
                <a:effectLst/>
                <a:latin typeface="Söhne"/>
              </a:rPr>
              <a:t> The city in which the restaurant is situated.</a:t>
            </a:r>
          </a:p>
          <a:p>
            <a:pPr algn="just">
              <a:buFont typeface="+mj-lt"/>
              <a:buAutoNum type="arabicPeriod"/>
            </a:pPr>
            <a:r>
              <a:rPr lang="en-US" b="1" i="0" dirty="0">
                <a:solidFill>
                  <a:srgbClr val="C00000"/>
                </a:solidFill>
                <a:effectLst/>
                <a:latin typeface="Söhne"/>
              </a:rPr>
              <a:t>Restaurant</a:t>
            </a:r>
            <a:r>
              <a:rPr lang="en-US" b="1" i="0" dirty="0">
                <a:effectLst/>
                <a:latin typeface="Söhne"/>
              </a:rPr>
              <a:t>:</a:t>
            </a:r>
            <a:r>
              <a:rPr lang="en-US" b="0" i="0" dirty="0">
                <a:effectLst/>
                <a:latin typeface="Söhne"/>
              </a:rPr>
              <a:t> The name of the restaurant.</a:t>
            </a:r>
          </a:p>
          <a:p>
            <a:pPr algn="just">
              <a:buFont typeface="+mj-lt"/>
              <a:buAutoNum type="arabicPeriod"/>
            </a:pPr>
            <a:r>
              <a:rPr lang="en-US" b="1" i="0" dirty="0">
                <a:solidFill>
                  <a:srgbClr val="C00000"/>
                </a:solidFill>
                <a:effectLst/>
                <a:latin typeface="Söhne"/>
              </a:rPr>
              <a:t>Price</a:t>
            </a:r>
            <a:r>
              <a:rPr lang="en-US" b="1" i="0" dirty="0">
                <a:effectLst/>
                <a:latin typeface="Söhne"/>
              </a:rPr>
              <a:t>:</a:t>
            </a:r>
            <a:r>
              <a:rPr lang="en-US" b="0" i="0" dirty="0">
                <a:effectLst/>
                <a:latin typeface="Söhne"/>
              </a:rPr>
              <a:t> The price range or cost associated with the restaurant (in the local currency).</a:t>
            </a:r>
          </a:p>
          <a:p>
            <a:pPr algn="just">
              <a:buFont typeface="+mj-lt"/>
              <a:buAutoNum type="arabicPeriod"/>
            </a:pPr>
            <a:r>
              <a:rPr lang="en-US" b="1" i="0" dirty="0">
                <a:solidFill>
                  <a:srgbClr val="C00000"/>
                </a:solidFill>
                <a:effectLst/>
                <a:latin typeface="Söhne"/>
              </a:rPr>
              <a:t>Avg ratings</a:t>
            </a:r>
            <a:r>
              <a:rPr lang="en-US" b="1" i="0" dirty="0">
                <a:effectLst/>
                <a:latin typeface="Söhne"/>
              </a:rPr>
              <a:t>:</a:t>
            </a:r>
            <a:r>
              <a:rPr lang="en-US" b="0" i="0" dirty="0">
                <a:effectLst/>
                <a:latin typeface="Söhne"/>
              </a:rPr>
              <a:t> The average ratings given by customers to the restaurant.</a:t>
            </a:r>
          </a:p>
          <a:p>
            <a:pPr algn="just">
              <a:buFont typeface="+mj-lt"/>
              <a:buAutoNum type="arabicPeriod"/>
            </a:pPr>
            <a:r>
              <a:rPr lang="en-US" b="1" i="0" dirty="0">
                <a:solidFill>
                  <a:srgbClr val="C00000"/>
                </a:solidFill>
                <a:effectLst/>
                <a:latin typeface="Söhne"/>
              </a:rPr>
              <a:t>Total ratings</a:t>
            </a:r>
            <a:r>
              <a:rPr lang="en-US" b="1" i="0" dirty="0">
                <a:effectLst/>
                <a:latin typeface="Söhne"/>
              </a:rPr>
              <a:t>:</a:t>
            </a:r>
            <a:r>
              <a:rPr lang="en-US" b="0" i="0" dirty="0">
                <a:effectLst/>
                <a:latin typeface="Söhne"/>
              </a:rPr>
              <a:t> The total number of ratings received by the restaurant.</a:t>
            </a:r>
          </a:p>
          <a:p>
            <a:pPr algn="just">
              <a:buFont typeface="+mj-lt"/>
              <a:buAutoNum type="arabicPeriod"/>
            </a:pPr>
            <a:r>
              <a:rPr lang="en-US" b="1" i="0" dirty="0">
                <a:solidFill>
                  <a:srgbClr val="C00000"/>
                </a:solidFill>
                <a:effectLst/>
                <a:latin typeface="Söhne"/>
              </a:rPr>
              <a:t>Food type</a:t>
            </a:r>
            <a:r>
              <a:rPr lang="en-US" b="1" i="0" dirty="0">
                <a:effectLst/>
                <a:latin typeface="Söhne"/>
              </a:rPr>
              <a:t>:</a:t>
            </a:r>
            <a:r>
              <a:rPr lang="en-US" b="0" i="0" dirty="0">
                <a:effectLst/>
                <a:latin typeface="Söhne"/>
              </a:rPr>
              <a:t> The type of cuisine or food offered by the restaurant.</a:t>
            </a:r>
          </a:p>
          <a:p>
            <a:pPr algn="just">
              <a:buFont typeface="+mj-lt"/>
              <a:buAutoNum type="arabicPeriod"/>
            </a:pPr>
            <a:r>
              <a:rPr lang="en-US" b="1" i="0" dirty="0">
                <a:solidFill>
                  <a:srgbClr val="C00000"/>
                </a:solidFill>
                <a:effectLst/>
                <a:latin typeface="Söhne"/>
              </a:rPr>
              <a:t>Address</a:t>
            </a:r>
            <a:r>
              <a:rPr lang="en-US" b="1" i="0" dirty="0">
                <a:effectLst/>
                <a:latin typeface="Söhne"/>
              </a:rPr>
              <a:t>:</a:t>
            </a:r>
            <a:r>
              <a:rPr lang="en-US" b="0" i="0" dirty="0">
                <a:effectLst/>
                <a:latin typeface="Söhne"/>
              </a:rPr>
              <a:t> The specific address or location of the restaurant.</a:t>
            </a:r>
          </a:p>
          <a:p>
            <a:pPr algn="just">
              <a:buFont typeface="+mj-lt"/>
              <a:buAutoNum type="arabicPeriod"/>
            </a:pPr>
            <a:r>
              <a:rPr lang="en-US" b="1" i="0" dirty="0">
                <a:solidFill>
                  <a:srgbClr val="C00000"/>
                </a:solidFill>
                <a:effectLst/>
                <a:latin typeface="Söhne"/>
              </a:rPr>
              <a:t> Delivery time</a:t>
            </a:r>
            <a:r>
              <a:rPr lang="en-US" b="1" i="0" dirty="0">
                <a:effectLst/>
                <a:latin typeface="Söhne"/>
              </a:rPr>
              <a:t>:</a:t>
            </a:r>
            <a:r>
              <a:rPr lang="en-US" b="0" i="0" dirty="0">
                <a:effectLst/>
                <a:latin typeface="Söhne"/>
              </a:rPr>
              <a:t> The time taken by the restaurant for food delivery.</a:t>
            </a:r>
          </a:p>
          <a:p>
            <a:endParaRPr lang="en-IN" dirty="0"/>
          </a:p>
        </p:txBody>
      </p:sp>
      <p:pic>
        <p:nvPicPr>
          <p:cNvPr id="4" name="Picture 3" descr="A cartoon of a person riding a scooter">
            <a:extLst>
              <a:ext uri="{FF2B5EF4-FFF2-40B4-BE49-F238E27FC236}">
                <a16:creationId xmlns:a16="http://schemas.microsoft.com/office/drawing/2014/main" id="{D122E268-9EE7-4B40-5A30-30354D906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9265" y="243828"/>
            <a:ext cx="3312735" cy="2737970"/>
          </a:xfrm>
          <a:prstGeom prst="rect">
            <a:avLst/>
          </a:prstGeom>
        </p:spPr>
      </p:pic>
    </p:spTree>
    <p:extLst>
      <p:ext uri="{BB962C8B-B14F-4D97-AF65-F5344CB8AC3E}">
        <p14:creationId xmlns:p14="http://schemas.microsoft.com/office/powerpoint/2010/main" val="2765482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6154</TotalTime>
  <Words>1804</Words>
  <Application>Microsoft Office PowerPoint</Application>
  <PresentationFormat>Widescreen</PresentationFormat>
  <Paragraphs>141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Aharoni</vt:lpstr>
      <vt:lpstr>-apple-system</vt:lpstr>
      <vt:lpstr>Arial</vt:lpstr>
      <vt:lpstr>Blackadder ITC</vt:lpstr>
      <vt:lpstr>Calibri</vt:lpstr>
      <vt:lpstr>Calibri Light</vt:lpstr>
      <vt:lpstr>Söhne</vt:lpstr>
      <vt:lpstr>Times New Roman</vt:lpstr>
      <vt:lpstr>Wingdings</vt:lpstr>
      <vt:lpstr>Office Theme</vt:lpstr>
      <vt:lpstr>Swiggy (Food Delivery App) Marketing Analysis</vt:lpstr>
      <vt:lpstr>INTRODUCTION &amp; MOTIVATION</vt:lpstr>
      <vt:lpstr>Market Problem</vt:lpstr>
      <vt:lpstr>=&gt; Above in Competitions.  =&gt; Growing fast.  =&gt; Regular offers.  =&gt; Great Discounts.  =&gt; Coupons Availability.    </vt:lpstr>
      <vt:lpstr>PowerPoint Presentation</vt:lpstr>
      <vt:lpstr>Swiggy Competitors</vt:lpstr>
      <vt:lpstr>PowerPoint Presentation</vt:lpstr>
      <vt:lpstr>Dataset:</vt:lpstr>
      <vt:lpstr>Features:</vt:lpstr>
      <vt:lpstr>PowerPoint Presentation</vt:lpstr>
      <vt:lpstr>Map Showing the Count of Restaurants by City</vt:lpstr>
      <vt:lpstr>Top 10 ordered Food Types</vt:lpstr>
      <vt:lpstr>Top 10 Restaurant with minimum Delivery Time</vt:lpstr>
      <vt:lpstr>Top 10 Restaurant by Total Ratings</vt:lpstr>
      <vt:lpstr>Frequency of Average Ratings of the restaurants</vt:lpstr>
      <vt:lpstr>Models:</vt:lpstr>
      <vt:lpstr>Swiggy Present Marketing Strategies:</vt:lpstr>
      <vt:lpstr>Future Marketing Strategies:</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(Food Delivery App) Marketing Analysis</dc:title>
  <dc:creator>Alisha Mahajan</dc:creator>
  <cp:lastModifiedBy>Alisha Mahajan</cp:lastModifiedBy>
  <cp:revision>51</cp:revision>
  <dcterms:created xsi:type="dcterms:W3CDTF">2023-11-19T00:13:22Z</dcterms:created>
  <dcterms:modified xsi:type="dcterms:W3CDTF">2023-11-27T18:02:52Z</dcterms:modified>
</cp:coreProperties>
</file>