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39" r:id="rId4"/>
  </p:sldMasterIdLst>
  <p:notesMasterIdLst>
    <p:notesMasterId r:id="rId25"/>
  </p:notesMasterIdLst>
  <p:handoutMasterIdLst>
    <p:handoutMasterId r:id="rId26"/>
  </p:handoutMasterIdLst>
  <p:sldIdLst>
    <p:sldId id="308" r:id="rId5"/>
    <p:sldId id="257" r:id="rId6"/>
    <p:sldId id="258" r:id="rId7"/>
    <p:sldId id="295" r:id="rId8"/>
    <p:sldId id="260" r:id="rId9"/>
    <p:sldId id="294" r:id="rId10"/>
    <p:sldId id="328" r:id="rId11"/>
    <p:sldId id="329" r:id="rId12"/>
    <p:sldId id="326" r:id="rId13"/>
    <p:sldId id="300" r:id="rId14"/>
    <p:sldId id="317" r:id="rId15"/>
    <p:sldId id="306" r:id="rId16"/>
    <p:sldId id="316" r:id="rId17"/>
    <p:sldId id="297" r:id="rId18"/>
    <p:sldId id="293" r:id="rId19"/>
    <p:sldId id="327" r:id="rId20"/>
    <p:sldId id="320" r:id="rId21"/>
    <p:sldId id="321" r:id="rId22"/>
    <p:sldId id="324"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89A1E-58CE-4F2D-A01A-1FDE603B5C59}" v="5" dt="2022-12-11T18:41:13.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4" autoAdjust="0"/>
    <p:restoredTop sz="94660"/>
  </p:normalViewPr>
  <p:slideViewPr>
    <p:cSldViewPr snapToGrid="0">
      <p:cViewPr>
        <p:scale>
          <a:sx n="66" d="100"/>
          <a:sy n="66" d="100"/>
        </p:scale>
        <p:origin x="1094" y="39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C697C3-7765-4762-BE10-A2337A4F7B2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B99007-1077-4330-AD99-CFA8AFA7FD00}">
      <dgm:prSet/>
      <dgm:spPr/>
      <dgm:t>
        <a:bodyPr/>
        <a:lstStyle/>
        <a:p>
          <a:r>
            <a:rPr lang="en-US"/>
            <a:t>Background/Motivation</a:t>
          </a:r>
        </a:p>
      </dgm:t>
    </dgm:pt>
    <dgm:pt modelId="{F2B1089A-7467-4747-8991-F24B6A632D82}" type="parTrans" cxnId="{70790CA5-C6E2-4315-8E72-D8B5AF470EE7}">
      <dgm:prSet/>
      <dgm:spPr/>
      <dgm:t>
        <a:bodyPr/>
        <a:lstStyle/>
        <a:p>
          <a:endParaRPr lang="en-US"/>
        </a:p>
      </dgm:t>
    </dgm:pt>
    <dgm:pt modelId="{2C430ECA-39FB-41D1-B7D8-40797CCBBF37}" type="sibTrans" cxnId="{70790CA5-C6E2-4315-8E72-D8B5AF470EE7}">
      <dgm:prSet/>
      <dgm:spPr/>
      <dgm:t>
        <a:bodyPr/>
        <a:lstStyle/>
        <a:p>
          <a:endParaRPr lang="en-US"/>
        </a:p>
      </dgm:t>
    </dgm:pt>
    <dgm:pt modelId="{55FC0AA6-CEF1-4D22-A121-8BE2E489DFC3}">
      <dgm:prSet/>
      <dgm:spPr/>
      <dgm:t>
        <a:bodyPr/>
        <a:lstStyle/>
        <a:p>
          <a:r>
            <a:rPr lang="en-US"/>
            <a:t>Problem Statement</a:t>
          </a:r>
        </a:p>
      </dgm:t>
    </dgm:pt>
    <dgm:pt modelId="{248A2C04-0C64-4867-AA8A-AD3D21842A70}" type="parTrans" cxnId="{AB56C5AE-5E22-41F4-AFA2-FECA656C1FF4}">
      <dgm:prSet/>
      <dgm:spPr/>
      <dgm:t>
        <a:bodyPr/>
        <a:lstStyle/>
        <a:p>
          <a:endParaRPr lang="en-US"/>
        </a:p>
      </dgm:t>
    </dgm:pt>
    <dgm:pt modelId="{16355D6B-7BB3-425C-9B2B-C1E4FB5C7C17}" type="sibTrans" cxnId="{AB56C5AE-5E22-41F4-AFA2-FECA656C1FF4}">
      <dgm:prSet/>
      <dgm:spPr/>
      <dgm:t>
        <a:bodyPr/>
        <a:lstStyle/>
        <a:p>
          <a:endParaRPr lang="en-US"/>
        </a:p>
      </dgm:t>
    </dgm:pt>
    <dgm:pt modelId="{EFBB0C12-9B4D-4F0A-93D6-0DC64DA28A75}">
      <dgm:prSet/>
      <dgm:spPr/>
      <dgm:t>
        <a:bodyPr/>
        <a:lstStyle/>
        <a:p>
          <a:r>
            <a:rPr lang="en-US"/>
            <a:t>Analyzing Questions</a:t>
          </a:r>
        </a:p>
      </dgm:t>
    </dgm:pt>
    <dgm:pt modelId="{91A1F2B5-4201-40C1-8710-3C8B2952CA0F}" type="parTrans" cxnId="{4034E687-A0AF-448C-A8D7-ED19B75E8FBF}">
      <dgm:prSet/>
      <dgm:spPr/>
      <dgm:t>
        <a:bodyPr/>
        <a:lstStyle/>
        <a:p>
          <a:endParaRPr lang="en-US"/>
        </a:p>
      </dgm:t>
    </dgm:pt>
    <dgm:pt modelId="{994E851A-1359-41F8-9799-8DDE61E1D2EA}" type="sibTrans" cxnId="{4034E687-A0AF-448C-A8D7-ED19B75E8FBF}">
      <dgm:prSet/>
      <dgm:spPr/>
      <dgm:t>
        <a:bodyPr/>
        <a:lstStyle/>
        <a:p>
          <a:endParaRPr lang="en-US"/>
        </a:p>
      </dgm:t>
    </dgm:pt>
    <dgm:pt modelId="{54C0912C-B726-44E7-905C-797F3D056F8C}">
      <dgm:prSet/>
      <dgm:spPr/>
      <dgm:t>
        <a:bodyPr/>
        <a:lstStyle/>
        <a:p>
          <a:r>
            <a:rPr lang="en-US"/>
            <a:t>Data Description</a:t>
          </a:r>
        </a:p>
      </dgm:t>
    </dgm:pt>
    <dgm:pt modelId="{A60564C3-FDBD-492E-B9DC-3E4EAA932468}" type="parTrans" cxnId="{76B3FF09-2A1B-48B4-A9AF-3337B97B84F3}">
      <dgm:prSet/>
      <dgm:spPr/>
      <dgm:t>
        <a:bodyPr/>
        <a:lstStyle/>
        <a:p>
          <a:endParaRPr lang="en-US"/>
        </a:p>
      </dgm:t>
    </dgm:pt>
    <dgm:pt modelId="{842211A9-6814-45CF-B299-C9A7E60B2F8F}" type="sibTrans" cxnId="{76B3FF09-2A1B-48B4-A9AF-3337B97B84F3}">
      <dgm:prSet/>
      <dgm:spPr/>
      <dgm:t>
        <a:bodyPr/>
        <a:lstStyle/>
        <a:p>
          <a:endParaRPr lang="en-US"/>
        </a:p>
      </dgm:t>
    </dgm:pt>
    <dgm:pt modelId="{4714FDE0-0530-4588-9DCC-7085C9A432CF}">
      <dgm:prSet/>
      <dgm:spPr/>
      <dgm:t>
        <a:bodyPr/>
        <a:lstStyle/>
        <a:p>
          <a:r>
            <a:rPr lang="en-US"/>
            <a:t>Tableau Visualizations</a:t>
          </a:r>
        </a:p>
      </dgm:t>
    </dgm:pt>
    <dgm:pt modelId="{A86C66B9-B1EE-47AD-B7D4-470D3510D5B8}" type="parTrans" cxnId="{2F6161B5-361A-42BE-8832-FE37437B6328}">
      <dgm:prSet/>
      <dgm:spPr/>
      <dgm:t>
        <a:bodyPr/>
        <a:lstStyle/>
        <a:p>
          <a:endParaRPr lang="en-US"/>
        </a:p>
      </dgm:t>
    </dgm:pt>
    <dgm:pt modelId="{11405179-8A38-4C51-A8EC-67E798184304}" type="sibTrans" cxnId="{2F6161B5-361A-42BE-8832-FE37437B6328}">
      <dgm:prSet/>
      <dgm:spPr/>
      <dgm:t>
        <a:bodyPr/>
        <a:lstStyle/>
        <a:p>
          <a:endParaRPr lang="en-US"/>
        </a:p>
      </dgm:t>
    </dgm:pt>
    <dgm:pt modelId="{C0D42F87-FCBD-4C04-93C0-42D9C11C21C0}">
      <dgm:prSet/>
      <dgm:spPr/>
      <dgm:t>
        <a:bodyPr/>
        <a:lstStyle/>
        <a:p>
          <a:r>
            <a:rPr lang="en-US"/>
            <a:t>Conclusions</a:t>
          </a:r>
        </a:p>
      </dgm:t>
    </dgm:pt>
    <dgm:pt modelId="{0984B612-7A0B-4689-8306-140614F6D3DF}" type="parTrans" cxnId="{1C7E2F16-DAA6-4442-B9CA-A3F55079958E}">
      <dgm:prSet/>
      <dgm:spPr/>
      <dgm:t>
        <a:bodyPr/>
        <a:lstStyle/>
        <a:p>
          <a:endParaRPr lang="en-US"/>
        </a:p>
      </dgm:t>
    </dgm:pt>
    <dgm:pt modelId="{9C43202E-6926-4629-9872-C26345F0B8A2}" type="sibTrans" cxnId="{1C7E2F16-DAA6-4442-B9CA-A3F55079958E}">
      <dgm:prSet/>
      <dgm:spPr/>
      <dgm:t>
        <a:bodyPr/>
        <a:lstStyle/>
        <a:p>
          <a:endParaRPr lang="en-US"/>
        </a:p>
      </dgm:t>
    </dgm:pt>
    <dgm:pt modelId="{804FA389-F166-4965-B47C-EC479D8E4347}">
      <dgm:prSet/>
      <dgm:spPr/>
      <dgm:t>
        <a:bodyPr/>
        <a:lstStyle/>
        <a:p>
          <a:r>
            <a:rPr lang="en-US"/>
            <a:t>Recommendations</a:t>
          </a:r>
        </a:p>
      </dgm:t>
    </dgm:pt>
    <dgm:pt modelId="{EA55F6D4-FE33-4A53-9107-098A6AE792D6}" type="parTrans" cxnId="{69FEBAEF-A925-4521-B9FB-477617956A52}">
      <dgm:prSet/>
      <dgm:spPr/>
      <dgm:t>
        <a:bodyPr/>
        <a:lstStyle/>
        <a:p>
          <a:endParaRPr lang="en-US"/>
        </a:p>
      </dgm:t>
    </dgm:pt>
    <dgm:pt modelId="{76D3F6E5-FE9D-42A6-A880-82A48C12CCA1}" type="sibTrans" cxnId="{69FEBAEF-A925-4521-B9FB-477617956A52}">
      <dgm:prSet/>
      <dgm:spPr/>
      <dgm:t>
        <a:bodyPr/>
        <a:lstStyle/>
        <a:p>
          <a:endParaRPr lang="en-US"/>
        </a:p>
      </dgm:t>
    </dgm:pt>
    <dgm:pt modelId="{4C4E0FEE-C588-4D57-9F1D-DE0A19645FFF}" type="pres">
      <dgm:prSet presAssocID="{45C697C3-7765-4762-BE10-A2337A4F7B29}" presName="vert0" presStyleCnt="0">
        <dgm:presLayoutVars>
          <dgm:dir/>
          <dgm:animOne val="branch"/>
          <dgm:animLvl val="lvl"/>
        </dgm:presLayoutVars>
      </dgm:prSet>
      <dgm:spPr/>
    </dgm:pt>
    <dgm:pt modelId="{DDC1E60E-37A2-443D-9602-E9A45A9EFD88}" type="pres">
      <dgm:prSet presAssocID="{EBB99007-1077-4330-AD99-CFA8AFA7FD00}" presName="thickLine" presStyleLbl="alignNode1" presStyleIdx="0" presStyleCnt="7"/>
      <dgm:spPr/>
    </dgm:pt>
    <dgm:pt modelId="{0D5EA580-E8B5-44F5-97B3-E26C48FA39C1}" type="pres">
      <dgm:prSet presAssocID="{EBB99007-1077-4330-AD99-CFA8AFA7FD00}" presName="horz1" presStyleCnt="0"/>
      <dgm:spPr/>
    </dgm:pt>
    <dgm:pt modelId="{2A8925A6-C7CD-4D83-B4C5-6B48BAD03808}" type="pres">
      <dgm:prSet presAssocID="{EBB99007-1077-4330-AD99-CFA8AFA7FD00}" presName="tx1" presStyleLbl="revTx" presStyleIdx="0" presStyleCnt="7"/>
      <dgm:spPr/>
    </dgm:pt>
    <dgm:pt modelId="{87B608B6-85AB-40A9-8EB3-0B084FA7E449}" type="pres">
      <dgm:prSet presAssocID="{EBB99007-1077-4330-AD99-CFA8AFA7FD00}" presName="vert1" presStyleCnt="0"/>
      <dgm:spPr/>
    </dgm:pt>
    <dgm:pt modelId="{AE67FA08-228B-46C5-8325-A3D0A7497E27}" type="pres">
      <dgm:prSet presAssocID="{55FC0AA6-CEF1-4D22-A121-8BE2E489DFC3}" presName="thickLine" presStyleLbl="alignNode1" presStyleIdx="1" presStyleCnt="7"/>
      <dgm:spPr/>
    </dgm:pt>
    <dgm:pt modelId="{7C01221B-5377-4290-80D3-FED0602A7623}" type="pres">
      <dgm:prSet presAssocID="{55FC0AA6-CEF1-4D22-A121-8BE2E489DFC3}" presName="horz1" presStyleCnt="0"/>
      <dgm:spPr/>
    </dgm:pt>
    <dgm:pt modelId="{38657E56-AE1C-462D-BBAB-896260536D24}" type="pres">
      <dgm:prSet presAssocID="{55FC0AA6-CEF1-4D22-A121-8BE2E489DFC3}" presName="tx1" presStyleLbl="revTx" presStyleIdx="1" presStyleCnt="7"/>
      <dgm:spPr/>
    </dgm:pt>
    <dgm:pt modelId="{F16D378B-0E2E-45A2-A384-B0867EAFDF35}" type="pres">
      <dgm:prSet presAssocID="{55FC0AA6-CEF1-4D22-A121-8BE2E489DFC3}" presName="vert1" presStyleCnt="0"/>
      <dgm:spPr/>
    </dgm:pt>
    <dgm:pt modelId="{E837D859-5D2E-43DF-8436-C75ADAEADA3E}" type="pres">
      <dgm:prSet presAssocID="{EFBB0C12-9B4D-4F0A-93D6-0DC64DA28A75}" presName="thickLine" presStyleLbl="alignNode1" presStyleIdx="2" presStyleCnt="7"/>
      <dgm:spPr/>
    </dgm:pt>
    <dgm:pt modelId="{03A7933B-82BA-44D8-B6C1-9C163B958C9D}" type="pres">
      <dgm:prSet presAssocID="{EFBB0C12-9B4D-4F0A-93D6-0DC64DA28A75}" presName="horz1" presStyleCnt="0"/>
      <dgm:spPr/>
    </dgm:pt>
    <dgm:pt modelId="{B53BFC10-86D7-4C1F-A13E-4DE0BDA1C674}" type="pres">
      <dgm:prSet presAssocID="{EFBB0C12-9B4D-4F0A-93D6-0DC64DA28A75}" presName="tx1" presStyleLbl="revTx" presStyleIdx="2" presStyleCnt="7"/>
      <dgm:spPr/>
    </dgm:pt>
    <dgm:pt modelId="{4E2D6BC1-3993-45D1-B7B0-5B6D4E8E9925}" type="pres">
      <dgm:prSet presAssocID="{EFBB0C12-9B4D-4F0A-93D6-0DC64DA28A75}" presName="vert1" presStyleCnt="0"/>
      <dgm:spPr/>
    </dgm:pt>
    <dgm:pt modelId="{381BA0A2-2913-499B-B146-3B4ACED8E3BD}" type="pres">
      <dgm:prSet presAssocID="{54C0912C-B726-44E7-905C-797F3D056F8C}" presName="thickLine" presStyleLbl="alignNode1" presStyleIdx="3" presStyleCnt="7"/>
      <dgm:spPr/>
    </dgm:pt>
    <dgm:pt modelId="{7466D8BF-2A4E-4ADB-8DE0-78B1224F6BBE}" type="pres">
      <dgm:prSet presAssocID="{54C0912C-B726-44E7-905C-797F3D056F8C}" presName="horz1" presStyleCnt="0"/>
      <dgm:spPr/>
    </dgm:pt>
    <dgm:pt modelId="{79286BAA-3C9E-4835-8BB5-019D52AC8AD4}" type="pres">
      <dgm:prSet presAssocID="{54C0912C-B726-44E7-905C-797F3D056F8C}" presName="tx1" presStyleLbl="revTx" presStyleIdx="3" presStyleCnt="7"/>
      <dgm:spPr/>
    </dgm:pt>
    <dgm:pt modelId="{1CC98C35-FAEB-4772-B031-F3A06F98168A}" type="pres">
      <dgm:prSet presAssocID="{54C0912C-B726-44E7-905C-797F3D056F8C}" presName="vert1" presStyleCnt="0"/>
      <dgm:spPr/>
    </dgm:pt>
    <dgm:pt modelId="{A60E5203-5032-4810-A074-1E89379DD21C}" type="pres">
      <dgm:prSet presAssocID="{4714FDE0-0530-4588-9DCC-7085C9A432CF}" presName="thickLine" presStyleLbl="alignNode1" presStyleIdx="4" presStyleCnt="7"/>
      <dgm:spPr/>
    </dgm:pt>
    <dgm:pt modelId="{D2CF059C-1218-4C2A-9288-C5D2254F3A25}" type="pres">
      <dgm:prSet presAssocID="{4714FDE0-0530-4588-9DCC-7085C9A432CF}" presName="horz1" presStyleCnt="0"/>
      <dgm:spPr/>
    </dgm:pt>
    <dgm:pt modelId="{A21119FF-D707-4B50-8579-77C31630B2AA}" type="pres">
      <dgm:prSet presAssocID="{4714FDE0-0530-4588-9DCC-7085C9A432CF}" presName="tx1" presStyleLbl="revTx" presStyleIdx="4" presStyleCnt="7"/>
      <dgm:spPr/>
    </dgm:pt>
    <dgm:pt modelId="{5E6C75CC-08C4-4F6F-B396-870FA50D77F8}" type="pres">
      <dgm:prSet presAssocID="{4714FDE0-0530-4588-9DCC-7085C9A432CF}" presName="vert1" presStyleCnt="0"/>
      <dgm:spPr/>
    </dgm:pt>
    <dgm:pt modelId="{42A25D36-1E97-496C-A3E6-A76FF9EBD8F1}" type="pres">
      <dgm:prSet presAssocID="{C0D42F87-FCBD-4C04-93C0-42D9C11C21C0}" presName="thickLine" presStyleLbl="alignNode1" presStyleIdx="5" presStyleCnt="7"/>
      <dgm:spPr/>
    </dgm:pt>
    <dgm:pt modelId="{EDC89E85-30E1-4A1C-8F1A-CB92F68429D9}" type="pres">
      <dgm:prSet presAssocID="{C0D42F87-FCBD-4C04-93C0-42D9C11C21C0}" presName="horz1" presStyleCnt="0"/>
      <dgm:spPr/>
    </dgm:pt>
    <dgm:pt modelId="{00342C80-B1B2-41CA-BF33-5A160FB43F78}" type="pres">
      <dgm:prSet presAssocID="{C0D42F87-FCBD-4C04-93C0-42D9C11C21C0}" presName="tx1" presStyleLbl="revTx" presStyleIdx="5" presStyleCnt="7"/>
      <dgm:spPr/>
    </dgm:pt>
    <dgm:pt modelId="{1AC00C2D-68E5-4341-B383-5B7FF2132DED}" type="pres">
      <dgm:prSet presAssocID="{C0D42F87-FCBD-4C04-93C0-42D9C11C21C0}" presName="vert1" presStyleCnt="0"/>
      <dgm:spPr/>
    </dgm:pt>
    <dgm:pt modelId="{533FC9C9-F7AC-40E8-BCBE-08FD72B4CEA6}" type="pres">
      <dgm:prSet presAssocID="{804FA389-F166-4965-B47C-EC479D8E4347}" presName="thickLine" presStyleLbl="alignNode1" presStyleIdx="6" presStyleCnt="7"/>
      <dgm:spPr/>
    </dgm:pt>
    <dgm:pt modelId="{A6367670-07E0-4808-91DE-7AA55237E57D}" type="pres">
      <dgm:prSet presAssocID="{804FA389-F166-4965-B47C-EC479D8E4347}" presName="horz1" presStyleCnt="0"/>
      <dgm:spPr/>
    </dgm:pt>
    <dgm:pt modelId="{E1679D36-733D-4AA1-8383-9C3794D4DE1D}" type="pres">
      <dgm:prSet presAssocID="{804FA389-F166-4965-B47C-EC479D8E4347}" presName="tx1" presStyleLbl="revTx" presStyleIdx="6" presStyleCnt="7"/>
      <dgm:spPr/>
    </dgm:pt>
    <dgm:pt modelId="{9871D35C-B652-4A3F-8C4A-FCAA75010911}" type="pres">
      <dgm:prSet presAssocID="{804FA389-F166-4965-B47C-EC479D8E4347}" presName="vert1" presStyleCnt="0"/>
      <dgm:spPr/>
    </dgm:pt>
  </dgm:ptLst>
  <dgm:cxnLst>
    <dgm:cxn modelId="{9AFE2B00-D07D-40A9-B32F-F940E578629B}" type="presOf" srcId="{45C697C3-7765-4762-BE10-A2337A4F7B29}" destId="{4C4E0FEE-C588-4D57-9F1D-DE0A19645FFF}" srcOrd="0" destOrd="0" presId="urn:microsoft.com/office/officeart/2008/layout/LinedList"/>
    <dgm:cxn modelId="{10EFA504-B1C5-4E54-B9DC-281E381562D5}" type="presOf" srcId="{C0D42F87-FCBD-4C04-93C0-42D9C11C21C0}" destId="{00342C80-B1B2-41CA-BF33-5A160FB43F78}" srcOrd="0" destOrd="0" presId="urn:microsoft.com/office/officeart/2008/layout/LinedList"/>
    <dgm:cxn modelId="{76B3FF09-2A1B-48B4-A9AF-3337B97B84F3}" srcId="{45C697C3-7765-4762-BE10-A2337A4F7B29}" destId="{54C0912C-B726-44E7-905C-797F3D056F8C}" srcOrd="3" destOrd="0" parTransId="{A60564C3-FDBD-492E-B9DC-3E4EAA932468}" sibTransId="{842211A9-6814-45CF-B299-C9A7E60B2F8F}"/>
    <dgm:cxn modelId="{1C7E2F16-DAA6-4442-B9CA-A3F55079958E}" srcId="{45C697C3-7765-4762-BE10-A2337A4F7B29}" destId="{C0D42F87-FCBD-4C04-93C0-42D9C11C21C0}" srcOrd="5" destOrd="0" parTransId="{0984B612-7A0B-4689-8306-140614F6D3DF}" sibTransId="{9C43202E-6926-4629-9872-C26345F0B8A2}"/>
    <dgm:cxn modelId="{81067D61-6F8D-4C81-A729-78F61C8083F7}" type="presOf" srcId="{EFBB0C12-9B4D-4F0A-93D6-0DC64DA28A75}" destId="{B53BFC10-86D7-4C1F-A13E-4DE0BDA1C674}" srcOrd="0" destOrd="0" presId="urn:microsoft.com/office/officeart/2008/layout/LinedList"/>
    <dgm:cxn modelId="{87626146-2E72-433E-A0E8-10B8F4DF870C}" type="presOf" srcId="{4714FDE0-0530-4588-9DCC-7085C9A432CF}" destId="{A21119FF-D707-4B50-8579-77C31630B2AA}" srcOrd="0" destOrd="0" presId="urn:microsoft.com/office/officeart/2008/layout/LinedList"/>
    <dgm:cxn modelId="{4034E687-A0AF-448C-A8D7-ED19B75E8FBF}" srcId="{45C697C3-7765-4762-BE10-A2337A4F7B29}" destId="{EFBB0C12-9B4D-4F0A-93D6-0DC64DA28A75}" srcOrd="2" destOrd="0" parTransId="{91A1F2B5-4201-40C1-8710-3C8B2952CA0F}" sibTransId="{994E851A-1359-41F8-9799-8DDE61E1D2EA}"/>
    <dgm:cxn modelId="{20CD1B93-F81A-401F-B1C1-C66DABDA2FD4}" type="presOf" srcId="{EBB99007-1077-4330-AD99-CFA8AFA7FD00}" destId="{2A8925A6-C7CD-4D83-B4C5-6B48BAD03808}" srcOrd="0" destOrd="0" presId="urn:microsoft.com/office/officeart/2008/layout/LinedList"/>
    <dgm:cxn modelId="{70790CA5-C6E2-4315-8E72-D8B5AF470EE7}" srcId="{45C697C3-7765-4762-BE10-A2337A4F7B29}" destId="{EBB99007-1077-4330-AD99-CFA8AFA7FD00}" srcOrd="0" destOrd="0" parTransId="{F2B1089A-7467-4747-8991-F24B6A632D82}" sibTransId="{2C430ECA-39FB-41D1-B7D8-40797CCBBF37}"/>
    <dgm:cxn modelId="{AB56C5AE-5E22-41F4-AFA2-FECA656C1FF4}" srcId="{45C697C3-7765-4762-BE10-A2337A4F7B29}" destId="{55FC0AA6-CEF1-4D22-A121-8BE2E489DFC3}" srcOrd="1" destOrd="0" parTransId="{248A2C04-0C64-4867-AA8A-AD3D21842A70}" sibTransId="{16355D6B-7BB3-425C-9B2B-C1E4FB5C7C17}"/>
    <dgm:cxn modelId="{2F6161B5-361A-42BE-8832-FE37437B6328}" srcId="{45C697C3-7765-4762-BE10-A2337A4F7B29}" destId="{4714FDE0-0530-4588-9DCC-7085C9A432CF}" srcOrd="4" destOrd="0" parTransId="{A86C66B9-B1EE-47AD-B7D4-470D3510D5B8}" sibTransId="{11405179-8A38-4C51-A8EC-67E798184304}"/>
    <dgm:cxn modelId="{B92FEAEE-6A57-4EEF-BE8E-495D8A3A3C5E}" type="presOf" srcId="{55FC0AA6-CEF1-4D22-A121-8BE2E489DFC3}" destId="{38657E56-AE1C-462D-BBAB-896260536D24}" srcOrd="0" destOrd="0" presId="urn:microsoft.com/office/officeart/2008/layout/LinedList"/>
    <dgm:cxn modelId="{69FEBAEF-A925-4521-B9FB-477617956A52}" srcId="{45C697C3-7765-4762-BE10-A2337A4F7B29}" destId="{804FA389-F166-4965-B47C-EC479D8E4347}" srcOrd="6" destOrd="0" parTransId="{EA55F6D4-FE33-4A53-9107-098A6AE792D6}" sibTransId="{76D3F6E5-FE9D-42A6-A880-82A48C12CCA1}"/>
    <dgm:cxn modelId="{D7A66EF5-41B1-48B3-9793-E5C2C48061C0}" type="presOf" srcId="{54C0912C-B726-44E7-905C-797F3D056F8C}" destId="{79286BAA-3C9E-4835-8BB5-019D52AC8AD4}" srcOrd="0" destOrd="0" presId="urn:microsoft.com/office/officeart/2008/layout/LinedList"/>
    <dgm:cxn modelId="{C617AFF6-7B63-458D-BF30-14F319186854}" type="presOf" srcId="{804FA389-F166-4965-B47C-EC479D8E4347}" destId="{E1679D36-733D-4AA1-8383-9C3794D4DE1D}" srcOrd="0" destOrd="0" presId="urn:microsoft.com/office/officeart/2008/layout/LinedList"/>
    <dgm:cxn modelId="{07760A9F-F6A2-44A8-830B-F5CE940F72AC}" type="presParOf" srcId="{4C4E0FEE-C588-4D57-9F1D-DE0A19645FFF}" destId="{DDC1E60E-37A2-443D-9602-E9A45A9EFD88}" srcOrd="0" destOrd="0" presId="urn:microsoft.com/office/officeart/2008/layout/LinedList"/>
    <dgm:cxn modelId="{3C2E9C10-5E0D-4F65-93B9-94B25FFA757C}" type="presParOf" srcId="{4C4E0FEE-C588-4D57-9F1D-DE0A19645FFF}" destId="{0D5EA580-E8B5-44F5-97B3-E26C48FA39C1}" srcOrd="1" destOrd="0" presId="urn:microsoft.com/office/officeart/2008/layout/LinedList"/>
    <dgm:cxn modelId="{0712439A-0D21-4F56-972C-42ABACDF8A15}" type="presParOf" srcId="{0D5EA580-E8B5-44F5-97B3-E26C48FA39C1}" destId="{2A8925A6-C7CD-4D83-B4C5-6B48BAD03808}" srcOrd="0" destOrd="0" presId="urn:microsoft.com/office/officeart/2008/layout/LinedList"/>
    <dgm:cxn modelId="{0484FA9B-686F-4FE3-AD00-9EAF9F73B24B}" type="presParOf" srcId="{0D5EA580-E8B5-44F5-97B3-E26C48FA39C1}" destId="{87B608B6-85AB-40A9-8EB3-0B084FA7E449}" srcOrd="1" destOrd="0" presId="urn:microsoft.com/office/officeart/2008/layout/LinedList"/>
    <dgm:cxn modelId="{29A1EEF4-C913-4696-B249-B63687931F9D}" type="presParOf" srcId="{4C4E0FEE-C588-4D57-9F1D-DE0A19645FFF}" destId="{AE67FA08-228B-46C5-8325-A3D0A7497E27}" srcOrd="2" destOrd="0" presId="urn:microsoft.com/office/officeart/2008/layout/LinedList"/>
    <dgm:cxn modelId="{9960366B-55E9-44F0-8815-57218E68EE32}" type="presParOf" srcId="{4C4E0FEE-C588-4D57-9F1D-DE0A19645FFF}" destId="{7C01221B-5377-4290-80D3-FED0602A7623}" srcOrd="3" destOrd="0" presId="urn:microsoft.com/office/officeart/2008/layout/LinedList"/>
    <dgm:cxn modelId="{5042256A-1C75-4086-ABCE-3A3F41A893FC}" type="presParOf" srcId="{7C01221B-5377-4290-80D3-FED0602A7623}" destId="{38657E56-AE1C-462D-BBAB-896260536D24}" srcOrd="0" destOrd="0" presId="urn:microsoft.com/office/officeart/2008/layout/LinedList"/>
    <dgm:cxn modelId="{1088198A-C17B-4A7D-998D-222D9CCD7A35}" type="presParOf" srcId="{7C01221B-5377-4290-80D3-FED0602A7623}" destId="{F16D378B-0E2E-45A2-A384-B0867EAFDF35}" srcOrd="1" destOrd="0" presId="urn:microsoft.com/office/officeart/2008/layout/LinedList"/>
    <dgm:cxn modelId="{614C1A3D-8A0F-4B7F-B17E-B44D8AC39D4F}" type="presParOf" srcId="{4C4E0FEE-C588-4D57-9F1D-DE0A19645FFF}" destId="{E837D859-5D2E-43DF-8436-C75ADAEADA3E}" srcOrd="4" destOrd="0" presId="urn:microsoft.com/office/officeart/2008/layout/LinedList"/>
    <dgm:cxn modelId="{ACAF9E4C-64B5-4F14-8B8D-A3F4EB36E593}" type="presParOf" srcId="{4C4E0FEE-C588-4D57-9F1D-DE0A19645FFF}" destId="{03A7933B-82BA-44D8-B6C1-9C163B958C9D}" srcOrd="5" destOrd="0" presId="urn:microsoft.com/office/officeart/2008/layout/LinedList"/>
    <dgm:cxn modelId="{88121F04-4241-4914-82E6-2AC22A19DF26}" type="presParOf" srcId="{03A7933B-82BA-44D8-B6C1-9C163B958C9D}" destId="{B53BFC10-86D7-4C1F-A13E-4DE0BDA1C674}" srcOrd="0" destOrd="0" presId="urn:microsoft.com/office/officeart/2008/layout/LinedList"/>
    <dgm:cxn modelId="{77B4BE0B-C3C4-4FF6-938B-FF7D244B46D7}" type="presParOf" srcId="{03A7933B-82BA-44D8-B6C1-9C163B958C9D}" destId="{4E2D6BC1-3993-45D1-B7B0-5B6D4E8E9925}" srcOrd="1" destOrd="0" presId="urn:microsoft.com/office/officeart/2008/layout/LinedList"/>
    <dgm:cxn modelId="{3D992D3F-A965-46ED-931E-ABD560C60D21}" type="presParOf" srcId="{4C4E0FEE-C588-4D57-9F1D-DE0A19645FFF}" destId="{381BA0A2-2913-499B-B146-3B4ACED8E3BD}" srcOrd="6" destOrd="0" presId="urn:microsoft.com/office/officeart/2008/layout/LinedList"/>
    <dgm:cxn modelId="{05DD624F-731A-4482-8CAD-9D30FA82BE87}" type="presParOf" srcId="{4C4E0FEE-C588-4D57-9F1D-DE0A19645FFF}" destId="{7466D8BF-2A4E-4ADB-8DE0-78B1224F6BBE}" srcOrd="7" destOrd="0" presId="urn:microsoft.com/office/officeart/2008/layout/LinedList"/>
    <dgm:cxn modelId="{BB8CEECC-1BAF-4D60-A89A-9BAB38DF541A}" type="presParOf" srcId="{7466D8BF-2A4E-4ADB-8DE0-78B1224F6BBE}" destId="{79286BAA-3C9E-4835-8BB5-019D52AC8AD4}" srcOrd="0" destOrd="0" presId="urn:microsoft.com/office/officeart/2008/layout/LinedList"/>
    <dgm:cxn modelId="{7CCA2022-43D2-4E8B-829A-0DB9CB910D79}" type="presParOf" srcId="{7466D8BF-2A4E-4ADB-8DE0-78B1224F6BBE}" destId="{1CC98C35-FAEB-4772-B031-F3A06F98168A}" srcOrd="1" destOrd="0" presId="urn:microsoft.com/office/officeart/2008/layout/LinedList"/>
    <dgm:cxn modelId="{D86E7599-0817-40BC-A5BE-86937EB046F1}" type="presParOf" srcId="{4C4E0FEE-C588-4D57-9F1D-DE0A19645FFF}" destId="{A60E5203-5032-4810-A074-1E89379DD21C}" srcOrd="8" destOrd="0" presId="urn:microsoft.com/office/officeart/2008/layout/LinedList"/>
    <dgm:cxn modelId="{38963B98-93C4-4973-9057-79EF89DCA786}" type="presParOf" srcId="{4C4E0FEE-C588-4D57-9F1D-DE0A19645FFF}" destId="{D2CF059C-1218-4C2A-9288-C5D2254F3A25}" srcOrd="9" destOrd="0" presId="urn:microsoft.com/office/officeart/2008/layout/LinedList"/>
    <dgm:cxn modelId="{45E03787-F3FD-41B1-8AB9-91EEE433D71D}" type="presParOf" srcId="{D2CF059C-1218-4C2A-9288-C5D2254F3A25}" destId="{A21119FF-D707-4B50-8579-77C31630B2AA}" srcOrd="0" destOrd="0" presId="urn:microsoft.com/office/officeart/2008/layout/LinedList"/>
    <dgm:cxn modelId="{088D53F9-0C2B-4500-82B4-7023B8573F87}" type="presParOf" srcId="{D2CF059C-1218-4C2A-9288-C5D2254F3A25}" destId="{5E6C75CC-08C4-4F6F-B396-870FA50D77F8}" srcOrd="1" destOrd="0" presId="urn:microsoft.com/office/officeart/2008/layout/LinedList"/>
    <dgm:cxn modelId="{DE6950C8-8707-4CB7-AD2A-42818E6E3A7B}" type="presParOf" srcId="{4C4E0FEE-C588-4D57-9F1D-DE0A19645FFF}" destId="{42A25D36-1E97-496C-A3E6-A76FF9EBD8F1}" srcOrd="10" destOrd="0" presId="urn:microsoft.com/office/officeart/2008/layout/LinedList"/>
    <dgm:cxn modelId="{2E98E3D5-F43B-4C4B-A52D-E25BD1DDCEDC}" type="presParOf" srcId="{4C4E0FEE-C588-4D57-9F1D-DE0A19645FFF}" destId="{EDC89E85-30E1-4A1C-8F1A-CB92F68429D9}" srcOrd="11" destOrd="0" presId="urn:microsoft.com/office/officeart/2008/layout/LinedList"/>
    <dgm:cxn modelId="{E42C997C-2B20-498F-AED7-068675C37C1D}" type="presParOf" srcId="{EDC89E85-30E1-4A1C-8F1A-CB92F68429D9}" destId="{00342C80-B1B2-41CA-BF33-5A160FB43F78}" srcOrd="0" destOrd="0" presId="urn:microsoft.com/office/officeart/2008/layout/LinedList"/>
    <dgm:cxn modelId="{BAB13B6A-80EA-42AA-B1E0-501AC78729CA}" type="presParOf" srcId="{EDC89E85-30E1-4A1C-8F1A-CB92F68429D9}" destId="{1AC00C2D-68E5-4341-B383-5B7FF2132DED}" srcOrd="1" destOrd="0" presId="urn:microsoft.com/office/officeart/2008/layout/LinedList"/>
    <dgm:cxn modelId="{393E8D1E-C359-46F6-8384-E77082C4B231}" type="presParOf" srcId="{4C4E0FEE-C588-4D57-9F1D-DE0A19645FFF}" destId="{533FC9C9-F7AC-40E8-BCBE-08FD72B4CEA6}" srcOrd="12" destOrd="0" presId="urn:microsoft.com/office/officeart/2008/layout/LinedList"/>
    <dgm:cxn modelId="{12871BEB-D99B-46C0-A3DD-40C9500D8DE2}" type="presParOf" srcId="{4C4E0FEE-C588-4D57-9F1D-DE0A19645FFF}" destId="{A6367670-07E0-4808-91DE-7AA55237E57D}" srcOrd="13" destOrd="0" presId="urn:microsoft.com/office/officeart/2008/layout/LinedList"/>
    <dgm:cxn modelId="{E1F211C5-5852-4B16-8977-9BBCE0B45852}" type="presParOf" srcId="{A6367670-07E0-4808-91DE-7AA55237E57D}" destId="{E1679D36-733D-4AA1-8383-9C3794D4DE1D}" srcOrd="0" destOrd="0" presId="urn:microsoft.com/office/officeart/2008/layout/LinedList"/>
    <dgm:cxn modelId="{C27EFC71-31C8-492F-9763-46AADADAA6DD}" type="presParOf" srcId="{A6367670-07E0-4808-91DE-7AA55237E57D}" destId="{9871D35C-B652-4A3F-8C4A-FCAA7501091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1E60E-37A2-443D-9602-E9A45A9EFD88}">
      <dsp:nvSpPr>
        <dsp:cNvPr id="0" name=""/>
        <dsp:cNvSpPr/>
      </dsp:nvSpPr>
      <dsp:spPr>
        <a:xfrm>
          <a:off x="0" y="499"/>
          <a:ext cx="11128376"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925A6-C7CD-4D83-B4C5-6B48BAD03808}">
      <dsp:nvSpPr>
        <dsp:cNvPr id="0" name=""/>
        <dsp:cNvSpPr/>
      </dsp:nvSpPr>
      <dsp:spPr>
        <a:xfrm>
          <a:off x="0" y="499"/>
          <a:ext cx="11128376" cy="58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Background/Motivation</a:t>
          </a:r>
        </a:p>
      </dsp:txBody>
      <dsp:txXfrm>
        <a:off x="0" y="499"/>
        <a:ext cx="11128376" cy="584775"/>
      </dsp:txXfrm>
    </dsp:sp>
    <dsp:sp modelId="{AE67FA08-228B-46C5-8325-A3D0A7497E27}">
      <dsp:nvSpPr>
        <dsp:cNvPr id="0" name=""/>
        <dsp:cNvSpPr/>
      </dsp:nvSpPr>
      <dsp:spPr>
        <a:xfrm>
          <a:off x="0" y="585275"/>
          <a:ext cx="11128376"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657E56-AE1C-462D-BBAB-896260536D24}">
      <dsp:nvSpPr>
        <dsp:cNvPr id="0" name=""/>
        <dsp:cNvSpPr/>
      </dsp:nvSpPr>
      <dsp:spPr>
        <a:xfrm>
          <a:off x="0" y="585275"/>
          <a:ext cx="11128376" cy="58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Problem Statement</a:t>
          </a:r>
        </a:p>
      </dsp:txBody>
      <dsp:txXfrm>
        <a:off x="0" y="585275"/>
        <a:ext cx="11128376" cy="584775"/>
      </dsp:txXfrm>
    </dsp:sp>
    <dsp:sp modelId="{E837D859-5D2E-43DF-8436-C75ADAEADA3E}">
      <dsp:nvSpPr>
        <dsp:cNvPr id="0" name=""/>
        <dsp:cNvSpPr/>
      </dsp:nvSpPr>
      <dsp:spPr>
        <a:xfrm>
          <a:off x="0" y="1170050"/>
          <a:ext cx="11128376"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3BFC10-86D7-4C1F-A13E-4DE0BDA1C674}">
      <dsp:nvSpPr>
        <dsp:cNvPr id="0" name=""/>
        <dsp:cNvSpPr/>
      </dsp:nvSpPr>
      <dsp:spPr>
        <a:xfrm>
          <a:off x="0" y="1170050"/>
          <a:ext cx="11128376" cy="58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Analyzing Questions</a:t>
          </a:r>
        </a:p>
      </dsp:txBody>
      <dsp:txXfrm>
        <a:off x="0" y="1170050"/>
        <a:ext cx="11128376" cy="584775"/>
      </dsp:txXfrm>
    </dsp:sp>
    <dsp:sp modelId="{381BA0A2-2913-499B-B146-3B4ACED8E3BD}">
      <dsp:nvSpPr>
        <dsp:cNvPr id="0" name=""/>
        <dsp:cNvSpPr/>
      </dsp:nvSpPr>
      <dsp:spPr>
        <a:xfrm>
          <a:off x="0" y="1754825"/>
          <a:ext cx="11128376"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86BAA-3C9E-4835-8BB5-019D52AC8AD4}">
      <dsp:nvSpPr>
        <dsp:cNvPr id="0" name=""/>
        <dsp:cNvSpPr/>
      </dsp:nvSpPr>
      <dsp:spPr>
        <a:xfrm>
          <a:off x="0" y="1754825"/>
          <a:ext cx="11128376" cy="58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Data Description</a:t>
          </a:r>
        </a:p>
      </dsp:txBody>
      <dsp:txXfrm>
        <a:off x="0" y="1754825"/>
        <a:ext cx="11128376" cy="584775"/>
      </dsp:txXfrm>
    </dsp:sp>
    <dsp:sp modelId="{A60E5203-5032-4810-A074-1E89379DD21C}">
      <dsp:nvSpPr>
        <dsp:cNvPr id="0" name=""/>
        <dsp:cNvSpPr/>
      </dsp:nvSpPr>
      <dsp:spPr>
        <a:xfrm>
          <a:off x="0" y="2339600"/>
          <a:ext cx="11128376"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119FF-D707-4B50-8579-77C31630B2AA}">
      <dsp:nvSpPr>
        <dsp:cNvPr id="0" name=""/>
        <dsp:cNvSpPr/>
      </dsp:nvSpPr>
      <dsp:spPr>
        <a:xfrm>
          <a:off x="0" y="2339600"/>
          <a:ext cx="11128376" cy="58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Tableau Visualizations</a:t>
          </a:r>
        </a:p>
      </dsp:txBody>
      <dsp:txXfrm>
        <a:off x="0" y="2339600"/>
        <a:ext cx="11128376" cy="584775"/>
      </dsp:txXfrm>
    </dsp:sp>
    <dsp:sp modelId="{42A25D36-1E97-496C-A3E6-A76FF9EBD8F1}">
      <dsp:nvSpPr>
        <dsp:cNvPr id="0" name=""/>
        <dsp:cNvSpPr/>
      </dsp:nvSpPr>
      <dsp:spPr>
        <a:xfrm>
          <a:off x="0" y="2924375"/>
          <a:ext cx="11128376"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42C80-B1B2-41CA-BF33-5A160FB43F78}">
      <dsp:nvSpPr>
        <dsp:cNvPr id="0" name=""/>
        <dsp:cNvSpPr/>
      </dsp:nvSpPr>
      <dsp:spPr>
        <a:xfrm>
          <a:off x="0" y="2924375"/>
          <a:ext cx="11128376" cy="58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Conclusions</a:t>
          </a:r>
        </a:p>
      </dsp:txBody>
      <dsp:txXfrm>
        <a:off x="0" y="2924375"/>
        <a:ext cx="11128376" cy="584775"/>
      </dsp:txXfrm>
    </dsp:sp>
    <dsp:sp modelId="{533FC9C9-F7AC-40E8-BCBE-08FD72B4CEA6}">
      <dsp:nvSpPr>
        <dsp:cNvPr id="0" name=""/>
        <dsp:cNvSpPr/>
      </dsp:nvSpPr>
      <dsp:spPr>
        <a:xfrm>
          <a:off x="0" y="3509150"/>
          <a:ext cx="11128376"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79D36-733D-4AA1-8383-9C3794D4DE1D}">
      <dsp:nvSpPr>
        <dsp:cNvPr id="0" name=""/>
        <dsp:cNvSpPr/>
      </dsp:nvSpPr>
      <dsp:spPr>
        <a:xfrm>
          <a:off x="0" y="3509150"/>
          <a:ext cx="11128376" cy="58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Recommendations</a:t>
          </a:r>
        </a:p>
      </dsp:txBody>
      <dsp:txXfrm>
        <a:off x="0" y="3509150"/>
        <a:ext cx="11128376" cy="5847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a:extLst>
              <a:ext uri="{FF2B5EF4-FFF2-40B4-BE49-F238E27FC236}">
                <a16:creationId xmlns:a16="http://schemas.microsoft.com/office/drawing/2014/main" id="{B63F12D3-8D00-755E-50F2-0FD0516694B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4AB1C171-22EB-4B2F-5F76-D46CC83DA59C}"/>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id="{CB1098C4-0B36-0685-693B-0C22E0B6EAB5}"/>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7689AFBD-8D90-9C27-8BEF-07FCC59E9A6D}"/>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B3E4DEF-F779-A1FE-24D8-0DBD2BDD551B}"/>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413924AF-49E2-E0E7-F3DC-B09DF3998FC5}"/>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904764F-1286-460D-40C8-F050C659251E}"/>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1B8D4785-3FB1-3A67-2EA3-94AA870219B5}"/>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0A7968E7-E3F5-E104-1252-B62CC982FCBD}"/>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9">
              <a:extLst>
                <a:ext uri="{FF2B5EF4-FFF2-40B4-BE49-F238E27FC236}">
                  <a16:creationId xmlns:a16="http://schemas.microsoft.com/office/drawing/2014/main" id="{14405444-F2E8-4495-D928-9EB090B3F5B1}"/>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89DDF97F-4BE3-D690-C422-6665049FEAE2}"/>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175E543-7832-6F5D-9334-3BD90A174591}"/>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41E10F4D-A246-71EE-CD83-B9EA7CF3BB00}"/>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A245FAC3-11C8-5509-502A-8D1177F82FB4}"/>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A6BA54F4-39C3-610B-375B-0EE800BF318D}"/>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175118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9268611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298691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39358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48673617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12/25/2023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54788494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12/25/2023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5906834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48068213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13760749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825925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8103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DFF08F-DC6B-4601-B491-B0F83F6DD2DA}"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4" name="Rectangle 3">
            <a:extLst>
              <a:ext uri="{FF2B5EF4-FFF2-40B4-BE49-F238E27FC236}">
                <a16:creationId xmlns:a16="http://schemas.microsoft.com/office/drawing/2014/main" id="{C13B1F3A-C854-C5C3-BE76-0160F0F9C4E1}"/>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D9E9ADD9-B35B-248F-EDED-82A1859EF4E0}"/>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BDA40A3C-4426-9BB3-0BBE-FF58B7548B5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985D6385-65C6-23A7-A6BB-5B5896923FA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6F0BFDEA-0564-CC55-24C3-51883779593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8F9B6E4-4B43-0A29-AFEB-704D10232C30}"/>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942909AD-EF8F-4A6E-51D4-6CA23653ACD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A865850-96AC-B9B0-DBEF-88113BCEE8A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71B1C467-97AD-8C38-6A6F-503DE3A0F7B8}"/>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278EA304-61BE-A164-15B5-23ADA7A1355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6C2BC2D5-5179-4917-1C2A-8573063C5AB3}"/>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40DA3FB9-BDDC-7612-48F8-D7781588285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436923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B2630E4F-EAF1-960E-ECAB-3D686DDD698C}"/>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950C9B13-9AC0-310D-7A18-246AB60AFF82}"/>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22E85EAD-5594-E935-1FE3-2B2ECD27F1D9}"/>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CDFC2767-1197-41A3-5542-AF08510A3EF4}"/>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75208BF-DF96-0677-CFB4-D89E2808590D}"/>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B987C2FF-92A3-FE50-5B6A-F79F162E806F}"/>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9D4C96AB-DBB1-12CF-CD3D-57F8C5B79C7B}"/>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C15A10E9-9DC7-7FA1-E8F6-34C76FEE5571}"/>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5565997D-41FE-6717-F07C-B270CA449A0C}"/>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37A6EC51-DFF2-85AA-8C6B-9E72E1724BFC}"/>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B4C62DDA-3CC4-296F-2675-784DFBECDDC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ED103BB8-B937-C11F-E528-3224B22C27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EB0A8C03-5A4D-8BAF-99ED-C2C9A20C6D04}"/>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DCE0A99B-7B7A-CD6F-C663-2FFE241EF1A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EFAC3695-96EA-F71F-439B-FFDF96B7456C}"/>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7255344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A063549D-B8A9-37D8-E44B-1DFFB1173317}"/>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5A1E215A-9D53-F369-9A27-34C644B4EA99}"/>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5EC0D43F-BA60-414F-2F9C-D0DEE8A94F90}"/>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7BA18C03-B51D-2E9B-C268-C227DB2A015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2A25C099-96CB-2130-DE10-598014F5EF7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2F99283B-E57D-FF50-A7F3-641DC4CD0D27}"/>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11BC7B30-3F02-341F-D63A-FE019B0518F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BB6F95FA-9747-7DC3-59EA-79EB091F61A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4091C2B4-FB70-D8EB-B77D-061A12A45D03}"/>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F7BECFFF-6D90-EAD9-E6DA-7432B4DFC36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8F7CBEE1-8FAF-AF3C-C1DC-4C4FB16D2E5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212AC886-995A-AC41-557F-FC39169CD83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5181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4375120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t>12/25/2023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3" name="Rectangle 2">
            <a:extLst>
              <a:ext uri="{FF2B5EF4-FFF2-40B4-BE49-F238E27FC236}">
                <a16:creationId xmlns:a16="http://schemas.microsoft.com/office/drawing/2014/main" id="{11FCCE5A-2265-A448-7FF8-8AC6A1FA5921}"/>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reeform: Shape 3">
            <a:extLst>
              <a:ext uri="{FF2B5EF4-FFF2-40B4-BE49-F238E27FC236}">
                <a16:creationId xmlns:a16="http://schemas.microsoft.com/office/drawing/2014/main" id="{A8C4F08B-1FA3-2C3E-95C1-1F7CFFBEE6F9}"/>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BC46D4BC-B23C-7AD5-6F7B-AD48681B534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0CB5DE84-211D-E4ED-B4FA-894AA8A4325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5745F63-391E-3354-91B4-181CB7DEDF4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BBB50914-4AC9-8FCE-3551-7B76999E02D1}"/>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BCC99953-8F47-7BD6-55BE-62092F6CD10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4A99C1FB-8691-DF64-B21D-B659B42C967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5EC1FE28-C80E-5F2F-B798-3E08BB00A806}"/>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6A2ED2E8-0C79-8CB2-454E-46D54AF40E3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B5EB7015-D9EE-186A-CDC7-EFBF351AC1AA}"/>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86AA7723-04D8-2F11-133C-719BE1368FC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49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t>12/25/2023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2" name="Rectangle 1">
            <a:extLst>
              <a:ext uri="{FF2B5EF4-FFF2-40B4-BE49-F238E27FC236}">
                <a16:creationId xmlns:a16="http://schemas.microsoft.com/office/drawing/2014/main" id="{0A30C46D-2EED-5B58-EA19-76D6142494CF}"/>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Freeform: Shape 9">
            <a:extLst>
              <a:ext uri="{FF2B5EF4-FFF2-40B4-BE49-F238E27FC236}">
                <a16:creationId xmlns:a16="http://schemas.microsoft.com/office/drawing/2014/main" id="{1F384D34-3672-A917-B1AA-E44F06F0736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Freeform: Shape 17">
            <a:extLst>
              <a:ext uri="{FF2B5EF4-FFF2-40B4-BE49-F238E27FC236}">
                <a16:creationId xmlns:a16="http://schemas.microsoft.com/office/drawing/2014/main" id="{BF8CFF64-A019-C0B3-00C7-683A76569774}"/>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E94C99A0-8FD6-2AB2-4094-8D4D638EC04F}"/>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BE40795E-A929-9E87-2E2E-B38B025FBFA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1546437E-1433-4E4C-F7FD-59A41CE40A2B}"/>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4D8A524A-F856-01A1-7389-FFD73BF2CA2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00E56D8E-CB8B-EEF1-0C9E-42BB40C79D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CDCBC9E4-517C-EBF7-6029-2B0422DEC61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612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t>12/25/2023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5C655CF6-188B-3AAE-3110-62386882F55E}"/>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E8A17711-21D9-CB94-6E07-3C29A290B929}"/>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A9FA2716-49D1-52E6-43F7-B01298147CC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76AC01C-FC34-E977-6C9C-DF0B0198E5C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4CE971B2-1883-7CB5-F891-4BB890B9F86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552A24F0-FCB8-2EF7-C829-3B13A3357DF7}"/>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EA099BF8-E00C-97D8-6438-3CBE9C3CDD7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7C876BB1-8F4F-B5BB-130D-ECE4F8DD19B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1CE422E-965E-6EE2-A276-8C833EF50876}"/>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9EE12D49-7B2F-41A6-303E-2E21107EE67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DF7B54C2-5E2C-806C-D17B-19FDEB63FCD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6D7F15BC-F745-FE3A-8748-587C13E4D07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321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90608B44-1A4C-09FB-DB60-F08F9870D1C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D0F693B9-462D-5E34-E97A-D958EA7E60B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CDF703B-63BA-D6CF-B638-1E55E23450A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23670209-33AE-D1FF-8F82-DB2BC2BFBDB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29B9FE49-41F1-909A-6837-DAC90724E7E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795AC437-A477-C2A3-A92A-0C99E3A2939D}"/>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0997B93D-99FA-9F18-618A-D57032841EA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283064C8-0471-12DF-D925-42513C100995}"/>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212E66B1-4B14-CA48-55A2-DCC833A7B314}"/>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2075B83B-7A48-126F-8C87-5ABA8641820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01D4CC8A-6EEE-763D-BE80-4EF5A408A27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AD592634-2F46-3637-EFF5-63B3D142DCA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713083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pPr/>
              <a:t>12/25/2023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63D6C4-4840-40CC-AC84-17E24B3B7BDE}" type="slidenum">
              <a:rPr lang="en-US" noProof="0" smtClean="0"/>
              <a:t>‹#›</a:t>
            </a:fld>
            <a:endParaRPr lang="en-US" noProof="0" dirty="0"/>
          </a:p>
        </p:txBody>
      </p:sp>
      <p:sp>
        <p:nvSpPr>
          <p:cNvPr id="11" name="Rectangle 10">
            <a:extLst>
              <a:ext uri="{FF2B5EF4-FFF2-40B4-BE49-F238E27FC236}">
                <a16:creationId xmlns:a16="http://schemas.microsoft.com/office/drawing/2014/main" id="{FC18C085-4D8F-DBC5-4B00-238267275332}"/>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3D840C9F-BE2D-7320-CF82-0A367FB60FAD}"/>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7">
            <a:extLst>
              <a:ext uri="{FF2B5EF4-FFF2-40B4-BE49-F238E27FC236}">
                <a16:creationId xmlns:a16="http://schemas.microsoft.com/office/drawing/2014/main" id="{7E89B6C3-11AF-1E0F-49E8-A83BE6413FD8}"/>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39FD4078-0DC5-191C-C432-107C4309337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7">
            <a:extLst>
              <a:ext uri="{FF2B5EF4-FFF2-40B4-BE49-F238E27FC236}">
                <a16:creationId xmlns:a16="http://schemas.microsoft.com/office/drawing/2014/main" id="{09BFE732-BFC7-AE9C-4A1D-FF31062E8F79}"/>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7CB5502A-C3E4-BB1F-9001-6D987B61410B}"/>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9" name="Group 18">
            <a:extLst>
              <a:ext uri="{FF2B5EF4-FFF2-40B4-BE49-F238E27FC236}">
                <a16:creationId xmlns:a16="http://schemas.microsoft.com/office/drawing/2014/main" id="{BF747D7C-ADC5-C359-C444-BF0C9C5BCA95}"/>
              </a:ext>
            </a:extLst>
          </p:cNvPr>
          <p:cNvGrpSpPr/>
          <p:nvPr userDrawn="1"/>
        </p:nvGrpSpPr>
        <p:grpSpPr>
          <a:xfrm rot="16200000">
            <a:off x="499388" y="-322655"/>
            <a:ext cx="535531" cy="645309"/>
            <a:chOff x="10945855" y="7317026"/>
            <a:chExt cx="2483924" cy="2993104"/>
          </a:xfrm>
        </p:grpSpPr>
        <p:sp>
          <p:nvSpPr>
            <p:cNvPr id="20" name="Freeform: Shape 15">
              <a:extLst>
                <a:ext uri="{FF2B5EF4-FFF2-40B4-BE49-F238E27FC236}">
                  <a16:creationId xmlns:a16="http://schemas.microsoft.com/office/drawing/2014/main" id="{60B1A7BE-D734-D665-9A62-E60F96D7DED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6">
              <a:extLst>
                <a:ext uri="{FF2B5EF4-FFF2-40B4-BE49-F238E27FC236}">
                  <a16:creationId xmlns:a16="http://schemas.microsoft.com/office/drawing/2014/main" id="{EBCF1253-E0DC-45AD-825A-A613D8A3BBF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2" name="Group 21">
            <a:extLst>
              <a:ext uri="{FF2B5EF4-FFF2-40B4-BE49-F238E27FC236}">
                <a16:creationId xmlns:a16="http://schemas.microsoft.com/office/drawing/2014/main" id="{789A0584-9D62-E5B2-3940-8C30AAC2BEDB}"/>
              </a:ext>
            </a:extLst>
          </p:cNvPr>
          <p:cNvGrpSpPr/>
          <p:nvPr userDrawn="1"/>
        </p:nvGrpSpPr>
        <p:grpSpPr>
          <a:xfrm>
            <a:off x="-1" y="1357409"/>
            <a:ext cx="12192001" cy="4846320"/>
            <a:chOff x="-1" y="1357409"/>
            <a:chExt cx="12192001" cy="4917518"/>
          </a:xfrm>
        </p:grpSpPr>
        <p:sp>
          <p:nvSpPr>
            <p:cNvPr id="23" name="Rectangle: Single Corner Snipped 18">
              <a:extLst>
                <a:ext uri="{FF2B5EF4-FFF2-40B4-BE49-F238E27FC236}">
                  <a16:creationId xmlns:a16="http://schemas.microsoft.com/office/drawing/2014/main" id="{70B7E587-4CA7-5525-A554-F6F80017B947}"/>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4" name="Rectangle: Single Corner Snipped 2">
              <a:extLst>
                <a:ext uri="{FF2B5EF4-FFF2-40B4-BE49-F238E27FC236}">
                  <a16:creationId xmlns:a16="http://schemas.microsoft.com/office/drawing/2014/main" id="{E5342136-9ABC-729C-2C6C-E1BA46FB419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Freeform: Shape 24">
            <a:extLst>
              <a:ext uri="{FF2B5EF4-FFF2-40B4-BE49-F238E27FC236}">
                <a16:creationId xmlns:a16="http://schemas.microsoft.com/office/drawing/2014/main" id="{78402D62-B6E8-BA08-DDEF-A3042188073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Slide Number Placeholder 4">
            <a:extLst>
              <a:ext uri="{FF2B5EF4-FFF2-40B4-BE49-F238E27FC236}">
                <a16:creationId xmlns:a16="http://schemas.microsoft.com/office/drawing/2014/main" id="{EF796462-0E63-B9D0-4088-0A35E7D9848E}"/>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21810524"/>
      </p:ext>
    </p:extLst>
  </p:cSld>
  <p:clrMap bg1="dk1" tx1="lt1" bg2="dk2" tx2="lt2" accent1="accent1" accent2="accent2" accent3="accent3" accent4="accent4" accent5="accent5" accent6="accent6" hlink="hlink" folHlink="folHlink"/>
  <p:sldLayoutIdLst>
    <p:sldLayoutId id="2147484940" r:id="rId1"/>
    <p:sldLayoutId id="2147484941" r:id="rId2"/>
    <p:sldLayoutId id="2147484942" r:id="rId3"/>
    <p:sldLayoutId id="2147484943" r:id="rId4"/>
    <p:sldLayoutId id="2147484944" r:id="rId5"/>
    <p:sldLayoutId id="2147484945" r:id="rId6"/>
    <p:sldLayoutId id="2147484946" r:id="rId7"/>
    <p:sldLayoutId id="2147484947" r:id="rId8"/>
    <p:sldLayoutId id="2147484948" r:id="rId9"/>
    <p:sldLayoutId id="2147484949" r:id="rId10"/>
    <p:sldLayoutId id="2147484950" r:id="rId11"/>
    <p:sldLayoutId id="2147484951" r:id="rId12"/>
    <p:sldLayoutId id="2147484952" r:id="rId13"/>
    <p:sldLayoutId id="2147484953" r:id="rId14"/>
    <p:sldLayoutId id="2147484954" r:id="rId15"/>
    <p:sldLayoutId id="2147484955" r:id="rId16"/>
    <p:sldLayoutId id="2147484956" r:id="rId17"/>
    <p:sldLayoutId id="2147484957" r:id="rId18"/>
    <p:sldLayoutId id="2147484958" r:id="rId19"/>
    <p:sldLayoutId id="2147483651" r:id="rId20"/>
    <p:sldLayoutId id="2147483666" r:id="rId21"/>
    <p:sldLayoutId id="2147483661" r:id="rId22"/>
    <p:sldLayoutId id="2147483677" r:id="rId23"/>
    <p:sldLayoutId id="2147483674" r:id="rId24"/>
    <p:sldLayoutId id="2147483665" r:id="rId25"/>
    <p:sldLayoutId id="2147483673" r:id="rId26"/>
    <p:sldLayoutId id="2147483662" r:id="rId27"/>
    <p:sldLayoutId id="2147483663" r:id="rId28"/>
    <p:sldLayoutId id="2147483664" r:id="rId29"/>
    <p:sldLayoutId id="2147483675" r:id="rId30"/>
    <p:sldLayoutId id="2147483676" r:id="rId31"/>
    <p:sldLayoutId id="2147483672" r:id="rId32"/>
    <p:sldLayoutId id="2147483667" r:id="rId33"/>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usinesswire.com/news/home/20220527005208/en/Global-Used-Car-Market-2022-to-2030---Size-Share-Trends-Analysis-Report---ResearchAndMarkets.com" TargetMode="External"/><Relationship Id="rId2" Type="http://schemas.openxmlformats.org/officeDocument/2006/relationships/hyperlink" Target="https://www.forbes.com/sites/davekeating/2020/09/29/covid-causing-shift-from-public-transport-to-cars/?sh=671609725aea"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hyperlink" Target="https://www.businesswire.com/news/home/20220527005208/en/Global-Used-Car-Market-2022-to-2030---Size-Share-Trends-Analysis-Report---ResearchAndMarkets.com" TargetMode="External"/><Relationship Id="rId3" Type="http://schemas.openxmlformats.org/officeDocument/2006/relationships/image" Target="../media/image2.png"/><Relationship Id="rId7" Type="http://schemas.openxmlformats.org/officeDocument/2006/relationships/hyperlink" Target="https://www.grandviewresearch.com/industry-analysis/used-car-market" TargetMode="Externa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ata.world/vizwiz/car-sales-mock-data"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34E-96A1-9CFD-B4D7-D2E357D419C5}"/>
              </a:ext>
            </a:extLst>
          </p:cNvPr>
          <p:cNvSpPr>
            <a:spLocks noGrp="1"/>
          </p:cNvSpPr>
          <p:nvPr>
            <p:ph type="ctrTitle"/>
          </p:nvPr>
        </p:nvSpPr>
        <p:spPr>
          <a:xfrm>
            <a:off x="1335741" y="1157579"/>
            <a:ext cx="9014279" cy="1837145"/>
          </a:xfrm>
        </p:spPr>
        <p:txBody>
          <a:bodyPr>
            <a:noAutofit/>
          </a:bodyPr>
          <a:lstStyle/>
          <a:p>
            <a:r>
              <a:rPr lang="en-US" sz="4000" b="1" dirty="0">
                <a:solidFill>
                  <a:schemeClr val="tx1"/>
                </a:solidFill>
                <a:latin typeface="Lato" panose="020F0502020204030203" pitchFamily="34" charset="0"/>
                <a:ea typeface="Lato" panose="020F0502020204030203" pitchFamily="34" charset="0"/>
                <a:cs typeface="Lato" panose="020F0502020204030203" pitchFamily="34" charset="0"/>
              </a:rPr>
              <a:t>Pre-Owned Cars Visual Analytics</a:t>
            </a:r>
            <a:endParaRPr lang="en-IN" sz="40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cxnSp>
        <p:nvCxnSpPr>
          <p:cNvPr id="6" name="Straight Connector 5">
            <a:extLst>
              <a:ext uri="{FF2B5EF4-FFF2-40B4-BE49-F238E27FC236}">
                <a16:creationId xmlns:a16="http://schemas.microsoft.com/office/drawing/2014/main" id="{7FFF0E72-9550-4BB8-B114-AD4701700783}"/>
              </a:ext>
            </a:extLst>
          </p:cNvPr>
          <p:cNvCxnSpPr>
            <a:cxnSpLocks/>
          </p:cNvCxnSpPr>
          <p:nvPr/>
        </p:nvCxnSpPr>
        <p:spPr>
          <a:xfrm>
            <a:off x="1539551" y="3107094"/>
            <a:ext cx="70726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Graphic 2" descr="Car">
            <a:extLst>
              <a:ext uri="{FF2B5EF4-FFF2-40B4-BE49-F238E27FC236}">
                <a16:creationId xmlns:a16="http://schemas.microsoft.com/office/drawing/2014/main" id="{CD1D9920-3029-6D93-BE39-3B3D0C6239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68236" y="2929410"/>
            <a:ext cx="4391654" cy="4391654"/>
          </a:xfrm>
          <a:prstGeom prst="rect">
            <a:avLst/>
          </a:prstGeom>
        </p:spPr>
      </p:pic>
      <p:pic>
        <p:nvPicPr>
          <p:cNvPr id="5" name="Picture 4">
            <a:extLst>
              <a:ext uri="{FF2B5EF4-FFF2-40B4-BE49-F238E27FC236}">
                <a16:creationId xmlns:a16="http://schemas.microsoft.com/office/drawing/2014/main" id="{C39B7851-E093-CE0D-9F59-7BD4EC8B7081}"/>
              </a:ext>
            </a:extLst>
          </p:cNvPr>
          <p:cNvPicPr>
            <a:picLocks noChangeAspect="1"/>
          </p:cNvPicPr>
          <p:nvPr/>
        </p:nvPicPr>
        <p:blipFill>
          <a:blip r:embed="rId4"/>
          <a:stretch>
            <a:fillRect/>
          </a:stretch>
        </p:blipFill>
        <p:spPr>
          <a:xfrm>
            <a:off x="8225616" y="21771"/>
            <a:ext cx="3928195" cy="881449"/>
          </a:xfrm>
          <a:prstGeom prst="rect">
            <a:avLst/>
          </a:prstGeom>
        </p:spPr>
      </p:pic>
    </p:spTree>
    <p:extLst>
      <p:ext uri="{BB962C8B-B14F-4D97-AF65-F5344CB8AC3E}">
        <p14:creationId xmlns:p14="http://schemas.microsoft.com/office/powerpoint/2010/main" val="131942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241597" cy="4561846"/>
          </a:xfrm>
        </p:spPr>
        <p:txBody>
          <a:bodyPr/>
          <a:lstStyle/>
          <a:p>
            <a:pPr marL="0" indent="0">
              <a:buNone/>
            </a:pPr>
            <a:endParaRPr lang="en-US" dirty="0"/>
          </a:p>
          <a:p>
            <a:endParaRPr lang="en-US" dirty="0"/>
          </a:p>
        </p:txBody>
      </p:sp>
      <p:sp>
        <p:nvSpPr>
          <p:cNvPr id="2" name="TextBox 1">
            <a:extLst>
              <a:ext uri="{FF2B5EF4-FFF2-40B4-BE49-F238E27FC236}">
                <a16:creationId xmlns:a16="http://schemas.microsoft.com/office/drawing/2014/main" id="{CEDA7367-CC9F-2C02-A464-AA2A9123B5D3}"/>
              </a:ext>
            </a:extLst>
          </p:cNvPr>
          <p:cNvSpPr txBox="1"/>
          <p:nvPr/>
        </p:nvSpPr>
        <p:spPr>
          <a:xfrm>
            <a:off x="8605640" y="1974633"/>
            <a:ext cx="3372787" cy="4324261"/>
          </a:xfrm>
          <a:prstGeom prst="rect">
            <a:avLst/>
          </a:prstGeom>
          <a:noFill/>
        </p:spPr>
        <p:txBody>
          <a:bodyPr wrap="square" rtlCol="0">
            <a:spAutoFit/>
          </a:bodyPr>
          <a:lstStyle/>
          <a:p>
            <a:r>
              <a:rPr lang="en-US" sz="2500" dirty="0"/>
              <a:t>The plot here represents the car companies that made the maximum profit when the car of that brand was resold.</a:t>
            </a:r>
          </a:p>
          <a:p>
            <a:r>
              <a:rPr lang="en-US" sz="2500" dirty="0"/>
              <a:t>MG is the automaker with the highest profit margin for used cars. </a:t>
            </a:r>
          </a:p>
        </p:txBody>
      </p:sp>
      <p:pic>
        <p:nvPicPr>
          <p:cNvPr id="7" name="Picture 6" descr="Chart, bar chart&#10;&#10;Description automatically generated">
            <a:extLst>
              <a:ext uri="{FF2B5EF4-FFF2-40B4-BE49-F238E27FC236}">
                <a16:creationId xmlns:a16="http://schemas.microsoft.com/office/drawing/2014/main" id="{4BDCC1AF-AFE2-F801-61E1-A3252309C4D7}"/>
              </a:ext>
            </a:extLst>
          </p:cNvPr>
          <p:cNvPicPr>
            <a:picLocks noChangeAspect="1"/>
          </p:cNvPicPr>
          <p:nvPr/>
        </p:nvPicPr>
        <p:blipFill rotWithShape="1">
          <a:blip r:embed="rId2"/>
          <a:srcRect l="33" t="867" r="-33" b="18760"/>
          <a:stretch/>
        </p:blipFill>
        <p:spPr>
          <a:xfrm>
            <a:off x="444500" y="1895793"/>
            <a:ext cx="8014708" cy="4264334"/>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A16D04CB-C7C0-51D5-CA91-1245A198DB3C}"/>
              </a:ext>
            </a:extLst>
          </p:cNvPr>
          <p:cNvSpPr txBox="1"/>
          <p:nvPr/>
        </p:nvSpPr>
        <p:spPr>
          <a:xfrm flipH="1">
            <a:off x="627609" y="484909"/>
            <a:ext cx="10968645" cy="1251625"/>
          </a:xfrm>
          <a:prstGeom prst="rect">
            <a:avLst/>
          </a:prstGeom>
          <a:noFill/>
        </p:spPr>
        <p:txBody>
          <a:bodyPr wrap="square" rtlCol="0">
            <a:spAutoFit/>
          </a:bodyPr>
          <a:lstStyle/>
          <a:p>
            <a:pPr lvl="0" algn="ctr">
              <a:lnSpc>
                <a:spcPct val="107000"/>
              </a:lnSpc>
              <a:spcAft>
                <a:spcPts val="800"/>
              </a:spcAft>
            </a:pPr>
            <a:r>
              <a:rPr lang="en-CA" sz="3600" b="1" dirty="0">
                <a:effectLst/>
                <a:latin typeface="Calibri" panose="020F0502020204030204" pitchFamily="34" charset="0"/>
                <a:ea typeface="Calibri" panose="020F0502020204030204" pitchFamily="34" charset="0"/>
                <a:cs typeface="Times New Roman" panose="02020603050405020304" pitchFamily="18" charset="0"/>
              </a:rPr>
              <a:t>Which car brand generates maximum profit when a car is resold?</a:t>
            </a:r>
            <a:endParaRPr lang="en-IN" sz="3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90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imeline&#10;&#10;Description automatically generated with medium confidence">
            <a:extLst>
              <a:ext uri="{FF2B5EF4-FFF2-40B4-BE49-F238E27FC236}">
                <a16:creationId xmlns:a16="http://schemas.microsoft.com/office/drawing/2014/main" id="{7FA4F3AA-DA44-46AB-9079-C48B519BB1D2}"/>
              </a:ext>
            </a:extLst>
          </p:cNvPr>
          <p:cNvPicPr>
            <a:picLocks noChangeAspect="1"/>
          </p:cNvPicPr>
          <p:nvPr/>
        </p:nvPicPr>
        <p:blipFill rotWithShape="1">
          <a:blip r:embed="rId2"/>
          <a:srcRect b="15869"/>
          <a:stretch/>
        </p:blipFill>
        <p:spPr>
          <a:xfrm>
            <a:off x="252022" y="1251910"/>
            <a:ext cx="8026400" cy="435418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0FB393AF-911E-1AC8-7EC0-DAFAC4D62C7A}"/>
              </a:ext>
            </a:extLst>
          </p:cNvPr>
          <p:cNvSpPr txBox="1"/>
          <p:nvPr/>
        </p:nvSpPr>
        <p:spPr>
          <a:xfrm flipH="1">
            <a:off x="8575962" y="920621"/>
            <a:ext cx="3364015" cy="4524315"/>
          </a:xfrm>
          <a:prstGeom prst="rect">
            <a:avLst/>
          </a:prstGeom>
          <a:noFill/>
        </p:spPr>
        <p:txBody>
          <a:bodyPr wrap="square">
            <a:sp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Similarly, we could also see the companies that generated least profit. Corbin is the car brand that hardly made any profit when a car was resold.</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85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7" name="Picture 6" descr="Chart, bar chart">
            <a:extLst>
              <a:ext uri="{FF2B5EF4-FFF2-40B4-BE49-F238E27FC236}">
                <a16:creationId xmlns:a16="http://schemas.microsoft.com/office/drawing/2014/main" id="{902ED885-C7C3-DDB8-9398-8DF20DA9BEB0}"/>
              </a:ext>
            </a:extLst>
          </p:cNvPr>
          <p:cNvPicPr>
            <a:picLocks noChangeAspect="1"/>
          </p:cNvPicPr>
          <p:nvPr/>
        </p:nvPicPr>
        <p:blipFill>
          <a:blip r:embed="rId2"/>
          <a:stretch>
            <a:fillRect/>
          </a:stretch>
        </p:blipFill>
        <p:spPr>
          <a:xfrm>
            <a:off x="444500" y="881270"/>
            <a:ext cx="11303000" cy="4565977"/>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0C45976-E42C-C3A5-1C3C-0A113D5EB552}"/>
              </a:ext>
            </a:extLst>
          </p:cNvPr>
          <p:cNvSpPr txBox="1"/>
          <p:nvPr/>
        </p:nvSpPr>
        <p:spPr>
          <a:xfrm>
            <a:off x="444500" y="184262"/>
            <a:ext cx="11303000" cy="532903"/>
          </a:xfrm>
          <a:prstGeom prst="rect">
            <a:avLst/>
          </a:prstGeom>
          <a:noFill/>
        </p:spPr>
        <p:txBody>
          <a:bodyPr wrap="square" rtlCol="0">
            <a:spAutoFit/>
          </a:bodyPr>
          <a:lstStyle/>
          <a:p>
            <a:pPr lvl="0" algn="ctr">
              <a:lnSpc>
                <a:spcPct val="107000"/>
              </a:lnSpc>
              <a:spcAft>
                <a:spcPts val="800"/>
              </a:spcAft>
            </a:pPr>
            <a:r>
              <a:rPr lang="en-CA" sz="2800" b="1" dirty="0">
                <a:effectLst/>
                <a:latin typeface="Calibri" panose="020F0502020204030204" pitchFamily="34" charset="0"/>
                <a:ea typeface="Calibri" panose="020F0502020204030204" pitchFamily="34" charset="0"/>
                <a:cs typeface="Times New Roman" panose="02020603050405020304" pitchFamily="18" charset="0"/>
              </a:rPr>
              <a:t>Which car brand has the average highest resell price for used cars?</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9F8C5E1-E66C-E595-0DE5-912CF5E3D296}"/>
              </a:ext>
            </a:extLst>
          </p:cNvPr>
          <p:cNvSpPr txBox="1"/>
          <p:nvPr/>
        </p:nvSpPr>
        <p:spPr>
          <a:xfrm>
            <a:off x="0" y="5537130"/>
            <a:ext cx="12095018" cy="1231106"/>
          </a:xfrm>
          <a:prstGeom prst="rect">
            <a:avLst/>
          </a:prstGeom>
          <a:noFill/>
        </p:spPr>
        <p:txBody>
          <a:bodyPr wrap="square" rtlCol="0">
            <a:spAutoFit/>
          </a:bodyPr>
          <a:lstStyle/>
          <a:p>
            <a:pPr algn="ctr"/>
            <a:r>
              <a:rPr lang="en-US" sz="2800" dirty="0">
                <a:effectLst/>
                <a:latin typeface="Calibri" panose="020F0502020204030204" pitchFamily="34" charset="0"/>
                <a:ea typeface="Calibri" panose="020F0502020204030204" pitchFamily="34" charset="0"/>
                <a:cs typeface="Times New Roman" panose="02020603050405020304" pitchFamily="18" charset="0"/>
              </a:rPr>
              <a:t>The bar chart </a:t>
            </a:r>
            <a:r>
              <a:rPr lang="en-US" sz="2800" dirty="0">
                <a:latin typeface="Calibri" panose="020F0502020204030204" pitchFamily="34" charset="0"/>
                <a:ea typeface="Calibri" panose="020F0502020204030204" pitchFamily="34" charset="0"/>
                <a:cs typeface="Times New Roman" panose="02020603050405020304" pitchFamily="18" charset="0"/>
              </a:rPr>
              <a:t>above clearly</a:t>
            </a:r>
            <a:r>
              <a:rPr lang="en-US" sz="2800" dirty="0">
                <a:effectLst/>
                <a:latin typeface="Calibri" panose="020F0502020204030204" pitchFamily="34" charset="0"/>
                <a:ea typeface="Calibri" panose="020F0502020204030204" pitchFamily="34" charset="0"/>
                <a:cs typeface="Times New Roman" panose="02020603050405020304" pitchFamily="18" charset="0"/>
              </a:rPr>
              <a:t> shows that the Hillman car company has the highest average resell value.  </a:t>
            </a:r>
          </a:p>
          <a:p>
            <a:endParaRPr lang="en-US" dirty="0"/>
          </a:p>
        </p:txBody>
      </p:sp>
    </p:spTree>
    <p:extLst>
      <p:ext uri="{BB962C8B-B14F-4D97-AF65-F5344CB8AC3E}">
        <p14:creationId xmlns:p14="http://schemas.microsoft.com/office/powerpoint/2010/main" val="28034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3333474" y="3269732"/>
            <a:ext cx="5157787" cy="4390024"/>
          </a:xfrm>
        </p:spPr>
        <p:txBody>
          <a:bodyPr/>
          <a:lstStyle/>
          <a:p>
            <a:pPr marL="0" indent="0">
              <a:buNone/>
            </a:pPr>
            <a:endParaRPr lang="en-US" dirty="0"/>
          </a:p>
          <a:p>
            <a:endParaRPr lang="en-US" dirty="0"/>
          </a:p>
        </p:txBody>
      </p:sp>
      <p:sp>
        <p:nvSpPr>
          <p:cNvPr id="6" name="TextBox 5">
            <a:extLst>
              <a:ext uri="{FF2B5EF4-FFF2-40B4-BE49-F238E27FC236}">
                <a16:creationId xmlns:a16="http://schemas.microsoft.com/office/drawing/2014/main" id="{ACCAF2A6-4C83-4E6B-F178-9A8D52818C82}"/>
              </a:ext>
            </a:extLst>
          </p:cNvPr>
          <p:cNvSpPr txBox="1"/>
          <p:nvPr/>
        </p:nvSpPr>
        <p:spPr>
          <a:xfrm>
            <a:off x="443345" y="447473"/>
            <a:ext cx="11086045"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Which age group is more inclined towards purchasing used cars?</a:t>
            </a:r>
          </a:p>
        </p:txBody>
      </p:sp>
      <p:sp>
        <p:nvSpPr>
          <p:cNvPr id="5" name="TextBox 4">
            <a:extLst>
              <a:ext uri="{FF2B5EF4-FFF2-40B4-BE49-F238E27FC236}">
                <a16:creationId xmlns:a16="http://schemas.microsoft.com/office/drawing/2014/main" id="{44513BFB-EE53-6537-CCA3-03203860EAC1}"/>
              </a:ext>
            </a:extLst>
          </p:cNvPr>
          <p:cNvSpPr txBox="1"/>
          <p:nvPr/>
        </p:nvSpPr>
        <p:spPr>
          <a:xfrm>
            <a:off x="7977808" y="1375466"/>
            <a:ext cx="4036713" cy="4221092"/>
          </a:xfrm>
          <a:prstGeom prst="rect">
            <a:avLst/>
          </a:prstGeom>
          <a:noFill/>
        </p:spPr>
        <p:txBody>
          <a:bodyPr wrap="square" rtlCol="0">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age group </a:t>
            </a:r>
            <a:r>
              <a:rPr lang="en-US" sz="2800" dirty="0">
                <a:latin typeface="Calibri" panose="020F0502020204030204" pitchFamily="34" charset="0"/>
                <a:ea typeface="Calibri" panose="020F0502020204030204" pitchFamily="34" charset="0"/>
                <a:cs typeface="Times New Roman" panose="02020603050405020304" pitchFamily="18" charset="0"/>
              </a:rPr>
              <a:t>which</a:t>
            </a:r>
            <a:r>
              <a:rPr lang="en-US" sz="2800" dirty="0">
                <a:effectLst/>
                <a:latin typeface="Calibri" panose="020F0502020204030204" pitchFamily="34" charset="0"/>
                <a:ea typeface="Calibri" panose="020F0502020204030204" pitchFamily="34" charset="0"/>
                <a:cs typeface="Times New Roman" panose="02020603050405020304" pitchFamily="18" charset="0"/>
              </a:rPr>
              <a:t> is more inclined towards buying used cars is </a:t>
            </a:r>
            <a:r>
              <a:rPr lang="en-US" sz="2800" u="sng" dirty="0">
                <a:effectLst/>
                <a:latin typeface="Calibri" panose="020F0502020204030204" pitchFamily="34" charset="0"/>
                <a:ea typeface="Calibri" panose="020F0502020204030204" pitchFamily="34" charset="0"/>
                <a:cs typeface="Times New Roman" panose="02020603050405020304" pitchFamily="18" charset="0"/>
              </a:rPr>
              <a:t>31-40</a:t>
            </a:r>
            <a:r>
              <a:rPr lang="en-US" sz="2800" dirty="0">
                <a:effectLst/>
                <a:latin typeface="Calibri" panose="020F0502020204030204" pitchFamily="34" charset="0"/>
                <a:ea typeface="Calibri" panose="020F0502020204030204" pitchFamily="34" charset="0"/>
                <a:cs typeface="Times New Roman" panose="02020603050405020304" pitchFamily="18" charset="0"/>
              </a:rPr>
              <a:t>, leading the age group 41-50 by a very small margin while the people between the age group 71-80 have the least interest in buying a used car. </a:t>
            </a:r>
          </a:p>
        </p:txBody>
      </p:sp>
      <p:pic>
        <p:nvPicPr>
          <p:cNvPr id="4" name="Picture 3" descr="Chart, bar chart">
            <a:extLst>
              <a:ext uri="{FF2B5EF4-FFF2-40B4-BE49-F238E27FC236}">
                <a16:creationId xmlns:a16="http://schemas.microsoft.com/office/drawing/2014/main" id="{9BC08C0E-756A-51B8-F0D5-E2B9EA73E399}"/>
              </a:ext>
            </a:extLst>
          </p:cNvPr>
          <p:cNvPicPr>
            <a:picLocks noChangeAspect="1"/>
          </p:cNvPicPr>
          <p:nvPr/>
        </p:nvPicPr>
        <p:blipFill>
          <a:blip r:embed="rId2"/>
          <a:stretch>
            <a:fillRect/>
          </a:stretch>
        </p:blipFill>
        <p:spPr>
          <a:xfrm>
            <a:off x="662609" y="1032248"/>
            <a:ext cx="6459476" cy="5635683"/>
          </a:xfrm>
          <a:prstGeom prst="rect">
            <a:avLst/>
          </a:prstGeom>
        </p:spPr>
      </p:pic>
    </p:spTree>
    <p:extLst>
      <p:ext uri="{BB962C8B-B14F-4D97-AF65-F5344CB8AC3E}">
        <p14:creationId xmlns:p14="http://schemas.microsoft.com/office/powerpoint/2010/main" val="203292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sp>
        <p:nvSpPr>
          <p:cNvPr id="6" name="TextBox 5">
            <a:extLst>
              <a:ext uri="{FF2B5EF4-FFF2-40B4-BE49-F238E27FC236}">
                <a16:creationId xmlns:a16="http://schemas.microsoft.com/office/drawing/2014/main" id="{ACCAF2A6-4C83-4E6B-F178-9A8D52818C82}"/>
              </a:ext>
            </a:extLst>
          </p:cNvPr>
          <p:cNvSpPr txBox="1"/>
          <p:nvPr/>
        </p:nvSpPr>
        <p:spPr>
          <a:xfrm>
            <a:off x="418692" y="422144"/>
            <a:ext cx="11354616" cy="584775"/>
          </a:xfrm>
          <a:prstGeom prst="rect">
            <a:avLst/>
          </a:prstGeom>
          <a:noFill/>
        </p:spPr>
        <p:txBody>
          <a:bodyPr wrap="square" rtlCol="0">
            <a:spAutoFit/>
          </a:bodyPr>
          <a:lstStyle/>
          <a:p>
            <a:pPr algn="ctr"/>
            <a:r>
              <a:rPr lang="en-CA" sz="3200" b="1" dirty="0">
                <a:effectLst/>
                <a:latin typeface="Calibri" panose="020F0502020204030204" pitchFamily="34" charset="0"/>
                <a:ea typeface="Calibri" panose="020F0502020204030204" pitchFamily="34" charset="0"/>
                <a:cs typeface="Times New Roman" panose="02020603050405020304" pitchFamily="18" charset="0"/>
              </a:rPr>
              <a:t>Which is the most profitable brand country-wise (for used cars)?</a:t>
            </a:r>
            <a:endParaRPr lang="en-US" sz="5400"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D3785D3-ACA7-F524-37AF-BE8ACE56B90D}"/>
              </a:ext>
            </a:extLst>
          </p:cNvPr>
          <p:cNvSpPr txBox="1"/>
          <p:nvPr/>
        </p:nvSpPr>
        <p:spPr>
          <a:xfrm>
            <a:off x="8383900" y="1575525"/>
            <a:ext cx="3363600" cy="4401205"/>
          </a:xfrm>
          <a:prstGeom prst="rect">
            <a:avLst/>
          </a:prstGeom>
          <a:noFill/>
        </p:spPr>
        <p:txBody>
          <a:bodyPr wrap="square">
            <a:spAutoFit/>
          </a:bodyPr>
          <a:lstStyle/>
          <a:p>
            <a:r>
              <a:rPr lang="en-CA" sz="2800" dirty="0">
                <a:effectLst/>
                <a:latin typeface="Calibri" panose="020F0502020204030204" pitchFamily="34" charset="0"/>
                <a:ea typeface="Calibri" panose="020F0502020204030204" pitchFamily="34" charset="0"/>
                <a:cs typeface="Times New Roman" panose="02020603050405020304" pitchFamily="18" charset="0"/>
              </a:rPr>
              <a:t>The map shows the countries with the car companies that have the highest average profit for used cars. Morgan is the most profitable in Sweden while Lotus </a:t>
            </a:r>
            <a:r>
              <a:rPr lang="en-CA" sz="2800" dirty="0">
                <a:latin typeface="Calibri" panose="020F0502020204030204" pitchFamily="34" charset="0"/>
                <a:ea typeface="Calibri" panose="020F0502020204030204" pitchFamily="34" charset="0"/>
                <a:cs typeface="Times New Roman" panose="02020603050405020304" pitchFamily="18" charset="0"/>
              </a:rPr>
              <a:t>generates the most profit in Canada.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Map">
            <a:extLst>
              <a:ext uri="{FF2B5EF4-FFF2-40B4-BE49-F238E27FC236}">
                <a16:creationId xmlns:a16="http://schemas.microsoft.com/office/drawing/2014/main" id="{9B0E1419-43E9-D226-EDA4-2545AD3C9392}"/>
              </a:ext>
            </a:extLst>
          </p:cNvPr>
          <p:cNvPicPr>
            <a:picLocks noChangeAspect="1"/>
          </p:cNvPicPr>
          <p:nvPr/>
        </p:nvPicPr>
        <p:blipFill>
          <a:blip r:embed="rId2"/>
          <a:stretch>
            <a:fillRect/>
          </a:stretch>
        </p:blipFill>
        <p:spPr>
          <a:xfrm>
            <a:off x="247135" y="1258453"/>
            <a:ext cx="7826746" cy="5268117"/>
          </a:xfrm>
          <a:prstGeom prst="rect">
            <a:avLst/>
          </a:prstGeom>
        </p:spPr>
      </p:pic>
    </p:spTree>
    <p:extLst>
      <p:ext uri="{BB962C8B-B14F-4D97-AF65-F5344CB8AC3E}">
        <p14:creationId xmlns:p14="http://schemas.microsoft.com/office/powerpoint/2010/main" val="703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510403" y="1652032"/>
            <a:ext cx="5157787" cy="4390024"/>
          </a:xfrm>
        </p:spPr>
        <p:txBody>
          <a:bodyPr/>
          <a:lstStyle/>
          <a:p>
            <a:pPr marL="0" indent="0">
              <a:buNone/>
            </a:pPr>
            <a:endParaRPr lang="en-US" dirty="0"/>
          </a:p>
          <a:p>
            <a:endParaRPr lang="en-US" dirty="0"/>
          </a:p>
        </p:txBody>
      </p:sp>
      <p:sp>
        <p:nvSpPr>
          <p:cNvPr id="4" name="TextBox 3">
            <a:extLst>
              <a:ext uri="{FF2B5EF4-FFF2-40B4-BE49-F238E27FC236}">
                <a16:creationId xmlns:a16="http://schemas.microsoft.com/office/drawing/2014/main" id="{72D2ECC5-E5D7-C61B-1C9F-C32CCA32249A}"/>
              </a:ext>
            </a:extLst>
          </p:cNvPr>
          <p:cNvSpPr txBox="1"/>
          <p:nvPr/>
        </p:nvSpPr>
        <p:spPr>
          <a:xfrm>
            <a:off x="428368" y="510190"/>
            <a:ext cx="10960067" cy="532903"/>
          </a:xfrm>
          <a:prstGeom prst="rect">
            <a:avLst/>
          </a:prstGeom>
          <a:noFill/>
        </p:spPr>
        <p:txBody>
          <a:bodyPr wrap="square">
            <a:spAutoFit/>
          </a:bodyPr>
          <a:lstStyle/>
          <a:p>
            <a:pPr lvl="0" algn="ctr">
              <a:lnSpc>
                <a:spcPct val="107000"/>
              </a:lnSpc>
              <a:spcAft>
                <a:spcPts val="800"/>
              </a:spcAft>
            </a:pPr>
            <a:r>
              <a:rPr lang="en-CA" sz="2800" b="1" dirty="0">
                <a:effectLst/>
                <a:latin typeface="Calibri" panose="020F0502020204030204" pitchFamily="34" charset="0"/>
                <a:ea typeface="Calibri" panose="020F0502020204030204" pitchFamily="34" charset="0"/>
                <a:cs typeface="Times New Roman" panose="02020603050405020304" pitchFamily="18" charset="0"/>
              </a:rPr>
              <a:t>Which feature is most preferred by the buyers while buying a used car?</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Graphical user interface, text, application, chat or text message">
            <a:extLst>
              <a:ext uri="{FF2B5EF4-FFF2-40B4-BE49-F238E27FC236}">
                <a16:creationId xmlns:a16="http://schemas.microsoft.com/office/drawing/2014/main" id="{5B8FAF1A-36BC-536A-3A89-A82F1B249C46}"/>
              </a:ext>
            </a:extLst>
          </p:cNvPr>
          <p:cNvPicPr>
            <a:picLocks noChangeAspect="1"/>
          </p:cNvPicPr>
          <p:nvPr/>
        </p:nvPicPr>
        <p:blipFill>
          <a:blip r:embed="rId2"/>
          <a:stretch>
            <a:fillRect/>
          </a:stretch>
        </p:blipFill>
        <p:spPr>
          <a:xfrm>
            <a:off x="428368" y="1652032"/>
            <a:ext cx="8603864" cy="4043816"/>
          </a:xfrm>
          <a:prstGeom prst="rect">
            <a:avLst/>
          </a:prstGeom>
        </p:spPr>
      </p:pic>
      <p:sp>
        <p:nvSpPr>
          <p:cNvPr id="9" name="TextBox 8">
            <a:extLst>
              <a:ext uri="{FF2B5EF4-FFF2-40B4-BE49-F238E27FC236}">
                <a16:creationId xmlns:a16="http://schemas.microsoft.com/office/drawing/2014/main" id="{5DA35A69-E376-A847-04A9-611869711B9C}"/>
              </a:ext>
            </a:extLst>
          </p:cNvPr>
          <p:cNvSpPr txBox="1"/>
          <p:nvPr/>
        </p:nvSpPr>
        <p:spPr>
          <a:xfrm>
            <a:off x="9114267" y="1261721"/>
            <a:ext cx="2649365" cy="5170646"/>
          </a:xfrm>
          <a:prstGeom prst="rect">
            <a:avLst/>
          </a:prstGeom>
          <a:noFill/>
        </p:spPr>
        <p:txBody>
          <a:bodyPr wrap="square" rtlCol="0">
            <a:sp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The word cloud shows the top 10 features that the buyers prefer the most while buying a used car. In general, all these words fall under the technology umbrella. Thus, we can say that people prefer cars that are tech-efficient.</a:t>
            </a:r>
          </a:p>
          <a:p>
            <a:endParaRPr lang="en-IN" dirty="0"/>
          </a:p>
        </p:txBody>
      </p:sp>
    </p:spTree>
    <p:extLst>
      <p:ext uri="{BB962C8B-B14F-4D97-AF65-F5344CB8AC3E}">
        <p14:creationId xmlns:p14="http://schemas.microsoft.com/office/powerpoint/2010/main" val="24133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a:xfrm>
            <a:off x="475129" y="74141"/>
            <a:ext cx="10621239" cy="757881"/>
          </a:xfrm>
        </p:spPr>
        <p:txBody>
          <a:bodyPr>
            <a:normAutofit fontScale="90000"/>
          </a:bodyPr>
          <a:lstStyle/>
          <a:p>
            <a:pPr algn="ctr"/>
            <a:r>
              <a:rPr lang="en-IN" sz="6600" b="1" dirty="0">
                <a:latin typeface="Calibri" panose="020F0502020204030204" pitchFamily="34" charset="0"/>
                <a:cs typeface="Calibri" panose="020F0502020204030204" pitchFamily="34" charset="0"/>
              </a:rPr>
              <a:t>Tableau Dashboard</a:t>
            </a:r>
          </a:p>
        </p:txBody>
      </p:sp>
      <p:pic>
        <p:nvPicPr>
          <p:cNvPr id="6" name="Picture 5" descr="Graphical user interface&#10;&#10;Description automatically generated">
            <a:extLst>
              <a:ext uri="{FF2B5EF4-FFF2-40B4-BE49-F238E27FC236}">
                <a16:creationId xmlns:a16="http://schemas.microsoft.com/office/drawing/2014/main" id="{CCE1339C-8329-1FF7-F96B-9232F66B2536}"/>
              </a:ext>
            </a:extLst>
          </p:cNvPr>
          <p:cNvPicPr>
            <a:picLocks noChangeAspect="1"/>
          </p:cNvPicPr>
          <p:nvPr/>
        </p:nvPicPr>
        <p:blipFill>
          <a:blip r:embed="rId2"/>
          <a:stretch>
            <a:fillRect/>
          </a:stretch>
        </p:blipFill>
        <p:spPr>
          <a:xfrm>
            <a:off x="265607" y="969818"/>
            <a:ext cx="11660786" cy="5670825"/>
          </a:xfrm>
          <a:prstGeom prst="rect">
            <a:avLst/>
          </a:prstGeom>
        </p:spPr>
      </p:pic>
    </p:spTree>
    <p:extLst>
      <p:ext uri="{BB962C8B-B14F-4D97-AF65-F5344CB8AC3E}">
        <p14:creationId xmlns:p14="http://schemas.microsoft.com/office/powerpoint/2010/main" val="74203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a:xfrm>
            <a:off x="493872" y="206276"/>
            <a:ext cx="11204253" cy="929797"/>
          </a:xfrm>
        </p:spPr>
        <p:txBody>
          <a:bodyPr>
            <a:normAutofit fontScale="90000"/>
          </a:bodyPr>
          <a:lstStyle/>
          <a:p>
            <a:pPr algn="ctr"/>
            <a:r>
              <a:rPr lang="en-IN" sz="6600" b="1" dirty="0">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B267FE1E-EC59-E59A-A53B-A3AC398C4B01}"/>
              </a:ext>
            </a:extLst>
          </p:cNvPr>
          <p:cNvSpPr txBox="1"/>
          <p:nvPr/>
        </p:nvSpPr>
        <p:spPr>
          <a:xfrm>
            <a:off x="332509" y="1136073"/>
            <a:ext cx="11526982" cy="5262979"/>
          </a:xfrm>
          <a:prstGeom prst="rect">
            <a:avLst/>
          </a:prstGeom>
          <a:noFill/>
        </p:spPr>
        <p:txBody>
          <a:bodyPr wrap="square">
            <a:spAutoFit/>
          </a:bodyPr>
          <a:lstStyle/>
          <a:p>
            <a:pPr marL="457200" indent="-45720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MG, Hillman, and Smart are the top-3 profitable car companies for second-hand car dealers whereas Corbin and Bugatti are among the companies that generated low profits.</a:t>
            </a:r>
          </a:p>
          <a:p>
            <a:pPr marL="457200" indent="-45720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Car company Hillman has the most resell value in the second-hand market with an average resell price of  $46,869.</a:t>
            </a:r>
          </a:p>
          <a:p>
            <a:pPr marL="457200" indent="-45720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The age group that is more likely to purchase used cars is between the ages of 31 and 40, narrowly leading the age group 41 to 50, while those between the ages of 71 and 80 show the least interest in doing so.</a:t>
            </a:r>
          </a:p>
          <a:p>
            <a:pPr marL="457200" indent="-45720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Comparison of countrywide sales can be done with the map we created in EDA. For example, if we compare Sweden and Canada in terms of the used car sale, Morgan is the most profitable in Sweden while Lotus generates the most profit in Canada.</a:t>
            </a:r>
          </a:p>
          <a:p>
            <a:pPr marL="457200" indent="-45720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The top 10 technological terms that attract people while buying used cars include </a:t>
            </a:r>
            <a:r>
              <a:rPr lang="en-IN" sz="2400" dirty="0" err="1">
                <a:latin typeface="Calibri" panose="020F0502020204030204" pitchFamily="34" charset="0"/>
                <a:ea typeface="Calibri" panose="020F0502020204030204" pitchFamily="34" charset="0"/>
                <a:cs typeface="Calibri" panose="020F0502020204030204" pitchFamily="34" charset="0"/>
              </a:rPr>
              <a:t>AttitudeInnovative</a:t>
            </a:r>
            <a:r>
              <a:rPr lang="en-IN" sz="2400" dirty="0">
                <a:latin typeface="Calibri" panose="020F0502020204030204" pitchFamily="34" charset="0"/>
                <a:ea typeface="Calibri" panose="020F0502020204030204" pitchFamily="34" charset="0"/>
                <a:cs typeface="Calibri" panose="020F0502020204030204" pitchFamily="34" charset="0"/>
              </a:rPr>
              <a:t>, Digitize, </a:t>
            </a:r>
            <a:r>
              <a:rPr lang="en-IN" sz="2400" dirty="0" err="1">
                <a:latin typeface="Calibri" panose="020F0502020204030204" pitchFamily="34" charset="0"/>
                <a:ea typeface="Calibri" panose="020F0502020204030204" pitchFamily="34" charset="0"/>
                <a:cs typeface="Calibri" panose="020F0502020204030204" pitchFamily="34" charset="0"/>
              </a:rPr>
              <a:t>ConfigurableArchve</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ZeroTolerance</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Forcast</a:t>
            </a:r>
            <a:r>
              <a:rPr lang="en-IN" sz="2400" dirty="0">
                <a:latin typeface="Calibri" panose="020F0502020204030204" pitchFamily="34" charset="0"/>
                <a:ea typeface="Calibri" panose="020F0502020204030204" pitchFamily="34" charset="0"/>
                <a:cs typeface="Calibri" panose="020F0502020204030204" pitchFamily="34" charset="0"/>
              </a:rPr>
              <a:t>, Optimized, </a:t>
            </a:r>
            <a:r>
              <a:rPr lang="en-IN" sz="2400" dirty="0" err="1">
                <a:latin typeface="Calibri" panose="020F0502020204030204" pitchFamily="34" charset="0"/>
                <a:ea typeface="Calibri" panose="020F0502020204030204" pitchFamily="34" charset="0"/>
                <a:cs typeface="Calibri" panose="020F0502020204030204" pitchFamily="34" charset="0"/>
              </a:rPr>
              <a:t>InternetSolution</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CustomizableAbility</a:t>
            </a:r>
            <a:r>
              <a:rPr lang="en-IN" sz="2400" dirty="0">
                <a:latin typeface="Calibri" panose="020F0502020204030204" pitchFamily="34" charset="0"/>
                <a:ea typeface="Calibri" panose="020F0502020204030204" pitchFamily="34" charset="0"/>
                <a:cs typeface="Calibri" panose="020F0502020204030204" pitchFamily="34" charset="0"/>
              </a:rPr>
              <a:t>, 6thGeneration, and </a:t>
            </a:r>
            <a:r>
              <a:rPr lang="en-IN" sz="2400" dirty="0" err="1">
                <a:latin typeface="Calibri" panose="020F0502020204030204" pitchFamily="34" charset="0"/>
                <a:ea typeface="Calibri" panose="020F0502020204030204" pitchFamily="34" charset="0"/>
                <a:cs typeface="Calibri" panose="020F0502020204030204" pitchFamily="34" charset="0"/>
              </a:rPr>
              <a:t>ModularArray</a:t>
            </a:r>
            <a:r>
              <a:rPr lang="en-IN" sz="24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4810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a:xfrm>
            <a:off x="493873" y="416291"/>
            <a:ext cx="11204253" cy="1159866"/>
          </a:xfrm>
        </p:spPr>
        <p:txBody>
          <a:bodyPr>
            <a:normAutofit/>
          </a:bodyPr>
          <a:lstStyle/>
          <a:p>
            <a:pPr algn="ctr"/>
            <a:r>
              <a:rPr lang="en-IN" sz="6600" b="1" dirty="0">
                <a:latin typeface="Calibri" panose="020F0502020204030204" pitchFamily="34" charset="0"/>
                <a:cs typeface="Calibri" panose="020F0502020204030204" pitchFamily="34" charset="0"/>
              </a:rPr>
              <a:t>Recommendations</a:t>
            </a:r>
          </a:p>
        </p:txBody>
      </p:sp>
      <p:sp>
        <p:nvSpPr>
          <p:cNvPr id="4" name="TextBox 3">
            <a:extLst>
              <a:ext uri="{FF2B5EF4-FFF2-40B4-BE49-F238E27FC236}">
                <a16:creationId xmlns:a16="http://schemas.microsoft.com/office/drawing/2014/main" id="{1685F67D-7F38-1BF6-DCE5-C2CB254FAEA5}"/>
              </a:ext>
            </a:extLst>
          </p:cNvPr>
          <p:cNvSpPr txBox="1"/>
          <p:nvPr/>
        </p:nvSpPr>
        <p:spPr>
          <a:xfrm>
            <a:off x="493873" y="1576157"/>
            <a:ext cx="11204253" cy="4893647"/>
          </a:xfrm>
          <a:prstGeom prst="rect">
            <a:avLst/>
          </a:prstGeom>
          <a:noFill/>
        </p:spPr>
        <p:txBody>
          <a:bodyPr wrap="square">
            <a:spAutoFit/>
          </a:bodyPr>
          <a:lstStyle/>
          <a:p>
            <a:pPr marL="342900" indent="-342900">
              <a:buFont typeface="Arial" panose="020B0604020202020204" pitchFamily="34" charset="0"/>
              <a:buChar char="•"/>
            </a:pPr>
            <a:r>
              <a:rPr lang="en-IN" sz="2600" dirty="0">
                <a:latin typeface="Calibri" panose="020F0502020204030204" pitchFamily="34" charset="0"/>
                <a:ea typeface="Calibri" panose="020F0502020204030204" pitchFamily="34" charset="0"/>
                <a:cs typeface="Calibri" panose="020F0502020204030204" pitchFamily="34" charset="0"/>
              </a:rPr>
              <a:t>The resellers or used car dealers should focus on expanding their inventories on used car companies Hillman and MG where both of them have strong resell value with maximum profit. </a:t>
            </a:r>
          </a:p>
          <a:p>
            <a:pPr marL="342900" indent="-342900">
              <a:buFont typeface="Arial" panose="020B0604020202020204" pitchFamily="34" charset="0"/>
              <a:buChar char="•"/>
            </a:pPr>
            <a:r>
              <a:rPr lang="en-IN" sz="2600" dirty="0">
                <a:latin typeface="Calibri" panose="020F0502020204030204" pitchFamily="34" charset="0"/>
                <a:ea typeface="Calibri" panose="020F0502020204030204" pitchFamily="34" charset="0"/>
                <a:cs typeface="Calibri" panose="020F0502020204030204" pitchFamily="34" charset="0"/>
              </a:rPr>
              <a:t>Additionally, used car dealers ought to develop a campaign for selling cars that focuses on the age brackets of 31–40 and 41–50, who are especially inclined to buy used cars. </a:t>
            </a:r>
          </a:p>
          <a:p>
            <a:pPr marL="342900" indent="-342900">
              <a:buFont typeface="Arial" panose="020B0604020202020204" pitchFamily="34" charset="0"/>
              <a:buChar char="•"/>
            </a:pPr>
            <a:r>
              <a:rPr lang="en-IN" sz="2600" dirty="0">
                <a:latin typeface="Calibri" panose="020F0502020204030204" pitchFamily="34" charset="0"/>
                <a:ea typeface="Calibri" panose="020F0502020204030204" pitchFamily="34" charset="0"/>
                <a:cs typeface="Calibri" panose="020F0502020204030204" pitchFamily="34" charset="0"/>
              </a:rPr>
              <a:t>The word cloud we created advises that the reseller should concentrate on restocking or selling the technologically advanced car. </a:t>
            </a:r>
          </a:p>
          <a:p>
            <a:pPr marL="342900" indent="-342900">
              <a:buFont typeface="Arial" panose="020B0604020202020204" pitchFamily="34" charset="0"/>
              <a:buChar char="•"/>
            </a:pPr>
            <a:r>
              <a:rPr lang="en-IN" sz="2600" dirty="0">
                <a:latin typeface="Calibri" panose="020F0502020204030204" pitchFamily="34" charset="0"/>
                <a:ea typeface="Calibri" panose="020F0502020204030204" pitchFamily="34" charset="0"/>
                <a:cs typeface="Calibri" panose="020F0502020204030204" pitchFamily="34" charset="0"/>
              </a:rPr>
              <a:t>However, another strategic choice for used vehicle dealers can be successful if they concentrate on the model that is more popular in their area. For instance, Morgan generates the most money in Sweden, whereas Lotus does so in Canada.</a:t>
            </a:r>
          </a:p>
        </p:txBody>
      </p:sp>
    </p:spTree>
    <p:extLst>
      <p:ext uri="{BB962C8B-B14F-4D97-AF65-F5344CB8AC3E}">
        <p14:creationId xmlns:p14="http://schemas.microsoft.com/office/powerpoint/2010/main" val="136969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29152" y="560679"/>
            <a:ext cx="11214100" cy="1107996"/>
          </a:xfrm>
        </p:spPr>
        <p:txBody>
          <a:bodyPr/>
          <a:lstStyle/>
          <a:p>
            <a:pPr algn="ctr"/>
            <a:r>
              <a:rPr lang="en-US" sz="6600" dirty="0">
                <a:solidFill>
                  <a:schemeClr val="tx1">
                    <a:lumMod val="85000"/>
                    <a:lumOff val="15000"/>
                  </a:schemeClr>
                </a:solidFill>
                <a:latin typeface="Calibri" panose="020F0502020204030204" pitchFamily="34" charset="0"/>
                <a:cs typeface="Calibri" panose="020F0502020204030204" pitchFamily="34" charset="0"/>
              </a:rPr>
              <a:t>References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9152" y="2092036"/>
            <a:ext cx="11533696" cy="3144982"/>
          </a:xfrm>
        </p:spPr>
        <p:txBody>
          <a:bodyPr/>
          <a:lstStyle/>
          <a:p>
            <a:pPr marL="0" indent="0" algn="ctr">
              <a:buNone/>
            </a:pPr>
            <a:r>
              <a:rPr lang="en-CA"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lang="en-CA"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https://www.forbes.com/sites/davekeating/2020/09/29/covid-causing-shift-from-public-transport-to-cars/?sh=671609725aea </a:t>
            </a:r>
            <a:endParaRPr lang="en-CA"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CA" sz="2800" dirty="0">
                <a:solidFill>
                  <a:schemeClr val="tx1"/>
                </a:solidFill>
                <a:latin typeface="Calibri" panose="020F0502020204030204" pitchFamily="34" charset="0"/>
                <a:ea typeface="Calibri" panose="020F0502020204030204" pitchFamily="34" charset="0"/>
                <a:cs typeface="Calibri" panose="020F0502020204030204" pitchFamily="34" charset="0"/>
              </a:rPr>
              <a:t>[2] </a:t>
            </a:r>
            <a:r>
              <a:rPr lang="en-CA" sz="27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https://www.businesswire.com/news/home/20220527005208/en/Global-Used-Car-Market-2022-to-2030---Size-Share-Trends-Analysis-Report---ResearchAndMarkets.com</a:t>
            </a:r>
            <a:endParaRPr lang="en-IN" sz="2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CA" sz="2800" b="1" dirty="0">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CA" sz="2800" b="1" dirty="0">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CA" sz="2800" b="1"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CA" sz="2800" b="1" dirty="0">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108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31812" y="215026"/>
            <a:ext cx="11050588" cy="1262277"/>
          </a:xfrm>
        </p:spPr>
        <p:txBody>
          <a:bodyPr>
            <a:normAutofit/>
          </a:bodyPr>
          <a:lstStyle/>
          <a:p>
            <a:pPr algn="ctr"/>
            <a:r>
              <a:rPr lang="en-US" sz="6600" b="1">
                <a:latin typeface="Calibri" panose="020F0502020204030204" pitchFamily="34" charset="0"/>
                <a:cs typeface="Calibri" panose="020F0502020204030204" pitchFamily="34" charset="0"/>
              </a:rPr>
              <a:t>Contents</a:t>
            </a:r>
            <a:endParaRPr lang="en-US" sz="6600" b="1" dirty="0">
              <a:latin typeface="Calibri" panose="020F0502020204030204" pitchFamily="34" charset="0"/>
              <a:cs typeface="Calibri" panose="020F0502020204030204" pitchFamily="34" charset="0"/>
            </a:endParaRPr>
          </a:p>
        </p:txBody>
      </p:sp>
      <p:graphicFrame>
        <p:nvGraphicFramePr>
          <p:cNvPr id="7" name="Text Placeholder 4">
            <a:extLst>
              <a:ext uri="{FF2B5EF4-FFF2-40B4-BE49-F238E27FC236}">
                <a16:creationId xmlns:a16="http://schemas.microsoft.com/office/drawing/2014/main" id="{5DDAB5F6-6333-2D35-6DDC-7BC81C93BCD4}"/>
              </a:ext>
            </a:extLst>
          </p:cNvPr>
          <p:cNvGraphicFramePr/>
          <p:nvPr/>
        </p:nvGraphicFramePr>
        <p:xfrm>
          <a:off x="531812" y="1911927"/>
          <a:ext cx="11128376" cy="4094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975857" y="1782501"/>
            <a:ext cx="4945598" cy="2149303"/>
          </a:xfrm>
        </p:spPr>
        <p:txBody>
          <a:bodyPr/>
          <a:lstStyle/>
          <a:p>
            <a:r>
              <a:rPr lang="en-US" dirty="0">
                <a:solidFill>
                  <a:schemeClr val="tx1"/>
                </a:solidFill>
              </a:rPr>
              <a:t>Thank You !</a:t>
            </a:r>
            <a:endParaRPr lang="en-GB" dirty="0">
              <a:solidFill>
                <a:schemeClr val="tx1"/>
              </a:solidFill>
            </a:endParaRPr>
          </a:p>
        </p:txBody>
      </p:sp>
      <p:pic>
        <p:nvPicPr>
          <p:cNvPr id="3" name="Graphic 2" descr="Car">
            <a:extLst>
              <a:ext uri="{FF2B5EF4-FFF2-40B4-BE49-F238E27FC236}">
                <a16:creationId xmlns:a16="http://schemas.microsoft.com/office/drawing/2014/main" id="{2876577A-05B7-259B-810D-9B448AD26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14186" y="3429000"/>
            <a:ext cx="4391654" cy="4391654"/>
          </a:xfrm>
          <a:prstGeom prst="rect">
            <a:avLst/>
          </a:prstGeom>
        </p:spPr>
      </p:pic>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2" name="Picture 2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48930" y="640841"/>
            <a:ext cx="6188190" cy="1622321"/>
          </a:xfrm>
        </p:spPr>
        <p:txBody>
          <a:bodyPr vert="horz" lIns="91440" tIns="45720" rIns="91440" bIns="45720" rtlCol="0" anchor="t">
            <a:normAutofit/>
          </a:bodyPr>
          <a:lstStyle/>
          <a:p>
            <a:r>
              <a:rPr lang="en-US" sz="4200" b="0">
                <a:solidFill>
                  <a:srgbClr val="EBEBEB"/>
                </a:solidFill>
              </a:rPr>
              <a:t>Motivation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48930" y="2027097"/>
            <a:ext cx="6926516" cy="4623619"/>
          </a:xfrm>
        </p:spPr>
        <p:txBody>
          <a:bodyPr vert="horz" lIns="91440" tIns="45720" rIns="91440" bIns="45720" rtlCol="0">
            <a:normAutofit/>
          </a:bodyPr>
          <a:lstStyle/>
          <a:p>
            <a:pPr marL="0" indent="0">
              <a:lnSpc>
                <a:spcPct val="90000"/>
              </a:lnSpc>
              <a:spcBef>
                <a:spcPts val="1000"/>
              </a:spcBef>
              <a:spcAft>
                <a:spcPts val="0"/>
              </a:spcAft>
            </a:pPr>
            <a:r>
              <a:rPr lang="en-US" dirty="0">
                <a:solidFill>
                  <a:srgbClr val="FFFFFF"/>
                </a:solidFill>
                <a:effectLst/>
                <a:latin typeface="Times New Roman" panose="02020603050405020304" pitchFamily="18" charset="0"/>
                <a:cs typeface="Times New Roman" panose="02020603050405020304" pitchFamily="18" charset="0"/>
              </a:rPr>
              <a:t>The used car market has witnessed tremendous expansion in the previous few years as the price competitiveness among the new players has been one sparkling point in the automobile sector. The difficulty of customers acquiring new automobiles became one of the reasons for the expanding used cars sales volume, which is matched by the investments made by the industry participants to establish their dealership network in the market. These dealership networks aided in market branding and the viability of used car options.  The global used car market size was assessed at USD 1.57 trillion in 2021 and is predicted to develop at a compound annual growth rate (CAGR) of 6.1% from 2022 to 2030. The used automobile shipment was recorded at 120.3 million units in 2021.</a:t>
            </a:r>
          </a:p>
          <a:p>
            <a:pPr marL="0" indent="0">
              <a:lnSpc>
                <a:spcPct val="90000"/>
              </a:lnSpc>
              <a:spcBef>
                <a:spcPts val="1000"/>
              </a:spcBef>
              <a:spcAft>
                <a:spcPts val="0"/>
              </a:spcAft>
              <a:buNone/>
            </a:pPr>
            <a:r>
              <a:rPr lang="en-US" b="1" dirty="0">
                <a:solidFill>
                  <a:srgbClr val="FFFFFF"/>
                </a:solidFill>
                <a:effectLst/>
                <a:latin typeface="Times New Roman" panose="02020603050405020304" pitchFamily="18" charset="0"/>
                <a:cs typeface="Times New Roman" panose="02020603050405020304" pitchFamily="18" charset="0"/>
              </a:rPr>
              <a:t>Sources : </a:t>
            </a:r>
          </a:p>
          <a:p>
            <a:pPr marL="0" indent="0">
              <a:lnSpc>
                <a:spcPct val="90000"/>
              </a:lnSpc>
              <a:spcBef>
                <a:spcPts val="1000"/>
              </a:spcBef>
              <a:spcAft>
                <a:spcPts val="0"/>
              </a:spcAft>
            </a:pPr>
            <a:r>
              <a:rPr lang="en-US" u="sng" dirty="0">
                <a:solidFill>
                  <a:srgbClr val="FFFFFF"/>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https://www.grandviewresearch.com/industry-analysis/used-car-market</a:t>
            </a:r>
            <a:endParaRPr lang="en-US" u="sng" dirty="0">
              <a:solidFill>
                <a:srgbClr val="FFFFFF"/>
              </a:solidFill>
              <a:effectLst/>
              <a:latin typeface="Times New Roman" panose="02020603050405020304" pitchFamily="18" charset="0"/>
              <a:cs typeface="Times New Roman" panose="02020603050405020304" pitchFamily="18" charset="0"/>
            </a:endParaRPr>
          </a:p>
          <a:p>
            <a:pPr marL="0" indent="0">
              <a:lnSpc>
                <a:spcPct val="90000"/>
              </a:lnSpc>
              <a:spcBef>
                <a:spcPts val="1000"/>
              </a:spcBef>
              <a:spcAft>
                <a:spcPts val="0"/>
              </a:spcAft>
            </a:pPr>
            <a:r>
              <a:rPr lang="en-US" u="sng" dirty="0">
                <a:solidFill>
                  <a:srgbClr val="FFFFFF"/>
                </a:solidFill>
                <a:latin typeface="Times New Roman" panose="02020603050405020304" pitchFamily="18" charset="0"/>
                <a:cs typeface="Times New Roman" panose="02020603050405020304" pitchFamily="18" charset="0"/>
              </a:rPr>
              <a:t> </a:t>
            </a:r>
            <a:r>
              <a:rPr lang="en-US" u="sng" dirty="0">
                <a:solidFill>
                  <a:srgbClr val="FFFFFF"/>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https://www.businesswire.com/news/home/20220527005208/en/Global-Used-Car-Market-2022-to-2030---Size-Share-Trends-Analysis-Report---ResearchAndMarkets.com</a:t>
            </a:r>
            <a:endParaRPr lang="en-US" dirty="0">
              <a:solidFill>
                <a:srgbClr val="FFFFFF"/>
              </a:solidFill>
              <a:effectLst/>
              <a:latin typeface="Times New Roman" panose="02020603050405020304" pitchFamily="18" charset="0"/>
              <a:cs typeface="Times New Roman" panose="02020603050405020304" pitchFamily="18" charset="0"/>
            </a:endParaRPr>
          </a:p>
          <a:p>
            <a:pPr marL="0" indent="0">
              <a:lnSpc>
                <a:spcPct val="90000"/>
              </a:lnSpc>
              <a:spcBef>
                <a:spcPts val="1000"/>
              </a:spcBef>
              <a:spcAft>
                <a:spcPts val="0"/>
              </a:spcAft>
            </a:pPr>
            <a:endParaRPr lang="en-US" dirty="0">
              <a:solidFill>
                <a:srgbClr val="FFFFFF"/>
              </a:solidFill>
              <a:effectLst/>
              <a:latin typeface="+mj-lt"/>
              <a:cs typeface="+mj-cs"/>
            </a:endParaRPr>
          </a:p>
          <a:p>
            <a:pPr marL="0" indent="0">
              <a:lnSpc>
                <a:spcPct val="90000"/>
              </a:lnSpc>
              <a:spcBef>
                <a:spcPts val="1000"/>
              </a:spcBef>
              <a:spcAft>
                <a:spcPts val="0"/>
              </a:spcAft>
            </a:pPr>
            <a:endParaRPr lang="en-US" dirty="0">
              <a:solidFill>
                <a:srgbClr val="FFFFFF"/>
              </a:solidFill>
              <a:latin typeface="+mj-lt"/>
              <a:cs typeface="+mj-cs"/>
            </a:endParaRPr>
          </a:p>
          <a:p>
            <a:pPr marL="0" indent="0">
              <a:lnSpc>
                <a:spcPct val="90000"/>
              </a:lnSpc>
              <a:spcBef>
                <a:spcPts val="1000"/>
              </a:spcBef>
              <a:spcAft>
                <a:spcPts val="0"/>
              </a:spcAft>
            </a:pPr>
            <a:endParaRPr lang="en-US" sz="1200" dirty="0">
              <a:solidFill>
                <a:srgbClr val="FFFFFF"/>
              </a:solidFill>
              <a:effectLst/>
              <a:latin typeface="+mj-lt"/>
              <a:cs typeface="+mj-cs"/>
            </a:endParaRPr>
          </a:p>
        </p:txBody>
      </p:sp>
      <p:sp>
        <p:nvSpPr>
          <p:cNvPr id="3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2" name="Picture 11" descr="Large car car park from above">
            <a:extLst>
              <a:ext uri="{FF2B5EF4-FFF2-40B4-BE49-F238E27FC236}">
                <a16:creationId xmlns:a16="http://schemas.microsoft.com/office/drawing/2014/main" id="{8617BB3B-9261-3CA0-D81B-7E334AA83317}"/>
              </a:ext>
            </a:extLst>
          </p:cNvPr>
          <p:cNvPicPr>
            <a:picLocks noChangeAspect="1"/>
          </p:cNvPicPr>
          <p:nvPr/>
        </p:nvPicPr>
        <p:blipFill rotWithShape="1">
          <a:blip r:embed="rId9"/>
          <a:srcRect l="9865" r="42008"/>
          <a:stretch/>
        </p:blipFill>
        <p:spPr>
          <a:xfrm>
            <a:off x="7999412" y="-11575"/>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C263D6C4-4840-40CC-AC84-17E24B3B7BDE}" type="slidenum">
              <a:rPr lang="en-US" sz="2800">
                <a:solidFill>
                  <a:srgbClr val="FFFFFF"/>
                </a:solidFill>
                <a:latin typeface="+mn-lt"/>
              </a:rPr>
              <a:pPr defTabSz="914400">
                <a:spcAft>
                  <a:spcPts val="600"/>
                </a:spcAft>
              </a:pPr>
              <a:t>3</a:t>
            </a:fld>
            <a:endParaRPr lang="en-US" sz="2800">
              <a:solidFill>
                <a:srgbClr val="FFFFFF"/>
              </a:solidFill>
              <a:latin typeface="+mn-lt"/>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2" name="Picture 2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48930" y="629266"/>
            <a:ext cx="6188190" cy="1622321"/>
          </a:xfrm>
        </p:spPr>
        <p:txBody>
          <a:bodyPr vert="horz" lIns="91440" tIns="45720" rIns="91440" bIns="45720" rtlCol="0" anchor="t">
            <a:normAutofit/>
          </a:bodyPr>
          <a:lstStyle/>
          <a:p>
            <a:r>
              <a:rPr lang="en-US" sz="4200" b="0">
                <a:solidFill>
                  <a:srgbClr val="EBEBEB"/>
                </a:solidFill>
              </a:rPr>
              <a:t>Problem Statement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48930" y="2438400"/>
            <a:ext cx="6188189" cy="3785419"/>
          </a:xfrm>
        </p:spPr>
        <p:txBody>
          <a:bodyPr vert="horz" lIns="91440" tIns="45720" rIns="91440" bIns="45720" rtlCol="0">
            <a:normAutofit/>
          </a:bodyPr>
          <a:lstStyle/>
          <a:p>
            <a:pPr marL="0" indent="0">
              <a:spcBef>
                <a:spcPts val="1000"/>
              </a:spcBef>
              <a:spcAft>
                <a:spcPts val="0"/>
              </a:spcAft>
            </a:pPr>
            <a:r>
              <a:rPr lang="en-US" sz="2000" dirty="0">
                <a:solidFill>
                  <a:srgbClr val="FFFFFF"/>
                </a:solidFill>
                <a:effectLst/>
                <a:latin typeface="Times New Roman" panose="02020603050405020304" pitchFamily="18" charset="0"/>
                <a:cs typeface="Times New Roman" panose="02020603050405020304" pitchFamily="18" charset="0"/>
              </a:rPr>
              <a:t>Our primary target audience is the second-hand car dealers who would profit from our project's EDA. This enables them to accomplish their goal of offering their client the finest deal possible. For this, they need to know the insights into what the car’s likely to resell, which car </a:t>
            </a:r>
            <a:r>
              <a:rPr lang="en-US" sz="2000" dirty="0">
                <a:solidFill>
                  <a:srgbClr val="FFFFFF"/>
                </a:solidFill>
                <a:latin typeface="Times New Roman" panose="02020603050405020304" pitchFamily="18" charset="0"/>
                <a:cs typeface="Times New Roman" panose="02020603050405020304" pitchFamily="18" charset="0"/>
              </a:rPr>
              <a:t>brand</a:t>
            </a:r>
            <a:r>
              <a:rPr lang="en-US" sz="2000" dirty="0">
                <a:solidFill>
                  <a:srgbClr val="FFFFFF"/>
                </a:solidFill>
                <a:effectLst/>
                <a:latin typeface="Times New Roman" panose="02020603050405020304" pitchFamily="18" charset="0"/>
                <a:cs typeface="Times New Roman" panose="02020603050405020304" pitchFamily="18" charset="0"/>
              </a:rPr>
              <a:t> has huge demand and high resell value, and what car specifications a buyer demands the most. This will help the dealer to accomplish their client purchasing goals, expand their business, and have a clear and obvious profit play.</a:t>
            </a:r>
          </a:p>
        </p:txBody>
      </p:sp>
      <p:sp>
        <p:nvSpPr>
          <p:cNvPr id="3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2" name="Picture 11" descr="Cars parked in a line">
            <a:extLst>
              <a:ext uri="{FF2B5EF4-FFF2-40B4-BE49-F238E27FC236}">
                <a16:creationId xmlns:a16="http://schemas.microsoft.com/office/drawing/2014/main" id="{2868F6B8-CECD-7C3B-268E-D0DF4EBA6862}"/>
              </a:ext>
            </a:extLst>
          </p:cNvPr>
          <p:cNvPicPr>
            <a:picLocks noChangeAspect="1"/>
          </p:cNvPicPr>
          <p:nvPr/>
        </p:nvPicPr>
        <p:blipFill rotWithShape="1">
          <a:blip r:embed="rId7"/>
          <a:srcRect l="31683" r="14039"/>
          <a:stretch/>
        </p:blipFill>
        <p:spPr>
          <a:xfrm>
            <a:off x="7956189" y="0"/>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C263D6C4-4840-40CC-AC84-17E24B3B7BDE}" type="slidenum">
              <a:rPr lang="en-US" sz="2800">
                <a:solidFill>
                  <a:srgbClr val="FFFFFF"/>
                </a:solidFill>
                <a:latin typeface="+mn-lt"/>
              </a:rPr>
              <a:pPr defTabSz="914400">
                <a:spcAft>
                  <a:spcPts val="600"/>
                </a:spcAft>
              </a:pPr>
              <a:t>4</a:t>
            </a:fld>
            <a:endParaRPr lang="en-US" sz="2800">
              <a:solidFill>
                <a:srgbClr val="FFFFFF"/>
              </a:solidFill>
              <a:latin typeface="+mn-lt"/>
            </a:endParaRPr>
          </a:p>
        </p:txBody>
      </p:sp>
    </p:spTree>
    <p:extLst>
      <p:ext uri="{BB962C8B-B14F-4D97-AF65-F5344CB8AC3E}">
        <p14:creationId xmlns:p14="http://schemas.microsoft.com/office/powerpoint/2010/main" val="121265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97064" y="80682"/>
            <a:ext cx="11026900" cy="934737"/>
          </a:xfrm>
        </p:spPr>
        <p:txBody>
          <a:bodyPr>
            <a:noAutofit/>
          </a:bodyPr>
          <a:lstStyle/>
          <a:p>
            <a:pPr algn="ctr"/>
            <a:r>
              <a:rPr lang="en-US" sz="6600" b="1" dirty="0">
                <a:latin typeface="Calibri" panose="020F0502020204030204" pitchFamily="34" charset="0"/>
                <a:cs typeface="Calibri" panose="020F0502020204030204" pitchFamily="34" charset="0"/>
              </a:rPr>
              <a:t>Analysis Questions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08454" y="1414729"/>
            <a:ext cx="10099589" cy="5010785"/>
          </a:xfrm>
        </p:spPr>
        <p:txBody>
          <a:bodyPr>
            <a:noAutofit/>
          </a:bodyPr>
          <a:lstStyle/>
          <a:p>
            <a:pPr marL="342900" lvl="0" indent="-342900" algn="just">
              <a:lnSpc>
                <a:spcPct val="107000"/>
              </a:lnSpc>
              <a:spcAft>
                <a:spcPts val="800"/>
              </a:spcAft>
              <a:buFont typeface="+mj-lt"/>
              <a:buAutoNum type="arabicPeriod"/>
            </a:pPr>
            <a:r>
              <a:rPr lang="en-CA"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car brand generates maximum profit when a car is resold?</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CA"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car brand has the highest resell price for used cars?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AutoNum type="arabicPeriod"/>
            </a:pPr>
            <a:r>
              <a:rPr lang="en-US" sz="2400" dirty="0">
                <a:solidFill>
                  <a:schemeClr val="tx1"/>
                </a:solidFill>
                <a:latin typeface="Times New Roman" panose="02020603050405020304" pitchFamily="18" charset="0"/>
                <a:cs typeface="Times New Roman" panose="02020603050405020304" pitchFamily="18" charset="0"/>
              </a:rPr>
              <a:t>Which age group is more inclined towards purchasing used cars?</a:t>
            </a:r>
          </a:p>
          <a:p>
            <a:pPr marL="342900" indent="-342900" algn="just">
              <a:buFont typeface="Arial" panose="020B0604020202020204" pitchFamily="34" charset="0"/>
              <a:buAutoNum type="arabicPeriod"/>
            </a:pPr>
            <a:r>
              <a:rPr lang="en-CA"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is the most profitable brand country-wise (for used cars)?</a:t>
            </a:r>
          </a:p>
          <a:p>
            <a:pPr marL="342900" lvl="0" indent="-342900" algn="just">
              <a:lnSpc>
                <a:spcPct val="107000"/>
              </a:lnSpc>
              <a:spcAft>
                <a:spcPts val="800"/>
              </a:spcAft>
              <a:buFont typeface="+mj-lt"/>
              <a:buAutoNum type="arabicPeriod"/>
            </a:pPr>
            <a:r>
              <a:rPr lang="en-CA"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feature is most preferred by the buyers while buying a used car?</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AutoNum type="arabicPeriod"/>
            </a:pP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277907"/>
            <a:ext cx="11214100" cy="1107996"/>
          </a:xfrm>
        </p:spPr>
        <p:txBody>
          <a:bodyPr/>
          <a:lstStyle/>
          <a:p>
            <a:pPr algn="ctr"/>
            <a:r>
              <a:rPr lang="en-US" sz="6600" dirty="0">
                <a:solidFill>
                  <a:schemeClr val="tx1">
                    <a:lumMod val="85000"/>
                    <a:lumOff val="15000"/>
                  </a:schemeClr>
                </a:solidFill>
                <a:latin typeface="Calibri" panose="020F0502020204030204" pitchFamily="34" charset="0"/>
                <a:cs typeface="Calibri" panose="020F0502020204030204" pitchFamily="34" charset="0"/>
              </a:rPr>
              <a:t>Data Description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924902" y="1531776"/>
            <a:ext cx="7429993" cy="292962"/>
          </a:xfrm>
        </p:spPr>
        <p:txBody>
          <a:bodyPr/>
          <a:lstStyle/>
          <a:p>
            <a:pPr marL="0" indent="0">
              <a:buNone/>
            </a:pPr>
            <a:r>
              <a:rPr lang="en-US" b="1" dirty="0">
                <a:solidFill>
                  <a:schemeClr val="tx1"/>
                </a:solidFill>
                <a:highlight>
                  <a:srgbClr val="000080"/>
                </a:highlight>
              </a:rPr>
              <a:t>Dataset Link</a:t>
            </a:r>
            <a:r>
              <a:rPr lang="en-US" dirty="0">
                <a:solidFill>
                  <a:schemeClr val="tx1"/>
                </a:solidFill>
                <a:highlight>
                  <a:srgbClr val="000080"/>
                </a:highlight>
              </a:rPr>
              <a:t>: </a:t>
            </a:r>
            <a:r>
              <a:rPr lang="en-US" dirty="0">
                <a:solidFill>
                  <a:schemeClr val="tx1"/>
                </a:solidFill>
                <a:highlight>
                  <a:srgbClr val="000080"/>
                </a:highlight>
                <a:hlinkClick r:id="rId2">
                  <a:extLst>
                    <a:ext uri="{A12FA001-AC4F-418D-AE19-62706E023703}">
                      <ahyp:hlinkClr xmlns:ahyp="http://schemas.microsoft.com/office/drawing/2018/hyperlinkcolor" val="tx"/>
                    </a:ext>
                  </a:extLst>
                </a:hlinkClick>
              </a:rPr>
              <a:t>https://data.world/vizwiz/car-sales-mock-data</a:t>
            </a:r>
            <a:endParaRPr lang="en-US" dirty="0">
              <a:solidFill>
                <a:schemeClr val="tx1"/>
              </a:solidFill>
              <a:highlight>
                <a:srgbClr val="000080"/>
              </a:highlight>
            </a:endParaRPr>
          </a:p>
          <a:p>
            <a:pPr marL="0" indent="0">
              <a:buNone/>
            </a:pPr>
            <a:endParaRPr lang="en-US" dirty="0"/>
          </a:p>
          <a:p>
            <a:pPr marL="0" indent="0">
              <a:buNone/>
            </a:pPr>
            <a:endParaRPr lang="en-US" dirty="0"/>
          </a:p>
        </p:txBody>
      </p:sp>
      <p:sp>
        <p:nvSpPr>
          <p:cNvPr id="3" name="Thought Bubble: Cloud 2">
            <a:extLst>
              <a:ext uri="{FF2B5EF4-FFF2-40B4-BE49-F238E27FC236}">
                <a16:creationId xmlns:a16="http://schemas.microsoft.com/office/drawing/2014/main" id="{8545F842-750D-683C-CAFF-49D06F44C18B}"/>
              </a:ext>
            </a:extLst>
          </p:cNvPr>
          <p:cNvSpPr/>
          <p:nvPr/>
        </p:nvSpPr>
        <p:spPr>
          <a:xfrm>
            <a:off x="3729318" y="2117613"/>
            <a:ext cx="3594073" cy="2660575"/>
          </a:xfrm>
          <a:prstGeom prst="cloudCallout">
            <a:avLst>
              <a:gd name="adj1" fmla="val -9053"/>
              <a:gd name="adj2" fmla="val 48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 name="Table 4">
            <a:extLst>
              <a:ext uri="{FF2B5EF4-FFF2-40B4-BE49-F238E27FC236}">
                <a16:creationId xmlns:a16="http://schemas.microsoft.com/office/drawing/2014/main" id="{CE2B685E-5349-D6DF-C612-DE80D43FEA41}"/>
              </a:ext>
            </a:extLst>
          </p:cNvPr>
          <p:cNvGraphicFramePr>
            <a:graphicFrameLocks noGrp="1"/>
          </p:cNvGraphicFramePr>
          <p:nvPr>
            <p:extLst>
              <p:ext uri="{D42A27DB-BD31-4B8C-83A1-F6EECF244321}">
                <p14:modId xmlns:p14="http://schemas.microsoft.com/office/powerpoint/2010/main" val="203985139"/>
              </p:ext>
            </p:extLst>
          </p:nvPr>
        </p:nvGraphicFramePr>
        <p:xfrm>
          <a:off x="289638" y="3427790"/>
          <a:ext cx="2798451" cy="3338463"/>
        </p:xfrm>
        <a:graphic>
          <a:graphicData uri="http://schemas.openxmlformats.org/drawingml/2006/table">
            <a:tbl>
              <a:tblPr firstRow="1" bandRow="1">
                <a:tableStyleId>{5C22544A-7EE6-4342-B048-85BDC9FD1C3A}</a:tableStyleId>
              </a:tblPr>
              <a:tblGrid>
                <a:gridCol w="1477797">
                  <a:extLst>
                    <a:ext uri="{9D8B030D-6E8A-4147-A177-3AD203B41FA5}">
                      <a16:colId xmlns:a16="http://schemas.microsoft.com/office/drawing/2014/main" val="552549080"/>
                    </a:ext>
                  </a:extLst>
                </a:gridCol>
                <a:gridCol w="1320654">
                  <a:extLst>
                    <a:ext uri="{9D8B030D-6E8A-4147-A177-3AD203B41FA5}">
                      <a16:colId xmlns:a16="http://schemas.microsoft.com/office/drawing/2014/main" val="1920649445"/>
                    </a:ext>
                  </a:extLst>
                </a:gridCol>
              </a:tblGrid>
              <a:tr h="319296">
                <a:tc>
                  <a:txBody>
                    <a:bodyPr/>
                    <a:lstStyle/>
                    <a:p>
                      <a:r>
                        <a:rPr lang="en-IN" sz="1400" dirty="0"/>
                        <a:t>Categorical</a:t>
                      </a:r>
                    </a:p>
                  </a:txBody>
                  <a:tcPr/>
                </a:tc>
                <a:tc>
                  <a:txBody>
                    <a:bodyPr/>
                    <a:lstStyle/>
                    <a:p>
                      <a:r>
                        <a:rPr lang="en-IN" sz="1400" dirty="0"/>
                        <a:t>Data types</a:t>
                      </a:r>
                    </a:p>
                  </a:txBody>
                  <a:tcPr/>
                </a:tc>
                <a:extLst>
                  <a:ext uri="{0D108BD9-81ED-4DB2-BD59-A6C34878D82A}">
                    <a16:rowId xmlns:a16="http://schemas.microsoft.com/office/drawing/2014/main" val="4013503343"/>
                  </a:ext>
                </a:extLst>
              </a:tr>
              <a:tr h="335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Make</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160682"/>
                  </a:ext>
                </a:extLst>
              </a:tr>
              <a:tr h="335463">
                <a:tc>
                  <a:txBody>
                    <a:bodyPr/>
                    <a:lstStyle/>
                    <a:p>
                      <a:r>
                        <a:rPr lang="en-IN" sz="1400" dirty="0"/>
                        <a:t>Model</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00757899"/>
                  </a:ext>
                </a:extLst>
              </a:tr>
              <a:tr h="335463">
                <a:tc>
                  <a:txBody>
                    <a:bodyPr/>
                    <a:lstStyle/>
                    <a:p>
                      <a:r>
                        <a:rPr lang="en-IN" sz="1400" dirty="0"/>
                        <a:t>Car Gender</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0352423"/>
                  </a:ext>
                </a:extLst>
              </a:tr>
              <a:tr h="335463">
                <a:tc>
                  <a:txBody>
                    <a:bodyPr/>
                    <a:lstStyle/>
                    <a:p>
                      <a:r>
                        <a:rPr lang="en-IN" sz="1400" dirty="0"/>
                        <a:t>Country </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03383551"/>
                  </a:ext>
                </a:extLst>
              </a:tr>
              <a:tr h="335463">
                <a:tc>
                  <a:txBody>
                    <a:bodyPr/>
                    <a:lstStyle/>
                    <a:p>
                      <a:r>
                        <a:rPr lang="en-IN" sz="1400" dirty="0"/>
                        <a:t>City </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13412719"/>
                  </a:ext>
                </a:extLst>
              </a:tr>
              <a:tr h="335463">
                <a:tc>
                  <a:txBody>
                    <a:bodyPr/>
                    <a:lstStyle/>
                    <a:p>
                      <a:r>
                        <a:rPr lang="en-IN" sz="1400" dirty="0"/>
                        <a:t>Buzzword</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65366182"/>
                  </a:ext>
                </a:extLst>
              </a:tr>
              <a:tr h="335463">
                <a:tc>
                  <a:txBody>
                    <a:bodyPr/>
                    <a:lstStyle/>
                    <a:p>
                      <a:r>
                        <a:rPr lang="en-IN" sz="1400" dirty="0"/>
                        <a:t>Colour</a:t>
                      </a:r>
                    </a:p>
                  </a:txBody>
                  <a:tcPr>
                    <a:lnR w="12700" cap="flat" cmpd="sng" algn="ctr">
                      <a:solidFill>
                        <a:schemeClr val="tx1"/>
                      </a:solidFill>
                      <a:prstDash val="solid"/>
                      <a:round/>
                      <a:headEnd type="none" w="med" len="med"/>
                      <a:tailEnd type="none" w="med" len="med"/>
                    </a:lnR>
                  </a:tcPr>
                </a:tc>
                <a:tc>
                  <a:txBody>
                    <a:bodyPr/>
                    <a:lstStyle/>
                    <a:p>
                      <a:r>
                        <a:rPr lang="en-IN" sz="1400" dirty="0"/>
                        <a:t>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54708365"/>
                  </a:ext>
                </a:extLst>
              </a:tr>
              <a:tr h="335463">
                <a:tc>
                  <a:txBody>
                    <a:bodyPr/>
                    <a:lstStyle/>
                    <a:p>
                      <a:r>
                        <a:rPr lang="en-IN" sz="1400" dirty="0"/>
                        <a:t>New car</a:t>
                      </a:r>
                    </a:p>
                  </a:txBody>
                  <a:tcPr>
                    <a:lnR w="12700" cap="flat" cmpd="sng" algn="ctr">
                      <a:solidFill>
                        <a:schemeClr val="tx1"/>
                      </a:solidFill>
                      <a:prstDash val="solid"/>
                      <a:round/>
                      <a:headEnd type="none" w="med" len="med"/>
                      <a:tailEnd type="none" w="med" len="med"/>
                    </a:lnR>
                  </a:tcPr>
                </a:tc>
                <a:tc>
                  <a:txBody>
                    <a:bodyPr/>
                    <a:lstStyle/>
                    <a:p>
                      <a:r>
                        <a:rPr lang="en-IN" sz="1400" dirty="0"/>
                        <a:t>Bool</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31329443"/>
                  </a:ext>
                </a:extLst>
              </a:tr>
              <a:tr h="335463">
                <a:tc>
                  <a:txBody>
                    <a:bodyPr/>
                    <a:lstStyle/>
                    <a:p>
                      <a:r>
                        <a:rPr lang="en-CA" sz="1400" dirty="0"/>
                        <a:t>Purchase Date</a:t>
                      </a:r>
                      <a:endParaRPr lang="en-IN" sz="1400" dirty="0"/>
                    </a:p>
                  </a:txBody>
                  <a:tcPr>
                    <a:lnR w="12700" cap="flat" cmpd="sng" algn="ctr">
                      <a:solidFill>
                        <a:schemeClr val="tx1"/>
                      </a:solidFill>
                      <a:prstDash val="solid"/>
                      <a:round/>
                      <a:headEnd type="none" w="med" len="med"/>
                      <a:tailEnd type="none" w="med" len="med"/>
                    </a:lnR>
                  </a:tcPr>
                </a:tc>
                <a:tc>
                  <a:txBody>
                    <a:bodyPr/>
                    <a:lstStyle/>
                    <a:p>
                      <a:r>
                        <a:rPr lang="en-CA" sz="1400" dirty="0"/>
                        <a:t>Object</a:t>
                      </a:r>
                      <a:endParaRPr lang="en-IN"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0690288"/>
                  </a:ext>
                </a:extLst>
              </a:tr>
            </a:tbl>
          </a:graphicData>
        </a:graphic>
      </p:graphicFrame>
      <p:graphicFrame>
        <p:nvGraphicFramePr>
          <p:cNvPr id="5" name="Table 4">
            <a:extLst>
              <a:ext uri="{FF2B5EF4-FFF2-40B4-BE49-F238E27FC236}">
                <a16:creationId xmlns:a16="http://schemas.microsoft.com/office/drawing/2014/main" id="{0D4974ED-A393-3760-231B-DE9DA8D945E5}"/>
              </a:ext>
            </a:extLst>
          </p:cNvPr>
          <p:cNvGraphicFramePr>
            <a:graphicFrameLocks noGrp="1"/>
          </p:cNvGraphicFramePr>
          <p:nvPr>
            <p:extLst>
              <p:ext uri="{D42A27DB-BD31-4B8C-83A1-F6EECF244321}">
                <p14:modId xmlns:p14="http://schemas.microsoft.com/office/powerpoint/2010/main" val="4158161565"/>
              </p:ext>
            </p:extLst>
          </p:nvPr>
        </p:nvGraphicFramePr>
        <p:xfrm>
          <a:off x="7904087" y="3478336"/>
          <a:ext cx="3095608" cy="3207539"/>
        </p:xfrm>
        <a:graphic>
          <a:graphicData uri="http://schemas.openxmlformats.org/drawingml/2006/table">
            <a:tbl>
              <a:tblPr firstRow="1" bandRow="1">
                <a:tableStyleId>{5C22544A-7EE6-4342-B048-85BDC9FD1C3A}</a:tableStyleId>
              </a:tblPr>
              <a:tblGrid>
                <a:gridCol w="2078500">
                  <a:extLst>
                    <a:ext uri="{9D8B030D-6E8A-4147-A177-3AD203B41FA5}">
                      <a16:colId xmlns:a16="http://schemas.microsoft.com/office/drawing/2014/main" val="552549080"/>
                    </a:ext>
                  </a:extLst>
                </a:gridCol>
                <a:gridCol w="1017108">
                  <a:extLst>
                    <a:ext uri="{9D8B030D-6E8A-4147-A177-3AD203B41FA5}">
                      <a16:colId xmlns:a16="http://schemas.microsoft.com/office/drawing/2014/main" val="1257198786"/>
                    </a:ext>
                  </a:extLst>
                </a:gridCol>
              </a:tblGrid>
              <a:tr h="562147">
                <a:tc>
                  <a:txBody>
                    <a:bodyPr/>
                    <a:lstStyle/>
                    <a:p>
                      <a:r>
                        <a:rPr lang="en-IN" sz="1400" dirty="0"/>
                        <a:t>Numerical Variables</a:t>
                      </a:r>
                    </a:p>
                  </a:txBody>
                  <a:tcPr/>
                </a:tc>
                <a:tc>
                  <a:txBody>
                    <a:bodyPr/>
                    <a:lstStyle/>
                    <a:p>
                      <a:r>
                        <a:rPr lang="en-IN" sz="1400" dirty="0"/>
                        <a:t>Data types</a:t>
                      </a:r>
                    </a:p>
                  </a:txBody>
                  <a:tcPr/>
                </a:tc>
                <a:extLst>
                  <a:ext uri="{0D108BD9-81ED-4DB2-BD59-A6C34878D82A}">
                    <a16:rowId xmlns:a16="http://schemas.microsoft.com/office/drawing/2014/main" val="4013503343"/>
                  </a:ext>
                </a:extLst>
              </a:tr>
              <a:tr h="330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Buyer age</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int64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160682"/>
                  </a:ext>
                </a:extLst>
              </a:tr>
              <a:tr h="330674">
                <a:tc>
                  <a:txBody>
                    <a:bodyPr/>
                    <a:lstStyle/>
                    <a:p>
                      <a:r>
                        <a:rPr lang="en-IN" sz="1400" dirty="0"/>
                        <a:t>Dealer Latitude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00757899"/>
                  </a:ext>
                </a:extLst>
              </a:tr>
              <a:tr h="330674">
                <a:tc>
                  <a:txBody>
                    <a:bodyPr/>
                    <a:lstStyle/>
                    <a:p>
                      <a:r>
                        <a:rPr lang="en-IN" sz="1400" dirty="0"/>
                        <a:t>Dealer longitude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0352423"/>
                  </a:ext>
                </a:extLst>
              </a:tr>
              <a:tr h="330674">
                <a:tc>
                  <a:txBody>
                    <a:bodyPr/>
                    <a:lstStyle/>
                    <a:p>
                      <a:r>
                        <a:rPr lang="en-IN" sz="1400" dirty="0"/>
                        <a:t>Top speed</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0843047"/>
                  </a:ext>
                </a:extLst>
              </a:tr>
              <a:tr h="330674">
                <a:tc>
                  <a:txBody>
                    <a:bodyPr/>
                    <a:lstStyle/>
                    <a:p>
                      <a:r>
                        <a:rPr lang="en-IN" sz="1400" dirty="0"/>
                        <a:t>0-60 time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03383551"/>
                  </a:ext>
                </a:extLst>
              </a:tr>
              <a:tr h="330674">
                <a:tc>
                  <a:txBody>
                    <a:bodyPr/>
                    <a:lstStyle/>
                    <a:p>
                      <a:r>
                        <a:rPr lang="en-IN" sz="1400" dirty="0"/>
                        <a:t>Discount</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13412719"/>
                  </a:ext>
                </a:extLst>
              </a:tr>
              <a:tr h="330674">
                <a:tc>
                  <a:txBody>
                    <a:bodyPr/>
                    <a:lstStyle/>
                    <a:p>
                      <a:r>
                        <a:rPr lang="en-IN" sz="1400" dirty="0"/>
                        <a:t>Sale price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65366182"/>
                  </a:ext>
                </a:extLst>
              </a:tr>
              <a:tr h="330674">
                <a:tc>
                  <a:txBody>
                    <a:bodyPr/>
                    <a:lstStyle/>
                    <a:p>
                      <a:r>
                        <a:rPr lang="en-IN" sz="1400" dirty="0"/>
                        <a:t>Resale price</a:t>
                      </a:r>
                    </a:p>
                  </a:txBody>
                  <a:tcPr>
                    <a:lnR w="12700" cap="flat" cmpd="sng" algn="ctr">
                      <a:solidFill>
                        <a:schemeClr val="tx1"/>
                      </a:solidFill>
                      <a:prstDash val="solid"/>
                      <a:round/>
                      <a:headEnd type="none" w="med" len="med"/>
                      <a:tailEnd type="none" w="med" len="med"/>
                    </a:lnR>
                  </a:tcPr>
                </a:tc>
                <a:tc>
                  <a:txBody>
                    <a:bodyPr/>
                    <a:lstStyle/>
                    <a:p>
                      <a:r>
                        <a:rPr lang="en-IN" sz="1400" dirty="0"/>
                        <a:t>float64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54708365"/>
                  </a:ext>
                </a:extLst>
              </a:tr>
            </a:tbl>
          </a:graphicData>
        </a:graphic>
      </p:graphicFrame>
      <p:cxnSp>
        <p:nvCxnSpPr>
          <p:cNvPr id="8" name="Straight Connector 7">
            <a:extLst>
              <a:ext uri="{FF2B5EF4-FFF2-40B4-BE49-F238E27FC236}">
                <a16:creationId xmlns:a16="http://schemas.microsoft.com/office/drawing/2014/main" id="{94C1934C-D364-C423-1C11-70A62E05C6DB}"/>
              </a:ext>
            </a:extLst>
          </p:cNvPr>
          <p:cNvCxnSpPr>
            <a:cxnSpLocks/>
            <a:stCxn id="4" idx="3"/>
          </p:cNvCxnSpPr>
          <p:nvPr/>
        </p:nvCxnSpPr>
        <p:spPr>
          <a:xfrm flipV="1">
            <a:off x="3088089" y="4425031"/>
            <a:ext cx="1186601" cy="67199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3B6321E3-60F4-5FF1-E24C-A565CDB2BCA1}"/>
              </a:ext>
            </a:extLst>
          </p:cNvPr>
          <p:cNvCxnSpPr>
            <a:cxnSpLocks/>
          </p:cNvCxnSpPr>
          <p:nvPr/>
        </p:nvCxnSpPr>
        <p:spPr>
          <a:xfrm flipH="1" flipV="1">
            <a:off x="6408135" y="4429957"/>
            <a:ext cx="1495952" cy="568838"/>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615B921F-B37F-3607-A492-9B6DFDA76B26}"/>
              </a:ext>
            </a:extLst>
          </p:cNvPr>
          <p:cNvSpPr txBox="1"/>
          <p:nvPr/>
        </p:nvSpPr>
        <p:spPr>
          <a:xfrm>
            <a:off x="4475433" y="2950737"/>
            <a:ext cx="2261196" cy="954107"/>
          </a:xfrm>
          <a:prstGeom prst="rect">
            <a:avLst/>
          </a:prstGeom>
          <a:noFill/>
        </p:spPr>
        <p:txBody>
          <a:bodyPr wrap="square" rtlCol="0">
            <a:spAutoFit/>
          </a:bodyPr>
          <a:lstStyle/>
          <a:p>
            <a:pPr algn="ctr"/>
            <a:r>
              <a:rPr lang="en-US" sz="2800" b="1" dirty="0">
                <a:solidFill>
                  <a:schemeClr val="bg1"/>
                </a:solidFill>
              </a:rPr>
              <a:t>Automobile World</a:t>
            </a:r>
            <a:endParaRPr lang="en-IN" sz="2800" b="1" dirty="0">
              <a:solidFill>
                <a:schemeClr val="bg1"/>
              </a:solidFill>
            </a:endParaRPr>
          </a:p>
        </p:txBody>
      </p:sp>
    </p:spTree>
    <p:extLst>
      <p:ext uri="{BB962C8B-B14F-4D97-AF65-F5344CB8AC3E}">
        <p14:creationId xmlns:p14="http://schemas.microsoft.com/office/powerpoint/2010/main" val="403161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872012" y="983849"/>
            <a:ext cx="6367006" cy="1096772"/>
          </a:xfrm>
        </p:spPr>
        <p:txBody>
          <a:bodyPr vert="horz" lIns="91440" tIns="45720" rIns="91440" bIns="45720" rtlCol="0" anchor="b">
            <a:normAutofit fontScale="90000"/>
          </a:bodyPr>
          <a:lstStyle/>
          <a:p>
            <a:r>
              <a:rPr lang="en-US" sz="7200" dirty="0">
                <a:solidFill>
                  <a:srgbClr val="EBEBEB"/>
                </a:solidFill>
              </a:rPr>
              <a:t>Data Cleaning</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866660" y="2614021"/>
            <a:ext cx="5996616" cy="3393311"/>
          </a:xfrm>
        </p:spPr>
        <p:txBody>
          <a:bodyPr vert="horz" lIns="91440" tIns="45720" rIns="91440" bIns="45720" rtlCol="0" anchor="t">
            <a:normAutofit/>
          </a:bodyPr>
          <a:lstStyle/>
          <a:p>
            <a:pPr>
              <a:lnSpc>
                <a:spcPct val="90000"/>
              </a:lnSpc>
            </a:pPr>
            <a:r>
              <a:rPr lang="en-US" sz="1600" dirty="0">
                <a:solidFill>
                  <a:schemeClr val="tx2">
                    <a:lumMod val="40000"/>
                    <a:lumOff val="60000"/>
                  </a:schemeClr>
                </a:solidFill>
              </a:rPr>
              <a:t>1.</a:t>
            </a:r>
            <a:r>
              <a:rPr lang="en-US" sz="1600" dirty="0">
                <a:solidFill>
                  <a:schemeClr val="tx2">
                    <a:lumMod val="40000"/>
                    <a:lumOff val="60000"/>
                  </a:schemeClr>
                </a:solidFill>
                <a:effectLst/>
              </a:rPr>
              <a:t> The datatype of </a:t>
            </a:r>
            <a:r>
              <a:rPr lang="en-US" sz="1600" dirty="0" err="1">
                <a:solidFill>
                  <a:schemeClr val="tx2">
                    <a:lumMod val="40000"/>
                    <a:lumOff val="60000"/>
                  </a:schemeClr>
                </a:solidFill>
                <a:effectLst/>
              </a:rPr>
              <a:t>Purchase_Date</a:t>
            </a:r>
            <a:r>
              <a:rPr lang="en-US" sz="1600" dirty="0">
                <a:solidFill>
                  <a:schemeClr val="tx2">
                    <a:lumMod val="40000"/>
                    <a:lumOff val="60000"/>
                  </a:schemeClr>
                </a:solidFill>
                <a:effectLst/>
              </a:rPr>
              <a:t> columns was converted from object to Date Time.</a:t>
            </a:r>
          </a:p>
          <a:p>
            <a:pPr>
              <a:lnSpc>
                <a:spcPct val="90000"/>
              </a:lnSpc>
            </a:pPr>
            <a:r>
              <a:rPr lang="en-US" sz="1600" dirty="0">
                <a:solidFill>
                  <a:schemeClr val="tx2">
                    <a:lumMod val="40000"/>
                    <a:lumOff val="60000"/>
                  </a:schemeClr>
                </a:solidFill>
                <a:effectLst/>
              </a:rPr>
              <a:t>2. There are some columns in our data set that could not be used to gain insight that would be beneficial for automobile dealers so few of the columns were removed from the original data set and a new data set was created the columns that were deleted are as follows:</a:t>
            </a:r>
          </a:p>
          <a:p>
            <a:pPr>
              <a:lnSpc>
                <a:spcPct val="90000"/>
              </a:lnSpc>
            </a:pPr>
            <a:r>
              <a:rPr lang="en-US" sz="1600" dirty="0">
                <a:solidFill>
                  <a:schemeClr val="tx2">
                    <a:lumMod val="40000"/>
                    <a:lumOff val="60000"/>
                  </a:schemeClr>
                </a:solidFill>
                <a:effectLst/>
              </a:rPr>
              <a:t>Car Gender</a:t>
            </a:r>
          </a:p>
          <a:p>
            <a:pPr>
              <a:lnSpc>
                <a:spcPct val="90000"/>
              </a:lnSpc>
            </a:pPr>
            <a:r>
              <a:rPr lang="en-US" sz="1600" dirty="0">
                <a:solidFill>
                  <a:schemeClr val="tx2">
                    <a:lumMod val="40000"/>
                    <a:lumOff val="60000"/>
                  </a:schemeClr>
                </a:solidFill>
                <a:effectLst/>
              </a:rPr>
              <a:t>Nickname</a:t>
            </a:r>
          </a:p>
          <a:p>
            <a:pPr>
              <a:lnSpc>
                <a:spcPct val="90000"/>
              </a:lnSpc>
            </a:pPr>
            <a:endParaRPr lang="en-US" sz="500" dirty="0">
              <a:solidFill>
                <a:schemeClr val="tx2">
                  <a:lumMod val="40000"/>
                  <a:lumOff val="60000"/>
                </a:schemeClr>
              </a:solidFill>
            </a:endParaRPr>
          </a:p>
          <a:p>
            <a:pPr>
              <a:lnSpc>
                <a:spcPct val="90000"/>
              </a:lnSpc>
            </a:pPr>
            <a:endParaRPr lang="en-US" sz="500" dirty="0">
              <a:solidFill>
                <a:schemeClr val="tx2">
                  <a:lumMod val="40000"/>
                  <a:lumOff val="60000"/>
                </a:schemeClr>
              </a:solidFill>
            </a:endParaRPr>
          </a:p>
          <a:p>
            <a:pPr>
              <a:lnSpc>
                <a:spcPct val="90000"/>
              </a:lnSpc>
            </a:pPr>
            <a:endParaRPr lang="en-US" sz="500" dirty="0">
              <a:solidFill>
                <a:schemeClr val="tx2">
                  <a:lumMod val="40000"/>
                  <a:lumOff val="60000"/>
                </a:schemeClr>
              </a:solidFill>
            </a:endParaRPr>
          </a:p>
          <a:p>
            <a:pPr>
              <a:lnSpc>
                <a:spcPct val="90000"/>
              </a:lnSpc>
            </a:pPr>
            <a:endParaRPr lang="en-US" sz="500" dirty="0">
              <a:solidFill>
                <a:schemeClr val="tx2">
                  <a:lumMod val="40000"/>
                  <a:lumOff val="60000"/>
                </a:schemeClr>
              </a:solidFill>
            </a:endParaRPr>
          </a:p>
          <a:p>
            <a:pPr>
              <a:lnSpc>
                <a:spcPct val="90000"/>
              </a:lnSpc>
            </a:pPr>
            <a:endParaRPr lang="en-US" sz="500" dirty="0">
              <a:solidFill>
                <a:schemeClr val="tx2">
                  <a:lumMod val="40000"/>
                  <a:lumOff val="60000"/>
                </a:schemeClr>
              </a:solidFill>
            </a:endParaRPr>
          </a:p>
          <a:p>
            <a:pPr>
              <a:lnSpc>
                <a:spcPct val="90000"/>
              </a:lnSpc>
            </a:pPr>
            <a:endParaRPr lang="en-US" sz="500" dirty="0">
              <a:solidFill>
                <a:schemeClr val="tx2">
                  <a:lumMod val="40000"/>
                  <a:lumOff val="60000"/>
                </a:schemeClr>
              </a:solidFill>
            </a:endParaRPr>
          </a:p>
        </p:txBody>
      </p:sp>
      <p:sp>
        <p:nvSpPr>
          <p:cNvPr id="25"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a:extLst>
              <a:ext uri="{FF2B5EF4-FFF2-40B4-BE49-F238E27FC236}">
                <a16:creationId xmlns:a16="http://schemas.microsoft.com/office/drawing/2014/main" id="{EF05744B-341D-ABD4-D82E-D92FACD8B517}"/>
              </a:ext>
            </a:extLst>
          </p:cNvPr>
          <p:cNvPicPr>
            <a:picLocks noChangeAspect="1"/>
          </p:cNvPicPr>
          <p:nvPr/>
        </p:nvPicPr>
        <p:blipFill rotWithShape="1">
          <a:blip r:embed="rId7"/>
          <a:srcRect l="28370" r="38953"/>
          <a:stretch/>
        </p:blipFill>
        <p:spPr>
          <a:xfrm>
            <a:off x="-66516" y="-2"/>
            <a:ext cx="36044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7" name="Rectangle 26">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0578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82550" y="432486"/>
            <a:ext cx="11026900" cy="934737"/>
          </a:xfrm>
        </p:spPr>
        <p:txBody>
          <a:bodyPr>
            <a:noAutofit/>
          </a:bodyPr>
          <a:lstStyle/>
          <a:p>
            <a:pPr algn="ctr"/>
            <a:r>
              <a:rPr lang="en-IN" sz="6600" b="1" dirty="0">
                <a:latin typeface="Calibri" panose="020F0502020204030204" pitchFamily="34" charset="0"/>
                <a:cs typeface="Calibri" panose="020F0502020204030204" pitchFamily="34" charset="0"/>
              </a:rPr>
              <a:t>Data Transformation</a:t>
            </a:r>
            <a:endParaRPr lang="en-US" sz="6600" b="1" dirty="0">
              <a:latin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08454" y="1414730"/>
            <a:ext cx="10099589" cy="4623214"/>
          </a:xfrm>
        </p:spPr>
        <p:txBody>
          <a:bodyPr>
            <a:noAutofit/>
          </a:bodyPr>
          <a:lstStyle/>
          <a:p>
            <a:pPr marL="342900" lvl="0" indent="-342900">
              <a:lnSpc>
                <a:spcPct val="107000"/>
              </a:lnSpc>
              <a:spcAft>
                <a:spcPts val="800"/>
              </a:spcAft>
              <a:buFont typeface="+mj-lt"/>
              <a:buAutoNum type="arabicPeriod"/>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name of the columns in the original dataset had spaces between them which were replaced by an underscore for ease </a:t>
            </a:r>
            <a:r>
              <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of </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coding.</a:t>
            </a:r>
          </a:p>
          <a:p>
            <a:pPr marL="342900" lvl="0" indent="-342900">
              <a:lnSpc>
                <a:spcPct val="107000"/>
              </a:lnSpc>
              <a:spcAft>
                <a:spcPts val="800"/>
              </a:spcAft>
              <a:buFont typeface="+mj-lt"/>
              <a:buAutoNum type="arabicPeriod"/>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Average Sale and Resell Price was calculated for each maker using a group by and aggregate function and a scatter plot was created with a trend line to observe the relationship between sale and resell price for different car companies.</a:t>
            </a:r>
          </a:p>
          <a:p>
            <a:pPr marL="342900" indent="-342900">
              <a:lnSpc>
                <a:spcPct val="107000"/>
              </a:lnSpc>
              <a:spcAft>
                <a:spcPts val="800"/>
              </a:spcAft>
              <a:buFont typeface="+mj-lt"/>
              <a:buAutoNum type="arabicPeriod"/>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Buyer Age column in the original dataset had discrete values which were converted into bins (continuous) so that the bar chart could be plotted to observe which age group is more inclined towards buying cars.</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pPr marL="342900" indent="-342900">
              <a:buAutoNum type="arabicPeriod"/>
            </a:pP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187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29" name="Freeform: Shape 28">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1" name="Rectangle 30">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33" name="Group 32">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34" name="Picture 33">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7" name="Picture 36">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6" name="TextBox 5">
            <a:extLst>
              <a:ext uri="{FF2B5EF4-FFF2-40B4-BE49-F238E27FC236}">
                <a16:creationId xmlns:a16="http://schemas.microsoft.com/office/drawing/2014/main" id="{EC9C33B6-05AA-C51B-2933-224CB70B5CBB}"/>
              </a:ext>
            </a:extLst>
          </p:cNvPr>
          <p:cNvSpPr txBox="1"/>
          <p:nvPr/>
        </p:nvSpPr>
        <p:spPr>
          <a:xfrm>
            <a:off x="1068388" y="986050"/>
            <a:ext cx="4752399" cy="336726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0" i="0" kern="1200" dirty="0">
                <a:solidFill>
                  <a:srgbClr val="EBEBEB"/>
                </a:solidFill>
                <a:latin typeface="+mj-lt"/>
                <a:ea typeface="+mj-ea"/>
                <a:cs typeface="+mj-cs"/>
              </a:rPr>
              <a:t>Tableau                                                                                                                     Visualizations</a:t>
            </a:r>
          </a:p>
        </p:txBody>
      </p:sp>
      <p:pic>
        <p:nvPicPr>
          <p:cNvPr id="10" name="Graphic 9" descr="Bar chart">
            <a:extLst>
              <a:ext uri="{FF2B5EF4-FFF2-40B4-BE49-F238E27FC236}">
                <a16:creationId xmlns:a16="http://schemas.microsoft.com/office/drawing/2014/main" id="{CB1A1F16-B230-132E-CDDC-2A4376CD90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03354" y="2074882"/>
            <a:ext cx="2936836" cy="2936836"/>
          </a:xfrm>
          <a:prstGeom prst="rect">
            <a:avLst/>
          </a:prstGeom>
          <a:effectLst/>
        </p:spPr>
      </p:pic>
    </p:spTree>
    <p:extLst>
      <p:ext uri="{BB962C8B-B14F-4D97-AF65-F5344CB8AC3E}">
        <p14:creationId xmlns:p14="http://schemas.microsoft.com/office/powerpoint/2010/main" val="5911677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3462</TotalTime>
  <Words>1233</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Lato</vt:lpstr>
      <vt:lpstr>Times New Roman</vt:lpstr>
      <vt:lpstr>Trade Gothic LT Pro</vt:lpstr>
      <vt:lpstr>Wingdings 3</vt:lpstr>
      <vt:lpstr>Ion</vt:lpstr>
      <vt:lpstr>Pre-Owned Cars Visual Analytics</vt:lpstr>
      <vt:lpstr>Contents</vt:lpstr>
      <vt:lpstr>Motivation</vt:lpstr>
      <vt:lpstr>Problem Statement</vt:lpstr>
      <vt:lpstr>Analysis Questions</vt:lpstr>
      <vt:lpstr>Data Description</vt:lpstr>
      <vt:lpstr>Data Cleaning</vt:lpstr>
      <vt:lpstr>Data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 Dashboard</vt:lpstr>
      <vt:lpstr>Conclusion</vt:lpstr>
      <vt:lpstr>Recommendations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World</dc:title>
  <dc:creator>Asbin Ghimire</dc:creator>
  <cp:lastModifiedBy>Alisha Mahajan</cp:lastModifiedBy>
  <cp:revision>84</cp:revision>
  <dcterms:created xsi:type="dcterms:W3CDTF">2022-11-08T22:36:24Z</dcterms:created>
  <dcterms:modified xsi:type="dcterms:W3CDTF">2023-12-25T18:44:28Z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