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x3SMkg3fevV1c8r56Abf/DZ1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Science vs. Big Data vs. Data Analytics [2022 Edition]" id="89" name="Google Shape;89;p1"/>
          <p:cNvPicPr preferRelativeResize="0"/>
          <p:nvPr/>
        </p:nvPicPr>
        <p:blipFill rotWithShape="1">
          <a:blip r:embed="rId3">
            <a:alphaModFix amt="20000"/>
          </a:blip>
          <a:srcRect b="0" l="0" r="0"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249483" y="2518610"/>
            <a:ext cx="9353835" cy="987065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2550" y="69850"/>
            <a:ext cx="1365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i="0" lang="en-US" sz="1800" u="none" cap="none" strike="noStrike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716782" y="167164"/>
            <a:ext cx="272018" cy="272018"/>
          </a:xfrm>
          <a:prstGeom prst="ellipse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788150"/>
            <a:ext cx="12192000" cy="69850"/>
          </a:xfrm>
          <a:prstGeom prst="trapezoid">
            <a:avLst>
              <a:gd fmla="val 141250" name="adj"/>
            </a:avLst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53282" y="2518610"/>
            <a:ext cx="8718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Deep Dive </a:t>
            </a:r>
            <a:r>
              <a:rPr b="1"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on Prevalence of Smoking and Heart Diseases in the US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353282" y="3023004"/>
            <a:ext cx="8718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Identifying focal reasons for heart related issues with big data analysis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353282" y="3963983"/>
            <a:ext cx="1247457" cy="107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Alisha Minj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WG56858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10707117" y="3392336"/>
            <a:ext cx="2291347" cy="2291347"/>
          </a:xfrm>
          <a:prstGeom prst="ellipse">
            <a:avLst/>
          </a:prstGeom>
          <a:solidFill>
            <a:srgbClr val="F1801E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895927" y="832155"/>
            <a:ext cx="2041611" cy="2291347"/>
          </a:xfrm>
          <a:prstGeom prst="ellipse">
            <a:avLst/>
          </a:prstGeom>
          <a:noFill/>
          <a:ln cap="flat" cmpd="sng" w="152400">
            <a:solidFill>
              <a:srgbClr val="F1801E">
                <a:alpha val="2470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2840854" y="2689934"/>
            <a:ext cx="697784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-1" y="0"/>
            <a:ext cx="12192000" cy="4537587"/>
          </a:xfrm>
          <a:prstGeom prst="rect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12837" y="1877962"/>
            <a:ext cx="10766323" cy="46149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45806"/>
            <a:ext cx="1681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BRFSS</a:t>
            </a:r>
            <a:endParaRPr/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i="0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the Big Data Problem in Healthcare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577446" y="3073854"/>
            <a:ext cx="1884211" cy="1922690"/>
          </a:xfrm>
          <a:prstGeom prst="rect">
            <a:avLst/>
          </a:prstGeom>
          <a:solidFill>
            <a:srgbClr val="F7CAAC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Lack of data infrastructure to capture and store large amounts of 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929064" y="3077936"/>
            <a:ext cx="1884212" cy="1922690"/>
          </a:xfrm>
          <a:prstGeom prst="rect">
            <a:avLst/>
          </a:prstGeom>
          <a:solidFill>
            <a:srgbClr val="F7CAAC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Inadequate analytics capabilities to analyze and interpret data.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280683" y="3073855"/>
            <a:ext cx="1884212" cy="1922690"/>
          </a:xfrm>
          <a:prstGeom prst="rect">
            <a:avLst/>
          </a:prstGeom>
          <a:solidFill>
            <a:srgbClr val="F7CAAC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Inability to effectively aggregate data from multiple sources.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632302" y="3073854"/>
            <a:ext cx="1884212" cy="1922690"/>
          </a:xfrm>
          <a:prstGeom prst="rect">
            <a:avLst/>
          </a:prstGeom>
          <a:solidFill>
            <a:srgbClr val="F7CAAC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Ensure data security and Comply with regulations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>
            <p:ph type="title"/>
          </p:nvPr>
        </p:nvSpPr>
        <p:spPr>
          <a:xfrm>
            <a:off x="372364" y="1706429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Behavioral Risk Factor Surveillance System</a:t>
            </a:r>
            <a:br>
              <a:rPr b="1" i="0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line chart&#10;&#10;Description automatically generated" id="119" name="Google Shape;11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223" y="1559404"/>
            <a:ext cx="7998272" cy="3739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2269671" y="5877204"/>
            <a:ext cx="9633858" cy="489858"/>
          </a:xfrm>
          <a:prstGeom prst="rect">
            <a:avLst/>
          </a:prstGeom>
          <a:solidFill>
            <a:srgbClr val="F1801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269671" y="5937467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https://github.com/alishaminj12/Final_Project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523575" y="244929"/>
            <a:ext cx="1489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4658308"/>
            <a:ext cx="12192000" cy="2379306"/>
          </a:xfrm>
          <a:prstGeom prst="rect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27504" y="650572"/>
            <a:ext cx="8566484" cy="487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BFBFB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2550" y="69850"/>
            <a:ext cx="1494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217588" y="1230112"/>
            <a:ext cx="75274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180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1112822" y="3576105"/>
            <a:ext cx="6117999" cy="1056011"/>
            <a:chOff x="1507675" y="2689061"/>
            <a:chExt cx="5493200" cy="386054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1507675" y="2707274"/>
              <a:ext cx="578187" cy="367841"/>
              <a:chOff x="2569604" y="2827405"/>
              <a:chExt cx="624397" cy="397239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2569604" y="2827405"/>
                <a:ext cx="624397" cy="213979"/>
              </a:xfrm>
              <a:custGeom>
                <a:rect b="b" l="l" r="r" t="t"/>
                <a:pathLst>
                  <a:path extrusionOk="0" h="92" w="128">
                    <a:moveTo>
                      <a:pt x="128" y="24"/>
                    </a:moveTo>
                    <a:cubicBezTo>
                      <a:pt x="128" y="18"/>
                      <a:pt x="124" y="14"/>
                      <a:pt x="119" y="1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5" y="0"/>
                      <a:pt x="64" y="0"/>
                    </a:cubicBezTo>
                    <a:cubicBezTo>
                      <a:pt x="63" y="0"/>
                      <a:pt x="62" y="0"/>
                      <a:pt x="61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4"/>
                      <a:pt x="0" y="18"/>
                      <a:pt x="0" y="24"/>
                    </a:cubicBezTo>
                    <a:cubicBezTo>
                      <a:pt x="0" y="30"/>
                      <a:pt x="4" y="34"/>
                      <a:pt x="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83"/>
                      <a:pt x="32" y="92"/>
                      <a:pt x="64" y="92"/>
                    </a:cubicBezTo>
                    <a:cubicBezTo>
                      <a:pt x="96" y="92"/>
                      <a:pt x="108" y="83"/>
                      <a:pt x="108" y="7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9" y="36"/>
                      <a:pt x="119" y="36"/>
                      <a:pt x="119" y="36"/>
                    </a:cubicBezTo>
                    <a:cubicBezTo>
                      <a:pt x="124" y="34"/>
                      <a:pt x="128" y="30"/>
                      <a:pt x="128" y="24"/>
                    </a:cubicBezTo>
                    <a:close/>
                    <a:moveTo>
                      <a:pt x="100" y="72"/>
                    </a:moveTo>
                    <a:cubicBezTo>
                      <a:pt x="100" y="76"/>
                      <a:pt x="88" y="84"/>
                      <a:pt x="64" y="84"/>
                    </a:cubicBezTo>
                    <a:cubicBezTo>
                      <a:pt x="40" y="84"/>
                      <a:pt x="28" y="76"/>
                      <a:pt x="28" y="7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3" y="48"/>
                      <a:pt x="64" y="48"/>
                    </a:cubicBezTo>
                    <a:cubicBezTo>
                      <a:pt x="65" y="48"/>
                      <a:pt x="66" y="48"/>
                      <a:pt x="67" y="48"/>
                    </a:cubicBezTo>
                    <a:cubicBezTo>
                      <a:pt x="100" y="40"/>
                      <a:pt x="100" y="40"/>
                      <a:pt x="100" y="40"/>
                    </a:cubicBezTo>
                    <a:lnTo>
                      <a:pt x="100" y="72"/>
                    </a:lnTo>
                    <a:close/>
                    <a:moveTo>
                      <a:pt x="65" y="40"/>
                    </a:moveTo>
                    <a:cubicBezTo>
                      <a:pt x="65" y="40"/>
                      <a:pt x="64" y="40"/>
                      <a:pt x="64" y="40"/>
                    </a:cubicBezTo>
                    <a:cubicBezTo>
                      <a:pt x="64" y="40"/>
                      <a:pt x="63" y="40"/>
                      <a:pt x="63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9" y="27"/>
                      <a:pt x="8" y="26"/>
                      <a:pt x="8" y="24"/>
                    </a:cubicBezTo>
                    <a:cubicBezTo>
                      <a:pt x="8" y="22"/>
                      <a:pt x="9" y="21"/>
                      <a:pt x="11" y="2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4" y="8"/>
                      <a:pt x="64" y="8"/>
                    </a:cubicBezTo>
                    <a:cubicBezTo>
                      <a:pt x="64" y="8"/>
                      <a:pt x="65" y="8"/>
                      <a:pt x="65" y="8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9" y="21"/>
                      <a:pt x="120" y="22"/>
                      <a:pt x="120" y="24"/>
                    </a:cubicBezTo>
                    <a:cubicBezTo>
                      <a:pt x="120" y="26"/>
                      <a:pt x="119" y="27"/>
                      <a:pt x="117" y="28"/>
                    </a:cubicBezTo>
                    <a:lnTo>
                      <a:pt x="65" y="40"/>
                    </a:lnTo>
                    <a:close/>
                  </a:path>
                </a:pathLst>
              </a:cu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983333" y="2969811"/>
                <a:ext cx="28482" cy="155897"/>
              </a:xfrm>
              <a:custGeom>
                <a:rect b="b" l="l" r="r" t="t"/>
                <a:pathLst>
                  <a:path extrusionOk="0" h="44" w="8">
                    <a:moveTo>
                      <a:pt x="0" y="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8" y="42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969842" y="3139200"/>
                <a:ext cx="56963" cy="85444"/>
              </a:xfrm>
              <a:prstGeom prst="ellipse">
                <a:avLst/>
              </a:pr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4"/>
            <p:cNvSpPr txBox="1"/>
            <p:nvPr/>
          </p:nvSpPr>
          <p:spPr>
            <a:xfrm>
              <a:off x="2468972" y="2689061"/>
              <a:ext cx="4531903" cy="168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prevalence of heart disease</a:t>
              </a:r>
              <a:endParaRPr/>
            </a:p>
          </p:txBody>
        </p:sp>
      </p:grpSp>
      <p:pic>
        <p:nvPicPr>
          <p:cNvPr descr="grayscale photo of person holding cigarette stick" id="137" name="Google Shape;137;p4"/>
          <p:cNvPicPr preferRelativeResize="0"/>
          <p:nvPr/>
        </p:nvPicPr>
        <p:blipFill rotWithShape="1">
          <a:blip r:embed="rId3">
            <a:alphaModFix/>
          </a:blip>
          <a:srcRect b="17892" l="0" r="0" t="2487"/>
          <a:stretch/>
        </p:blipFill>
        <p:spPr>
          <a:xfrm>
            <a:off x="8437150" y="1301889"/>
            <a:ext cx="3499172" cy="41791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38" name="Google Shape;138;p4"/>
          <p:cNvGrpSpPr/>
          <p:nvPr/>
        </p:nvGrpSpPr>
        <p:grpSpPr>
          <a:xfrm>
            <a:off x="1112824" y="2354169"/>
            <a:ext cx="6406765" cy="994799"/>
            <a:chOff x="1507677" y="2707274"/>
            <a:chExt cx="6572745" cy="367841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1507677" y="2707274"/>
              <a:ext cx="660634" cy="367841"/>
              <a:chOff x="2569605" y="2827405"/>
              <a:chExt cx="713433" cy="397239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569605" y="2827405"/>
                <a:ext cx="713433" cy="233510"/>
              </a:xfrm>
              <a:custGeom>
                <a:rect b="b" l="l" r="r" t="t"/>
                <a:pathLst>
                  <a:path extrusionOk="0" h="92" w="128">
                    <a:moveTo>
                      <a:pt x="128" y="24"/>
                    </a:moveTo>
                    <a:cubicBezTo>
                      <a:pt x="128" y="18"/>
                      <a:pt x="124" y="14"/>
                      <a:pt x="119" y="1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5" y="0"/>
                      <a:pt x="64" y="0"/>
                    </a:cubicBezTo>
                    <a:cubicBezTo>
                      <a:pt x="63" y="0"/>
                      <a:pt x="62" y="0"/>
                      <a:pt x="61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4"/>
                      <a:pt x="0" y="18"/>
                      <a:pt x="0" y="24"/>
                    </a:cubicBezTo>
                    <a:cubicBezTo>
                      <a:pt x="0" y="30"/>
                      <a:pt x="4" y="34"/>
                      <a:pt x="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83"/>
                      <a:pt x="32" y="92"/>
                      <a:pt x="64" y="92"/>
                    </a:cubicBezTo>
                    <a:cubicBezTo>
                      <a:pt x="96" y="92"/>
                      <a:pt x="108" y="83"/>
                      <a:pt x="108" y="7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9" y="36"/>
                      <a:pt x="119" y="36"/>
                      <a:pt x="119" y="36"/>
                    </a:cubicBezTo>
                    <a:cubicBezTo>
                      <a:pt x="124" y="34"/>
                      <a:pt x="128" y="30"/>
                      <a:pt x="128" y="24"/>
                    </a:cubicBezTo>
                    <a:close/>
                    <a:moveTo>
                      <a:pt x="100" y="72"/>
                    </a:moveTo>
                    <a:cubicBezTo>
                      <a:pt x="100" y="76"/>
                      <a:pt x="88" y="84"/>
                      <a:pt x="64" y="84"/>
                    </a:cubicBezTo>
                    <a:cubicBezTo>
                      <a:pt x="40" y="84"/>
                      <a:pt x="28" y="76"/>
                      <a:pt x="28" y="7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3" y="48"/>
                      <a:pt x="64" y="48"/>
                    </a:cubicBezTo>
                    <a:cubicBezTo>
                      <a:pt x="65" y="48"/>
                      <a:pt x="66" y="48"/>
                      <a:pt x="67" y="48"/>
                    </a:cubicBezTo>
                    <a:cubicBezTo>
                      <a:pt x="100" y="40"/>
                      <a:pt x="100" y="40"/>
                      <a:pt x="100" y="40"/>
                    </a:cubicBezTo>
                    <a:lnTo>
                      <a:pt x="100" y="72"/>
                    </a:lnTo>
                    <a:close/>
                    <a:moveTo>
                      <a:pt x="65" y="40"/>
                    </a:moveTo>
                    <a:cubicBezTo>
                      <a:pt x="65" y="40"/>
                      <a:pt x="64" y="40"/>
                      <a:pt x="64" y="40"/>
                    </a:cubicBezTo>
                    <a:cubicBezTo>
                      <a:pt x="64" y="40"/>
                      <a:pt x="63" y="40"/>
                      <a:pt x="63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9" y="27"/>
                      <a:pt x="8" y="26"/>
                      <a:pt x="8" y="24"/>
                    </a:cubicBezTo>
                    <a:cubicBezTo>
                      <a:pt x="8" y="22"/>
                      <a:pt x="9" y="21"/>
                      <a:pt x="11" y="2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4" y="8"/>
                      <a:pt x="64" y="8"/>
                    </a:cubicBezTo>
                    <a:cubicBezTo>
                      <a:pt x="64" y="8"/>
                      <a:pt x="65" y="8"/>
                      <a:pt x="65" y="8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9" y="21"/>
                      <a:pt x="120" y="22"/>
                      <a:pt x="120" y="24"/>
                    </a:cubicBezTo>
                    <a:cubicBezTo>
                      <a:pt x="120" y="26"/>
                      <a:pt x="119" y="27"/>
                      <a:pt x="117" y="28"/>
                    </a:cubicBezTo>
                    <a:lnTo>
                      <a:pt x="65" y="40"/>
                    </a:lnTo>
                    <a:close/>
                  </a:path>
                </a:pathLst>
              </a:cu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2983333" y="2969811"/>
                <a:ext cx="28482" cy="155897"/>
              </a:xfrm>
              <a:custGeom>
                <a:rect b="b" l="l" r="r" t="t"/>
                <a:pathLst>
                  <a:path extrusionOk="0" h="44" w="8">
                    <a:moveTo>
                      <a:pt x="0" y="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8" y="42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2969842" y="3139200"/>
                <a:ext cx="56963" cy="85444"/>
              </a:xfrm>
              <a:prstGeom prst="ellipse">
                <a:avLst/>
              </a:prstGeom>
              <a:solidFill>
                <a:srgbClr val="F180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4"/>
            <p:cNvSpPr txBox="1"/>
            <p:nvPr/>
          </p:nvSpPr>
          <p:spPr>
            <a:xfrm>
              <a:off x="2677661" y="2719962"/>
              <a:ext cx="5402761" cy="30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identify habits of patients prone to Smoking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4478694"/>
            <a:ext cx="12192000" cy="2379306"/>
          </a:xfrm>
          <a:prstGeom prst="rect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2550" y="69850"/>
            <a:ext cx="1494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1507677" y="4528548"/>
            <a:ext cx="423364" cy="367841"/>
            <a:chOff x="2569605" y="2827405"/>
            <a:chExt cx="457200" cy="397239"/>
          </a:xfrm>
        </p:grpSpPr>
        <p:sp>
          <p:nvSpPr>
            <p:cNvPr id="152" name="Google Shape;152;p5"/>
            <p:cNvSpPr/>
            <p:nvPr/>
          </p:nvSpPr>
          <p:spPr>
            <a:xfrm>
              <a:off x="2569605" y="2827405"/>
              <a:ext cx="457200" cy="326785"/>
            </a:xfrm>
            <a:custGeom>
              <a:rect b="b" l="l" r="r" t="t"/>
              <a:pathLst>
                <a:path extrusionOk="0" h="92" w="128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rgbClr val="F180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983333" y="2969811"/>
              <a:ext cx="28482" cy="155897"/>
            </a:xfrm>
            <a:custGeom>
              <a:rect b="b" l="l" r="r" t="t"/>
              <a:pathLst>
                <a:path extrusionOk="0" h="44" w="8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180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969842" y="3139200"/>
              <a:ext cx="56963" cy="85444"/>
            </a:xfrm>
            <a:prstGeom prst="ellipse">
              <a:avLst/>
            </a:prstGeom>
            <a:solidFill>
              <a:srgbClr val="F180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729" y="1150374"/>
            <a:ext cx="10481187" cy="4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>
            <p:ph type="title"/>
          </p:nvPr>
        </p:nvSpPr>
        <p:spPr>
          <a:xfrm>
            <a:off x="838200" y="180109"/>
            <a:ext cx="10515600" cy="970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171616"/>
                </a:solidFill>
              </a:rPr>
              <a:t>Ever told you had a heart attack (myocardial infarction)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82550" y="69850"/>
            <a:ext cx="1494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1716782" y="167164"/>
            <a:ext cx="272018" cy="272018"/>
          </a:xfrm>
          <a:prstGeom prst="ellipse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0" y="6788150"/>
            <a:ext cx="12192000" cy="69850"/>
          </a:xfrm>
          <a:prstGeom prst="trapezoid">
            <a:avLst>
              <a:gd fmla="val 141250" name="adj"/>
            </a:avLst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>
            <p:ph idx="2" type="body"/>
          </p:nvPr>
        </p:nvSpPr>
        <p:spPr>
          <a:xfrm>
            <a:off x="839788" y="2057400"/>
            <a:ext cx="3932237" cy="198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Most of the respondents prefer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drinking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New Jersey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has maximum Alcohol intake, smoking and E- cigarettes are also popular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Acceptance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of E- cigarettes 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836613" y="430352"/>
            <a:ext cx="31627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b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836612" y="1019790"/>
            <a:ext cx="3472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Patterns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bar chart&#10;&#10;Description automatically generated" id="167" name="Google Shape;16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012" y="4040356"/>
            <a:ext cx="6172200" cy="1828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9270" y="1172874"/>
            <a:ext cx="5113684" cy="257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82550" y="69850"/>
            <a:ext cx="1494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1716782" y="167164"/>
            <a:ext cx="272018" cy="272018"/>
          </a:xfrm>
          <a:prstGeom prst="ellipse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0" y="6788150"/>
            <a:ext cx="12192000" cy="69850"/>
          </a:xfrm>
          <a:prstGeom prst="trapezoid">
            <a:avLst>
              <a:gd fmla="val 141250" name="adj"/>
            </a:avLst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>
            <p:ph type="title"/>
          </p:nvPr>
        </p:nvSpPr>
        <p:spPr>
          <a:xfrm>
            <a:off x="1091953" y="1113609"/>
            <a:ext cx="3258105" cy="369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Heart Attack Prediction</a:t>
            </a:r>
            <a:endParaRPr/>
          </a:p>
        </p:txBody>
      </p:sp>
      <p:pic>
        <p:nvPicPr>
          <p:cNvPr id="177" name="Google Shape;17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034" y="711200"/>
            <a:ext cx="4506876" cy="3030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>
            <p:ph idx="2" type="body"/>
          </p:nvPr>
        </p:nvSpPr>
        <p:spPr>
          <a:xfrm>
            <a:off x="727272" y="1712852"/>
            <a:ext cx="3932237" cy="177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Ohio, Maine, Washington, Virginia are having more prone heart attacks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Performed logistic Regression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992189" y="609600"/>
            <a:ext cx="3696700" cy="59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01E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180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pic>
        <p:nvPicPr>
          <p:cNvPr descr="Chart, bar chart&#10;&#10;Description automatically generated"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056" y="3553346"/>
            <a:ext cx="9445841" cy="219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3759200" cy="6858000"/>
          </a:xfrm>
          <a:prstGeom prst="rect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86065" y="1953211"/>
            <a:ext cx="2476499" cy="2951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on markdown in </a:t>
            </a:r>
            <a:r>
              <a:rPr b="1" lang="en-US" sz="40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endParaRPr b="1" sz="4000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rPr>
              <a:t>Databricks </a:t>
            </a:r>
            <a:endParaRPr b="1" sz="2400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0718068" y="6321504"/>
            <a:ext cx="1270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XYZ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1716782" y="167164"/>
            <a:ext cx="272018" cy="272018"/>
          </a:xfrm>
          <a:prstGeom prst="ellipse">
            <a:avLst/>
          </a:prstGeom>
          <a:solidFill>
            <a:srgbClr val="F180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-906135" y="-925036"/>
            <a:ext cx="2184400" cy="2184400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889" y="433423"/>
            <a:ext cx="7901863" cy="625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9708445" y="-225776"/>
            <a:ext cx="2573868" cy="2856088"/>
          </a:xfrm>
          <a:prstGeom prst="rect">
            <a:avLst/>
          </a:prstGeom>
          <a:solidFill>
            <a:srgbClr val="F1801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0" y="4057094"/>
            <a:ext cx="9121140" cy="2800905"/>
          </a:xfrm>
          <a:prstGeom prst="rect">
            <a:avLst/>
          </a:prstGeom>
          <a:solidFill>
            <a:srgbClr val="F1801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>
            <p:ph type="title"/>
          </p:nvPr>
        </p:nvSpPr>
        <p:spPr>
          <a:xfrm>
            <a:off x="1370860" y="716571"/>
            <a:ext cx="7844161" cy="1118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01E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F180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0351628" y="6148148"/>
            <a:ext cx="1543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1800">
                <a:solidFill>
                  <a:srgbClr val="F1801E"/>
                </a:solidFill>
                <a:latin typeface="Calibri"/>
                <a:ea typeface="Calibri"/>
                <a:cs typeface="Calibri"/>
                <a:sym typeface="Calibri"/>
              </a:rPr>
              <a:t>BRFSS</a:t>
            </a:r>
            <a:endParaRPr b="1" sz="1800">
              <a:solidFill>
                <a:srgbClr val="F180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1370860" y="1975556"/>
            <a:ext cx="8980768" cy="3984977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429281" y="2354579"/>
            <a:ext cx="827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i="0" lang="en-US" sz="1800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nclude specific question and take of the data </a:t>
            </a:r>
            <a:r>
              <a:rPr lang="en-US" sz="1800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inconsistencies</a:t>
            </a:r>
            <a:r>
              <a:rPr b="0" i="0" lang="en-US" sz="1800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>
              <a:solidFill>
                <a:srgbClr val="3537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53740"/>
              </a:buClr>
              <a:buSzPts val="1800"/>
              <a:buFont typeface="Noto Sans Symbols"/>
              <a:buChar char="❑"/>
            </a:pPr>
            <a:r>
              <a:rPr b="0" i="0" lang="en-US" sz="1800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strategy for data storage and management.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data security and privacy measures to ensure the safety of patient data</a:t>
            </a:r>
            <a:endParaRPr b="0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537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2022-12-06T01:36:54Z</dcterms:created>
  <dc:creator>saketh gangavaram</dc:creator>
</cp:coreProperties>
</file>