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2" r:id="rId2"/>
    <p:sldId id="263" r:id="rId3"/>
    <p:sldId id="268" r:id="rId4"/>
    <p:sldId id="271" r:id="rId5"/>
    <p:sldId id="274" r:id="rId6"/>
    <p:sldId id="275"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52" y="-1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E2E1D-BAFD-4A15-B60D-138912141B53}" type="datetimeFigureOut">
              <a:rPr lang="en-US" smtClean="0"/>
              <a:t>11/18/2024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41693-117F-4C23-B2DF-E3F2097074D7}" type="slidenum">
              <a:rPr lang="en-US" smtClean="0"/>
              <a:t>‹#›</a:t>
            </a:fld>
            <a:endParaRPr lang="en-US"/>
          </a:p>
        </p:txBody>
      </p:sp>
    </p:spTree>
    <p:extLst>
      <p:ext uri="{BB962C8B-B14F-4D97-AF65-F5344CB8AC3E}">
        <p14:creationId xmlns:p14="http://schemas.microsoft.com/office/powerpoint/2010/main" val="395938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41693-117F-4C23-B2DF-E3F2097074D7}" type="slidenum">
              <a:rPr lang="en-US" smtClean="0"/>
              <a:t>2</a:t>
            </a:fld>
            <a:endParaRPr lang="en-US"/>
          </a:p>
        </p:txBody>
      </p:sp>
    </p:spTree>
    <p:extLst>
      <p:ext uri="{BB962C8B-B14F-4D97-AF65-F5344CB8AC3E}">
        <p14:creationId xmlns:p14="http://schemas.microsoft.com/office/powerpoint/2010/main" val="404248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B41693-117F-4C23-B2DF-E3F2097074D7}" type="slidenum">
              <a:rPr lang="en-US" smtClean="0"/>
              <a:t>3</a:t>
            </a:fld>
            <a:endParaRPr lang="en-US"/>
          </a:p>
        </p:txBody>
      </p:sp>
    </p:spTree>
    <p:extLst>
      <p:ext uri="{BB962C8B-B14F-4D97-AF65-F5344CB8AC3E}">
        <p14:creationId xmlns:p14="http://schemas.microsoft.com/office/powerpoint/2010/main" val="164257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400+ Minneapolis Skyline Minnesota Highway Stock Photos, Pictures &amp; Royalty- Free Images - iStock">
            <a:extLst>
              <a:ext uri="{FF2B5EF4-FFF2-40B4-BE49-F238E27FC236}">
                <a16:creationId xmlns:a16="http://schemas.microsoft.com/office/drawing/2014/main" id="{333352C4-02C2-86BF-1FAA-DD02968367D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l="19972" r="23165"/>
          <a:stretch/>
        </p:blipFill>
        <p:spPr bwMode="auto">
          <a:xfrm>
            <a:off x="3212926" y="10"/>
            <a:ext cx="5931074" cy="685799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6497" y="1115219"/>
            <a:ext cx="4129087" cy="2387600"/>
          </a:xfrm>
        </p:spPr>
        <p:txBody>
          <a:bodyPr>
            <a:normAutofit/>
          </a:bodyPr>
          <a:lstStyle/>
          <a:p>
            <a:pPr algn="l"/>
            <a:r>
              <a:rPr lang="en-US" dirty="0">
                <a:solidFill>
                  <a:schemeClr val="bg1"/>
                </a:solidFill>
              </a:rPr>
              <a:t>Minnesota Interstate Traffic Volume</a:t>
            </a:r>
          </a:p>
        </p:txBody>
      </p:sp>
      <p:sp>
        <p:nvSpPr>
          <p:cNvPr id="3" name="Subtitle 2"/>
          <p:cNvSpPr>
            <a:spLocks noGrp="1"/>
          </p:cNvSpPr>
          <p:nvPr>
            <p:ph type="subTitle" idx="1"/>
          </p:nvPr>
        </p:nvSpPr>
        <p:spPr>
          <a:xfrm>
            <a:off x="546497" y="3902075"/>
            <a:ext cx="4129087" cy="1655762"/>
          </a:xfrm>
        </p:spPr>
        <p:txBody>
          <a:bodyPr>
            <a:normAutofit/>
          </a:bodyPr>
          <a:lstStyle/>
          <a:p>
            <a:pPr algn="l"/>
            <a:r>
              <a:rPr lang="en-US" sz="1700">
                <a:solidFill>
                  <a:schemeClr val="bg1"/>
                </a:solidFill>
              </a:rPr>
              <a:t>An In-Depth Analysis of Traffic Patterns</a:t>
            </a:r>
          </a:p>
        </p:txBody>
      </p:sp>
      <p:cxnSp>
        <p:nvCxnSpPr>
          <p:cNvPr id="1035" name="Straight Connector 103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6438" y="3681408"/>
            <a:ext cx="895111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1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ity Traffic Jam at sunset City Traffic Jam at sunset, Beijing, China Traffic congestion  stock pictures, royalty-free photos &amp; images">
            <a:extLst>
              <a:ext uri="{FF2B5EF4-FFF2-40B4-BE49-F238E27FC236}">
                <a16:creationId xmlns:a16="http://schemas.microsoft.com/office/drawing/2014/main" id="{E0CC25DC-9B13-D72C-7920-F6DE3EB7E7B1}"/>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l="11000" r="-1"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650" y="365125"/>
            <a:ext cx="7886700" cy="1325563"/>
          </a:xfrm>
        </p:spPr>
        <p:txBody>
          <a:bodyPr>
            <a:normAutofit fontScale="90000"/>
          </a:bodyPr>
          <a:lstStyle/>
          <a:p>
            <a:r>
              <a:rPr lang="en-US" dirty="0">
                <a:latin typeface="Times New Roman" panose="02020603050405020304" pitchFamily="18" charset="0"/>
                <a:cs typeface="Times New Roman" panose="02020603050405020304" pitchFamily="18" charset="0"/>
              </a:rPr>
              <a:t>The Challenge of Traffic Congestion</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1050" y="2136775"/>
            <a:ext cx="6223000" cy="2886075"/>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Traffic congestion continues to grow with no end in sight. </a:t>
            </a:r>
          </a:p>
          <a:p>
            <a:r>
              <a:rPr lang="en-US" sz="2400" dirty="0">
                <a:solidFill>
                  <a:srgbClr val="FFFFFF"/>
                </a:solidFill>
                <a:latin typeface="Times New Roman" panose="02020603050405020304" pitchFamily="18" charset="0"/>
                <a:cs typeface="Times New Roman" panose="02020603050405020304" pitchFamily="18" charset="0"/>
              </a:rPr>
              <a:t>This analysis seeks to uncover patterns in traffic volume to inform strategies for managing congestion.</a:t>
            </a:r>
          </a:p>
        </p:txBody>
      </p:sp>
    </p:spTree>
    <p:extLst>
      <p:ext uri="{BB962C8B-B14F-4D97-AF65-F5344CB8AC3E}">
        <p14:creationId xmlns:p14="http://schemas.microsoft.com/office/powerpoint/2010/main" val="26587003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FFBBF5-BD80-E56F-95EA-D5C590EECF4F}"/>
              </a:ext>
            </a:extLst>
          </p:cNvPr>
          <p:cNvSpPr/>
          <p:nvPr/>
        </p:nvSpPr>
        <p:spPr>
          <a:xfrm>
            <a:off x="1117600" y="438150"/>
            <a:ext cx="6800850" cy="9794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E3ED510-7D34-248D-B3AE-D2131A089C3A}"/>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 y="0"/>
            <a:ext cx="9143999" cy="6858000"/>
          </a:xfrm>
          <a:prstGeom prst="rect">
            <a:avLst/>
          </a:prstGeom>
        </p:spPr>
      </p:pic>
      <p:sp>
        <p:nvSpPr>
          <p:cNvPr id="2" name="Title 1"/>
          <p:cNvSpPr>
            <a:spLocks noGrp="1"/>
          </p:cNvSpPr>
          <p:nvPr>
            <p:ph type="title"/>
          </p:nvPr>
        </p:nvSpPr>
        <p:spPr>
          <a:xfrm>
            <a:off x="1003300" y="356394"/>
            <a:ext cx="7137400" cy="1143000"/>
          </a:xfrm>
        </p:spPr>
        <p:style>
          <a:lnRef idx="2">
            <a:schemeClr val="dk1">
              <a:shade val="15000"/>
            </a:schemeClr>
          </a:lnRef>
          <a:fillRef idx="1">
            <a:schemeClr val="dk1"/>
          </a:fillRef>
          <a:effectRef idx="0">
            <a:schemeClr val="dk1"/>
          </a:effectRef>
          <a:fontRef idx="minor">
            <a:schemeClr val="lt1"/>
          </a:fontRef>
        </p:style>
        <p:txBody>
          <a:bodyPr>
            <a:normAutofit/>
          </a:bodyPr>
          <a:lstStyle/>
          <a:p>
            <a:pPr marL="0" lvl="0" indent="0" rtl="0">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Analyzing Traffic Patterns</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23" name="Google Shape;205;p22">
            <a:extLst>
              <a:ext uri="{FF2B5EF4-FFF2-40B4-BE49-F238E27FC236}">
                <a16:creationId xmlns:a16="http://schemas.microsoft.com/office/drawing/2014/main" id="{DE84DA6D-757A-A0A6-3A3F-10F948B3F7B2}"/>
              </a:ext>
            </a:extLst>
          </p:cNvPr>
          <p:cNvSpPr/>
          <p:nvPr/>
        </p:nvSpPr>
        <p:spPr>
          <a:xfrm>
            <a:off x="753720" y="2218121"/>
            <a:ext cx="2233492" cy="3158644"/>
          </a:xfrm>
          <a:prstGeom prst="roundRect">
            <a:avLst>
              <a:gd name="adj" fmla="val 10666"/>
            </a:avLst>
          </a:prstGeom>
          <a:solidFill>
            <a:srgbClr val="FFFFFF"/>
          </a:solidFill>
          <a:ln>
            <a:noFill/>
          </a:ln>
          <a:effectLst>
            <a:outerShdw blurRad="300038" dist="123825" dir="5400000" algn="bl" rotWithShape="0">
              <a:srgbClr val="174EA6">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7;p22">
            <a:extLst>
              <a:ext uri="{FF2B5EF4-FFF2-40B4-BE49-F238E27FC236}">
                <a16:creationId xmlns:a16="http://schemas.microsoft.com/office/drawing/2014/main" id="{CECE331B-9A5A-FFC7-546C-D59A846A010C}"/>
              </a:ext>
            </a:extLst>
          </p:cNvPr>
          <p:cNvSpPr txBox="1">
            <a:spLocks/>
          </p:cNvSpPr>
          <p:nvPr/>
        </p:nvSpPr>
        <p:spPr>
          <a:xfrm>
            <a:off x="1009766" y="3899546"/>
            <a:ext cx="1721400" cy="1207500"/>
          </a:xfrm>
          <a:prstGeom prst="rect">
            <a:avLst/>
          </a:prstGeom>
        </p:spPr>
        <p:txBody>
          <a:bodyPr spcFirstLastPara="1" vert="horz" wrap="square" lIns="0" tIns="0" rIns="91425" bIns="0" rtlCol="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15000"/>
              </a:lnSpc>
              <a:spcBef>
                <a:spcPts val="0"/>
              </a:spcBef>
            </a:pPr>
            <a:r>
              <a:rPr lang="en-US" sz="1200" b="1" dirty="0">
                <a:latin typeface="Times New Roman" panose="02020603050405020304" pitchFamily="18" charset="0"/>
                <a:cs typeface="Times New Roman" panose="02020603050405020304" pitchFamily="18" charset="0"/>
              </a:rPr>
              <a:t>Monthly Volumes</a:t>
            </a:r>
          </a:p>
          <a:p>
            <a:pPr>
              <a:lnSpc>
                <a:spcPct val="115000"/>
              </a:lnSpc>
              <a:spcBef>
                <a:spcPts val="1400"/>
              </a:spcBef>
            </a:pPr>
            <a:r>
              <a:rPr lang="en-US" sz="1200" dirty="0">
                <a:latin typeface="Times New Roman" panose="02020603050405020304" pitchFamily="18" charset="0"/>
                <a:ea typeface="Google Sans"/>
                <a:cs typeface="Times New Roman" panose="02020603050405020304" pitchFamily="18" charset="0"/>
                <a:sym typeface="Google Sans"/>
              </a:rPr>
              <a:t>Viewing the monthly traffic patterns allows us to find any potential trends by month.</a:t>
            </a:r>
          </a:p>
          <a:p>
            <a:pPr>
              <a:lnSpc>
                <a:spcPct val="115000"/>
              </a:lnSpc>
              <a:spcBef>
                <a:spcPts val="1400"/>
              </a:spcBef>
              <a:spcAft>
                <a:spcPts val="1400"/>
              </a:spcAft>
            </a:pPr>
            <a:endParaRPr lang="en-US" sz="1200" dirty="0">
              <a:latin typeface="Times New Roman" panose="02020603050405020304" pitchFamily="18" charset="0"/>
              <a:cs typeface="Times New Roman" panose="02020603050405020304" pitchFamily="18" charset="0"/>
            </a:endParaRPr>
          </a:p>
        </p:txBody>
      </p:sp>
      <p:pic>
        <p:nvPicPr>
          <p:cNvPr id="3074" name="Picture 2" descr="Payment date of recurring tax money scheduled on calendar icon, success bill pay day, salary and wage cash agenda, credit or loan payday, financial subscription accountant plan Payment date of recurring tax money scheduled on calendar icon, success bill pay day, salary and wage cash agenda, credit or loan payday, financial subscription accountant plan image Monthly  stock illustrations">
            <a:extLst>
              <a:ext uri="{FF2B5EF4-FFF2-40B4-BE49-F238E27FC236}">
                <a16:creationId xmlns:a16="http://schemas.microsoft.com/office/drawing/2014/main" id="{37F0DBAB-BBD6-73B5-4A62-66918FB9C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80" y="2477303"/>
            <a:ext cx="1830721" cy="1352101"/>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98;p22">
            <a:extLst>
              <a:ext uri="{FF2B5EF4-FFF2-40B4-BE49-F238E27FC236}">
                <a16:creationId xmlns:a16="http://schemas.microsoft.com/office/drawing/2014/main" id="{BE8FC546-B8A6-2218-198D-A52A783C7373}"/>
              </a:ext>
            </a:extLst>
          </p:cNvPr>
          <p:cNvSpPr/>
          <p:nvPr/>
        </p:nvSpPr>
        <p:spPr>
          <a:xfrm>
            <a:off x="3410988" y="2226612"/>
            <a:ext cx="2322024" cy="3158646"/>
          </a:xfrm>
          <a:prstGeom prst="roundRect">
            <a:avLst>
              <a:gd name="adj" fmla="val 10666"/>
            </a:avLst>
          </a:prstGeom>
          <a:solidFill>
            <a:srgbClr val="FFFFFF"/>
          </a:solidFill>
          <a:ln>
            <a:noFill/>
          </a:ln>
          <a:effectLst>
            <a:outerShdw blurRad="300038" dist="123825" dir="5400000" algn="bl" rotWithShape="0">
              <a:srgbClr val="174EA6">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9;p22">
            <a:extLst>
              <a:ext uri="{FF2B5EF4-FFF2-40B4-BE49-F238E27FC236}">
                <a16:creationId xmlns:a16="http://schemas.microsoft.com/office/drawing/2014/main" id="{58D86AB1-8859-51A2-0431-B661C1BA58CA}"/>
              </a:ext>
            </a:extLst>
          </p:cNvPr>
          <p:cNvSpPr txBox="1">
            <a:spLocks/>
          </p:cNvSpPr>
          <p:nvPr/>
        </p:nvSpPr>
        <p:spPr>
          <a:xfrm>
            <a:off x="3603025" y="3796297"/>
            <a:ext cx="1830000" cy="1207500"/>
          </a:xfrm>
          <a:prstGeom prst="rect">
            <a:avLst/>
          </a:prstGeom>
        </p:spPr>
        <p:txBody>
          <a:bodyPr spcFirstLastPara="1" vert="horz" wrap="square" lIns="0" tIns="0" rIns="91425" bIns="0" rtlCol="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1200" b="1" dirty="0">
                <a:latin typeface="Times New Roman" panose="02020603050405020304" pitchFamily="18" charset="0"/>
                <a:cs typeface="Times New Roman" panose="02020603050405020304" pitchFamily="18" charset="0"/>
              </a:rPr>
              <a:t>Weather</a:t>
            </a:r>
          </a:p>
          <a:p>
            <a:pPr>
              <a:lnSpc>
                <a:spcPct val="115000"/>
              </a:lnSpc>
              <a:spcBef>
                <a:spcPts val="1400"/>
              </a:spcBef>
              <a:spcAft>
                <a:spcPts val="1400"/>
              </a:spcAft>
            </a:pPr>
            <a:r>
              <a:rPr lang="en-US" sz="1200" dirty="0">
                <a:latin typeface="Times New Roman" panose="02020603050405020304" pitchFamily="18" charset="0"/>
                <a:ea typeface="Google Sans"/>
                <a:cs typeface="Times New Roman" panose="02020603050405020304" pitchFamily="18" charset="0"/>
                <a:sym typeface="Google Sans"/>
              </a:rPr>
              <a:t>Weather can have an impact on many things, including traffic.</a:t>
            </a:r>
          </a:p>
        </p:txBody>
      </p:sp>
      <p:pic>
        <p:nvPicPr>
          <p:cNvPr id="14" name="Picture 4" descr="3D weather app poster">
            <a:extLst>
              <a:ext uri="{FF2B5EF4-FFF2-40B4-BE49-F238E27FC236}">
                <a16:creationId xmlns:a16="http://schemas.microsoft.com/office/drawing/2014/main" id="{CB962E13-2BFF-995D-8239-D3142E0815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172" y="2309143"/>
            <a:ext cx="1011655" cy="1488300"/>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202;p22">
            <a:extLst>
              <a:ext uri="{FF2B5EF4-FFF2-40B4-BE49-F238E27FC236}">
                <a16:creationId xmlns:a16="http://schemas.microsoft.com/office/drawing/2014/main" id="{A3418C69-6F5C-0A59-6168-1C2CABC70C85}"/>
              </a:ext>
            </a:extLst>
          </p:cNvPr>
          <p:cNvSpPr/>
          <p:nvPr/>
        </p:nvSpPr>
        <p:spPr>
          <a:xfrm>
            <a:off x="6105060" y="2226612"/>
            <a:ext cx="2169742" cy="3074396"/>
          </a:xfrm>
          <a:prstGeom prst="roundRect">
            <a:avLst>
              <a:gd name="adj" fmla="val 10666"/>
            </a:avLst>
          </a:prstGeom>
          <a:solidFill>
            <a:srgbClr val="FFFFFF"/>
          </a:solidFill>
          <a:ln>
            <a:noFill/>
          </a:ln>
          <a:effectLst>
            <a:outerShdw blurRad="300038" dist="123825" dir="5400000" algn="bl" rotWithShape="0">
              <a:srgbClr val="174EA6">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3;p22">
            <a:extLst>
              <a:ext uri="{FF2B5EF4-FFF2-40B4-BE49-F238E27FC236}">
                <a16:creationId xmlns:a16="http://schemas.microsoft.com/office/drawing/2014/main" id="{BF29CF2F-A2F7-5F65-70BA-EF6E967AB204}"/>
              </a:ext>
            </a:extLst>
          </p:cNvPr>
          <p:cNvSpPr txBox="1">
            <a:spLocks/>
          </p:cNvSpPr>
          <p:nvPr/>
        </p:nvSpPr>
        <p:spPr>
          <a:xfrm>
            <a:off x="6293477" y="3797443"/>
            <a:ext cx="1753608" cy="1081434"/>
          </a:xfrm>
          <a:prstGeom prst="rect">
            <a:avLst/>
          </a:prstGeom>
        </p:spPr>
        <p:txBody>
          <a:bodyPr spcFirstLastPara="1" vert="horz" wrap="square" lIns="0" tIns="0" rIns="91425" bIns="0" rtlCol="0"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1200" b="1" dirty="0">
                <a:latin typeface="Times New Roman" panose="02020603050405020304" pitchFamily="18" charset="0"/>
                <a:cs typeface="Times New Roman" panose="02020603050405020304" pitchFamily="18" charset="0"/>
              </a:rPr>
              <a:t>Holiday Travel</a:t>
            </a:r>
          </a:p>
          <a:p>
            <a:pPr>
              <a:lnSpc>
                <a:spcPct val="115000"/>
              </a:lnSpc>
              <a:spcBef>
                <a:spcPts val="1400"/>
              </a:spcBef>
            </a:pPr>
            <a:r>
              <a:rPr lang="en-US" sz="1200" dirty="0">
                <a:latin typeface="Times New Roman" panose="02020603050405020304" pitchFamily="18" charset="0"/>
                <a:ea typeface="Google Sans"/>
                <a:cs typeface="Times New Roman" panose="02020603050405020304" pitchFamily="18" charset="0"/>
                <a:sym typeface="Google Sans"/>
              </a:rPr>
              <a:t>Our roads may see more travelers (including out of state) than expected. </a:t>
            </a:r>
          </a:p>
          <a:p>
            <a:pPr>
              <a:lnSpc>
                <a:spcPct val="115000"/>
              </a:lnSpc>
              <a:spcBef>
                <a:spcPts val="1400"/>
              </a:spcBef>
            </a:pPr>
            <a:endParaRPr lang="en-US" sz="1200" dirty="0">
              <a:latin typeface="Times New Roman" panose="02020603050405020304" pitchFamily="18" charset="0"/>
              <a:ea typeface="Google Sans"/>
              <a:cs typeface="Times New Roman" panose="02020603050405020304" pitchFamily="18" charset="0"/>
              <a:sym typeface="Google Sans"/>
            </a:endParaRPr>
          </a:p>
          <a:p>
            <a:pPr>
              <a:lnSpc>
                <a:spcPct val="130000"/>
              </a:lnSpc>
              <a:spcBef>
                <a:spcPts val="1400"/>
              </a:spcBef>
            </a:pPr>
            <a:endParaRPr lang="en-US" sz="1200" dirty="0">
              <a:latin typeface="Times New Roman" panose="02020603050405020304" pitchFamily="18" charset="0"/>
              <a:cs typeface="Times New Roman" panose="02020603050405020304" pitchFamily="18" charset="0"/>
            </a:endParaRPr>
          </a:p>
        </p:txBody>
      </p:sp>
      <p:pic>
        <p:nvPicPr>
          <p:cNvPr id="17" name="Picture 6" descr="Woman with pink suitcase and passport with boarding pass standing on passengers ladder of airplane opposite sea with palm trees. Tourism concept Woman with pink suitcase and passport with boarding pass standing on passengers ladder of airplane opposite sea with palm trees. Tourism concept holiday travel stock pictures, royalty-free photos &amp; images">
            <a:extLst>
              <a:ext uri="{FF2B5EF4-FFF2-40B4-BE49-F238E27FC236}">
                <a16:creationId xmlns:a16="http://schemas.microsoft.com/office/drawing/2014/main" id="{5F7DEAA3-B17D-364B-A131-587051441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433" y="2319818"/>
            <a:ext cx="1446706" cy="123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74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p:bldP spid="11" grpId="0" animBg="1"/>
      <p:bldP spid="12" grpId="0"/>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rred micro image of a street traffic">
            <a:extLst>
              <a:ext uri="{FF2B5EF4-FFF2-40B4-BE49-F238E27FC236}">
                <a16:creationId xmlns:a16="http://schemas.microsoft.com/office/drawing/2014/main" id="{7BF477DB-07BB-AABC-5F55-DC804E9E7BC0}"/>
              </a:ext>
            </a:extLst>
          </p:cNvPr>
          <p:cNvPicPr>
            <a:picLocks noChangeAspect="1"/>
          </p:cNvPicPr>
          <p:nvPr/>
        </p:nvPicPr>
        <p:blipFill>
          <a:blip r:embed="rId2"/>
          <a:srcRect r="11257" b="1"/>
          <a:stretch/>
        </p:blipFill>
        <p:spPr>
          <a:xfrm>
            <a:off x="-81280" y="-24918"/>
            <a:ext cx="923622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64451" y="791834"/>
            <a:ext cx="3020876" cy="9154947"/>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584" y="0"/>
            <a:ext cx="2132551"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9028" y="21736"/>
            <a:ext cx="2364646"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585" y="5288433"/>
            <a:ext cx="9149779"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5100" y="2905286"/>
            <a:ext cx="3866773" cy="4082144"/>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664E4-428B-34C1-6563-72C81FFC00C9}"/>
              </a:ext>
            </a:extLst>
          </p:cNvPr>
          <p:cNvSpPr>
            <a:spLocks noGrp="1"/>
          </p:cNvSpPr>
          <p:nvPr>
            <p:ph type="title"/>
          </p:nvPr>
        </p:nvSpPr>
        <p:spPr>
          <a:xfrm>
            <a:off x="1166014" y="523016"/>
            <a:ext cx="5657298" cy="560520"/>
          </a:xfrm>
        </p:spPr>
        <p:txBody>
          <a:bodyPr vert="horz" lIns="91440" tIns="45720" rIns="91440" bIns="45720" rtlCol="0" anchor="b">
            <a:noAutofit/>
          </a:bodyPr>
          <a:lstStyle/>
          <a:p>
            <a:pPr algn="l" defTabSz="914400">
              <a:lnSpc>
                <a:spcPct val="90000"/>
              </a:lnSpc>
            </a:pPr>
            <a:r>
              <a:rPr lang="en-US" dirty="0">
                <a:solidFill>
                  <a:srgbClr val="FFFFFF"/>
                </a:solidFill>
                <a:latin typeface="Times New Roman" panose="02020603050405020304" pitchFamily="18" charset="0"/>
                <a:cs typeface="Times New Roman" panose="02020603050405020304" pitchFamily="18" charset="0"/>
              </a:rPr>
              <a:t>Monthly traffic volumes</a:t>
            </a:r>
          </a:p>
        </p:txBody>
      </p:sp>
      <p:sp>
        <p:nvSpPr>
          <p:cNvPr id="16" name="Google Shape;216;p23">
            <a:extLst>
              <a:ext uri="{FF2B5EF4-FFF2-40B4-BE49-F238E27FC236}">
                <a16:creationId xmlns:a16="http://schemas.microsoft.com/office/drawing/2014/main" id="{68558BBF-063E-FFE8-B23D-D97FEEE3A9AD}"/>
              </a:ext>
            </a:extLst>
          </p:cNvPr>
          <p:cNvSpPr txBox="1"/>
          <p:nvPr/>
        </p:nvSpPr>
        <p:spPr>
          <a:xfrm>
            <a:off x="1031559" y="2011079"/>
            <a:ext cx="3048000" cy="798900"/>
          </a:xfrm>
          <a:prstGeom prst="rect">
            <a:avLst/>
          </a:prstGeom>
          <a:noFill/>
          <a:ln>
            <a:noFill/>
          </a:ln>
        </p:spPr>
        <p:txBody>
          <a:bodyPr spcFirstLastPara="1" wrap="square" lIns="0" tIns="182875" rIns="0" bIns="0" anchor="t" anchorCtr="0">
            <a:noAutofit/>
          </a:bodyPr>
          <a:lstStyle/>
          <a:p>
            <a:pPr marL="0" lvl="0" indent="0" algn="l" rtl="0">
              <a:lnSpc>
                <a:spcPct val="115000"/>
              </a:lnSpc>
              <a:spcBef>
                <a:spcPts val="0"/>
              </a:spcBef>
              <a:spcAft>
                <a:spcPts val="0"/>
              </a:spcAft>
              <a:buNone/>
            </a:pPr>
            <a:endParaRPr sz="1500" dirty="0">
              <a:solidFill>
                <a:srgbClr val="202124"/>
              </a:solidFill>
              <a:latin typeface="Google Sans"/>
              <a:ea typeface="Google Sans"/>
              <a:cs typeface="Google Sans"/>
              <a:sym typeface="Google Sans"/>
            </a:endParaRPr>
          </a:p>
        </p:txBody>
      </p:sp>
      <p:pic>
        <p:nvPicPr>
          <p:cNvPr id="25" name="Google Shape;224;p23">
            <a:extLst>
              <a:ext uri="{FF2B5EF4-FFF2-40B4-BE49-F238E27FC236}">
                <a16:creationId xmlns:a16="http://schemas.microsoft.com/office/drawing/2014/main" id="{7B3C78A6-9467-AC53-BFBC-500C5F499467}"/>
              </a:ext>
            </a:extLst>
          </p:cNvPr>
          <p:cNvPicPr preferRelativeResize="0"/>
          <p:nvPr/>
        </p:nvPicPr>
        <p:blipFill>
          <a:blip r:embed="rId3">
            <a:alphaModFix/>
          </a:blip>
          <a:stretch>
            <a:fillRect/>
          </a:stretch>
        </p:blipFill>
        <p:spPr>
          <a:xfrm>
            <a:off x="675617" y="1684803"/>
            <a:ext cx="4481777" cy="3414971"/>
          </a:xfrm>
          <a:prstGeom prst="rect">
            <a:avLst/>
          </a:prstGeom>
          <a:noFill/>
          <a:ln>
            <a:noFill/>
          </a:ln>
          <a:effectLst>
            <a:softEdge rad="0"/>
          </a:effectLst>
        </p:spPr>
      </p:pic>
      <p:sp>
        <p:nvSpPr>
          <p:cNvPr id="30" name="TextBox 29">
            <a:extLst>
              <a:ext uri="{FF2B5EF4-FFF2-40B4-BE49-F238E27FC236}">
                <a16:creationId xmlns:a16="http://schemas.microsoft.com/office/drawing/2014/main" id="{FAD66654-5FF3-C975-A153-6A8E6E2A89D0}"/>
              </a:ext>
            </a:extLst>
          </p:cNvPr>
          <p:cNvSpPr txBox="1"/>
          <p:nvPr/>
        </p:nvSpPr>
        <p:spPr>
          <a:xfrm>
            <a:off x="5469071" y="2757614"/>
            <a:ext cx="2979824" cy="3889398"/>
          </a:xfrm>
          <a:prstGeom prst="rect">
            <a:avLst/>
          </a:prstGeom>
          <a:solidFill>
            <a:schemeClr val="bg1"/>
          </a:solidFill>
        </p:spPr>
        <p:txBody>
          <a:bodyPr wrap="square">
            <a:spAutoFit/>
          </a:bodyPr>
          <a:lstStyle/>
          <a:p>
            <a:pPr marL="285750" lvl="0" indent="-285750" algn="l" rtl="0">
              <a:lnSpc>
                <a:spcPct val="115000"/>
              </a:lnSpc>
              <a:spcBef>
                <a:spcPts val="0"/>
              </a:spcBef>
              <a:spcAft>
                <a:spcPts val="0"/>
              </a:spcAft>
              <a:buFont typeface="Arial" panose="020B0604020202020204" pitchFamily="34" charset="0"/>
              <a:buChar char="•"/>
            </a:pPr>
            <a:r>
              <a:rPr lang="en-US" sz="1800" b="1" dirty="0">
                <a:solidFill>
                  <a:srgbClr val="202124"/>
                </a:solidFill>
                <a:latin typeface="Times New Roman" panose="02020603050405020304" pitchFamily="18" charset="0"/>
                <a:ea typeface="Google Sans"/>
                <a:cs typeface="Times New Roman" panose="02020603050405020304" pitchFamily="18" charset="0"/>
                <a:sym typeface="Google Sans"/>
              </a:rPr>
              <a:t>August - </a:t>
            </a:r>
            <a:r>
              <a:rPr lang="en-US" sz="1800" dirty="0">
                <a:solidFill>
                  <a:srgbClr val="202124"/>
                </a:solidFill>
                <a:latin typeface="Times New Roman" panose="02020603050405020304" pitchFamily="18" charset="0"/>
                <a:ea typeface="Google Sans"/>
                <a:cs typeface="Times New Roman" panose="02020603050405020304" pitchFamily="18" charset="0"/>
                <a:sym typeface="Google Sans"/>
              </a:rPr>
              <a:t>Highest volume, possible end of summer seasonal traffic</a:t>
            </a:r>
          </a:p>
          <a:p>
            <a:pPr marL="285750" indent="-285750">
              <a:lnSpc>
                <a:spcPct val="115000"/>
              </a:lnSpc>
              <a:buFont typeface="Arial" panose="020B0604020202020204" pitchFamily="34" charset="0"/>
              <a:buChar char="•"/>
            </a:pPr>
            <a:r>
              <a:rPr lang="en-US" sz="1800" b="1" dirty="0">
                <a:solidFill>
                  <a:srgbClr val="202124"/>
                </a:solidFill>
                <a:latin typeface="Times New Roman" panose="02020603050405020304" pitchFamily="18" charset="0"/>
                <a:ea typeface="Google Sans"/>
                <a:cs typeface="Times New Roman" panose="02020603050405020304" pitchFamily="18" charset="0"/>
                <a:sym typeface="Google Sans"/>
              </a:rPr>
              <a:t>February - </a:t>
            </a:r>
            <a:r>
              <a:rPr lang="en-US" sz="1800" dirty="0">
                <a:solidFill>
                  <a:srgbClr val="202124"/>
                </a:solidFill>
                <a:latin typeface="Times New Roman" panose="02020603050405020304" pitchFamily="18" charset="0"/>
                <a:ea typeface="Google Sans"/>
                <a:cs typeface="Times New Roman" panose="02020603050405020304" pitchFamily="18" charset="0"/>
                <a:sym typeface="Google Sans"/>
              </a:rPr>
              <a:t>Lowest volume, best possible month for construction changes</a:t>
            </a:r>
          </a:p>
          <a:p>
            <a:pPr marL="285750" indent="-285750">
              <a:lnSpc>
                <a:spcPct val="115000"/>
              </a:lnSpc>
              <a:buFont typeface="Arial" panose="020B0604020202020204" pitchFamily="34" charset="0"/>
              <a:buChar char="•"/>
            </a:pPr>
            <a:r>
              <a:rPr lang="en-US" sz="1800" b="1" dirty="0">
                <a:solidFill>
                  <a:srgbClr val="202124"/>
                </a:solidFill>
                <a:latin typeface="Times New Roman" panose="02020603050405020304" pitchFamily="18" charset="0"/>
                <a:ea typeface="Google Sans"/>
                <a:cs typeface="Times New Roman" panose="02020603050405020304" pitchFamily="18" charset="0"/>
                <a:sym typeface="Google Sans"/>
              </a:rPr>
              <a:t>April - Significant decrease in 2018</a:t>
            </a:r>
            <a:endParaRPr lang="en-US" sz="1800" dirty="0">
              <a:solidFill>
                <a:srgbClr val="202124"/>
              </a:solidFill>
              <a:latin typeface="Times New Roman" panose="02020603050405020304" pitchFamily="18" charset="0"/>
              <a:ea typeface="Google Sans"/>
              <a:cs typeface="Times New Roman" panose="02020603050405020304" pitchFamily="18" charset="0"/>
              <a:sym typeface="Google Sans"/>
            </a:endParaRPr>
          </a:p>
          <a:p>
            <a:pPr marL="285750" indent="-285750">
              <a:lnSpc>
                <a:spcPct val="115000"/>
              </a:lnSpc>
              <a:buFont typeface="Arial" panose="020B0604020202020204" pitchFamily="34" charset="0"/>
              <a:buChar char="•"/>
            </a:pPr>
            <a:r>
              <a:rPr lang="en-US" sz="1800" b="1" dirty="0">
                <a:solidFill>
                  <a:srgbClr val="202124"/>
                </a:solidFill>
                <a:latin typeface="Times New Roman" panose="02020603050405020304" pitchFamily="18" charset="0"/>
                <a:ea typeface="Google Sans"/>
                <a:cs typeface="Times New Roman" panose="02020603050405020304" pitchFamily="18" charset="0"/>
                <a:sym typeface="Google Sans"/>
              </a:rPr>
              <a:t>Fairly consistent/ predictable patterns</a:t>
            </a:r>
            <a:endParaRPr lang="en-US" sz="1800" dirty="0">
              <a:solidFill>
                <a:srgbClr val="202124"/>
              </a:solidFill>
              <a:latin typeface="Times New Roman" panose="02020603050405020304" pitchFamily="18" charset="0"/>
              <a:ea typeface="Google Sans"/>
              <a:cs typeface="Times New Roman" panose="02020603050405020304" pitchFamily="18" charset="0"/>
              <a:sym typeface="Google Sans"/>
            </a:endParaRPr>
          </a:p>
          <a:p>
            <a:pPr marL="285750" lvl="0" indent="-285750" algn="l" rtl="0">
              <a:lnSpc>
                <a:spcPct val="115000"/>
              </a:lnSpc>
              <a:spcBef>
                <a:spcPts val="0"/>
              </a:spcBef>
              <a:spcAft>
                <a:spcPts val="0"/>
              </a:spcAft>
              <a:buFont typeface="Arial" panose="020B0604020202020204" pitchFamily="34" charset="0"/>
              <a:buChar char="•"/>
            </a:pPr>
            <a:endParaRPr lang="en-US" sz="1800" dirty="0">
              <a:solidFill>
                <a:srgbClr val="202124"/>
              </a:solidFill>
              <a:latin typeface="Times New Roman" panose="02020603050405020304" pitchFamily="18" charset="0"/>
              <a:ea typeface="Google Sans"/>
              <a:cs typeface="Times New Roman" panose="02020603050405020304" pitchFamily="18" charset="0"/>
              <a:sym typeface="Google Sans"/>
            </a:endParaRPr>
          </a:p>
        </p:txBody>
      </p:sp>
    </p:spTree>
    <p:extLst>
      <p:ext uri="{BB962C8B-B14F-4D97-AF65-F5344CB8AC3E}">
        <p14:creationId xmlns:p14="http://schemas.microsoft.com/office/powerpoint/2010/main" val="22498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Cars on a road with snow falling&#10;&#10;Description automatically generated">
            <a:extLst>
              <a:ext uri="{FF2B5EF4-FFF2-40B4-BE49-F238E27FC236}">
                <a16:creationId xmlns:a16="http://schemas.microsoft.com/office/drawing/2014/main" id="{4A30ABB9-7FA4-96F9-DD40-011F93A3F344}"/>
              </a:ext>
            </a:extLst>
          </p:cNvPr>
          <p:cNvPicPr>
            <a:picLocks noGrp="1" noChangeAspect="1"/>
          </p:cNvPicPr>
          <p:nvPr>
            <p:ph idx="1"/>
          </p:nvPr>
        </p:nvPicPr>
        <p:blipFill>
          <a:blip r:embed="rId2"/>
          <a:srcRect l="5900" r="8082" b="-2"/>
          <a:stretch/>
        </p:blipFill>
        <p:spPr bwMode="auto">
          <a:xfrm>
            <a:off x="-325160" y="-284480"/>
            <a:ext cx="9850246" cy="7386320"/>
          </a:xfrm>
          <a:prstGeom prst="rect">
            <a:avLst/>
          </a:prstGeom>
          <a:noFill/>
        </p:spPr>
      </p:pic>
      <p:sp>
        <p:nvSpPr>
          <p:cNvPr id="18" name="TextBox 17">
            <a:extLst>
              <a:ext uri="{FF2B5EF4-FFF2-40B4-BE49-F238E27FC236}">
                <a16:creationId xmlns:a16="http://schemas.microsoft.com/office/drawing/2014/main" id="{5841CD2B-057E-8694-79B6-04244BDD5BF0}"/>
              </a:ext>
            </a:extLst>
          </p:cNvPr>
          <p:cNvSpPr txBox="1"/>
          <p:nvPr/>
        </p:nvSpPr>
        <p:spPr>
          <a:xfrm>
            <a:off x="1394520" y="366056"/>
            <a:ext cx="6604939" cy="707886"/>
          </a:xfrm>
          <a:prstGeom prst="rect">
            <a:avLst/>
          </a:prstGeom>
          <a:noFill/>
        </p:spPr>
        <p:txBody>
          <a:bodyPr wrap="square">
            <a:spAutoFit/>
          </a:bodyPr>
          <a:lstStyle/>
          <a:p>
            <a:r>
              <a:rPr lang="en-US" sz="4000" dirty="0">
                <a:solidFill>
                  <a:schemeClr val="bg2"/>
                </a:solidFill>
                <a:latin typeface="Times New Roman" panose="02020603050405020304" pitchFamily="18" charset="0"/>
                <a:cs typeface="Times New Roman" panose="02020603050405020304" pitchFamily="18" charset="0"/>
              </a:rPr>
              <a:t>Weather-Driven Traffic Trends</a:t>
            </a:r>
          </a:p>
        </p:txBody>
      </p:sp>
      <p:sp>
        <p:nvSpPr>
          <p:cNvPr id="20" name="Rectangle 19">
            <a:extLst>
              <a:ext uri="{FF2B5EF4-FFF2-40B4-BE49-F238E27FC236}">
                <a16:creationId xmlns:a16="http://schemas.microsoft.com/office/drawing/2014/main" id="{D64F8F5C-4559-77D3-F62C-CE31D509ACEA}"/>
              </a:ext>
            </a:extLst>
          </p:cNvPr>
          <p:cNvSpPr/>
          <p:nvPr/>
        </p:nvSpPr>
        <p:spPr>
          <a:xfrm>
            <a:off x="1335418" y="4493268"/>
            <a:ext cx="3045809" cy="17130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algn="l" rtl="0">
              <a:lnSpc>
                <a:spcPct val="115000"/>
              </a:lnSpc>
              <a:spcBef>
                <a:spcPts val="0"/>
              </a:spcBef>
              <a:spcAft>
                <a:spcPts val="0"/>
              </a:spcAft>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Clear/cloudy conditions </a:t>
            </a:r>
            <a:r>
              <a:rPr lang="en-US" sz="1600" dirty="0">
                <a:solidFill>
                  <a:srgbClr val="202124"/>
                </a:solidFill>
                <a:latin typeface="Times New Roman" panose="02020603050405020304" pitchFamily="18" charset="0"/>
                <a:ea typeface="Google Sans"/>
                <a:cs typeface="Times New Roman" panose="02020603050405020304" pitchFamily="18" charset="0"/>
                <a:sym typeface="Google Sans"/>
              </a:rPr>
              <a:t>result in the highest traffic volume. </a:t>
            </a:r>
          </a:p>
          <a:p>
            <a:pPr marL="285750" indent="-285750">
              <a:lnSpc>
                <a:spcPct val="115000"/>
              </a:lnSpc>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Low-visibility conditions</a:t>
            </a:r>
            <a:r>
              <a:rPr lang="en-US" sz="1600" dirty="0">
                <a:solidFill>
                  <a:srgbClr val="202124"/>
                </a:solidFill>
                <a:latin typeface="Times New Roman" panose="02020603050405020304" pitchFamily="18" charset="0"/>
                <a:ea typeface="Google Sans"/>
                <a:cs typeface="Times New Roman" panose="02020603050405020304" pitchFamily="18" charset="0"/>
                <a:sym typeface="Google Sans"/>
              </a:rPr>
              <a:t> result in the lowest traffic volume.</a:t>
            </a:r>
          </a:p>
          <a:p>
            <a:pPr marL="0" lvl="0" indent="0" algn="l" rtl="0">
              <a:lnSpc>
                <a:spcPct val="115000"/>
              </a:lnSpc>
              <a:spcBef>
                <a:spcPts val="0"/>
              </a:spcBef>
              <a:spcAft>
                <a:spcPts val="0"/>
              </a:spcAft>
              <a:buNone/>
            </a:pPr>
            <a:endParaRPr lang="en-US" sz="1600" dirty="0">
              <a:solidFill>
                <a:srgbClr val="202124"/>
              </a:solidFill>
              <a:latin typeface="Google Sans"/>
              <a:ea typeface="Google Sans"/>
              <a:cs typeface="Google Sans"/>
              <a:sym typeface="Google Sans"/>
            </a:endParaRPr>
          </a:p>
        </p:txBody>
      </p:sp>
      <p:sp>
        <p:nvSpPr>
          <p:cNvPr id="21" name="Rectangle 20">
            <a:extLst>
              <a:ext uri="{FF2B5EF4-FFF2-40B4-BE49-F238E27FC236}">
                <a16:creationId xmlns:a16="http://schemas.microsoft.com/office/drawing/2014/main" id="{0FB5D8A3-88EA-0205-7F1F-F1840B8B96CE}"/>
              </a:ext>
            </a:extLst>
          </p:cNvPr>
          <p:cNvSpPr/>
          <p:nvPr/>
        </p:nvSpPr>
        <p:spPr>
          <a:xfrm>
            <a:off x="4723838" y="4493268"/>
            <a:ext cx="3275621" cy="17130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Precipitation </a:t>
            </a:r>
            <a:r>
              <a:rPr lang="en-US" sz="1600" dirty="0">
                <a:solidFill>
                  <a:srgbClr val="202124"/>
                </a:solidFill>
                <a:latin typeface="Times New Roman" panose="02020603050405020304" pitchFamily="18" charset="0"/>
                <a:ea typeface="Google Sans"/>
                <a:cs typeface="Times New Roman" panose="02020603050405020304" pitchFamily="18" charset="0"/>
                <a:sym typeface="Google Sans"/>
              </a:rPr>
              <a:t>has a significant impact on traffic volume, though a surprising number of motorists continue to drive in rain.</a:t>
            </a:r>
          </a:p>
          <a:p>
            <a:pPr marL="285750" indent="-285750">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What can we do to alleviate traffic issues on rainy days?</a:t>
            </a:r>
            <a:endParaRPr lang="en-US" sz="1600" dirty="0">
              <a:solidFill>
                <a:srgbClr val="202124"/>
              </a:solidFill>
              <a:latin typeface="Times New Roman" panose="02020603050405020304" pitchFamily="18" charset="0"/>
              <a:ea typeface="Google Sans"/>
              <a:cs typeface="Times New Roman" panose="02020603050405020304" pitchFamily="18" charset="0"/>
              <a:sym typeface="Google Sans"/>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7EA126B7-CF69-5727-0857-C9459F5C74FA}"/>
              </a:ext>
            </a:extLst>
          </p:cNvPr>
          <p:cNvPicPr>
            <a:picLocks noChangeAspect="1"/>
          </p:cNvPicPr>
          <p:nvPr/>
        </p:nvPicPr>
        <p:blipFill>
          <a:blip r:embed="rId3"/>
          <a:stretch>
            <a:fillRect/>
          </a:stretch>
        </p:blipFill>
        <p:spPr>
          <a:xfrm>
            <a:off x="629920" y="1290929"/>
            <a:ext cx="7914640" cy="2847827"/>
          </a:xfrm>
          <a:prstGeom prst="rect">
            <a:avLst/>
          </a:prstGeom>
        </p:spPr>
      </p:pic>
    </p:spTree>
    <p:extLst>
      <p:ext uri="{BB962C8B-B14F-4D97-AF65-F5344CB8AC3E}">
        <p14:creationId xmlns:p14="http://schemas.microsoft.com/office/powerpoint/2010/main" val="24015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lorful fabric hammock with wooden support assembled in the white sand">
            <a:extLst>
              <a:ext uri="{FF2B5EF4-FFF2-40B4-BE49-F238E27FC236}">
                <a16:creationId xmlns:a16="http://schemas.microsoft.com/office/drawing/2014/main" id="{DF8FEEC6-6A0E-26DA-EA13-2ACC2F421C53}"/>
              </a:ext>
            </a:extLst>
          </p:cNvPr>
          <p:cNvPicPr>
            <a:picLocks noChangeAspect="1"/>
          </p:cNvPicPr>
          <p:nvPr/>
        </p:nvPicPr>
        <p:blipFill>
          <a:blip r:embed="rId2"/>
          <a:srcRect l="11380" r="-1" b="-1"/>
          <a:stretch/>
        </p:blipFill>
        <p:spPr>
          <a:xfrm>
            <a:off x="-7794" y="0"/>
            <a:ext cx="9233074"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405A710-50EA-610D-CAA2-E41370F5EEC5}"/>
              </a:ext>
            </a:extLst>
          </p:cNvPr>
          <p:cNvSpPr>
            <a:spLocks noGrp="1"/>
          </p:cNvSpPr>
          <p:nvPr>
            <p:ph type="title"/>
          </p:nvPr>
        </p:nvSpPr>
        <p:spPr>
          <a:xfrm>
            <a:off x="1519614" y="423446"/>
            <a:ext cx="5103436" cy="967028"/>
          </a:xfrm>
        </p:spPr>
        <p:txBody>
          <a:bodyPr vert="horz" lIns="91440" tIns="45720" rIns="91440" bIns="45720" rtlCol="0" anchor="b">
            <a:noAutofit/>
          </a:bodyPr>
          <a:lstStyle/>
          <a:p>
            <a:pPr algn="l" defTabSz="914400">
              <a:lnSpc>
                <a:spcPct val="90000"/>
              </a:lnSpc>
            </a:pPr>
            <a:r>
              <a:rPr lang="en-US" sz="4000" dirty="0">
                <a:latin typeface="Times New Roman" panose="02020603050405020304" pitchFamily="18" charset="0"/>
                <a:cs typeface="Times New Roman" panose="02020603050405020304" pitchFamily="18" charset="0"/>
              </a:rPr>
              <a:t>Holiday Travel Trends</a:t>
            </a: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33199D-CB92-18AB-D7B4-99A110D43EC1}"/>
              </a:ext>
            </a:extLst>
          </p:cNvPr>
          <p:cNvSpPr/>
          <p:nvPr/>
        </p:nvSpPr>
        <p:spPr>
          <a:xfrm>
            <a:off x="5874843" y="3598606"/>
            <a:ext cx="2866034" cy="284152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January - </a:t>
            </a:r>
            <a:r>
              <a:rPr lang="en-US" sz="1600" dirty="0">
                <a:solidFill>
                  <a:srgbClr val="202124"/>
                </a:solidFill>
                <a:latin typeface="Times New Roman" panose="02020603050405020304" pitchFamily="18" charset="0"/>
                <a:ea typeface="Google Sans"/>
                <a:cs typeface="Times New Roman" panose="02020603050405020304" pitchFamily="18" charset="0"/>
                <a:sym typeface="Google Sans"/>
              </a:rPr>
              <a:t>High traffic on New Years and Martin Luther King Jr. Day contribute to most of January’s total.</a:t>
            </a:r>
          </a:p>
          <a:p>
            <a:pPr marL="285750" indent="-285750">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August - </a:t>
            </a:r>
            <a:r>
              <a:rPr lang="en-US" sz="1600" dirty="0">
                <a:solidFill>
                  <a:srgbClr val="202124"/>
                </a:solidFill>
                <a:latin typeface="Times New Roman" panose="02020603050405020304" pitchFamily="18" charset="0"/>
                <a:ea typeface="Google Sans"/>
                <a:cs typeface="Times New Roman" panose="02020603050405020304" pitchFamily="18" charset="0"/>
                <a:sym typeface="Google Sans"/>
              </a:rPr>
              <a:t>State fair starting in August </a:t>
            </a:r>
          </a:p>
          <a:p>
            <a:pPr marL="285750" indent="-285750">
              <a:buFont typeface="Arial" panose="020B0604020202020204" pitchFamily="34" charset="0"/>
              <a:buChar char="•"/>
            </a:pPr>
            <a:r>
              <a:rPr lang="en-US" sz="1600" b="1" dirty="0">
                <a:solidFill>
                  <a:srgbClr val="202124"/>
                </a:solidFill>
                <a:latin typeface="Times New Roman" panose="02020603050405020304" pitchFamily="18" charset="0"/>
                <a:ea typeface="Google Sans"/>
                <a:cs typeface="Times New Roman" panose="02020603050405020304" pitchFamily="18" charset="0"/>
                <a:sym typeface="Google Sans"/>
              </a:rPr>
              <a:t>Most holidays have little impact on total traffic volume.</a:t>
            </a:r>
            <a:endParaRPr lang="en-US" sz="1600" dirty="0">
              <a:solidFill>
                <a:srgbClr val="202124"/>
              </a:solidFill>
              <a:latin typeface="Times New Roman" panose="02020603050405020304" pitchFamily="18" charset="0"/>
              <a:ea typeface="Google Sans"/>
              <a:cs typeface="Times New Roman" panose="02020603050405020304" pitchFamily="18" charset="0"/>
              <a:sym typeface="Google Sans"/>
            </a:endParaRPr>
          </a:p>
          <a:p>
            <a:pPr algn="ctr"/>
            <a:endParaRPr lang="en-US"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C8B6092A-1D01-41FA-F135-0971B8BACC7F}"/>
              </a:ext>
            </a:extLst>
          </p:cNvPr>
          <p:cNvPicPr>
            <a:picLocks noChangeAspect="1"/>
          </p:cNvPicPr>
          <p:nvPr/>
        </p:nvPicPr>
        <p:blipFill>
          <a:blip r:embed="rId3"/>
          <a:stretch>
            <a:fillRect/>
          </a:stretch>
        </p:blipFill>
        <p:spPr>
          <a:xfrm>
            <a:off x="895350" y="1526353"/>
            <a:ext cx="4559004" cy="4529904"/>
          </a:xfrm>
          <a:prstGeom prst="rect">
            <a:avLst/>
          </a:prstGeom>
        </p:spPr>
      </p:pic>
    </p:spTree>
    <p:extLst>
      <p:ext uri="{BB962C8B-B14F-4D97-AF65-F5344CB8AC3E}">
        <p14:creationId xmlns:p14="http://schemas.microsoft.com/office/powerpoint/2010/main" val="928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95444E7-6359-1C00-2339-A77E19AABDC4}"/>
              </a:ext>
            </a:extLst>
          </p:cNvPr>
          <p:cNvPicPr>
            <a:picLocks noChangeAspect="1"/>
          </p:cNvPicPr>
          <p:nvPr/>
        </p:nvPicPr>
        <p:blipFill>
          <a:blip r:embed="rId2"/>
          <a:srcRect l="20171" r="4829"/>
          <a:stretch/>
        </p:blipFill>
        <p:spPr>
          <a:xfrm>
            <a:off x="-2285" y="10"/>
            <a:ext cx="9146285" cy="6857990"/>
          </a:xfrm>
          <a:prstGeom prst="rect">
            <a:avLst/>
          </a:prstGeom>
        </p:spPr>
      </p:pic>
      <p:sp>
        <p:nvSpPr>
          <p:cNvPr id="20" name="Rectangle 1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defTabSz="914400">
              <a:lnSpc>
                <a:spcPct val="90000"/>
              </a:lnSpc>
            </a:pPr>
            <a:r>
              <a:rPr lang="en-US" sz="4500" dirty="0">
                <a:solidFill>
                  <a:srgbClr val="FFFFFF"/>
                </a:solidFill>
              </a:rPr>
              <a:t>Thank You</a:t>
            </a:r>
            <a:br>
              <a:rPr lang="en-US" sz="4500" dirty="0">
                <a:solidFill>
                  <a:srgbClr val="FFFFFF"/>
                </a:solidFill>
              </a:rPr>
            </a:br>
            <a:endParaRPr lang="en-US" sz="45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230</Words>
  <Application>Microsoft Office PowerPoint</Application>
  <PresentationFormat>On-screen Show (4:3)</PresentationFormat>
  <Paragraphs>29</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Google Sans</vt:lpstr>
      <vt:lpstr>Times New Roman</vt:lpstr>
      <vt:lpstr>Office Theme</vt:lpstr>
      <vt:lpstr>Minnesota Interstate Traffic Volume</vt:lpstr>
      <vt:lpstr>The Challenge of Traffic Congestion</vt:lpstr>
      <vt:lpstr>Analyzing Traffic Patterns</vt:lpstr>
      <vt:lpstr>Monthly traffic volumes</vt:lpstr>
      <vt:lpstr>PowerPoint Presentation</vt:lpstr>
      <vt:lpstr>Holiday Travel Trends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Alisha Minj</cp:lastModifiedBy>
  <cp:revision>3</cp:revision>
  <dcterms:created xsi:type="dcterms:W3CDTF">2013-01-27T09:14:16Z</dcterms:created>
  <dcterms:modified xsi:type="dcterms:W3CDTF">2024-11-18T19:20:14Z</dcterms:modified>
  <cp:category/>
</cp:coreProperties>
</file>