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5"/>
    <p:restoredTop sz="94643"/>
  </p:normalViewPr>
  <p:slideViewPr>
    <p:cSldViewPr snapToGrid="0" snapToObjects="1">
      <p:cViewPr varScale="1">
        <p:scale>
          <a:sx n="76" d="100"/>
          <a:sy n="76" d="100"/>
        </p:scale>
        <p:origin x="200" y="12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278340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19E6E-7571-0C44-89DA-1D658FEAB6B7}"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237979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400198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761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422878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3801616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257758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1356184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165488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412183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6284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19E6E-7571-0C44-89DA-1D658FEAB6B7}"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117291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19E6E-7571-0C44-89DA-1D658FEAB6B7}" type="datetimeFigureOut">
              <a:rPr lang="en-US" smtClean="0"/>
              <a:t>4/21/19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212303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205222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56501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8919E6E-7571-0C44-89DA-1D658FEAB6B7}" type="datetimeFigureOut">
              <a:rPr lang="en-US" smtClean="0"/>
              <a:t>4/21/19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387243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19E6E-7571-0C44-89DA-1D658FEAB6B7}"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E0B0-792C-7949-8995-D58CE94173B8}" type="slidenum">
              <a:rPr lang="en-US" smtClean="0"/>
              <a:t>‹#›</a:t>
            </a:fld>
            <a:endParaRPr lang="en-US"/>
          </a:p>
        </p:txBody>
      </p:sp>
    </p:spTree>
    <p:extLst>
      <p:ext uri="{BB962C8B-B14F-4D97-AF65-F5344CB8AC3E}">
        <p14:creationId xmlns:p14="http://schemas.microsoft.com/office/powerpoint/2010/main" val="318878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919E6E-7571-0C44-89DA-1D658FEAB6B7}" type="datetimeFigureOut">
              <a:rPr lang="en-US" smtClean="0"/>
              <a:t>4/21/19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70E0B0-792C-7949-8995-D58CE94173B8}" type="slidenum">
              <a:rPr lang="en-US" smtClean="0"/>
              <a:t>‹#›</a:t>
            </a:fld>
            <a:endParaRPr lang="en-US"/>
          </a:p>
        </p:txBody>
      </p:sp>
    </p:spTree>
    <p:extLst>
      <p:ext uri="{BB962C8B-B14F-4D97-AF65-F5344CB8AC3E}">
        <p14:creationId xmlns:p14="http://schemas.microsoft.com/office/powerpoint/2010/main" val="1622136121"/>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fivethirtyeight/data/tree/master/food-world-c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8618-2277-4646-9EFF-C52292F69213}"/>
              </a:ext>
            </a:extLst>
          </p:cNvPr>
          <p:cNvSpPr>
            <a:spLocks noGrp="1"/>
          </p:cNvSpPr>
          <p:nvPr>
            <p:ph type="ctrTitle"/>
          </p:nvPr>
        </p:nvSpPr>
        <p:spPr>
          <a:xfrm>
            <a:off x="1528959" y="1576668"/>
            <a:ext cx="8825658" cy="1874161"/>
          </a:xfrm>
        </p:spPr>
        <p:txBody>
          <a:bodyPr/>
          <a:lstStyle/>
          <a:p>
            <a:pPr algn="ctr"/>
            <a:r>
              <a:rPr lang="en-US" sz="4800" dirty="0">
                <a:solidFill>
                  <a:schemeClr val="tx1"/>
                </a:solidFill>
                <a:latin typeface="Calibri" panose="020F0502020204030204" pitchFamily="34" charset="0"/>
                <a:cs typeface="Calibri" panose="020F0502020204030204" pitchFamily="34" charset="0"/>
              </a:rPr>
              <a:t>CS 699 Data Mining </a:t>
            </a:r>
            <a:br>
              <a:rPr lang="en-US" sz="4800" dirty="0">
                <a:solidFill>
                  <a:schemeClr val="tx1"/>
                </a:solidFill>
                <a:latin typeface="Calibri" panose="020F0502020204030204" pitchFamily="34" charset="0"/>
                <a:cs typeface="Calibri" panose="020F0502020204030204" pitchFamily="34" charset="0"/>
              </a:rPr>
            </a:br>
            <a:r>
              <a:rPr lang="en-US" sz="4800" dirty="0">
                <a:solidFill>
                  <a:schemeClr val="tx1"/>
                </a:solidFill>
                <a:latin typeface="Calibri" panose="020F0502020204030204" pitchFamily="34" charset="0"/>
                <a:cs typeface="Calibri" panose="020F0502020204030204" pitchFamily="34" charset="0"/>
              </a:rPr>
              <a:t>Final Project</a:t>
            </a:r>
          </a:p>
        </p:txBody>
      </p:sp>
      <p:sp>
        <p:nvSpPr>
          <p:cNvPr id="3" name="Subtitle 2">
            <a:extLst>
              <a:ext uri="{FF2B5EF4-FFF2-40B4-BE49-F238E27FC236}">
                <a16:creationId xmlns:a16="http://schemas.microsoft.com/office/drawing/2014/main" id="{99F08479-B2A4-9243-AAFE-59B2745D4979}"/>
              </a:ext>
            </a:extLst>
          </p:cNvPr>
          <p:cNvSpPr>
            <a:spLocks noGrp="1"/>
          </p:cNvSpPr>
          <p:nvPr>
            <p:ph type="subTitle" idx="1"/>
          </p:nvPr>
        </p:nvSpPr>
        <p:spPr>
          <a:xfrm>
            <a:off x="1369788" y="3934923"/>
            <a:ext cx="9144000" cy="1655762"/>
          </a:xfrm>
        </p:spPr>
        <p:txBody>
          <a:bodyPr/>
          <a:lstStyle/>
          <a:p>
            <a:pPr algn="ctr"/>
            <a:r>
              <a:rPr lang="en-US" dirty="0">
                <a:solidFill>
                  <a:schemeClr val="tx1"/>
                </a:solidFill>
                <a:latin typeface="Calibri" panose="020F0502020204030204" pitchFamily="34" charset="0"/>
                <a:cs typeface="Calibri" panose="020F0502020204030204" pitchFamily="34" charset="0"/>
              </a:rPr>
              <a:t>Alisha Peermohamed and Xi You</a:t>
            </a:r>
          </a:p>
          <a:p>
            <a:pPr algn="ctr"/>
            <a:r>
              <a:rPr lang="en-US" dirty="0">
                <a:solidFill>
                  <a:schemeClr val="tx1"/>
                </a:solidFill>
                <a:latin typeface="Calibri" panose="020F0502020204030204" pitchFamily="34" charset="0"/>
                <a:cs typeface="Calibri" panose="020F0502020204030204" pitchFamily="34" charset="0"/>
              </a:rPr>
              <a:t>Spring 2019</a:t>
            </a:r>
          </a:p>
        </p:txBody>
      </p:sp>
    </p:spTree>
    <p:extLst>
      <p:ext uri="{BB962C8B-B14F-4D97-AF65-F5344CB8AC3E}">
        <p14:creationId xmlns:p14="http://schemas.microsoft.com/office/powerpoint/2010/main" val="33323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AFC-0F01-A742-AF8A-AFB86CE1020D}"/>
              </a:ext>
            </a:extLst>
          </p:cNvPr>
          <p:cNvSpPr>
            <a:spLocks noGrp="1"/>
          </p:cNvSpPr>
          <p:nvPr>
            <p:ph type="title"/>
          </p:nvPr>
        </p:nvSpPr>
        <p:spPr>
          <a:xfrm>
            <a:off x="1071780" y="354768"/>
            <a:ext cx="9404723" cy="1400530"/>
          </a:xfrm>
        </p:spPr>
        <p:txBody>
          <a:bodyPr/>
          <a:lstStyle/>
          <a:p>
            <a:pPr algn="ctr"/>
            <a:r>
              <a:rPr lang="en-US" u="sng" dirty="0">
                <a:latin typeface="Calibri" panose="020F0502020204030204" pitchFamily="34" charset="0"/>
                <a:ea typeface="Al Bayan Plain" charset="-78"/>
                <a:cs typeface="Calibri" panose="020F0502020204030204" pitchFamily="34" charset="0"/>
              </a:rPr>
              <a:t>Comparing Model Performance</a:t>
            </a:r>
          </a:p>
        </p:txBody>
      </p:sp>
      <p:sp>
        <p:nvSpPr>
          <p:cNvPr id="7" name="TextBox 6">
            <a:extLst>
              <a:ext uri="{FF2B5EF4-FFF2-40B4-BE49-F238E27FC236}">
                <a16:creationId xmlns:a16="http://schemas.microsoft.com/office/drawing/2014/main" id="{CFF773F4-D1AB-0D4F-AA42-1D14A56999AD}"/>
              </a:ext>
            </a:extLst>
          </p:cNvPr>
          <p:cNvSpPr txBox="1"/>
          <p:nvPr/>
        </p:nvSpPr>
        <p:spPr>
          <a:xfrm>
            <a:off x="285750" y="1524000"/>
            <a:ext cx="116205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Al Bayan Plain" charset="-78"/>
                <a:cs typeface="Calibri" panose="020F0502020204030204" pitchFamily="34" charset="0"/>
              </a:rPr>
              <a:t>We decided to choose one classification model for each attribute set that has the highest model performance based on accuracy rate:  </a:t>
            </a:r>
          </a:p>
          <a:p>
            <a:pPr marL="742950" lvl="1" indent="-285750">
              <a:buFont typeface="Arial" panose="020B0604020202020204" pitchFamily="34" charset="0"/>
              <a:buChar char="•"/>
            </a:pPr>
            <a:r>
              <a:rPr lang="en-US" sz="2000" b="1" dirty="0">
                <a:latin typeface="Calibri" panose="020F0502020204030204" pitchFamily="34" charset="0"/>
                <a:ea typeface="Al Bayan Plain" charset="-78"/>
                <a:cs typeface="Calibri" panose="020F0502020204030204" pitchFamily="34" charset="0"/>
              </a:rPr>
              <a:t>Random Forest models results in substantially higher accuracy levels across all attribute sets:</a:t>
            </a:r>
          </a:p>
        </p:txBody>
      </p:sp>
      <p:graphicFrame>
        <p:nvGraphicFramePr>
          <p:cNvPr id="9" name="Table 8">
            <a:extLst>
              <a:ext uri="{FF2B5EF4-FFF2-40B4-BE49-F238E27FC236}">
                <a16:creationId xmlns:a16="http://schemas.microsoft.com/office/drawing/2014/main" id="{66C63426-4738-654F-8D1C-959271DF7063}"/>
              </a:ext>
            </a:extLst>
          </p:cNvPr>
          <p:cNvGraphicFramePr>
            <a:graphicFrameLocks noGrp="1"/>
          </p:cNvGraphicFramePr>
          <p:nvPr>
            <p:extLst>
              <p:ext uri="{D42A27DB-BD31-4B8C-83A1-F6EECF244321}">
                <p14:modId xmlns:p14="http://schemas.microsoft.com/office/powerpoint/2010/main" val="338401879"/>
              </p:ext>
            </p:extLst>
          </p:nvPr>
        </p:nvGraphicFramePr>
        <p:xfrm>
          <a:off x="2060947" y="2680394"/>
          <a:ext cx="7727203" cy="2723058"/>
        </p:xfrm>
        <a:graphic>
          <a:graphicData uri="http://schemas.openxmlformats.org/drawingml/2006/table">
            <a:tbl>
              <a:tblPr firstRow="1" bandRow="1">
                <a:tableStyleId>{7E9639D4-E3E2-4D34-9284-5A2195B3D0D7}</a:tableStyleId>
              </a:tblPr>
              <a:tblGrid>
                <a:gridCol w="2575735">
                  <a:extLst>
                    <a:ext uri="{9D8B030D-6E8A-4147-A177-3AD203B41FA5}">
                      <a16:colId xmlns:a16="http://schemas.microsoft.com/office/drawing/2014/main" val="1712730356"/>
                    </a:ext>
                  </a:extLst>
                </a:gridCol>
                <a:gridCol w="2845382">
                  <a:extLst>
                    <a:ext uri="{9D8B030D-6E8A-4147-A177-3AD203B41FA5}">
                      <a16:colId xmlns:a16="http://schemas.microsoft.com/office/drawing/2014/main" val="74460462"/>
                    </a:ext>
                  </a:extLst>
                </a:gridCol>
                <a:gridCol w="2306086">
                  <a:extLst>
                    <a:ext uri="{9D8B030D-6E8A-4147-A177-3AD203B41FA5}">
                      <a16:colId xmlns:a16="http://schemas.microsoft.com/office/drawing/2014/main" val="3528715926"/>
                    </a:ext>
                  </a:extLst>
                </a:gridCol>
              </a:tblGrid>
              <a:tr h="426122">
                <a:tc>
                  <a:txBody>
                    <a:bodyPr/>
                    <a:lstStyle/>
                    <a:p>
                      <a:r>
                        <a:rPr lang="en-US" sz="1800" dirty="0">
                          <a:solidFill>
                            <a:schemeClr val="tx1"/>
                          </a:solidFill>
                          <a:latin typeface="Calibri" panose="020F0502020204030204" pitchFamily="34" charset="0"/>
                          <a:cs typeface="Calibri" panose="020F0502020204030204" pitchFamily="34" charset="0"/>
                        </a:rPr>
                        <a:t>Attribute Set</a:t>
                      </a:r>
                      <a:endParaRPr lang="en-US" sz="1800" dirty="0">
                        <a:solidFill>
                          <a:schemeClr val="tx1"/>
                        </a:solidFill>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800" dirty="0">
                          <a:solidFill>
                            <a:schemeClr val="tx1"/>
                          </a:solidFill>
                          <a:latin typeface="Calibri" panose="020F0502020204030204" pitchFamily="34" charset="0"/>
                          <a:cs typeface="Calibri" panose="020F0502020204030204" pitchFamily="34" charset="0"/>
                        </a:rPr>
                        <a:t>Best Classification Model</a:t>
                      </a:r>
                      <a:endParaRPr lang="en-US" sz="1800" dirty="0">
                        <a:solidFill>
                          <a:schemeClr val="tx1"/>
                        </a:solidFill>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800" dirty="0">
                          <a:solidFill>
                            <a:schemeClr val="tx1"/>
                          </a:solidFill>
                          <a:latin typeface="Calibri" panose="020F0502020204030204" pitchFamily="34" charset="0"/>
                          <a:cs typeface="Calibri" panose="020F0502020204030204" pitchFamily="34" charset="0"/>
                        </a:rPr>
                        <a:t>Accuracy</a:t>
                      </a:r>
                      <a:endParaRPr lang="en-US" sz="1800" dirty="0">
                        <a:solidFill>
                          <a:schemeClr val="tx1"/>
                        </a:solidFill>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50056967"/>
                  </a:ext>
                </a:extLst>
              </a:tr>
              <a:tr h="547804">
                <a:tc>
                  <a:txBody>
                    <a:bodyPr/>
                    <a:lstStyle/>
                    <a:p>
                      <a:r>
                        <a:rPr lang="en-US" sz="1800" dirty="0">
                          <a:latin typeface="Calibri" panose="020F0502020204030204" pitchFamily="34" charset="0"/>
                          <a:cs typeface="Calibri" panose="020F0502020204030204" pitchFamily="34" charset="0"/>
                        </a:rPr>
                        <a:t>CorrelationAttributeEval</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Random Forest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87.38%</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219225"/>
                  </a:ext>
                </a:extLst>
              </a:tr>
              <a:tr h="369684">
                <a:tc>
                  <a:txBody>
                    <a:bodyPr/>
                    <a:lstStyle/>
                    <a:p>
                      <a:r>
                        <a:rPr lang="en-US" sz="1800" dirty="0">
                          <a:latin typeface="Calibri" panose="020F0502020204030204" pitchFamily="34" charset="0"/>
                          <a:cs typeface="Calibri" panose="020F0502020204030204" pitchFamily="34" charset="0"/>
                        </a:rPr>
                        <a:t>OneRAttributeEval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Random Forest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91.12%</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65980"/>
                  </a:ext>
                </a:extLst>
              </a:tr>
              <a:tr h="547804">
                <a:tc>
                  <a:txBody>
                    <a:bodyPr/>
                    <a:lstStyle/>
                    <a:p>
                      <a:r>
                        <a:rPr lang="en-US" sz="1800" dirty="0">
                          <a:latin typeface="Calibri" panose="020F0502020204030204" pitchFamily="34" charset="0"/>
                          <a:cs typeface="Calibri" panose="020F0502020204030204" pitchFamily="34" charset="0"/>
                        </a:rPr>
                        <a:t>GainRatioAttributeEval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Random Forest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85.51%</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282545"/>
                  </a:ext>
                </a:extLst>
              </a:tr>
              <a:tr h="369684">
                <a:tc>
                  <a:txBody>
                    <a:bodyPr/>
                    <a:lstStyle/>
                    <a:p>
                      <a:r>
                        <a:rPr lang="en-US" sz="1800" dirty="0">
                          <a:latin typeface="Calibri" panose="020F0502020204030204" pitchFamily="34" charset="0"/>
                          <a:cs typeface="Calibri" panose="020F0502020204030204" pitchFamily="34" charset="0"/>
                        </a:rPr>
                        <a:t>InfoGainAttribute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Random Forest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87.85%</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943800"/>
                  </a:ext>
                </a:extLst>
              </a:tr>
              <a:tr h="369684">
                <a:tc>
                  <a:txBody>
                    <a:bodyPr/>
                    <a:lstStyle/>
                    <a:p>
                      <a:r>
                        <a:rPr lang="en-US" sz="1800" dirty="0">
                          <a:latin typeface="Calibri" panose="020F0502020204030204" pitchFamily="34" charset="0"/>
                          <a:cs typeface="Calibri" panose="020F0502020204030204" pitchFamily="34" charset="0"/>
                        </a:rPr>
                        <a:t>Our Own Attribute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Random Forest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92.99%</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1754195"/>
                  </a:ext>
                </a:extLst>
              </a:tr>
            </a:tbl>
          </a:graphicData>
        </a:graphic>
      </p:graphicFrame>
      <p:sp>
        <p:nvSpPr>
          <p:cNvPr id="11" name="TextBox 10">
            <a:extLst>
              <a:ext uri="{FF2B5EF4-FFF2-40B4-BE49-F238E27FC236}">
                <a16:creationId xmlns:a16="http://schemas.microsoft.com/office/drawing/2014/main" id="{96F6662B-C6EC-7C49-88F0-DF2058C5D639}"/>
              </a:ext>
            </a:extLst>
          </p:cNvPr>
          <p:cNvSpPr txBox="1"/>
          <p:nvPr/>
        </p:nvSpPr>
        <p:spPr>
          <a:xfrm>
            <a:off x="428624" y="5601633"/>
            <a:ext cx="10991850" cy="923330"/>
          </a:xfrm>
          <a:prstGeom prst="rect">
            <a:avLst/>
          </a:prstGeom>
          <a:noFill/>
        </p:spPr>
        <p:txBody>
          <a:bodyPr wrap="square" rtlCol="0">
            <a:spAutoFit/>
          </a:bodyPr>
          <a:lstStyle/>
          <a:p>
            <a:r>
              <a:rPr lang="en-US" dirty="0">
                <a:latin typeface="Calibri" panose="020F0502020204030204" pitchFamily="34" charset="0"/>
                <a:ea typeface="Al Bayan Plain" charset="-78"/>
                <a:cs typeface="Calibri" panose="020F0502020204030204" pitchFamily="34" charset="0"/>
              </a:rPr>
              <a:t>Additionally, for all Random Forest classification models, </a:t>
            </a:r>
            <a:r>
              <a:rPr lang="en-US" b="1" dirty="0">
                <a:latin typeface="Calibri" panose="020F0502020204030204" pitchFamily="34" charset="0"/>
                <a:ea typeface="Al Bayan Plain" charset="-78"/>
                <a:cs typeface="Calibri" panose="020F0502020204030204" pitchFamily="34" charset="0"/>
              </a:rPr>
              <a:t>the area under the ROC curve was at least 0.987</a:t>
            </a:r>
          </a:p>
          <a:p>
            <a:pPr marL="742950" lvl="1" indent="-285750">
              <a:buFont typeface="Arial" panose="020B0604020202020204" pitchFamily="34" charset="0"/>
              <a:buChar char="•"/>
            </a:pPr>
            <a:r>
              <a:rPr lang="en-US" dirty="0">
                <a:latin typeface="Calibri" panose="020F0502020204030204" pitchFamily="34" charset="0"/>
                <a:ea typeface="Al Bayan Plain" charset="-78"/>
                <a:cs typeface="Calibri" panose="020F0502020204030204" pitchFamily="34" charset="0"/>
              </a:rPr>
              <a:t>Indicates that the Random Forest models predicted far more True Positives for every False Positive. </a:t>
            </a:r>
          </a:p>
          <a:p>
            <a:pPr marL="742950" lvl="1" indent="-285750">
              <a:buFont typeface="Arial" panose="020B0604020202020204" pitchFamily="34" charset="0"/>
              <a:buChar char="•"/>
            </a:pPr>
            <a:r>
              <a:rPr lang="en-US" dirty="0">
                <a:latin typeface="Calibri" panose="020F0502020204030204" pitchFamily="34" charset="0"/>
                <a:ea typeface="Al Bayan Plain" charset="-78"/>
                <a:cs typeface="Calibri" panose="020F0502020204030204" pitchFamily="34" charset="0"/>
              </a:rPr>
              <a:t>Random Forest models’ superior prediction performance supported by </a:t>
            </a:r>
            <a:r>
              <a:rPr lang="en-US" b="1" dirty="0">
                <a:latin typeface="Calibri" panose="020F0502020204030204" pitchFamily="34" charset="0"/>
                <a:ea typeface="Al Bayan Plain" charset="-78"/>
                <a:cs typeface="Calibri" panose="020F0502020204030204" pitchFamily="34" charset="0"/>
              </a:rPr>
              <a:t>very high TP and low FP rates</a:t>
            </a:r>
            <a:r>
              <a:rPr lang="en-US" dirty="0">
                <a:latin typeface="Al Bayan Plain" charset="-78"/>
                <a:ea typeface="Al Bayan Plain" charset="-78"/>
                <a:cs typeface="Al Bayan Plain" charset="-78"/>
              </a:rPr>
              <a:t>. </a:t>
            </a:r>
          </a:p>
        </p:txBody>
      </p:sp>
    </p:spTree>
    <p:extLst>
      <p:ext uri="{BB962C8B-B14F-4D97-AF65-F5344CB8AC3E}">
        <p14:creationId xmlns:p14="http://schemas.microsoft.com/office/powerpoint/2010/main" val="238489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C4E77AD-9535-2C4E-B17E-BF3F640029B2}"/>
              </a:ext>
            </a:extLst>
          </p:cNvPr>
          <p:cNvGraphicFramePr>
            <a:graphicFrameLocks noGrp="1"/>
          </p:cNvGraphicFramePr>
          <p:nvPr>
            <p:extLst>
              <p:ext uri="{D42A27DB-BD31-4B8C-83A1-F6EECF244321}">
                <p14:modId xmlns:p14="http://schemas.microsoft.com/office/powerpoint/2010/main" val="1808808943"/>
              </p:ext>
            </p:extLst>
          </p:nvPr>
        </p:nvGraphicFramePr>
        <p:xfrm>
          <a:off x="1846104" y="1223010"/>
          <a:ext cx="8358822" cy="2527985"/>
        </p:xfrm>
        <a:graphic>
          <a:graphicData uri="http://schemas.openxmlformats.org/drawingml/2006/table">
            <a:tbl>
              <a:tblPr firstRow="1" bandRow="1">
                <a:tableStyleId>{7E9639D4-E3E2-4D34-9284-5A2195B3D0D7}</a:tableStyleId>
              </a:tblPr>
              <a:tblGrid>
                <a:gridCol w="2960349">
                  <a:extLst>
                    <a:ext uri="{9D8B030D-6E8A-4147-A177-3AD203B41FA5}">
                      <a16:colId xmlns:a16="http://schemas.microsoft.com/office/drawing/2014/main" val="58574574"/>
                    </a:ext>
                  </a:extLst>
                </a:gridCol>
                <a:gridCol w="2612199">
                  <a:extLst>
                    <a:ext uri="{9D8B030D-6E8A-4147-A177-3AD203B41FA5}">
                      <a16:colId xmlns:a16="http://schemas.microsoft.com/office/drawing/2014/main" val="2148093413"/>
                    </a:ext>
                  </a:extLst>
                </a:gridCol>
                <a:gridCol w="2786274">
                  <a:extLst>
                    <a:ext uri="{9D8B030D-6E8A-4147-A177-3AD203B41FA5}">
                      <a16:colId xmlns:a16="http://schemas.microsoft.com/office/drawing/2014/main" val="3721935496"/>
                    </a:ext>
                  </a:extLst>
                </a:gridCol>
              </a:tblGrid>
              <a:tr h="253435">
                <a:tc>
                  <a:txBody>
                    <a:bodyPr/>
                    <a:lstStyle/>
                    <a:p>
                      <a:r>
                        <a:rPr lang="en-US" sz="1800" dirty="0">
                          <a:solidFill>
                            <a:schemeClr val="tx1"/>
                          </a:solidFill>
                          <a:latin typeface="Calibri" panose="020F0502020204030204" pitchFamily="34" charset="0"/>
                          <a:cs typeface="Calibri" panose="020F0502020204030204" pitchFamily="34" charset="0"/>
                        </a:rPr>
                        <a:t>Attribute Set</a:t>
                      </a:r>
                      <a:endParaRPr lang="en-US" sz="1800" dirty="0">
                        <a:solidFill>
                          <a:schemeClr val="tx1"/>
                        </a:solidFill>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800" dirty="0">
                          <a:solidFill>
                            <a:schemeClr val="tx1"/>
                          </a:solidFill>
                          <a:latin typeface="Calibri" panose="020F0502020204030204" pitchFamily="34" charset="0"/>
                          <a:cs typeface="Calibri" panose="020F0502020204030204" pitchFamily="34" charset="0"/>
                        </a:rPr>
                        <a:t>TP Rate</a:t>
                      </a:r>
                      <a:endParaRPr lang="en-US" sz="1800" dirty="0">
                        <a:solidFill>
                          <a:schemeClr val="tx1"/>
                        </a:solidFill>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800" dirty="0">
                          <a:solidFill>
                            <a:schemeClr val="tx1"/>
                          </a:solidFill>
                          <a:latin typeface="Calibri" panose="020F0502020204030204" pitchFamily="34" charset="0"/>
                          <a:cs typeface="Calibri" panose="020F0502020204030204" pitchFamily="34" charset="0"/>
                        </a:rPr>
                        <a:t>FP Rate</a:t>
                      </a:r>
                      <a:endParaRPr lang="en-US" sz="1800" dirty="0">
                        <a:solidFill>
                          <a:schemeClr val="tx1"/>
                        </a:solidFill>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059604278"/>
                  </a:ext>
                </a:extLst>
              </a:tr>
              <a:tr h="432445">
                <a:tc>
                  <a:txBody>
                    <a:bodyPr/>
                    <a:lstStyle/>
                    <a:p>
                      <a:r>
                        <a:rPr lang="en-US" sz="1800" dirty="0">
                          <a:latin typeface="Calibri" panose="020F0502020204030204" pitchFamily="34" charset="0"/>
                          <a:cs typeface="Calibri" panose="020F0502020204030204" pitchFamily="34" charset="0"/>
                        </a:rPr>
                        <a:t>CorrelationAttributeEval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0.874</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0.045</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041570"/>
                  </a:ext>
                </a:extLst>
              </a:tr>
              <a:tr h="432445">
                <a:tc>
                  <a:txBody>
                    <a:bodyPr/>
                    <a:lstStyle/>
                    <a:p>
                      <a:r>
                        <a:rPr lang="en-US" sz="1800" dirty="0">
                          <a:latin typeface="Calibri" panose="020F0502020204030204" pitchFamily="34" charset="0"/>
                          <a:cs typeface="Calibri" panose="020F0502020204030204" pitchFamily="34" charset="0"/>
                        </a:rPr>
                        <a:t>OneRAttributeEval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0.911</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0.026</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429203"/>
                  </a:ext>
                </a:extLst>
              </a:tr>
              <a:tr h="432445">
                <a:tc>
                  <a:txBody>
                    <a:bodyPr/>
                    <a:lstStyle/>
                    <a:p>
                      <a:r>
                        <a:rPr lang="en-US" sz="1800" dirty="0">
                          <a:latin typeface="Calibri" panose="020F0502020204030204" pitchFamily="34" charset="0"/>
                          <a:cs typeface="Calibri" panose="020F0502020204030204" pitchFamily="34" charset="0"/>
                        </a:rPr>
                        <a:t>GainRatioAttributeEval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0.855</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0.047</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9181725"/>
                  </a:ext>
                </a:extLst>
              </a:tr>
              <a:tr h="432445">
                <a:tc>
                  <a:txBody>
                    <a:bodyPr/>
                    <a:lstStyle/>
                    <a:p>
                      <a:r>
                        <a:rPr lang="en-US" sz="1800" dirty="0" err="1">
                          <a:latin typeface="Calibri" panose="020F0502020204030204" pitchFamily="34" charset="0"/>
                          <a:cs typeface="Calibri" panose="020F0502020204030204" pitchFamily="34" charset="0"/>
                        </a:rPr>
                        <a:t>InfoGain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AttributeEval</a:t>
                      </a:r>
                      <a:r>
                        <a:rPr lang="en-US" sz="1800" dirty="0">
                          <a:latin typeface="Calibri" panose="020F0502020204030204" pitchFamily="34" charset="0"/>
                          <a:cs typeface="Calibri" panose="020F0502020204030204" pitchFamily="34" charset="0"/>
                        </a:rPr>
                        <a:t>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0.879</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0.043</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2861485"/>
                  </a:ext>
                </a:extLst>
              </a:tr>
              <a:tr h="432445">
                <a:tc>
                  <a:txBody>
                    <a:bodyPr/>
                    <a:lstStyle/>
                    <a:p>
                      <a:r>
                        <a:rPr lang="en-US" sz="1800" dirty="0">
                          <a:latin typeface="Calibri" panose="020F0502020204030204" pitchFamily="34" charset="0"/>
                          <a:cs typeface="Calibri" panose="020F0502020204030204" pitchFamily="34" charset="0"/>
                        </a:rPr>
                        <a:t>Our Own Attribute Set</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0.930</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latin typeface="Calibri" panose="020F0502020204030204" pitchFamily="34" charset="0"/>
                          <a:cs typeface="Calibri" panose="020F0502020204030204" pitchFamily="34" charset="0"/>
                        </a:rPr>
                        <a:t>0.021</a:t>
                      </a:r>
                      <a:endParaRPr lang="en-US" sz="1800" dirty="0">
                        <a:latin typeface="Calibri" panose="020F0502020204030204" pitchFamily="34" charset="0"/>
                        <a:ea typeface="Al Bayan Plain" charset="-78"/>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0674385"/>
                  </a:ext>
                </a:extLst>
              </a:tr>
            </a:tbl>
          </a:graphicData>
        </a:graphic>
      </p:graphicFrame>
      <p:sp>
        <p:nvSpPr>
          <p:cNvPr id="8" name="TextBox 7">
            <a:extLst>
              <a:ext uri="{FF2B5EF4-FFF2-40B4-BE49-F238E27FC236}">
                <a16:creationId xmlns:a16="http://schemas.microsoft.com/office/drawing/2014/main" id="{05911EEA-6259-774B-AB72-70F4FE18D43A}"/>
              </a:ext>
            </a:extLst>
          </p:cNvPr>
          <p:cNvSpPr txBox="1"/>
          <p:nvPr/>
        </p:nvSpPr>
        <p:spPr>
          <a:xfrm>
            <a:off x="1082040" y="129540"/>
            <a:ext cx="10229850" cy="830997"/>
          </a:xfrm>
          <a:prstGeom prst="rect">
            <a:avLst/>
          </a:prstGeom>
          <a:noFill/>
        </p:spPr>
        <p:txBody>
          <a:bodyPr wrap="square" rtlCol="0">
            <a:spAutoFit/>
          </a:bodyPr>
          <a:lstStyle/>
          <a:p>
            <a:pPr algn="ctr"/>
            <a:r>
              <a:rPr lang="en-US" sz="2400" b="1" u="sng" dirty="0">
                <a:latin typeface="Calibri" panose="020F0502020204030204" pitchFamily="34" charset="0"/>
                <a:ea typeface="Al Bayan Plain" charset="-78"/>
                <a:cs typeface="Calibri" panose="020F0502020204030204" pitchFamily="34" charset="0"/>
              </a:rPr>
              <a:t>True Positive and False Positive Rates for the </a:t>
            </a:r>
          </a:p>
          <a:p>
            <a:pPr algn="ctr"/>
            <a:r>
              <a:rPr lang="en-US" sz="2400" b="1" u="sng" dirty="0">
                <a:latin typeface="Calibri" panose="020F0502020204030204" pitchFamily="34" charset="0"/>
                <a:ea typeface="Al Bayan Plain" charset="-78"/>
                <a:cs typeface="Calibri" panose="020F0502020204030204" pitchFamily="34" charset="0"/>
              </a:rPr>
              <a:t>Random Forest Models for all Attribute Sets</a:t>
            </a:r>
          </a:p>
        </p:txBody>
      </p:sp>
      <p:sp>
        <p:nvSpPr>
          <p:cNvPr id="9" name="TextBox 8">
            <a:extLst>
              <a:ext uri="{FF2B5EF4-FFF2-40B4-BE49-F238E27FC236}">
                <a16:creationId xmlns:a16="http://schemas.microsoft.com/office/drawing/2014/main" id="{5F03A7B7-97A2-4D48-8B01-FE9CAB6F75EA}"/>
              </a:ext>
            </a:extLst>
          </p:cNvPr>
          <p:cNvSpPr txBox="1"/>
          <p:nvPr/>
        </p:nvSpPr>
        <p:spPr>
          <a:xfrm>
            <a:off x="514350" y="3638670"/>
            <a:ext cx="11182350" cy="2862322"/>
          </a:xfrm>
          <a:prstGeom prst="rect">
            <a:avLst/>
          </a:prstGeom>
          <a:noFill/>
        </p:spPr>
        <p:txBody>
          <a:bodyPr wrap="square" rtlCol="0">
            <a:spAutoFit/>
          </a:bodyPr>
          <a:lstStyle/>
          <a:p>
            <a:endParaRPr lang="en-US" u="sng" dirty="0">
              <a:latin typeface="Al Bayan Plain" charset="-78"/>
              <a:ea typeface="Al Bayan Plain" charset="-78"/>
              <a:cs typeface="Al Bayan Plain" charset="-78"/>
            </a:endParaRPr>
          </a:p>
          <a:p>
            <a:r>
              <a:rPr lang="en-US" u="sng" dirty="0">
                <a:latin typeface="Calibri" panose="020F0502020204030204" pitchFamily="34" charset="0"/>
                <a:ea typeface="Al Bayan Plain" charset="-78"/>
                <a:cs typeface="Calibri" panose="020F0502020204030204" pitchFamily="34" charset="0"/>
              </a:rPr>
              <a:t>Comparing Performance with Other Classification Models:</a:t>
            </a:r>
          </a:p>
          <a:p>
            <a:endParaRPr lang="en-US" u="sng" dirty="0">
              <a:latin typeface="Calibri" panose="020F0502020204030204" pitchFamily="34" charset="0"/>
              <a:ea typeface="Al Bayan Plain" charset="-78"/>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Al Bayan Plain" charset="-78"/>
                <a:cs typeface="Calibri" panose="020F0502020204030204" pitchFamily="34" charset="0"/>
              </a:rPr>
              <a:t>TP rates across all other classification models fell between 0.3 and 0.5, which is significantly lower than those for the Random Forest classification models.</a:t>
            </a:r>
          </a:p>
          <a:p>
            <a:pPr marL="285750" indent="-285750">
              <a:buFont typeface="Arial" panose="020B0604020202020204" pitchFamily="34" charset="0"/>
              <a:buChar char="•"/>
            </a:pPr>
            <a:endParaRPr lang="en-US" dirty="0">
              <a:latin typeface="Calibri" panose="020F0502020204030204" pitchFamily="34" charset="0"/>
              <a:ea typeface="Al Bayan Plain" charset="-78"/>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Al Bayan Plain" charset="-78"/>
                <a:cs typeface="Calibri" panose="020F0502020204030204" pitchFamily="34" charset="0"/>
              </a:rPr>
              <a:t>FP rates across all other classification models fell between 0.15 and 0.35, which is significantly higher than those of the Random Forest models. </a:t>
            </a:r>
          </a:p>
          <a:p>
            <a:pPr marL="285750" indent="-285750">
              <a:buFont typeface="Arial" panose="020B0604020202020204" pitchFamily="34" charset="0"/>
              <a:buChar char="•"/>
            </a:pPr>
            <a:endParaRPr lang="en-US" dirty="0">
              <a:latin typeface="Calibri" panose="020F0502020204030204" pitchFamily="34" charset="0"/>
              <a:ea typeface="Al Bayan Plain" charset="-78"/>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Al Bayan Plain" charset="-78"/>
                <a:cs typeface="Calibri" panose="020F0502020204030204" pitchFamily="34" charset="0"/>
              </a:rPr>
              <a:t>Random Forest models correctly classified far greater tuples than the other classification models.</a:t>
            </a:r>
          </a:p>
        </p:txBody>
      </p:sp>
    </p:spTree>
    <p:extLst>
      <p:ext uri="{BB962C8B-B14F-4D97-AF65-F5344CB8AC3E}">
        <p14:creationId xmlns:p14="http://schemas.microsoft.com/office/powerpoint/2010/main" val="179717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2BA-162F-3E4B-91AA-B67724838C31}"/>
              </a:ext>
            </a:extLst>
          </p:cNvPr>
          <p:cNvSpPr>
            <a:spLocks noGrp="1"/>
          </p:cNvSpPr>
          <p:nvPr>
            <p:ph type="title"/>
          </p:nvPr>
        </p:nvSpPr>
        <p:spPr>
          <a:xfrm>
            <a:off x="305921" y="244115"/>
            <a:ext cx="10515600" cy="1325563"/>
          </a:xfrm>
        </p:spPr>
        <p:txBody>
          <a:bodyPr/>
          <a:lstStyle/>
          <a:p>
            <a:pPr algn="ctr"/>
            <a:r>
              <a:rPr lang="en-US" u="sng" dirty="0">
                <a:latin typeface="Calibri" panose="020F0502020204030204" pitchFamily="34" charset="0"/>
                <a:ea typeface="Al Bayan Plain" charset="-78"/>
                <a:cs typeface="Calibri" panose="020F0502020204030204" pitchFamily="34" charset="0"/>
              </a:rPr>
              <a:t>Our Best Performing Classification Model</a:t>
            </a:r>
          </a:p>
        </p:txBody>
      </p:sp>
      <p:sp>
        <p:nvSpPr>
          <p:cNvPr id="3" name="Content Placeholder 2">
            <a:extLst>
              <a:ext uri="{FF2B5EF4-FFF2-40B4-BE49-F238E27FC236}">
                <a16:creationId xmlns:a16="http://schemas.microsoft.com/office/drawing/2014/main" id="{EA3EE9B5-359F-A943-BF64-4CC0EF6E1DDB}"/>
              </a:ext>
            </a:extLst>
          </p:cNvPr>
          <p:cNvSpPr>
            <a:spLocks noGrp="1"/>
          </p:cNvSpPr>
          <p:nvPr>
            <p:ph idx="1"/>
          </p:nvPr>
        </p:nvSpPr>
        <p:spPr>
          <a:xfrm>
            <a:off x="0" y="1569678"/>
            <a:ext cx="4454338" cy="4351338"/>
          </a:xfrm>
        </p:spPr>
        <p:txBody>
          <a:bodyPr>
            <a:normAutofit fontScale="92500" lnSpcReduction="10000"/>
          </a:bodyPr>
          <a:lstStyle/>
          <a:p>
            <a:r>
              <a:rPr lang="en-US" b="1" dirty="0">
                <a:latin typeface="Calibri" panose="020F0502020204030204" pitchFamily="34" charset="0"/>
                <a:ea typeface="Al Bayan Plain" charset="-78"/>
                <a:cs typeface="Calibri" panose="020F0502020204030204" pitchFamily="34" charset="0"/>
              </a:rPr>
              <a:t>The Random Forest Classification Model using Our Own selected attribute set </a:t>
            </a:r>
            <a:r>
              <a:rPr lang="en-US" dirty="0">
                <a:latin typeface="Calibri" panose="020F0502020204030204" pitchFamily="34" charset="0"/>
                <a:ea typeface="Al Bayan Plain" charset="-78"/>
                <a:cs typeface="Calibri" panose="020F0502020204030204" pitchFamily="34" charset="0"/>
              </a:rPr>
              <a:t>offers superior performance over all other models for our data mining goal.</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Our Own Attribute set: US, France, Spain, Japan, Germany, Gender, Age, and Education </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This model offers the highest performance measure across all 25 models of 93% accuracy and a weighted ROC Area of 0.998. </a:t>
            </a:r>
          </a:p>
          <a:p>
            <a:pPr>
              <a:buFont typeface="Wingdings" charset="2"/>
              <a:buChar char="q"/>
            </a:pPr>
            <a:endParaRPr lang="en-US" sz="2000" dirty="0">
              <a:latin typeface="Al Bayan Plain" charset="-78"/>
              <a:ea typeface="Al Bayan Plain" charset="-78"/>
              <a:cs typeface="Al Bayan Plain" charset="-78"/>
            </a:endParaRPr>
          </a:p>
          <a:p>
            <a:pPr marL="0" indent="0">
              <a:buNone/>
            </a:pPr>
            <a:r>
              <a:rPr lang="en-US" sz="2000" dirty="0">
                <a:latin typeface="Al Bayan Plain" charset="-78"/>
                <a:ea typeface="Al Bayan Plain" charset="-78"/>
                <a:cs typeface="Al Bayan Plain" charset="-78"/>
              </a:rPr>
              <a:t> </a:t>
            </a:r>
          </a:p>
        </p:txBody>
      </p:sp>
      <p:pic>
        <p:nvPicPr>
          <p:cNvPr id="4" name="Picture 3" descr="../Downloads/image-29.png">
            <a:extLst>
              <a:ext uri="{FF2B5EF4-FFF2-40B4-BE49-F238E27FC236}">
                <a16:creationId xmlns:a16="http://schemas.microsoft.com/office/drawing/2014/main" id="{FAA1EA6D-2885-2F4D-82A0-ECCE6E1EB53D}"/>
              </a:ext>
            </a:extLst>
          </p:cNvPr>
          <p:cNvPicPr/>
          <p:nvPr/>
        </p:nvPicPr>
        <p:blipFill rotWithShape="1">
          <a:blip r:embed="rId2">
            <a:extLst>
              <a:ext uri="{28A0092B-C50C-407E-A947-70E740481C1C}">
                <a14:useLocalDpi xmlns:a14="http://schemas.microsoft.com/office/drawing/2010/main" val="0"/>
              </a:ext>
            </a:extLst>
          </a:blip>
          <a:srcRect t="6938" b="14586"/>
          <a:stretch/>
        </p:blipFill>
        <p:spPr bwMode="auto">
          <a:xfrm>
            <a:off x="4760259" y="1569678"/>
            <a:ext cx="7214348" cy="4553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6240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E252-4660-9E4F-A7BE-4B28DA32564C}"/>
              </a:ext>
            </a:extLst>
          </p:cNvPr>
          <p:cNvSpPr>
            <a:spLocks noGrp="1"/>
          </p:cNvSpPr>
          <p:nvPr>
            <p:ph type="title"/>
          </p:nvPr>
        </p:nvSpPr>
        <p:spPr>
          <a:xfrm>
            <a:off x="838199" y="274320"/>
            <a:ext cx="10515600" cy="1325563"/>
          </a:xfrm>
        </p:spPr>
        <p:txBody>
          <a:bodyPr/>
          <a:lstStyle/>
          <a:p>
            <a:pPr algn="ctr"/>
            <a:r>
              <a:rPr lang="en-US" sz="5400" u="sng" dirty="0">
                <a:latin typeface="Calibri" panose="020F0502020204030204" pitchFamily="34" charset="0"/>
                <a:ea typeface="Al Bayan Plain" charset="-78"/>
                <a:cs typeface="Calibri" panose="020F0502020204030204" pitchFamily="34" charset="0"/>
              </a:rPr>
              <a:t>Conclusion</a:t>
            </a:r>
          </a:p>
        </p:txBody>
      </p:sp>
      <p:sp>
        <p:nvSpPr>
          <p:cNvPr id="3" name="Content Placeholder 2">
            <a:extLst>
              <a:ext uri="{FF2B5EF4-FFF2-40B4-BE49-F238E27FC236}">
                <a16:creationId xmlns:a16="http://schemas.microsoft.com/office/drawing/2014/main" id="{D23230B9-96BF-214B-8054-B285C5BB7AA2}"/>
              </a:ext>
            </a:extLst>
          </p:cNvPr>
          <p:cNvSpPr>
            <a:spLocks noGrp="1"/>
          </p:cNvSpPr>
          <p:nvPr>
            <p:ph idx="1"/>
          </p:nvPr>
        </p:nvSpPr>
        <p:spPr>
          <a:xfrm>
            <a:off x="376765" y="1048385"/>
            <a:ext cx="11438467" cy="5489575"/>
          </a:xfrm>
        </p:spPr>
        <p:txBody>
          <a:bodyPr>
            <a:normAutofit/>
          </a:bodyPr>
          <a:lstStyle/>
          <a:p>
            <a:pPr marL="0" indent="0">
              <a:buNone/>
            </a:pPr>
            <a:r>
              <a:rPr lang="en-US" sz="2200" u="sng" dirty="0">
                <a:latin typeface="Calibri" panose="020F0502020204030204" pitchFamily="34" charset="0"/>
                <a:ea typeface="Al Bayan Plain" charset="-78"/>
                <a:cs typeface="Calibri" panose="020F0502020204030204" pitchFamily="34" charset="0"/>
              </a:rPr>
              <a:t>Lessons Learned:</a:t>
            </a:r>
            <a:endParaRPr lang="en-US" sz="2200" dirty="0">
              <a:latin typeface="Calibri" panose="020F0502020204030204" pitchFamily="34" charset="0"/>
              <a:ea typeface="Al Bayan Plain" charset="-78"/>
              <a:cs typeface="Calibri" panose="020F0502020204030204" pitchFamily="34" charset="0"/>
            </a:endParaRPr>
          </a:p>
          <a:p>
            <a:r>
              <a:rPr lang="en-US" sz="2200" dirty="0">
                <a:latin typeface="Calibri" panose="020F0502020204030204" pitchFamily="34" charset="0"/>
                <a:ea typeface="Al Bayan Plain" charset="-78"/>
                <a:cs typeface="Calibri" panose="020F0502020204030204" pitchFamily="34" charset="0"/>
              </a:rPr>
              <a:t>This Practical use of various classification algorithms on real-world data</a:t>
            </a:r>
          </a:p>
          <a:p>
            <a:r>
              <a:rPr lang="en-US" sz="2200" dirty="0">
                <a:latin typeface="Calibri" panose="020F0502020204030204" pitchFamily="34" charset="0"/>
                <a:ea typeface="Al Bayan Plain" charset="-78"/>
                <a:cs typeface="Calibri" panose="020F0502020204030204" pitchFamily="34" charset="0"/>
              </a:rPr>
              <a:t>Not all datasets will be ‘pretty’ - Working with real-world datasets often involves lots of pre-processing, cleaning, handling of missing attribute or class values before beginning model development.</a:t>
            </a:r>
          </a:p>
          <a:p>
            <a:pPr marL="457200" lvl="1" indent="0">
              <a:buNone/>
            </a:pPr>
            <a:endParaRPr lang="en-US" sz="2200" dirty="0">
              <a:latin typeface="Calibri" panose="020F0502020204030204" pitchFamily="34" charset="0"/>
              <a:ea typeface="Al Bayan Plain" charset="-78"/>
              <a:cs typeface="Calibri" panose="020F0502020204030204" pitchFamily="34" charset="0"/>
            </a:endParaRPr>
          </a:p>
          <a:p>
            <a:pPr marL="0" indent="0">
              <a:buNone/>
            </a:pPr>
            <a:r>
              <a:rPr lang="en-US" sz="2200" u="sng" dirty="0">
                <a:latin typeface="Calibri" panose="020F0502020204030204" pitchFamily="34" charset="0"/>
                <a:ea typeface="Al Bayan Plain" charset="-78"/>
                <a:cs typeface="Calibri" panose="020F0502020204030204" pitchFamily="34" charset="0"/>
              </a:rPr>
              <a:t>This Model’s Real World Applications:</a:t>
            </a:r>
            <a:endParaRPr lang="en-US" sz="2200" dirty="0">
              <a:latin typeface="Calibri" panose="020F0502020204030204" pitchFamily="34" charset="0"/>
              <a:ea typeface="Al Bayan Plain" charset="-78"/>
              <a:cs typeface="Calibri" panose="020F0502020204030204" pitchFamily="34" charset="0"/>
            </a:endParaRPr>
          </a:p>
          <a:p>
            <a:r>
              <a:rPr lang="en-US" sz="2200" dirty="0">
                <a:latin typeface="Calibri" panose="020F0502020204030204" pitchFamily="34" charset="0"/>
                <a:ea typeface="Al Bayan Plain" charset="-78"/>
                <a:cs typeface="Calibri" panose="020F0502020204030204" pitchFamily="34" charset="0"/>
              </a:rPr>
              <a:t>This model can be quite useful to cities, retail centers, or communities that are trying to plan what types of restaurants they should include in their malls or cities based on the type of customer demographic they are trying to attract. </a:t>
            </a:r>
          </a:p>
          <a:p>
            <a:pPr lvl="1">
              <a:buFont typeface="Wingdings" charset="2"/>
              <a:buChar char="q"/>
            </a:pPr>
            <a:r>
              <a:rPr lang="en-US" sz="2200" dirty="0" err="1">
                <a:latin typeface="Calibri" panose="020F0502020204030204" pitchFamily="34" charset="0"/>
                <a:ea typeface="Al Bayan Plain" charset="-78"/>
                <a:cs typeface="Calibri" panose="020F0502020204030204" pitchFamily="34" charset="0"/>
              </a:rPr>
              <a:t>Eg.</a:t>
            </a:r>
            <a:r>
              <a:rPr lang="en-US" sz="2200" dirty="0">
                <a:latin typeface="Calibri" panose="020F0502020204030204" pitchFamily="34" charset="0"/>
                <a:ea typeface="Al Bayan Plain" charset="-78"/>
                <a:cs typeface="Calibri" panose="020F0502020204030204" pitchFamily="34" charset="0"/>
              </a:rPr>
              <a:t>  a mall is looking to attract wealthier visitors, it </a:t>
            </a:r>
            <a:r>
              <a:rPr lang="en-US" sz="2200">
                <a:latin typeface="Calibri" panose="020F0502020204030204" pitchFamily="34" charset="0"/>
                <a:ea typeface="Al Bayan Plain" charset="-78"/>
                <a:cs typeface="Calibri" panose="020F0502020204030204" pitchFamily="34" charset="0"/>
              </a:rPr>
              <a:t>can use </a:t>
            </a:r>
            <a:r>
              <a:rPr lang="en-US" sz="2200" dirty="0">
                <a:latin typeface="Calibri" panose="020F0502020204030204" pitchFamily="34" charset="0"/>
                <a:ea typeface="Al Bayan Plain" charset="-78"/>
                <a:cs typeface="Calibri" panose="020F0502020204030204" pitchFamily="34" charset="0"/>
              </a:rPr>
              <a:t>this classification model to determine which cuisines to include in their mall such that wealthier visitors will be most compelled to visit. </a:t>
            </a:r>
          </a:p>
          <a:p>
            <a:pPr marL="0" indent="0">
              <a:buNone/>
            </a:pPr>
            <a:endParaRPr lang="en-US" dirty="0">
              <a:latin typeface="Al Bayan Plain" charset="-78"/>
              <a:ea typeface="Al Bayan Plain" charset="-78"/>
              <a:cs typeface="Al Bayan Plain" charset="-78"/>
            </a:endParaRPr>
          </a:p>
          <a:p>
            <a:pPr marL="0" indent="0">
              <a:buNone/>
            </a:pPr>
            <a:endParaRPr lang="en-US" dirty="0">
              <a:latin typeface="Al Bayan Plain" charset="-78"/>
              <a:ea typeface="Al Bayan Plain" charset="-78"/>
              <a:cs typeface="Al Bayan Plain" charset="-78"/>
            </a:endParaRPr>
          </a:p>
          <a:p>
            <a:pPr lvl="1"/>
            <a:endParaRPr lang="en-US" dirty="0">
              <a:latin typeface="Al Bayan Plain" charset="-78"/>
              <a:ea typeface="Al Bayan Plain" charset="-78"/>
              <a:cs typeface="Al Bayan Plain" charset="-78"/>
            </a:endParaRPr>
          </a:p>
        </p:txBody>
      </p:sp>
    </p:spTree>
    <p:extLst>
      <p:ext uri="{BB962C8B-B14F-4D97-AF65-F5344CB8AC3E}">
        <p14:creationId xmlns:p14="http://schemas.microsoft.com/office/powerpoint/2010/main" val="164753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BE5B-26AD-3341-8C4F-640E11453B5E}"/>
              </a:ext>
            </a:extLst>
          </p:cNvPr>
          <p:cNvSpPr>
            <a:spLocks noGrp="1"/>
          </p:cNvSpPr>
          <p:nvPr>
            <p:ph type="ctrTitle"/>
          </p:nvPr>
        </p:nvSpPr>
        <p:spPr>
          <a:xfrm>
            <a:off x="1279836" y="887730"/>
            <a:ext cx="8825658" cy="3329581"/>
          </a:xfrm>
        </p:spPr>
        <p:txBody>
          <a:bodyPr/>
          <a:lstStyle/>
          <a:p>
            <a:pPr algn="ctr"/>
            <a:r>
              <a:rPr lang="en-US" dirty="0">
                <a:latin typeface="Calibri" panose="020F0502020204030204" pitchFamily="34" charset="0"/>
                <a:ea typeface="Al Bayan Plain" charset="-78"/>
                <a:cs typeface="Calibri" panose="020F0502020204030204" pitchFamily="34" charset="0"/>
              </a:rPr>
              <a:t>Thank You!</a:t>
            </a:r>
          </a:p>
        </p:txBody>
      </p:sp>
      <p:sp>
        <p:nvSpPr>
          <p:cNvPr id="3" name="Subtitle 2">
            <a:extLst>
              <a:ext uri="{FF2B5EF4-FFF2-40B4-BE49-F238E27FC236}">
                <a16:creationId xmlns:a16="http://schemas.microsoft.com/office/drawing/2014/main" id="{37DB9A8B-F400-F14D-834B-607492D105EA}"/>
              </a:ext>
            </a:extLst>
          </p:cNvPr>
          <p:cNvSpPr>
            <a:spLocks noGrp="1"/>
          </p:cNvSpPr>
          <p:nvPr>
            <p:ph type="subTitle" idx="1"/>
          </p:nvPr>
        </p:nvSpPr>
        <p:spPr>
          <a:xfrm>
            <a:off x="1120665" y="4107045"/>
            <a:ext cx="9144000" cy="1655762"/>
          </a:xfrm>
        </p:spPr>
        <p:txBody>
          <a:bodyPr>
            <a:normAutofit/>
          </a:bodyPr>
          <a:lstStyle/>
          <a:p>
            <a:pPr algn="ctr"/>
            <a:r>
              <a:rPr lang="en-US" sz="2800" dirty="0">
                <a:solidFill>
                  <a:schemeClr val="tx1">
                    <a:lumMod val="95000"/>
                  </a:schemeClr>
                </a:solidFill>
                <a:latin typeface="Calibri" panose="020F0502020204030204" pitchFamily="34" charset="0"/>
                <a:ea typeface="Al Bayan Plain" charset="-78"/>
                <a:cs typeface="Calibri" panose="020F0502020204030204" pitchFamily="34" charset="0"/>
              </a:rPr>
              <a:t>Questions? </a:t>
            </a:r>
          </a:p>
        </p:txBody>
      </p:sp>
    </p:spTree>
    <p:extLst>
      <p:ext uri="{BB962C8B-B14F-4D97-AF65-F5344CB8AC3E}">
        <p14:creationId xmlns:p14="http://schemas.microsoft.com/office/powerpoint/2010/main" val="85667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984A-C832-E44F-9D6A-FD0015131050}"/>
              </a:ext>
            </a:extLst>
          </p:cNvPr>
          <p:cNvSpPr>
            <a:spLocks noGrp="1"/>
          </p:cNvSpPr>
          <p:nvPr>
            <p:ph type="title"/>
          </p:nvPr>
        </p:nvSpPr>
        <p:spPr>
          <a:xfrm>
            <a:off x="843017" y="121023"/>
            <a:ext cx="10515600" cy="1325563"/>
          </a:xfrm>
        </p:spPr>
        <p:txBody>
          <a:bodyPr/>
          <a:lstStyle/>
          <a:p>
            <a:pPr algn="ctr"/>
            <a:r>
              <a:rPr lang="en-US" sz="4800" u="sng" dirty="0">
                <a:latin typeface="Calibri" panose="020F0502020204030204" pitchFamily="34" charset="0"/>
                <a:ea typeface="Al Bayan Plain" charset="-78"/>
                <a:cs typeface="Calibri" panose="020F0502020204030204" pitchFamily="34" charset="0"/>
              </a:rPr>
              <a:t>Project Proposal</a:t>
            </a:r>
          </a:p>
        </p:txBody>
      </p:sp>
      <p:sp>
        <p:nvSpPr>
          <p:cNvPr id="3" name="Content Placeholder 2">
            <a:extLst>
              <a:ext uri="{FF2B5EF4-FFF2-40B4-BE49-F238E27FC236}">
                <a16:creationId xmlns:a16="http://schemas.microsoft.com/office/drawing/2014/main" id="{7A6C0697-6BB4-3C41-A401-17C5E0885991}"/>
              </a:ext>
            </a:extLst>
          </p:cNvPr>
          <p:cNvSpPr>
            <a:spLocks noGrp="1"/>
          </p:cNvSpPr>
          <p:nvPr>
            <p:ph idx="1"/>
          </p:nvPr>
        </p:nvSpPr>
        <p:spPr>
          <a:xfrm>
            <a:off x="322730" y="1221159"/>
            <a:ext cx="11035888" cy="5448581"/>
          </a:xfrm>
        </p:spPr>
        <p:txBody>
          <a:bodyPr>
            <a:normAutofit fontScale="92500" lnSpcReduction="20000"/>
          </a:bodyPr>
          <a:lstStyle/>
          <a:p>
            <a:pPr marL="0" indent="0">
              <a:spcBef>
                <a:spcPts val="600"/>
              </a:spcBef>
              <a:buNone/>
            </a:pPr>
            <a:r>
              <a:rPr lang="en-US" sz="2000" dirty="0">
                <a:latin typeface="Calibri" panose="020F0502020204030204" pitchFamily="34" charset="0"/>
                <a:ea typeface="Al Bayan Plain" charset="-78"/>
                <a:cs typeface="Calibri" panose="020F0502020204030204" pitchFamily="34" charset="0"/>
              </a:rPr>
              <a:t>Our Dataset: ‘America’s Favorite Global Cuisine’</a:t>
            </a:r>
          </a:p>
          <a:p>
            <a:pPr marL="0" indent="0">
              <a:spcBef>
                <a:spcPts val="600"/>
              </a:spcBef>
              <a:buNone/>
            </a:pPr>
            <a:r>
              <a:rPr lang="en-US" sz="2000" dirty="0">
                <a:latin typeface="Calibri" panose="020F0502020204030204" pitchFamily="34" charset="0"/>
                <a:ea typeface="Al Bayan Plain" charset="-78"/>
                <a:cs typeface="Calibri" panose="020F0502020204030204" pitchFamily="34" charset="0"/>
              </a:rPr>
              <a:t>A Collection of Survey responses with individual preferences in various international cuisines by country such as Belgium, Herzegovina, Brazil, Mexico, United States, China, etc. </a:t>
            </a:r>
          </a:p>
          <a:p>
            <a:pPr marL="0" indent="0">
              <a:spcBef>
                <a:spcPts val="600"/>
              </a:spcBef>
              <a:buNone/>
            </a:pPr>
            <a:endParaRPr lang="en-US" sz="2000" dirty="0">
              <a:latin typeface="Calibri" panose="020F0502020204030204" pitchFamily="34" charset="0"/>
              <a:ea typeface="Al Bayan Plain" charset="-78"/>
              <a:cs typeface="Calibri" panose="020F0502020204030204" pitchFamily="34" charset="0"/>
            </a:endParaRPr>
          </a:p>
          <a:p>
            <a:pPr>
              <a:spcBef>
                <a:spcPts val="600"/>
              </a:spcBef>
            </a:pPr>
            <a:r>
              <a:rPr lang="en-US" sz="2000" dirty="0">
                <a:latin typeface="Calibri" panose="020F0502020204030204" pitchFamily="34" charset="0"/>
                <a:ea typeface="Al Bayan Plain" charset="-78"/>
                <a:cs typeface="Calibri" panose="020F0502020204030204" pitchFamily="34" charset="0"/>
              </a:rPr>
              <a:t>Survey asks respondents about 40 different countries. </a:t>
            </a:r>
          </a:p>
          <a:p>
            <a:pPr>
              <a:spcBef>
                <a:spcPts val="600"/>
              </a:spcBef>
            </a:pPr>
            <a:endParaRPr lang="en-US" sz="2000" dirty="0">
              <a:latin typeface="Calibri" panose="020F0502020204030204" pitchFamily="34" charset="0"/>
              <a:ea typeface="Al Bayan Plain" charset="-78"/>
              <a:cs typeface="Calibri" panose="020F0502020204030204" pitchFamily="34" charset="0"/>
            </a:endParaRPr>
          </a:p>
          <a:p>
            <a:pPr>
              <a:spcBef>
                <a:spcPts val="600"/>
              </a:spcBef>
            </a:pPr>
            <a:r>
              <a:rPr lang="en-US" sz="2000" dirty="0">
                <a:latin typeface="Calibri" panose="020F0502020204030204" pitchFamily="34" charset="0"/>
                <a:ea typeface="Al Bayan Plain" charset="-78"/>
                <a:cs typeface="Calibri" panose="020F0502020204030204" pitchFamily="34" charset="0"/>
              </a:rPr>
              <a:t>Respondents are also asked general demographic information:</a:t>
            </a:r>
          </a:p>
          <a:p>
            <a:pPr lvl="1">
              <a:spcBef>
                <a:spcPts val="6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Age, Gender, Household Income, Education, Location (Geographic Region)</a:t>
            </a:r>
          </a:p>
          <a:p>
            <a:pPr marL="457200" lvl="1" indent="0">
              <a:spcBef>
                <a:spcPts val="600"/>
              </a:spcBef>
              <a:buNone/>
            </a:pPr>
            <a:endParaRPr lang="en-US" sz="1800" dirty="0">
              <a:latin typeface="Calibri" panose="020F0502020204030204" pitchFamily="34" charset="0"/>
              <a:ea typeface="Al Bayan Plain" charset="-78"/>
              <a:cs typeface="Calibri" panose="020F0502020204030204" pitchFamily="34" charset="0"/>
            </a:endParaRPr>
          </a:p>
          <a:p>
            <a:pPr>
              <a:spcBef>
                <a:spcPts val="600"/>
              </a:spcBef>
            </a:pPr>
            <a:r>
              <a:rPr lang="en-US" sz="2000" dirty="0">
                <a:latin typeface="Calibri" panose="020F0502020204030204" pitchFamily="34" charset="0"/>
                <a:ea typeface="Al Bayan Plain" charset="-78"/>
                <a:cs typeface="Calibri" panose="020F0502020204030204" pitchFamily="34" charset="0"/>
              </a:rPr>
              <a:t>Respondents could enter preferences from 1 to 5 or N/A. </a:t>
            </a:r>
          </a:p>
          <a:p>
            <a:pPr lvl="1">
              <a:spcBef>
                <a:spcPts val="6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1 represents: ‘I hate this country’s traditional cuisine’</a:t>
            </a:r>
          </a:p>
          <a:p>
            <a:pPr lvl="1">
              <a:spcBef>
                <a:spcPts val="600"/>
              </a:spcBef>
              <a:buFont typeface="Wingdings" charset="2"/>
              <a:buChar char="q"/>
            </a:pPr>
            <a:r>
              <a:rPr lang="en-US" sz="2000" dirty="0">
                <a:latin typeface="Calibri" panose="020F0502020204030204" pitchFamily="34" charset="0"/>
                <a:ea typeface="Al Bayan Plain" charset="-78"/>
                <a:cs typeface="Calibri" panose="020F0502020204030204" pitchFamily="34" charset="0"/>
              </a:rPr>
              <a:t>5 represents: ‘I love this country’s traditional cuisine’</a:t>
            </a:r>
          </a:p>
          <a:p>
            <a:pPr lvl="1">
              <a:spcBef>
                <a:spcPts val="600"/>
              </a:spcBef>
              <a:buFont typeface="Wingdings" charset="2"/>
              <a:buChar char="q"/>
            </a:pPr>
            <a:r>
              <a:rPr lang="en-US" sz="2000" dirty="0">
                <a:latin typeface="Calibri" panose="020F0502020204030204" pitchFamily="34" charset="0"/>
                <a:ea typeface="Al Bayan Plain" charset="-78"/>
                <a:cs typeface="Calibri" panose="020F0502020204030204" pitchFamily="34" charset="0"/>
              </a:rPr>
              <a:t>N/A represent: ‘I am unfamiliar with this country’s traditional cuisine’</a:t>
            </a:r>
          </a:p>
          <a:p>
            <a:pPr marL="457200" lvl="1" indent="0">
              <a:spcBef>
                <a:spcPts val="600"/>
              </a:spcBef>
              <a:buNone/>
            </a:pPr>
            <a:endParaRPr lang="en-US" sz="2000" dirty="0">
              <a:latin typeface="Calibri" panose="020F0502020204030204" pitchFamily="34" charset="0"/>
              <a:ea typeface="Al Bayan Plain" charset="-78"/>
              <a:cs typeface="Calibri" panose="020F0502020204030204" pitchFamily="34" charset="0"/>
            </a:endParaRPr>
          </a:p>
          <a:p>
            <a:pPr>
              <a:spcBef>
                <a:spcPts val="600"/>
              </a:spcBef>
            </a:pPr>
            <a:r>
              <a:rPr lang="en-US" sz="2000" b="1" dirty="0">
                <a:latin typeface="Calibri" panose="020F0502020204030204" pitchFamily="34" charset="0"/>
                <a:ea typeface="Al Bayan Plain" charset="-78"/>
                <a:cs typeface="Calibri" panose="020F0502020204030204" pitchFamily="34" charset="0"/>
              </a:rPr>
              <a:t>Original size: 49 attributes and 1373 tuples.</a:t>
            </a:r>
          </a:p>
          <a:p>
            <a:pPr>
              <a:spcBef>
                <a:spcPts val="600"/>
              </a:spcBef>
            </a:pPr>
            <a:endParaRPr lang="en-US" sz="2000" b="1" dirty="0">
              <a:latin typeface="Calibri" panose="020F0502020204030204" pitchFamily="34" charset="0"/>
              <a:ea typeface="Al Bayan Plain" charset="-78"/>
              <a:cs typeface="Calibri" panose="020F0502020204030204" pitchFamily="34" charset="0"/>
            </a:endParaRPr>
          </a:p>
          <a:p>
            <a:pPr>
              <a:spcBef>
                <a:spcPts val="600"/>
              </a:spcBef>
            </a:pPr>
            <a:r>
              <a:rPr lang="en-US" sz="2000" b="1" dirty="0">
                <a:latin typeface="Calibri" panose="020F0502020204030204" pitchFamily="34" charset="0"/>
                <a:ea typeface="Al Bayan Plain" charset="-78"/>
                <a:cs typeface="Calibri" panose="020F0502020204030204" pitchFamily="34" charset="0"/>
              </a:rPr>
              <a:t>Data Source: </a:t>
            </a:r>
            <a:r>
              <a:rPr lang="en-US" altLang="zh-CN" sz="2000" dirty="0">
                <a:latin typeface="Calibri" panose="020F0502020204030204" pitchFamily="34" charset="0"/>
                <a:ea typeface="Al Bayan Plain" charset="-78"/>
                <a:cs typeface="Calibri" panose="020F0502020204030204" pitchFamily="34" charset="0"/>
                <a:sym typeface="+mn-lt"/>
                <a:hlinkClick r:id="rId2">
                  <a:extLst>
                    <a:ext uri="{A12FA001-AC4F-418D-AE19-62706E023703}">
                      <ahyp:hlinkClr xmlns:ahyp="http://schemas.microsoft.com/office/drawing/2018/hyperlinkcolor" val="tx"/>
                    </a:ext>
                  </a:extLst>
                </a:hlinkClick>
              </a:rPr>
              <a:t>https://github.com/fivethirtyeight/data/tree/master/food-world-cup</a:t>
            </a:r>
            <a:r>
              <a:rPr lang="en-US" altLang="zh-CN" sz="2000" dirty="0">
                <a:latin typeface="Calibri" panose="020F0502020204030204" pitchFamily="34" charset="0"/>
                <a:ea typeface="Al Bayan Plain" charset="-78"/>
                <a:cs typeface="Calibri" panose="020F0502020204030204" pitchFamily="34" charset="0"/>
                <a:sym typeface="+mn-lt"/>
              </a:rPr>
              <a:t> </a:t>
            </a:r>
          </a:p>
          <a:p>
            <a:pPr>
              <a:spcBef>
                <a:spcPts val="600"/>
              </a:spcBef>
            </a:pPr>
            <a:endParaRPr lang="en-US" sz="2000" b="1" dirty="0">
              <a:latin typeface="Al Bayan Plain" charset="-78"/>
              <a:ea typeface="Al Bayan Plain" charset="-78"/>
              <a:cs typeface="Al Bayan Plain" charset="-78"/>
            </a:endParaRPr>
          </a:p>
        </p:txBody>
      </p:sp>
    </p:spTree>
    <p:extLst>
      <p:ext uri="{BB962C8B-B14F-4D97-AF65-F5344CB8AC3E}">
        <p14:creationId xmlns:p14="http://schemas.microsoft.com/office/powerpoint/2010/main" val="7874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7C2-2B5E-8743-83F7-6EBDCE039883}"/>
              </a:ext>
            </a:extLst>
          </p:cNvPr>
          <p:cNvSpPr>
            <a:spLocks noGrp="1"/>
          </p:cNvSpPr>
          <p:nvPr>
            <p:ph type="title"/>
          </p:nvPr>
        </p:nvSpPr>
        <p:spPr>
          <a:xfrm>
            <a:off x="1387090" y="118397"/>
            <a:ext cx="9404723" cy="1400530"/>
          </a:xfrm>
        </p:spPr>
        <p:txBody>
          <a:bodyPr/>
          <a:lstStyle/>
          <a:p>
            <a:pPr algn="ctr"/>
            <a:r>
              <a:rPr lang="en-US" u="sng" dirty="0">
                <a:latin typeface="Calibri" panose="020F0502020204030204" pitchFamily="34" charset="0"/>
                <a:ea typeface="Al Bayan Plain" charset="-78"/>
                <a:cs typeface="Calibri" panose="020F0502020204030204" pitchFamily="34" charset="0"/>
              </a:rPr>
              <a:t>Data Mining Goal: Predicting a Person’s Household Income</a:t>
            </a:r>
          </a:p>
        </p:txBody>
      </p:sp>
      <p:sp>
        <p:nvSpPr>
          <p:cNvPr id="3" name="Content Placeholder 2">
            <a:extLst>
              <a:ext uri="{FF2B5EF4-FFF2-40B4-BE49-F238E27FC236}">
                <a16:creationId xmlns:a16="http://schemas.microsoft.com/office/drawing/2014/main" id="{4A20D360-6AA2-1A48-A32C-2B2505E104A7}"/>
              </a:ext>
            </a:extLst>
          </p:cNvPr>
          <p:cNvSpPr>
            <a:spLocks noGrp="1"/>
          </p:cNvSpPr>
          <p:nvPr>
            <p:ph idx="1"/>
          </p:nvPr>
        </p:nvSpPr>
        <p:spPr>
          <a:xfrm>
            <a:off x="168090" y="1652806"/>
            <a:ext cx="11842721" cy="5030382"/>
          </a:xfrm>
        </p:spPr>
        <p:txBody>
          <a:bodyPr>
            <a:normAutofit/>
          </a:bodyPr>
          <a:lstStyle/>
          <a:p>
            <a:r>
              <a:rPr lang="en-US" sz="2000" dirty="0">
                <a:latin typeface="Calibri" panose="020F0502020204030204" pitchFamily="34" charset="0"/>
                <a:ea typeface="Al Bayan Plain" charset="-78"/>
                <a:cs typeface="Calibri" panose="020F0502020204030204" pitchFamily="34" charset="0"/>
              </a:rPr>
              <a:t>Our goal for this project is to </a:t>
            </a:r>
            <a:r>
              <a:rPr lang="en-US" sz="2000" b="1" dirty="0">
                <a:latin typeface="Calibri" panose="020F0502020204030204" pitchFamily="34" charset="0"/>
                <a:ea typeface="Al Bayan Plain" charset="-78"/>
                <a:cs typeface="Calibri" panose="020F0502020204030204" pitchFamily="34" charset="0"/>
              </a:rPr>
              <a:t>develop a classification model </a:t>
            </a:r>
            <a:r>
              <a:rPr lang="en-US" sz="2000" dirty="0">
                <a:latin typeface="Calibri" panose="020F0502020204030204" pitchFamily="34" charset="0"/>
                <a:ea typeface="Al Bayan Plain" charset="-78"/>
                <a:cs typeface="Calibri" panose="020F0502020204030204" pitchFamily="34" charset="0"/>
              </a:rPr>
              <a:t>based on a person’s favorite international cuisines, age, education, and location and be able to predict his/her household income bracket. </a:t>
            </a:r>
          </a:p>
          <a:p>
            <a:pPr marL="0" indent="0">
              <a:buNone/>
            </a:pPr>
            <a:endParaRPr lang="en-US" sz="2000" dirty="0">
              <a:latin typeface="Calibri" panose="020F0502020204030204" pitchFamily="34" charset="0"/>
              <a:ea typeface="Al Bayan Plain" charset="-78"/>
              <a:cs typeface="Calibri" panose="020F0502020204030204" pitchFamily="34" charset="0"/>
            </a:endParaRPr>
          </a:p>
          <a:p>
            <a:r>
              <a:rPr lang="en-US" sz="2000" u="sng" dirty="0">
                <a:latin typeface="Calibri" panose="020F0502020204030204" pitchFamily="34" charset="0"/>
                <a:ea typeface="Al Bayan Plain" charset="-78"/>
                <a:cs typeface="Calibri" panose="020F0502020204030204" pitchFamily="34" charset="0"/>
              </a:rPr>
              <a:t>Class Attribute</a:t>
            </a:r>
            <a:r>
              <a:rPr lang="en-US" sz="2000" dirty="0">
                <a:latin typeface="Calibri" panose="020F0502020204030204" pitchFamily="34" charset="0"/>
                <a:ea typeface="Al Bayan Plain" charset="-78"/>
                <a:cs typeface="Calibri" panose="020F0502020204030204" pitchFamily="34" charset="0"/>
              </a:rPr>
              <a:t>: Household Income Bracket</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$0 – $24,999</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$25, 000 - $49,999</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 $50,000 - $99,999</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 $100,000 - $149,999</a:t>
            </a:r>
          </a:p>
          <a:p>
            <a:pPr lvl="1">
              <a:buFont typeface="Wingdings" charset="2"/>
              <a:buChar char="q"/>
            </a:pPr>
            <a:r>
              <a:rPr lang="en-US" sz="2000" dirty="0">
                <a:latin typeface="Calibri" panose="020F0502020204030204" pitchFamily="34" charset="0"/>
                <a:ea typeface="Al Bayan Plain" charset="-78"/>
                <a:cs typeface="Calibri" panose="020F0502020204030204" pitchFamily="34" charset="0"/>
              </a:rPr>
              <a:t> $150,000+ </a:t>
            </a:r>
          </a:p>
          <a:p>
            <a:pPr marL="457200" lvl="1"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r>
              <a:rPr lang="en-US" sz="2000" b="1" dirty="0">
                <a:latin typeface="Calibri" panose="020F0502020204030204" pitchFamily="34" charset="0"/>
                <a:ea typeface="Al Bayan Plain" charset="-78"/>
                <a:cs typeface="Calibri" panose="020F0502020204030204" pitchFamily="34" charset="0"/>
              </a:rPr>
              <a:t>Analytical Tool Used: </a:t>
            </a:r>
            <a:r>
              <a:rPr lang="en-US" sz="2000" dirty="0">
                <a:latin typeface="Calibri" panose="020F0502020204030204" pitchFamily="34" charset="0"/>
                <a:ea typeface="Al Bayan Plain" charset="-78"/>
                <a:cs typeface="Calibri" panose="020F0502020204030204" pitchFamily="34" charset="0"/>
              </a:rPr>
              <a:t>Weka</a:t>
            </a:r>
          </a:p>
          <a:p>
            <a:pPr lvl="1"/>
            <a:endParaRPr lang="en-US" sz="1600" dirty="0"/>
          </a:p>
        </p:txBody>
      </p:sp>
    </p:spTree>
    <p:extLst>
      <p:ext uri="{BB962C8B-B14F-4D97-AF65-F5344CB8AC3E}">
        <p14:creationId xmlns:p14="http://schemas.microsoft.com/office/powerpoint/2010/main" val="103143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88D2-29CC-AB4A-A270-F7E49A6FC584}"/>
              </a:ext>
            </a:extLst>
          </p:cNvPr>
          <p:cNvSpPr>
            <a:spLocks noGrp="1"/>
          </p:cNvSpPr>
          <p:nvPr>
            <p:ph type="title"/>
          </p:nvPr>
        </p:nvSpPr>
        <p:spPr>
          <a:xfrm>
            <a:off x="838200" y="182880"/>
            <a:ext cx="10515600" cy="1325563"/>
          </a:xfrm>
        </p:spPr>
        <p:txBody>
          <a:bodyPr/>
          <a:lstStyle/>
          <a:p>
            <a:pPr algn="ctr"/>
            <a:r>
              <a:rPr lang="en-US" sz="4800" u="sng" dirty="0">
                <a:latin typeface="Calibri" panose="020F0502020204030204" pitchFamily="34" charset="0"/>
                <a:ea typeface="Al Bayan Plain" charset="-78"/>
                <a:cs typeface="Calibri" panose="020F0502020204030204" pitchFamily="34" charset="0"/>
              </a:rPr>
              <a:t>Data Preprocessing Phase</a:t>
            </a:r>
          </a:p>
        </p:txBody>
      </p:sp>
      <p:sp>
        <p:nvSpPr>
          <p:cNvPr id="3" name="Content Placeholder 2">
            <a:extLst>
              <a:ext uri="{FF2B5EF4-FFF2-40B4-BE49-F238E27FC236}">
                <a16:creationId xmlns:a16="http://schemas.microsoft.com/office/drawing/2014/main" id="{2845F543-D87F-024F-B1F6-D99824899E93}"/>
              </a:ext>
            </a:extLst>
          </p:cNvPr>
          <p:cNvSpPr>
            <a:spLocks noGrp="1"/>
          </p:cNvSpPr>
          <p:nvPr>
            <p:ph idx="1"/>
          </p:nvPr>
        </p:nvSpPr>
        <p:spPr>
          <a:xfrm>
            <a:off x="502459" y="1155651"/>
            <a:ext cx="5281121" cy="5282705"/>
          </a:xfrm>
        </p:spPr>
        <p:txBody>
          <a:bodyPr>
            <a:normAutofit fontScale="92500" lnSpcReduction="10000"/>
          </a:bodyPr>
          <a:lstStyle/>
          <a:p>
            <a:pPr marL="514350" indent="-514350">
              <a:buFont typeface="+mj-lt"/>
              <a:buAutoNum type="romanUcPeriod"/>
            </a:pPr>
            <a:r>
              <a:rPr lang="en-US" sz="2200" b="1" dirty="0">
                <a:latin typeface="Calibri" panose="020F0502020204030204" pitchFamily="34" charset="0"/>
                <a:ea typeface="Al Bayan Plain" charset="-78"/>
                <a:cs typeface="Calibri" panose="020F0502020204030204" pitchFamily="34" charset="0"/>
              </a:rPr>
              <a:t>Data Reduction: </a:t>
            </a:r>
          </a:p>
          <a:p>
            <a:pPr marL="0" indent="0">
              <a:buNone/>
            </a:pPr>
            <a:r>
              <a:rPr lang="en-US" sz="2000" u="sng" dirty="0">
                <a:latin typeface="Calibri" panose="020F0502020204030204" pitchFamily="34" charset="0"/>
                <a:ea typeface="Al Bayan Plain" charset="-78"/>
                <a:cs typeface="Calibri" panose="020F0502020204030204" pitchFamily="34" charset="0"/>
              </a:rPr>
              <a:t>Attribute Reduction: </a:t>
            </a:r>
            <a:endParaRPr lang="en-US" sz="2000" dirty="0">
              <a:latin typeface="Calibri" panose="020F0502020204030204" pitchFamily="34" charset="0"/>
              <a:ea typeface="Al Bayan Plain" charset="-78"/>
              <a:cs typeface="Calibri" panose="020F0502020204030204" pitchFamily="34" charset="0"/>
            </a:endParaRPr>
          </a:p>
          <a:p>
            <a:r>
              <a:rPr lang="en-US" sz="2000" dirty="0">
                <a:latin typeface="Calibri" panose="020F0502020204030204" pitchFamily="34" charset="0"/>
                <a:ea typeface="Al Bayan Plain" charset="-78"/>
                <a:cs typeface="Calibri" panose="020F0502020204030204" pitchFamily="34" charset="0"/>
              </a:rPr>
              <a:t>Some cuisine attributes had several missing or N/A values: e.g. Algeria. </a:t>
            </a:r>
          </a:p>
          <a:p>
            <a:pPr lvl="1">
              <a:buFont typeface="Wingdings" charset="2"/>
              <a:buChar char="q"/>
            </a:pPr>
            <a:r>
              <a:rPr lang="en-US" sz="1800" dirty="0">
                <a:latin typeface="Calibri" panose="020F0502020204030204" pitchFamily="34" charset="0"/>
                <a:ea typeface="Al Bayan Plain" charset="-78"/>
                <a:cs typeface="Calibri" panose="020F0502020204030204" pitchFamily="34" charset="0"/>
              </a:rPr>
              <a:t>Not useful as they do not indicate information on respondent's preference.</a:t>
            </a:r>
          </a:p>
          <a:p>
            <a:pPr lvl="1">
              <a:buFont typeface="Wingdings" charset="2"/>
              <a:buChar char="q"/>
            </a:pPr>
            <a:r>
              <a:rPr lang="en-US" sz="1800" dirty="0">
                <a:latin typeface="Calibri" panose="020F0502020204030204" pitchFamily="34" charset="0"/>
                <a:ea typeface="Al Bayan Plain" charset="-78"/>
                <a:cs typeface="Calibri" panose="020F0502020204030204" pitchFamily="34" charset="0"/>
              </a:rPr>
              <a:t>Counted the # of N/A’s or missing values for all country attributes and </a:t>
            </a:r>
            <a:r>
              <a:rPr lang="en-US" sz="1800" b="1" dirty="0">
                <a:latin typeface="Calibri" panose="020F0502020204030204" pitchFamily="34" charset="0"/>
                <a:ea typeface="Al Bayan Plain" charset="-78"/>
                <a:cs typeface="Calibri" panose="020F0502020204030204" pitchFamily="34" charset="0"/>
              </a:rPr>
              <a:t>removed attributes with 500 /+ N/A or missing values</a:t>
            </a:r>
            <a:r>
              <a:rPr lang="en-US" sz="1800" dirty="0">
                <a:latin typeface="Calibri" panose="020F0502020204030204" pitchFamily="34" charset="0"/>
                <a:ea typeface="Al Bayan Plain" charset="-78"/>
                <a:cs typeface="Calibri" panose="020F0502020204030204" pitchFamily="34" charset="0"/>
              </a:rPr>
              <a:t> (Removed 28 attributes).</a:t>
            </a:r>
          </a:p>
          <a:p>
            <a:r>
              <a:rPr lang="en-US" sz="2200" b="1" dirty="0">
                <a:latin typeface="Calibri" panose="020F0502020204030204" pitchFamily="34" charset="0"/>
                <a:ea typeface="Al Bayan Plain" charset="-78"/>
                <a:cs typeface="Calibri" panose="020F0502020204030204" pitchFamily="34" charset="0"/>
              </a:rPr>
              <a:t> </a:t>
            </a:r>
            <a:r>
              <a:rPr lang="en-US" sz="2000" dirty="0">
                <a:latin typeface="Calibri" panose="020F0502020204030204" pitchFamily="34" charset="0"/>
                <a:ea typeface="Al Bayan Plain" charset="-78"/>
                <a:cs typeface="Calibri" panose="020F0502020204030204" pitchFamily="34" charset="0"/>
              </a:rPr>
              <a:t>Removed location attribute </a:t>
            </a:r>
          </a:p>
          <a:p>
            <a:pPr lvl="1">
              <a:buFont typeface="Wingdings" charset="2"/>
              <a:buChar char="q"/>
            </a:pPr>
            <a:r>
              <a:rPr lang="en-US" sz="1800" dirty="0">
                <a:latin typeface="Calibri" panose="020F0502020204030204" pitchFamily="34" charset="0"/>
                <a:ea typeface="Al Bayan Plain" charset="-78"/>
                <a:cs typeface="Calibri" panose="020F0502020204030204" pitchFamily="34" charset="0"/>
              </a:rPr>
              <a:t>Different location regions had different costs of living, which are reflected in average household incomes. Thus, location attribute would skew classification result based on geographic region instead of cuisine preference.</a:t>
            </a:r>
          </a:p>
          <a:p>
            <a:r>
              <a:rPr lang="en-US" sz="2000" b="1" dirty="0">
                <a:solidFill>
                  <a:schemeClr val="accent3"/>
                </a:solidFill>
                <a:latin typeface="Calibri" panose="020F0502020204030204" pitchFamily="34" charset="0"/>
                <a:ea typeface="Al Bayan Plain" charset="-78"/>
                <a:cs typeface="Calibri" panose="020F0502020204030204" pitchFamily="34" charset="0"/>
              </a:rPr>
              <a:t>New Dataset: 20 attributes and 1373 tuples</a:t>
            </a:r>
          </a:p>
          <a:p>
            <a:pPr marL="457200" lvl="1" indent="0">
              <a:buNone/>
            </a:pPr>
            <a:endParaRPr lang="en-US" sz="2000" dirty="0">
              <a:latin typeface="Al Bayan Plain" charset="-78"/>
              <a:ea typeface="Al Bayan Plain" charset="-78"/>
              <a:cs typeface="Al Bayan Plain" charset="-78"/>
            </a:endParaRPr>
          </a:p>
        </p:txBody>
      </p:sp>
      <p:pic>
        <p:nvPicPr>
          <p:cNvPr id="4" name="Picture 6" descr="../Screen%20Shot%202019-03-04%20at%207.40.19%20PM.png">
            <a:extLst>
              <a:ext uri="{FF2B5EF4-FFF2-40B4-BE49-F238E27FC236}">
                <a16:creationId xmlns:a16="http://schemas.microsoft.com/office/drawing/2014/main" id="{03FF9D48-5C82-A341-A615-C1E7A5EAE8F6}"/>
              </a:ext>
            </a:extLst>
          </p:cNvPr>
          <p:cNvPicPr/>
          <p:nvPr/>
        </p:nvPicPr>
        <p:blipFill rotWithShape="1">
          <a:blip r:embed="rId2">
            <a:extLst>
              <a:ext uri="{28A0092B-C50C-407E-A947-70E740481C1C}">
                <a14:useLocalDpi xmlns:a14="http://schemas.microsoft.com/office/drawing/2010/main" val="0"/>
              </a:ext>
            </a:extLst>
          </a:blip>
          <a:srcRect t="3540" b="7210"/>
          <a:stretch/>
        </p:blipFill>
        <p:spPr bwMode="auto">
          <a:xfrm>
            <a:off x="6096000" y="1691323"/>
            <a:ext cx="5928360" cy="3372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113573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A3D8D-0BEC-3842-A06C-F6706A440637}"/>
              </a:ext>
            </a:extLst>
          </p:cNvPr>
          <p:cNvSpPr>
            <a:spLocks noGrp="1"/>
          </p:cNvSpPr>
          <p:nvPr>
            <p:ph idx="1"/>
          </p:nvPr>
        </p:nvSpPr>
        <p:spPr>
          <a:xfrm>
            <a:off x="312420" y="500485"/>
            <a:ext cx="5774872" cy="6689589"/>
          </a:xfrm>
        </p:spPr>
        <p:txBody>
          <a:bodyPr>
            <a:normAutofit/>
          </a:bodyPr>
          <a:lstStyle/>
          <a:p>
            <a:pPr marL="571500" indent="-571500">
              <a:spcBef>
                <a:spcPts val="400"/>
              </a:spcBef>
              <a:buFont typeface="+mj-lt"/>
              <a:buAutoNum type="romanUcPeriod"/>
            </a:pPr>
            <a:r>
              <a:rPr lang="en-US" sz="2200" b="1" dirty="0">
                <a:latin typeface="Calibri" panose="020F0502020204030204" pitchFamily="34" charset="0"/>
                <a:ea typeface="Al Bayan Plain" charset="-78"/>
                <a:cs typeface="Calibri" panose="020F0502020204030204" pitchFamily="34" charset="0"/>
              </a:rPr>
              <a:t>Data Reduction(…continued)</a:t>
            </a:r>
            <a:endParaRPr lang="en-US" sz="2000" dirty="0">
              <a:latin typeface="Calibri" panose="020F0502020204030204" pitchFamily="34" charset="0"/>
              <a:ea typeface="Al Bayan Plain" charset="-78"/>
              <a:cs typeface="Calibri" panose="020F0502020204030204" pitchFamily="34" charset="0"/>
            </a:endParaRPr>
          </a:p>
          <a:p>
            <a:pPr marL="0" indent="0">
              <a:spcBef>
                <a:spcPts val="400"/>
              </a:spcBef>
              <a:buNone/>
            </a:pPr>
            <a:r>
              <a:rPr lang="en-US" sz="2000" u="sng" dirty="0">
                <a:latin typeface="Calibri" panose="020F0502020204030204" pitchFamily="34" charset="0"/>
                <a:ea typeface="Al Bayan Plain" charset="-78"/>
                <a:cs typeface="Calibri" panose="020F0502020204030204" pitchFamily="34" charset="0"/>
              </a:rPr>
              <a:t>Tuple Reduction</a:t>
            </a:r>
            <a:r>
              <a:rPr lang="en-US" sz="2000" dirty="0">
                <a:latin typeface="Calibri" panose="020F0502020204030204" pitchFamily="34" charset="0"/>
                <a:ea typeface="Al Bayan Plain" charset="-78"/>
                <a:cs typeface="Calibri" panose="020F0502020204030204" pitchFamily="34" charset="0"/>
              </a:rPr>
              <a:t> </a:t>
            </a:r>
          </a:p>
          <a:p>
            <a:pPr>
              <a:spcBef>
                <a:spcPts val="400"/>
              </a:spcBef>
            </a:pPr>
            <a:r>
              <a:rPr lang="en-US" sz="2000" dirty="0">
                <a:latin typeface="Calibri" panose="020F0502020204030204" pitchFamily="34" charset="0"/>
                <a:ea typeface="Al Bayan Plain" charset="-78"/>
                <a:cs typeface="Calibri" panose="020F0502020204030204" pitchFamily="34" charset="0"/>
              </a:rPr>
              <a:t>Several tuples with all/many missing values.</a:t>
            </a:r>
          </a:p>
          <a:p>
            <a:pPr lvl="1">
              <a:spcBef>
                <a:spcPts val="4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Possibly because a respondent had started the survey but abandoned it early on in the survey.</a:t>
            </a:r>
          </a:p>
          <a:p>
            <a:pPr lvl="1">
              <a:spcBef>
                <a:spcPts val="4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Not useful as they do not indicate information on respondent's preference.</a:t>
            </a:r>
          </a:p>
          <a:p>
            <a:pPr lvl="1">
              <a:spcBef>
                <a:spcPts val="4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Removed 129 tuples from dataset. </a:t>
            </a:r>
          </a:p>
          <a:p>
            <a:pPr>
              <a:spcBef>
                <a:spcPts val="400"/>
              </a:spcBef>
            </a:pPr>
            <a:r>
              <a:rPr lang="en-US" sz="2000" dirty="0">
                <a:latin typeface="Calibri" panose="020F0502020204030204" pitchFamily="34" charset="0"/>
                <a:ea typeface="Al Bayan Plain" charset="-78"/>
                <a:cs typeface="Calibri" panose="020F0502020204030204" pitchFamily="34" charset="0"/>
              </a:rPr>
              <a:t>New Dataset: 20 attributes, 1241 tuples</a:t>
            </a:r>
          </a:p>
          <a:p>
            <a:pPr marL="0" indent="0">
              <a:spcBef>
                <a:spcPts val="400"/>
              </a:spcBef>
              <a:buNone/>
            </a:pPr>
            <a:r>
              <a:rPr lang="en-US" sz="2200" u="sng" dirty="0">
                <a:latin typeface="Calibri" panose="020F0502020204030204" pitchFamily="34" charset="0"/>
                <a:ea typeface="Al Bayan Plain" charset="-78"/>
                <a:cs typeface="Calibri" panose="020F0502020204030204" pitchFamily="34" charset="0"/>
              </a:rPr>
              <a:t>Tuples with Missing Class Value</a:t>
            </a:r>
            <a:endParaRPr lang="en-US" sz="2200" dirty="0">
              <a:latin typeface="Calibri" panose="020F0502020204030204" pitchFamily="34" charset="0"/>
              <a:ea typeface="Al Bayan Plain" charset="-78"/>
              <a:cs typeface="Calibri" panose="020F0502020204030204" pitchFamily="34" charset="0"/>
            </a:endParaRPr>
          </a:p>
          <a:p>
            <a:pPr>
              <a:spcBef>
                <a:spcPts val="400"/>
              </a:spcBef>
            </a:pPr>
            <a:r>
              <a:rPr lang="en-US" sz="2000" dirty="0">
                <a:latin typeface="Calibri" panose="020F0502020204030204" pitchFamily="34" charset="0"/>
                <a:ea typeface="Al Bayan Plain" charset="-78"/>
                <a:cs typeface="Calibri" panose="020F0502020204030204" pitchFamily="34" charset="0"/>
              </a:rPr>
              <a:t>Several tuples with missing values in the class attribute.</a:t>
            </a:r>
          </a:p>
          <a:p>
            <a:pPr lvl="1">
              <a:spcBef>
                <a:spcPts val="4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Not useful as we cannot use in training dataset nor test dataset</a:t>
            </a:r>
          </a:p>
          <a:p>
            <a:pPr lvl="1">
              <a:spcBef>
                <a:spcPts val="400"/>
              </a:spcBef>
              <a:buFont typeface="Wingdings" charset="2"/>
              <a:buChar char="q"/>
            </a:pPr>
            <a:r>
              <a:rPr lang="en-US" sz="1800" dirty="0">
                <a:latin typeface="Calibri" panose="020F0502020204030204" pitchFamily="34" charset="0"/>
                <a:ea typeface="Al Bayan Plain" charset="-78"/>
                <a:cs typeface="Calibri" panose="020F0502020204030204" pitchFamily="34" charset="0"/>
              </a:rPr>
              <a:t>Removed all tuples with Missing Class value (287 tuples removed). </a:t>
            </a:r>
          </a:p>
          <a:p>
            <a:pPr>
              <a:spcBef>
                <a:spcPts val="400"/>
              </a:spcBef>
            </a:pPr>
            <a:r>
              <a:rPr lang="en-US" sz="2200" b="1" dirty="0">
                <a:solidFill>
                  <a:schemeClr val="accent3"/>
                </a:solidFill>
                <a:latin typeface="Calibri" panose="020F0502020204030204" pitchFamily="34" charset="0"/>
                <a:ea typeface="Al Bayan Plain" charset="-78"/>
                <a:cs typeface="Calibri" panose="020F0502020204030204" pitchFamily="34" charset="0"/>
              </a:rPr>
              <a:t>Final Dataset: 20 attributes and 954 tuples</a:t>
            </a:r>
          </a:p>
          <a:p>
            <a:pPr marL="457200" lvl="1" indent="0">
              <a:spcBef>
                <a:spcPts val="400"/>
              </a:spcBef>
              <a:buNone/>
            </a:pPr>
            <a:endParaRPr lang="en-US" sz="1800" dirty="0">
              <a:latin typeface="Al Bayan Plain" charset="-78"/>
              <a:ea typeface="Al Bayan Plain" charset="-78"/>
              <a:cs typeface="Al Bayan Plain" charset="-78"/>
            </a:endParaRPr>
          </a:p>
          <a:p>
            <a:pPr lvl="1">
              <a:spcBef>
                <a:spcPts val="400"/>
              </a:spcBef>
            </a:pPr>
            <a:endParaRPr lang="en-US" sz="1800" dirty="0"/>
          </a:p>
        </p:txBody>
      </p:sp>
      <p:pic>
        <p:nvPicPr>
          <p:cNvPr id="4" name="Picture 3" descr="../Screen%20Shot%202019-03-04%20at%208.18.01%20PM.png">
            <a:extLst>
              <a:ext uri="{FF2B5EF4-FFF2-40B4-BE49-F238E27FC236}">
                <a16:creationId xmlns:a16="http://schemas.microsoft.com/office/drawing/2014/main" id="{797152FF-ED7D-E94E-8931-672249A41398}"/>
              </a:ext>
            </a:extLst>
          </p:cNvPr>
          <p:cNvPicPr/>
          <p:nvPr/>
        </p:nvPicPr>
        <p:blipFill rotWithShape="1">
          <a:blip r:embed="rId2">
            <a:extLst>
              <a:ext uri="{28A0092B-C50C-407E-A947-70E740481C1C}">
                <a14:useLocalDpi xmlns:a14="http://schemas.microsoft.com/office/drawing/2010/main" val="0"/>
              </a:ext>
            </a:extLst>
          </a:blip>
          <a:srcRect t="3267" b="7509"/>
          <a:stretch/>
        </p:blipFill>
        <p:spPr bwMode="auto">
          <a:xfrm>
            <a:off x="6001294" y="168411"/>
            <a:ext cx="5862593" cy="3120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5" name="Picture 4" descr="Project/Screen%20Shot%202019-03-03%20at%202.23.27%20PM.png">
            <a:extLst>
              <a:ext uri="{FF2B5EF4-FFF2-40B4-BE49-F238E27FC236}">
                <a16:creationId xmlns:a16="http://schemas.microsoft.com/office/drawing/2014/main" id="{693ACF09-7AB4-7E41-B3F6-A33DF88094B8}"/>
              </a:ext>
            </a:extLst>
          </p:cNvPr>
          <p:cNvPicPr/>
          <p:nvPr/>
        </p:nvPicPr>
        <p:blipFill rotWithShape="1">
          <a:blip r:embed="rId3">
            <a:extLst>
              <a:ext uri="{28A0092B-C50C-407E-A947-70E740481C1C}">
                <a14:useLocalDpi xmlns:a14="http://schemas.microsoft.com/office/drawing/2010/main" val="0"/>
              </a:ext>
            </a:extLst>
          </a:blip>
          <a:srcRect t="3247" b="8427"/>
          <a:stretch/>
        </p:blipFill>
        <p:spPr bwMode="auto">
          <a:xfrm>
            <a:off x="5927272" y="3508920"/>
            <a:ext cx="5936615" cy="3147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28951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4AEE1-B8B9-464F-A74D-DFEF3CD85C8E}"/>
              </a:ext>
            </a:extLst>
          </p:cNvPr>
          <p:cNvSpPr>
            <a:spLocks noGrp="1"/>
          </p:cNvSpPr>
          <p:nvPr>
            <p:ph idx="1"/>
          </p:nvPr>
        </p:nvSpPr>
        <p:spPr>
          <a:xfrm>
            <a:off x="263914" y="310242"/>
            <a:ext cx="10983685" cy="6547758"/>
          </a:xfrm>
        </p:spPr>
        <p:txBody>
          <a:bodyPr>
            <a:normAutofit/>
          </a:bodyPr>
          <a:lstStyle/>
          <a:p>
            <a:pPr marL="571500" indent="-571500">
              <a:buFont typeface="+mj-lt"/>
              <a:buAutoNum type="romanUcPeriod"/>
            </a:pPr>
            <a:r>
              <a:rPr lang="en-US" sz="500" dirty="0">
                <a:solidFill>
                  <a:schemeClr val="bg2"/>
                </a:solidFill>
              </a:rPr>
              <a:t>_</a:t>
            </a:r>
          </a:p>
          <a:p>
            <a:pPr marL="571500" indent="-571500">
              <a:spcBef>
                <a:spcPts val="400"/>
              </a:spcBef>
              <a:buFont typeface="+mj-lt"/>
              <a:buAutoNum type="romanUcPeriod"/>
            </a:pPr>
            <a:r>
              <a:rPr lang="en-US" sz="2200" b="1" dirty="0">
                <a:latin typeface="Calibri" panose="020F0502020204030204" pitchFamily="34" charset="0"/>
                <a:ea typeface="Al Bayan Plain" charset="-78"/>
                <a:cs typeface="Calibri" panose="020F0502020204030204" pitchFamily="34" charset="0"/>
              </a:rPr>
              <a:t>Data Cleaning</a:t>
            </a:r>
            <a:endParaRPr lang="en-US" sz="2200" dirty="0">
              <a:latin typeface="Calibri" panose="020F0502020204030204" pitchFamily="34" charset="0"/>
              <a:ea typeface="Al Bayan Plain" charset="-78"/>
              <a:cs typeface="Calibri" panose="020F0502020204030204" pitchFamily="34" charset="0"/>
            </a:endParaRPr>
          </a:p>
          <a:p>
            <a:pPr marL="0" indent="0">
              <a:spcBef>
                <a:spcPts val="400"/>
              </a:spcBef>
              <a:buNone/>
            </a:pPr>
            <a:r>
              <a:rPr lang="en-US" sz="2000" u="sng" dirty="0">
                <a:latin typeface="Calibri" panose="020F0502020204030204" pitchFamily="34" charset="0"/>
                <a:ea typeface="Al Bayan Plain" charset="-78"/>
                <a:cs typeface="Calibri" panose="020F0502020204030204" pitchFamily="34" charset="0"/>
              </a:rPr>
              <a:t>General Tidying</a:t>
            </a:r>
            <a:endParaRPr lang="en-US" sz="1500" dirty="0">
              <a:latin typeface="Calibri" panose="020F0502020204030204" pitchFamily="34" charset="0"/>
              <a:ea typeface="Al Bayan Plain" charset="-78"/>
              <a:cs typeface="Calibri" panose="020F0502020204030204" pitchFamily="34" charset="0"/>
            </a:endParaRPr>
          </a:p>
          <a:p>
            <a:pPr>
              <a:spcBef>
                <a:spcPts val="400"/>
              </a:spcBef>
            </a:pPr>
            <a:r>
              <a:rPr lang="en-US" sz="2000" dirty="0">
                <a:latin typeface="Calibri" panose="020F0502020204030204" pitchFamily="34" charset="0"/>
                <a:ea typeface="Al Bayan Plain" charset="-78"/>
                <a:cs typeface="Calibri" panose="020F0502020204030204" pitchFamily="34" charset="0"/>
              </a:rPr>
              <a:t>Renamed each of our country attributes from “Please rate how much you like the traditional cuisine of &lt;country&gt;.” to that country’s name.</a:t>
            </a:r>
          </a:p>
          <a:p>
            <a:pPr lvl="1">
              <a:spcBef>
                <a:spcPts val="400"/>
              </a:spcBef>
              <a:buFont typeface="Wingdings" charset="2"/>
              <a:buChar char="q"/>
            </a:pPr>
            <a:r>
              <a:rPr lang="en-US" sz="2000" dirty="0">
                <a:latin typeface="Calibri" panose="020F0502020204030204" pitchFamily="34" charset="0"/>
                <a:ea typeface="Al Bayan Plain" charset="-78"/>
                <a:cs typeface="Calibri" panose="020F0502020204030204" pitchFamily="34" charset="0"/>
              </a:rPr>
              <a:t>E.g. ‘Please rate how much you like the traditional cuisine of Ireland’ </a:t>
            </a:r>
            <a:r>
              <a:rPr lang="en-US" sz="2000" dirty="0">
                <a:latin typeface="Calibri" panose="020F0502020204030204" pitchFamily="34" charset="0"/>
                <a:ea typeface="Al Bayan Plain" charset="-78"/>
                <a:cs typeface="Calibri" panose="020F0502020204030204" pitchFamily="34" charset="0"/>
                <a:sym typeface="Wingdings" pitchFamily="2" charset="2"/>
              </a:rPr>
              <a:t> Ireland</a:t>
            </a:r>
          </a:p>
          <a:p>
            <a:pPr marL="457200" lvl="1" indent="0">
              <a:spcBef>
                <a:spcPts val="400"/>
              </a:spcBef>
              <a:buNone/>
            </a:pPr>
            <a:endParaRPr lang="en-US" sz="2000" dirty="0">
              <a:latin typeface="Calibri" panose="020F0502020204030204" pitchFamily="34" charset="0"/>
              <a:ea typeface="Al Bayan Plain" charset="-78"/>
              <a:cs typeface="Calibri" panose="020F0502020204030204" pitchFamily="34" charset="0"/>
              <a:sym typeface="Wingdings" pitchFamily="2" charset="2"/>
            </a:endParaRPr>
          </a:p>
          <a:p>
            <a:pPr>
              <a:spcBef>
                <a:spcPts val="400"/>
              </a:spcBef>
            </a:pPr>
            <a:r>
              <a:rPr lang="en-US" sz="2000" dirty="0">
                <a:latin typeface="Calibri" panose="020F0502020204030204" pitchFamily="34" charset="0"/>
                <a:ea typeface="Al Bayan Plain" charset="-78"/>
                <a:cs typeface="Calibri" panose="020F0502020204030204" pitchFamily="34" charset="0"/>
                <a:sym typeface="Wingdings" pitchFamily="2" charset="2"/>
              </a:rPr>
              <a:t>Values for country attributes incorrectly categorized as Numeric instead of Nominal.</a:t>
            </a:r>
            <a:r>
              <a:rPr lang="en-US" sz="2400" dirty="0">
                <a:latin typeface="Calibri" panose="020F0502020204030204" pitchFamily="34" charset="0"/>
                <a:ea typeface="Al Bayan Plain" charset="-78"/>
                <a:cs typeface="Calibri" panose="020F0502020204030204" pitchFamily="34" charset="0"/>
                <a:sym typeface="Wingdings" pitchFamily="2" charset="2"/>
              </a:rPr>
              <a:t> </a:t>
            </a:r>
          </a:p>
          <a:p>
            <a:pPr lvl="1">
              <a:spcBef>
                <a:spcPts val="400"/>
              </a:spcBef>
              <a:buFont typeface="Wingdings" charset="2"/>
              <a:buChar char="q"/>
            </a:pPr>
            <a:r>
              <a:rPr lang="en-US" sz="2000" dirty="0">
                <a:latin typeface="Calibri" panose="020F0502020204030204" pitchFamily="34" charset="0"/>
                <a:ea typeface="Al Bayan Plain" charset="-78"/>
                <a:cs typeface="Calibri" panose="020F0502020204030204" pitchFamily="34" charset="0"/>
                <a:sym typeface="Wingdings" pitchFamily="2" charset="2"/>
              </a:rPr>
              <a:t>Converted all country attributes to Nominal form using  the </a:t>
            </a:r>
            <a:r>
              <a:rPr lang="en-US" sz="2000" dirty="0" err="1">
                <a:latin typeface="Calibri" panose="020F0502020204030204" pitchFamily="34" charset="0"/>
                <a:ea typeface="Al Bayan Plain" charset="-78"/>
                <a:cs typeface="Calibri" panose="020F0502020204030204" pitchFamily="34" charset="0"/>
                <a:sym typeface="Wingdings" pitchFamily="2" charset="2"/>
              </a:rPr>
              <a:t>NumerictoNominal</a:t>
            </a:r>
            <a:r>
              <a:rPr lang="en-US" sz="2000" dirty="0">
                <a:latin typeface="Calibri" panose="020F0502020204030204" pitchFamily="34" charset="0"/>
                <a:ea typeface="Al Bayan Plain" charset="-78"/>
                <a:cs typeface="Calibri" panose="020F0502020204030204" pitchFamily="34" charset="0"/>
                <a:sym typeface="Wingdings" pitchFamily="2" charset="2"/>
              </a:rPr>
              <a:t> filter</a:t>
            </a:r>
          </a:p>
          <a:p>
            <a:pPr lvl="1">
              <a:spcBef>
                <a:spcPts val="400"/>
              </a:spcBef>
              <a:buFont typeface="Wingdings" charset="2"/>
              <a:buChar char="q"/>
            </a:pPr>
            <a:r>
              <a:rPr lang="en-US" sz="2000" dirty="0">
                <a:latin typeface="Calibri" panose="020F0502020204030204" pitchFamily="34" charset="0"/>
                <a:ea typeface="Al Bayan Plain" charset="-78"/>
                <a:cs typeface="Calibri" panose="020F0502020204030204" pitchFamily="34" charset="0"/>
                <a:sym typeface="Wingdings" pitchFamily="2" charset="2"/>
              </a:rPr>
              <a:t>Each value could be 1 to 5 or N/A and each represent a distinct preference.</a:t>
            </a:r>
          </a:p>
          <a:p>
            <a:pPr lvl="1">
              <a:spcBef>
                <a:spcPts val="400"/>
              </a:spcBef>
              <a:buFont typeface="Wingdings" charset="2"/>
              <a:buChar char="q"/>
            </a:pPr>
            <a:r>
              <a:rPr lang="en-US" sz="2000" dirty="0">
                <a:latin typeface="Calibri" panose="020F0502020204030204" pitchFamily="34" charset="0"/>
                <a:ea typeface="Al Bayan Plain" charset="-78"/>
                <a:cs typeface="Calibri" panose="020F0502020204030204" pitchFamily="34" charset="0"/>
                <a:sym typeface="Wingdings" pitchFamily="2" charset="2"/>
              </a:rPr>
              <a:t>In terms of replacing missing values for each attribute, wanted to replace with attribute mode, not mean as respondents were not allowed to respond with float values. </a:t>
            </a:r>
          </a:p>
          <a:p>
            <a:pPr marL="457200" lvl="1" indent="0">
              <a:spcBef>
                <a:spcPts val="400"/>
              </a:spcBef>
              <a:buNone/>
            </a:pPr>
            <a:endParaRPr lang="en-US" sz="2000" dirty="0">
              <a:latin typeface="Calibri" panose="020F0502020204030204" pitchFamily="34" charset="0"/>
              <a:ea typeface="Al Bayan Plain" charset="-78"/>
              <a:cs typeface="Calibri" panose="020F0502020204030204" pitchFamily="34" charset="0"/>
              <a:sym typeface="Wingdings" pitchFamily="2" charset="2"/>
            </a:endParaRPr>
          </a:p>
          <a:p>
            <a:pPr>
              <a:spcBef>
                <a:spcPts val="400"/>
              </a:spcBef>
            </a:pPr>
            <a:r>
              <a:rPr lang="en-US" sz="2000" dirty="0">
                <a:latin typeface="Calibri" panose="020F0502020204030204" pitchFamily="34" charset="0"/>
                <a:ea typeface="Al Bayan Plain" charset="-78"/>
                <a:cs typeface="Calibri" panose="020F0502020204030204" pitchFamily="34" charset="0"/>
                <a:sym typeface="Wingdings" pitchFamily="2" charset="2"/>
              </a:rPr>
              <a:t>Replaced remaining missing values and N/A’s with attribute mode to </a:t>
            </a:r>
            <a:r>
              <a:rPr lang="en-US" sz="2000" b="1" dirty="0">
                <a:latin typeface="Calibri" panose="020F0502020204030204" pitchFamily="34" charset="0"/>
                <a:ea typeface="Al Bayan Plain" charset="-78"/>
                <a:cs typeface="Calibri" panose="020F0502020204030204" pitchFamily="34" charset="0"/>
                <a:sym typeface="Wingdings" pitchFamily="2" charset="2"/>
              </a:rPr>
              <a:t>arrive at complete final dataset</a:t>
            </a:r>
            <a:r>
              <a:rPr lang="en-US" sz="2000" dirty="0">
                <a:latin typeface="Calibri" panose="020F0502020204030204" pitchFamily="34" charset="0"/>
                <a:ea typeface="Al Bayan Plain" charset="-78"/>
                <a:cs typeface="Calibri" panose="020F0502020204030204" pitchFamily="34" charset="0"/>
                <a:sym typeface="Wingdings" pitchFamily="2" charset="2"/>
              </a:rPr>
              <a:t>.</a:t>
            </a:r>
          </a:p>
          <a:p>
            <a:pPr lvl="1">
              <a:spcBef>
                <a:spcPts val="400"/>
              </a:spcBef>
              <a:buFont typeface="Wingdings" charset="2"/>
              <a:buChar char="q"/>
            </a:pPr>
            <a:r>
              <a:rPr lang="en-US" sz="1800" dirty="0">
                <a:latin typeface="Calibri" panose="020F0502020204030204" pitchFamily="34" charset="0"/>
                <a:ea typeface="Al Bayan Plain" charset="-78"/>
                <a:cs typeface="Calibri" panose="020F0502020204030204" pitchFamily="34" charset="0"/>
                <a:sym typeface="Wingdings" pitchFamily="2" charset="2"/>
              </a:rPr>
              <a:t>Please see a screenshot of the final dataset on the next slide</a:t>
            </a:r>
          </a:p>
          <a:p>
            <a:pPr lvl="1">
              <a:spcBef>
                <a:spcPts val="400"/>
              </a:spcBef>
            </a:pPr>
            <a:endParaRPr lang="en-US" sz="1800" dirty="0">
              <a:latin typeface="Calibri" panose="020F0502020204030204" pitchFamily="34" charset="0"/>
              <a:ea typeface="Al Bayan Plain" charset="-78"/>
              <a:cs typeface="Calibri" panose="020F0502020204030204" pitchFamily="34" charset="0"/>
              <a:sym typeface="Wingdings" pitchFamily="2" charset="2"/>
            </a:endParaRPr>
          </a:p>
          <a:p>
            <a:pPr>
              <a:spcBef>
                <a:spcPts val="400"/>
              </a:spcBef>
            </a:pPr>
            <a:r>
              <a:rPr lang="en-US" sz="2000" dirty="0">
                <a:latin typeface="Calibri" panose="020F0502020204030204" pitchFamily="34" charset="0"/>
                <a:ea typeface="Al Bayan Plain" charset="-78"/>
                <a:cs typeface="Calibri" panose="020F0502020204030204" pitchFamily="34" charset="0"/>
                <a:sym typeface="Wingdings" pitchFamily="2" charset="2"/>
              </a:rPr>
              <a:t>Divided our </a:t>
            </a:r>
            <a:r>
              <a:rPr lang="en-US" sz="2000" b="1" dirty="0">
                <a:latin typeface="Calibri" panose="020F0502020204030204" pitchFamily="34" charset="0"/>
                <a:ea typeface="Al Bayan Plain" charset="-78"/>
                <a:cs typeface="Calibri" panose="020F0502020204030204" pitchFamily="34" charset="0"/>
                <a:sym typeface="Wingdings" pitchFamily="2" charset="2"/>
              </a:rPr>
              <a:t>complete final dataset </a:t>
            </a:r>
            <a:r>
              <a:rPr lang="en-US" sz="2000" dirty="0">
                <a:latin typeface="Calibri" panose="020F0502020204030204" pitchFamily="34" charset="0"/>
                <a:ea typeface="Al Bayan Plain" charset="-78"/>
                <a:cs typeface="Calibri" panose="020F0502020204030204" pitchFamily="34" charset="0"/>
                <a:sym typeface="Wingdings" pitchFamily="2" charset="2"/>
              </a:rPr>
              <a:t>into </a:t>
            </a:r>
            <a:r>
              <a:rPr lang="en-US" sz="2000" dirty="0">
                <a:solidFill>
                  <a:schemeClr val="accent3"/>
                </a:solidFill>
                <a:latin typeface="Calibri" panose="020F0502020204030204" pitchFamily="34" charset="0"/>
                <a:ea typeface="Al Bayan Plain" charset="-78"/>
                <a:cs typeface="Calibri" panose="020F0502020204030204" pitchFamily="34" charset="0"/>
                <a:sym typeface="Wingdings" pitchFamily="2" charset="2"/>
              </a:rPr>
              <a:t>training set </a:t>
            </a:r>
            <a:r>
              <a:rPr lang="en-US" sz="2000" dirty="0">
                <a:latin typeface="Calibri" panose="020F0502020204030204" pitchFamily="34" charset="0"/>
                <a:ea typeface="Al Bayan Plain" charset="-78"/>
                <a:cs typeface="Calibri" panose="020F0502020204030204" pitchFamily="34" charset="0"/>
                <a:sym typeface="Wingdings" pitchFamily="2" charset="2"/>
              </a:rPr>
              <a:t>and </a:t>
            </a:r>
            <a:r>
              <a:rPr lang="en-US" sz="2000" dirty="0">
                <a:solidFill>
                  <a:schemeClr val="accent3"/>
                </a:solidFill>
                <a:latin typeface="Calibri" panose="020F0502020204030204" pitchFamily="34" charset="0"/>
                <a:ea typeface="Al Bayan Plain" charset="-78"/>
                <a:cs typeface="Calibri" panose="020F0502020204030204" pitchFamily="34" charset="0"/>
                <a:sym typeface="Wingdings" pitchFamily="2" charset="2"/>
              </a:rPr>
              <a:t>test set </a:t>
            </a:r>
            <a:r>
              <a:rPr lang="en-US" sz="2000" dirty="0">
                <a:latin typeface="Calibri" panose="020F0502020204030204" pitchFamily="34" charset="0"/>
                <a:ea typeface="Al Bayan Plain" charset="-78"/>
                <a:cs typeface="Calibri" panose="020F0502020204030204" pitchFamily="34" charset="0"/>
                <a:sym typeface="Wingdings" pitchFamily="2" charset="2"/>
              </a:rPr>
              <a:t>using a 66/33 ratio split, respectively. </a:t>
            </a:r>
          </a:p>
          <a:p>
            <a:pPr marL="0" indent="0">
              <a:spcBef>
                <a:spcPts val="400"/>
              </a:spcBef>
              <a:buNone/>
            </a:pPr>
            <a:endParaRPr lang="en-US" sz="2200" dirty="0"/>
          </a:p>
          <a:p>
            <a:pPr marL="0" indent="0">
              <a:spcBef>
                <a:spcPts val="400"/>
              </a:spcBef>
              <a:buNone/>
            </a:pPr>
            <a:endParaRPr lang="en-US" sz="2200" b="1" dirty="0"/>
          </a:p>
          <a:p>
            <a:pPr marL="0" indent="0">
              <a:spcBef>
                <a:spcPts val="400"/>
              </a:spcBef>
              <a:buNone/>
            </a:pPr>
            <a:endParaRPr lang="en-US" sz="2200" b="1" dirty="0"/>
          </a:p>
        </p:txBody>
      </p:sp>
    </p:spTree>
    <p:extLst>
      <p:ext uri="{BB962C8B-B14F-4D97-AF65-F5344CB8AC3E}">
        <p14:creationId xmlns:p14="http://schemas.microsoft.com/office/powerpoint/2010/main" val="398263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20Shot%202019-03-05%20at%202.02.22%20PM.png">
            <a:extLst>
              <a:ext uri="{FF2B5EF4-FFF2-40B4-BE49-F238E27FC236}">
                <a16:creationId xmlns:a16="http://schemas.microsoft.com/office/drawing/2014/main" id="{F27A2B2F-1742-2D48-BD90-C91EEC9C08F4}"/>
              </a:ext>
            </a:extLst>
          </p:cNvPr>
          <p:cNvPicPr>
            <a:picLocks noGrp="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61364" y="524436"/>
            <a:ext cx="11734799" cy="59704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00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52B1-B52A-DE49-BB28-3A40E294C44B}"/>
              </a:ext>
            </a:extLst>
          </p:cNvPr>
          <p:cNvSpPr>
            <a:spLocks noGrp="1"/>
          </p:cNvSpPr>
          <p:nvPr>
            <p:ph type="title"/>
          </p:nvPr>
        </p:nvSpPr>
        <p:spPr>
          <a:xfrm>
            <a:off x="1336390" y="192063"/>
            <a:ext cx="9634728" cy="857250"/>
          </a:xfrm>
        </p:spPr>
        <p:txBody>
          <a:bodyPr/>
          <a:lstStyle/>
          <a:p>
            <a:pPr algn="ctr"/>
            <a:r>
              <a:rPr lang="en-US" u="sng" dirty="0">
                <a:latin typeface="Calibri" panose="020F0502020204030204" pitchFamily="34" charset="0"/>
                <a:ea typeface="Al Bayan Plain" charset="-78"/>
                <a:cs typeface="Calibri" panose="020F0502020204030204" pitchFamily="34" charset="0"/>
              </a:rPr>
              <a:t>Attribute Selection</a:t>
            </a:r>
          </a:p>
        </p:txBody>
      </p:sp>
      <p:sp>
        <p:nvSpPr>
          <p:cNvPr id="3" name="Content Placeholder 2">
            <a:extLst>
              <a:ext uri="{FF2B5EF4-FFF2-40B4-BE49-F238E27FC236}">
                <a16:creationId xmlns:a16="http://schemas.microsoft.com/office/drawing/2014/main" id="{04CCB556-972D-1241-A3A1-390991DC585E}"/>
              </a:ext>
            </a:extLst>
          </p:cNvPr>
          <p:cNvSpPr>
            <a:spLocks noGrp="1"/>
          </p:cNvSpPr>
          <p:nvPr>
            <p:ph idx="1"/>
          </p:nvPr>
        </p:nvSpPr>
        <p:spPr>
          <a:xfrm>
            <a:off x="527956" y="1172482"/>
            <a:ext cx="11484974" cy="5194028"/>
          </a:xfrm>
        </p:spPr>
        <p:txBody>
          <a:bodyPr>
            <a:normAutofit fontScale="92500" lnSpcReduction="10000"/>
          </a:bodyPr>
          <a:lstStyle/>
          <a:p>
            <a:r>
              <a:rPr lang="en-US" sz="2000" dirty="0">
                <a:latin typeface="Calibri" panose="020F0502020204030204" pitchFamily="34" charset="0"/>
                <a:ea typeface="Al Bayan Plain" charset="-78"/>
                <a:cs typeface="Calibri" panose="020F0502020204030204" pitchFamily="34" charset="0"/>
              </a:rPr>
              <a:t>We ran the following four attribute selection algorithms on Weka and selected the top eight highest ranking attributes from each attribute selection algorithm. Results below: </a:t>
            </a: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pPr marL="0" indent="0">
              <a:buNone/>
            </a:pPr>
            <a:endParaRPr lang="en-US" sz="2000" dirty="0">
              <a:latin typeface="Calibri" panose="020F0502020204030204" pitchFamily="34" charset="0"/>
              <a:ea typeface="Al Bayan Plain" charset="-78"/>
              <a:cs typeface="Calibri" panose="020F0502020204030204" pitchFamily="34" charset="0"/>
            </a:endParaRPr>
          </a:p>
          <a:p>
            <a:r>
              <a:rPr lang="en-US" sz="2000" dirty="0">
                <a:latin typeface="Calibri" panose="020F0502020204030204" pitchFamily="34" charset="0"/>
                <a:ea typeface="Al Bayan Plain" charset="-78"/>
                <a:cs typeface="Calibri" panose="020F0502020204030204" pitchFamily="34" charset="0"/>
              </a:rPr>
              <a:t>Lastly, developed our own attribute set based on the most frequently occurring countries among previous four attribute selection sets. </a:t>
            </a:r>
          </a:p>
          <a:p>
            <a:pPr marL="0" indent="0">
              <a:buNone/>
            </a:pPr>
            <a:endParaRPr lang="en-US" sz="2000" dirty="0">
              <a:latin typeface="Al Bayan Plain" charset="-78"/>
              <a:ea typeface="Al Bayan Plain" charset="-78"/>
              <a:cs typeface="Al Bayan Plain" charset="-78"/>
            </a:endParaRPr>
          </a:p>
        </p:txBody>
      </p:sp>
      <p:graphicFrame>
        <p:nvGraphicFramePr>
          <p:cNvPr id="4" name="Table 3">
            <a:extLst>
              <a:ext uri="{FF2B5EF4-FFF2-40B4-BE49-F238E27FC236}">
                <a16:creationId xmlns:a16="http://schemas.microsoft.com/office/drawing/2014/main" id="{476AD0D0-40D3-784B-9171-084FA1DB43FC}"/>
              </a:ext>
            </a:extLst>
          </p:cNvPr>
          <p:cNvGraphicFramePr>
            <a:graphicFrameLocks noGrp="1"/>
          </p:cNvGraphicFramePr>
          <p:nvPr>
            <p:extLst>
              <p:ext uri="{D42A27DB-BD31-4B8C-83A1-F6EECF244321}">
                <p14:modId xmlns:p14="http://schemas.microsoft.com/office/powerpoint/2010/main" val="2348628357"/>
              </p:ext>
            </p:extLst>
          </p:nvPr>
        </p:nvGraphicFramePr>
        <p:xfrm>
          <a:off x="1460118" y="2017554"/>
          <a:ext cx="9012810" cy="3380715"/>
        </p:xfrm>
        <a:graphic>
          <a:graphicData uri="http://schemas.openxmlformats.org/drawingml/2006/table">
            <a:tbl>
              <a:tblPr firstRow="1" firstCol="1" bandRow="1">
                <a:tableStyleId>{5940675A-B579-460E-94D1-54222C63F5DA}</a:tableStyleId>
              </a:tblPr>
              <a:tblGrid>
                <a:gridCol w="4506405">
                  <a:extLst>
                    <a:ext uri="{9D8B030D-6E8A-4147-A177-3AD203B41FA5}">
                      <a16:colId xmlns:a16="http://schemas.microsoft.com/office/drawing/2014/main" val="1217989502"/>
                    </a:ext>
                  </a:extLst>
                </a:gridCol>
                <a:gridCol w="4506405">
                  <a:extLst>
                    <a:ext uri="{9D8B030D-6E8A-4147-A177-3AD203B41FA5}">
                      <a16:colId xmlns:a16="http://schemas.microsoft.com/office/drawing/2014/main" val="3481041284"/>
                    </a:ext>
                  </a:extLst>
                </a:gridCol>
              </a:tblGrid>
              <a:tr h="253818">
                <a:tc>
                  <a:txBody>
                    <a:bodyPr/>
                    <a:lstStyle/>
                    <a:p>
                      <a:pPr marL="0" marR="0">
                        <a:spcBef>
                          <a:spcPts val="0"/>
                        </a:spcBef>
                        <a:spcAft>
                          <a:spcPts val="0"/>
                        </a:spcAft>
                      </a:pPr>
                      <a:r>
                        <a:rPr lang="en-US" sz="1800" dirty="0">
                          <a:effectLst/>
                        </a:rPr>
                        <a:t>Attribute Selection Algorithm</a:t>
                      </a:r>
                      <a:endParaRPr lang="en-US" sz="1800" dirty="0">
                        <a:solidFill>
                          <a:schemeClr val="tx1">
                            <a:lumMod val="95000"/>
                          </a:schemeClr>
                        </a:solidFill>
                        <a:effectLst/>
                        <a:latin typeface="Calibri" panose="020F0502020204030204" pitchFamily="34" charset="0"/>
                        <a:ea typeface="Al Bayan Plain" charset="-78"/>
                        <a:cs typeface="Calibri" panose="020F0502020204030204" pitchFamily="34" charset="0"/>
                      </a:endParaRPr>
                    </a:p>
                  </a:txBody>
                  <a:tcPr marL="68580" marR="68580" marT="0" marB="0">
                    <a:solidFill>
                      <a:schemeClr val="accent1"/>
                    </a:solidFill>
                  </a:tcPr>
                </a:tc>
                <a:tc>
                  <a:txBody>
                    <a:bodyPr/>
                    <a:lstStyle/>
                    <a:p>
                      <a:pPr marL="0" marR="0">
                        <a:spcBef>
                          <a:spcPts val="0"/>
                        </a:spcBef>
                        <a:spcAft>
                          <a:spcPts val="0"/>
                        </a:spcAft>
                      </a:pPr>
                      <a:r>
                        <a:rPr lang="en-US" sz="1800" dirty="0">
                          <a:effectLst/>
                        </a:rPr>
                        <a:t>Attributes Selected</a:t>
                      </a:r>
                      <a:endParaRPr lang="en-US" sz="1800" dirty="0">
                        <a:solidFill>
                          <a:schemeClr val="tx1">
                            <a:lumMod val="95000"/>
                          </a:schemeClr>
                        </a:solidFill>
                        <a:effectLst/>
                        <a:latin typeface="Calibri" panose="020F0502020204030204" pitchFamily="34" charset="0"/>
                        <a:ea typeface="Al Bayan Plain" charset="-78"/>
                        <a:cs typeface="Calibri" panose="020F0502020204030204" pitchFamily="34" charset="0"/>
                      </a:endParaRPr>
                    </a:p>
                  </a:txBody>
                  <a:tcPr marL="68580" marR="68580" marT="0" marB="0">
                    <a:solidFill>
                      <a:schemeClr val="accent1"/>
                    </a:solidFill>
                  </a:tcPr>
                </a:tc>
                <a:extLst>
                  <a:ext uri="{0D108BD9-81ED-4DB2-BD59-A6C34878D82A}">
                    <a16:rowId xmlns:a16="http://schemas.microsoft.com/office/drawing/2014/main" val="3023050323"/>
                  </a:ext>
                </a:extLst>
              </a:tr>
              <a:tr h="507635">
                <a:tc>
                  <a:txBody>
                    <a:bodyPr/>
                    <a:lstStyle/>
                    <a:p>
                      <a:pPr marL="0" marR="0">
                        <a:spcBef>
                          <a:spcPts val="0"/>
                        </a:spcBef>
                        <a:spcAft>
                          <a:spcPts val="0"/>
                        </a:spcAft>
                      </a:pPr>
                      <a:r>
                        <a:rPr lang="en-US" sz="1800" dirty="0">
                          <a:effectLst/>
                        </a:rPr>
                        <a:t>CorrelationAttributeEval </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tc>
                  <a:txBody>
                    <a:bodyPr/>
                    <a:lstStyle/>
                    <a:p>
                      <a:pPr marL="0" marR="0">
                        <a:spcBef>
                          <a:spcPts val="0"/>
                        </a:spcBef>
                        <a:spcAft>
                          <a:spcPts val="0"/>
                        </a:spcAft>
                      </a:pPr>
                      <a:r>
                        <a:rPr lang="en-US" sz="1800" dirty="0">
                          <a:effectLst/>
                        </a:rPr>
                        <a:t>United States, France, Italy, Japan, Ireland, Spain, India, Gender</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extLst>
                  <a:ext uri="{0D108BD9-81ED-4DB2-BD59-A6C34878D82A}">
                    <a16:rowId xmlns:a16="http://schemas.microsoft.com/office/drawing/2014/main" val="3301526021"/>
                  </a:ext>
                </a:extLst>
              </a:tr>
              <a:tr h="314166">
                <a:tc>
                  <a:txBody>
                    <a:bodyPr/>
                    <a:lstStyle/>
                    <a:p>
                      <a:pPr marL="0" marR="0">
                        <a:spcBef>
                          <a:spcPts val="0"/>
                        </a:spcBef>
                        <a:spcAft>
                          <a:spcPts val="0"/>
                        </a:spcAft>
                      </a:pPr>
                      <a:r>
                        <a:rPr lang="en-US" sz="1800" dirty="0">
                          <a:effectLst/>
                        </a:rPr>
                        <a:t>GainRatioAttributeEval </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tc>
                  <a:txBody>
                    <a:bodyPr/>
                    <a:lstStyle/>
                    <a:p>
                      <a:pPr marL="0" marR="0">
                        <a:spcBef>
                          <a:spcPts val="0"/>
                        </a:spcBef>
                        <a:spcAft>
                          <a:spcPts val="0"/>
                        </a:spcAft>
                      </a:pPr>
                      <a:r>
                        <a:rPr lang="en-US" sz="1800" dirty="0">
                          <a:effectLst/>
                        </a:rPr>
                        <a:t>United States, France, Japan, Ireland, Spain, Italy, China, Germany.</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extLst>
                  <a:ext uri="{0D108BD9-81ED-4DB2-BD59-A6C34878D82A}">
                    <a16:rowId xmlns:a16="http://schemas.microsoft.com/office/drawing/2014/main" val="2541065978"/>
                  </a:ext>
                </a:extLst>
              </a:tr>
              <a:tr h="761453">
                <a:tc>
                  <a:txBody>
                    <a:bodyPr/>
                    <a:lstStyle/>
                    <a:p>
                      <a:pPr marL="0" marR="0">
                        <a:spcBef>
                          <a:spcPts val="0"/>
                        </a:spcBef>
                        <a:spcAft>
                          <a:spcPts val="0"/>
                        </a:spcAft>
                      </a:pPr>
                      <a:r>
                        <a:rPr lang="en-US" sz="1800" dirty="0">
                          <a:effectLst/>
                        </a:rPr>
                        <a:t>OneRAttributeEval </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tc>
                  <a:txBody>
                    <a:bodyPr/>
                    <a:lstStyle/>
                    <a:p>
                      <a:r>
                        <a:rPr lang="en-US" sz="1800" dirty="0">
                          <a:effectLst/>
                        </a:rPr>
                        <a:t>China, England, United States, Japan, Greece, Gender, France, Thailand</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extLst>
                  <a:ext uri="{0D108BD9-81ED-4DB2-BD59-A6C34878D82A}">
                    <a16:rowId xmlns:a16="http://schemas.microsoft.com/office/drawing/2014/main" val="1508390384"/>
                  </a:ext>
                </a:extLst>
              </a:tr>
              <a:tr h="699022">
                <a:tc>
                  <a:txBody>
                    <a:bodyPr/>
                    <a:lstStyle/>
                    <a:p>
                      <a:pPr marL="0" marR="0">
                        <a:spcBef>
                          <a:spcPts val="0"/>
                        </a:spcBef>
                        <a:spcAft>
                          <a:spcPts val="0"/>
                        </a:spcAft>
                      </a:pPr>
                      <a:r>
                        <a:rPr lang="en-US" sz="1800" dirty="0" err="1">
                          <a:effectLst/>
                        </a:rPr>
                        <a:t>InfoGainAttributeEval</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tc>
                  <a:txBody>
                    <a:bodyPr/>
                    <a:lstStyle/>
                    <a:p>
                      <a:pPr marL="0" marR="0">
                        <a:spcBef>
                          <a:spcPts val="0"/>
                        </a:spcBef>
                        <a:spcAft>
                          <a:spcPts val="0"/>
                        </a:spcAft>
                      </a:pPr>
                      <a:r>
                        <a:rPr lang="en-US" sz="1800" dirty="0">
                          <a:effectLst/>
                        </a:rPr>
                        <a:t>United States, France, Japan, Ireland, China, Germany, Spain, Mexico</a:t>
                      </a:r>
                      <a:endParaRPr lang="en-US" sz="1800" dirty="0">
                        <a:effectLst/>
                        <a:latin typeface="Calibri" panose="020F0502020204030204" pitchFamily="34" charset="0"/>
                        <a:ea typeface="Al Bayan Plain" charset="-78"/>
                        <a:cs typeface="Calibri" panose="020F0502020204030204" pitchFamily="34" charset="0"/>
                      </a:endParaRPr>
                    </a:p>
                  </a:txBody>
                  <a:tcPr marL="68580" marR="68580" marT="0" marB="0"/>
                </a:tc>
                <a:extLst>
                  <a:ext uri="{0D108BD9-81ED-4DB2-BD59-A6C34878D82A}">
                    <a16:rowId xmlns:a16="http://schemas.microsoft.com/office/drawing/2014/main" val="4148213666"/>
                  </a:ext>
                </a:extLst>
              </a:tr>
              <a:tr h="507635">
                <a:tc>
                  <a:txBody>
                    <a:bodyPr/>
                    <a:lstStyle/>
                    <a:p>
                      <a:pPr marL="0" marR="0">
                        <a:spcBef>
                          <a:spcPts val="0"/>
                        </a:spcBef>
                        <a:spcAft>
                          <a:spcPts val="0"/>
                        </a:spcAft>
                      </a:pPr>
                      <a:r>
                        <a:rPr lang="en-US" sz="1800" b="1" dirty="0">
                          <a:effectLst/>
                        </a:rPr>
                        <a:t>Our Own Attribute Set</a:t>
                      </a:r>
                      <a:endParaRPr lang="en-US" sz="1800" b="1" dirty="0">
                        <a:effectLst/>
                        <a:latin typeface="Calibri" panose="020F0502020204030204" pitchFamily="34" charset="0"/>
                        <a:ea typeface="Al Bayan Plain" charset="-78"/>
                        <a:cs typeface="Calibri" panose="020F0502020204030204" pitchFamily="34" charset="0"/>
                      </a:endParaRPr>
                    </a:p>
                  </a:txBody>
                  <a:tcPr marL="68580" marR="68580" marT="0" marB="0">
                    <a:noFill/>
                  </a:tcPr>
                </a:tc>
                <a:tc>
                  <a:txBody>
                    <a:bodyPr/>
                    <a:lstStyle/>
                    <a:p>
                      <a:pPr marL="0" marR="0">
                        <a:spcBef>
                          <a:spcPts val="0"/>
                        </a:spcBef>
                        <a:spcAft>
                          <a:spcPts val="0"/>
                        </a:spcAft>
                      </a:pPr>
                      <a:r>
                        <a:rPr lang="en-US" sz="1800" b="1" dirty="0">
                          <a:effectLst/>
                        </a:rPr>
                        <a:t>US, France, Spain, Japan, Germany, Gender, Age, and Education</a:t>
                      </a:r>
                      <a:endParaRPr lang="en-US" sz="1800" b="1" dirty="0">
                        <a:effectLst/>
                        <a:latin typeface="Calibri" panose="020F0502020204030204" pitchFamily="34" charset="0"/>
                        <a:ea typeface="Al Bayan Plain" charset="-78"/>
                        <a:cs typeface="Calibri" panose="020F0502020204030204" pitchFamily="34" charset="0"/>
                      </a:endParaRPr>
                    </a:p>
                  </a:txBody>
                  <a:tcPr marL="68580" marR="68580" marT="0" marB="0">
                    <a:noFill/>
                  </a:tcPr>
                </a:tc>
                <a:extLst>
                  <a:ext uri="{0D108BD9-81ED-4DB2-BD59-A6C34878D82A}">
                    <a16:rowId xmlns:a16="http://schemas.microsoft.com/office/drawing/2014/main" val="823394168"/>
                  </a:ext>
                </a:extLst>
              </a:tr>
            </a:tbl>
          </a:graphicData>
        </a:graphic>
      </p:graphicFrame>
    </p:spTree>
    <p:extLst>
      <p:ext uri="{BB962C8B-B14F-4D97-AF65-F5344CB8AC3E}">
        <p14:creationId xmlns:p14="http://schemas.microsoft.com/office/powerpoint/2010/main" val="112479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1D39-344C-DD46-B71D-FD2EFE2F1456}"/>
              </a:ext>
            </a:extLst>
          </p:cNvPr>
          <p:cNvSpPr>
            <a:spLocks noGrp="1"/>
          </p:cNvSpPr>
          <p:nvPr>
            <p:ph type="title"/>
          </p:nvPr>
        </p:nvSpPr>
        <p:spPr>
          <a:xfrm>
            <a:off x="765048" y="263924"/>
            <a:ext cx="10515600" cy="1325563"/>
          </a:xfrm>
        </p:spPr>
        <p:txBody>
          <a:bodyPr/>
          <a:lstStyle/>
          <a:p>
            <a:pPr algn="ctr"/>
            <a:r>
              <a:rPr lang="en-US" u="sng" dirty="0">
                <a:latin typeface="Calibri" panose="020F0502020204030204" pitchFamily="34" charset="0"/>
                <a:ea typeface="Al Bayan Plain" charset="-78"/>
                <a:cs typeface="Calibri" panose="020F0502020204030204" pitchFamily="34" charset="0"/>
              </a:rPr>
              <a:t>Classification Models</a:t>
            </a:r>
          </a:p>
        </p:txBody>
      </p:sp>
      <p:sp>
        <p:nvSpPr>
          <p:cNvPr id="3" name="Content Placeholder 2">
            <a:extLst>
              <a:ext uri="{FF2B5EF4-FFF2-40B4-BE49-F238E27FC236}">
                <a16:creationId xmlns:a16="http://schemas.microsoft.com/office/drawing/2014/main" id="{5CF04E8D-EAA8-C149-A644-C8DBA48A25F6}"/>
              </a:ext>
            </a:extLst>
          </p:cNvPr>
          <p:cNvSpPr>
            <a:spLocks noGrp="1"/>
          </p:cNvSpPr>
          <p:nvPr>
            <p:ph idx="1"/>
          </p:nvPr>
        </p:nvSpPr>
        <p:spPr>
          <a:xfrm>
            <a:off x="557784" y="1142873"/>
            <a:ext cx="10515600" cy="929767"/>
          </a:xfrm>
        </p:spPr>
        <p:txBody>
          <a:bodyPr>
            <a:normAutofit/>
          </a:bodyPr>
          <a:lstStyle/>
          <a:p>
            <a:r>
              <a:rPr lang="en-US" sz="2200" dirty="0">
                <a:latin typeface="Calibri" panose="020F0502020204030204" pitchFamily="34" charset="0"/>
                <a:ea typeface="Al Bayan Plain" charset="-78"/>
                <a:cs typeface="Calibri" panose="020F0502020204030204" pitchFamily="34" charset="0"/>
              </a:rPr>
              <a:t>Used our training set data to build 5 different classification models for each of our 5 attribute sets (total 25 models). </a:t>
            </a:r>
          </a:p>
          <a:p>
            <a:pPr marL="0" indent="0">
              <a:buNone/>
            </a:pPr>
            <a:endParaRPr lang="en-US" sz="2200" dirty="0">
              <a:latin typeface="Al Bayan Plain" charset="-78"/>
              <a:ea typeface="Al Bayan Plain" charset="-78"/>
              <a:cs typeface="Al Bayan Plain" charset="-78"/>
            </a:endParaRPr>
          </a:p>
        </p:txBody>
      </p:sp>
      <p:sp>
        <p:nvSpPr>
          <p:cNvPr id="4" name="Rectangle 3">
            <a:extLst>
              <a:ext uri="{FF2B5EF4-FFF2-40B4-BE49-F238E27FC236}">
                <a16:creationId xmlns:a16="http://schemas.microsoft.com/office/drawing/2014/main" id="{C8CCA254-51C3-7A4F-801E-60A5D8154A38}"/>
              </a:ext>
            </a:extLst>
          </p:cNvPr>
          <p:cNvSpPr/>
          <p:nvPr/>
        </p:nvSpPr>
        <p:spPr>
          <a:xfrm>
            <a:off x="765048" y="2245251"/>
            <a:ext cx="5269992" cy="3816429"/>
          </a:xfrm>
          <a:prstGeom prst="rect">
            <a:avLst/>
          </a:prstGeom>
        </p:spPr>
        <p:txBody>
          <a:bodyPr wrap="square">
            <a:spAutoFit/>
          </a:bodyPr>
          <a:lstStyle/>
          <a:p>
            <a:r>
              <a:rPr lang="en-US" sz="2200" u="sng" dirty="0">
                <a:latin typeface="Calibri" panose="020F0502020204030204" pitchFamily="34" charset="0"/>
                <a:ea typeface="Al Bayan Plain" charset="-78"/>
                <a:cs typeface="Calibri" panose="020F0502020204030204" pitchFamily="34" charset="0"/>
              </a:rPr>
              <a:t>Using the following classification algorithms:</a:t>
            </a:r>
          </a:p>
          <a:p>
            <a:r>
              <a:rPr lang="en-US" sz="2200" dirty="0">
                <a:latin typeface="Calibri" panose="020F0502020204030204" pitchFamily="34" charset="0"/>
                <a:ea typeface="Al Bayan Plain" charset="-78"/>
                <a:cs typeface="Calibri" panose="020F0502020204030204" pitchFamily="34" charset="0"/>
              </a:rPr>
              <a:t> </a:t>
            </a:r>
          </a:p>
          <a:p>
            <a:pPr marL="800100" lvl="1" indent="-342900">
              <a:buFont typeface="Arial" panose="020B0604020202020204" pitchFamily="34" charset="0"/>
              <a:buChar char="•"/>
            </a:pPr>
            <a:r>
              <a:rPr lang="en-US" sz="2200" dirty="0">
                <a:latin typeface="Calibri" panose="020F0502020204030204" pitchFamily="34" charset="0"/>
                <a:ea typeface="Al Bayan Plain" charset="-78"/>
                <a:cs typeface="Calibri" panose="020F0502020204030204" pitchFamily="34" charset="0"/>
              </a:rPr>
              <a:t>Naïve Bayes</a:t>
            </a: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a:latin typeface="Calibri" panose="020F0502020204030204" pitchFamily="34" charset="0"/>
                <a:ea typeface="Al Bayan Plain" charset="-78"/>
                <a:cs typeface="Calibri" panose="020F0502020204030204" pitchFamily="34" charset="0"/>
              </a:rPr>
              <a:t>J48</a:t>
            </a: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a:latin typeface="Calibri" panose="020F0502020204030204" pitchFamily="34" charset="0"/>
                <a:ea typeface="Al Bayan Plain" charset="-78"/>
                <a:cs typeface="Calibri" panose="020F0502020204030204" pitchFamily="34" charset="0"/>
              </a:rPr>
              <a:t>Simple Logistic</a:t>
            </a: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err="1">
                <a:latin typeface="Calibri" panose="020F0502020204030204" pitchFamily="34" charset="0"/>
                <a:ea typeface="Al Bayan Plain" charset="-78"/>
                <a:cs typeface="Calibri" panose="020F0502020204030204" pitchFamily="34" charset="0"/>
              </a:rPr>
              <a:t>OneR</a:t>
            </a:r>
            <a:r>
              <a:rPr lang="en-US" sz="2200" dirty="0">
                <a:latin typeface="Calibri" panose="020F0502020204030204" pitchFamily="34" charset="0"/>
                <a:ea typeface="Al Bayan Plain" charset="-78"/>
                <a:cs typeface="Calibri" panose="020F0502020204030204" pitchFamily="34" charset="0"/>
              </a:rPr>
              <a:t> </a:t>
            </a: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err="1">
                <a:latin typeface="Calibri" panose="020F0502020204030204" pitchFamily="34" charset="0"/>
                <a:ea typeface="Al Bayan Plain" charset="-78"/>
                <a:cs typeface="Calibri" panose="020F0502020204030204" pitchFamily="34" charset="0"/>
              </a:rPr>
              <a:t>RandomForest</a:t>
            </a:r>
            <a:endParaRPr lang="en-US" sz="2200" dirty="0">
              <a:latin typeface="Calibri" panose="020F0502020204030204" pitchFamily="34" charset="0"/>
              <a:ea typeface="Al Bayan Plain" charset="-78"/>
              <a:cs typeface="Calibri" panose="020F0502020204030204" pitchFamily="34" charset="0"/>
            </a:endParaRPr>
          </a:p>
        </p:txBody>
      </p:sp>
      <p:sp>
        <p:nvSpPr>
          <p:cNvPr id="5" name="Rectangle 4">
            <a:extLst>
              <a:ext uri="{FF2B5EF4-FFF2-40B4-BE49-F238E27FC236}">
                <a16:creationId xmlns:a16="http://schemas.microsoft.com/office/drawing/2014/main" id="{158B0FBF-C490-8148-9773-384176BC6492}"/>
              </a:ext>
            </a:extLst>
          </p:cNvPr>
          <p:cNvSpPr/>
          <p:nvPr/>
        </p:nvSpPr>
        <p:spPr>
          <a:xfrm>
            <a:off x="6732270" y="2246060"/>
            <a:ext cx="5269992" cy="3847207"/>
          </a:xfrm>
          <a:prstGeom prst="rect">
            <a:avLst/>
          </a:prstGeom>
        </p:spPr>
        <p:txBody>
          <a:bodyPr wrap="square">
            <a:spAutoFit/>
          </a:bodyPr>
          <a:lstStyle/>
          <a:p>
            <a:r>
              <a:rPr lang="en-US" sz="2200" dirty="0"/>
              <a:t>             </a:t>
            </a:r>
            <a:r>
              <a:rPr lang="en-US" sz="2200" u="sng" dirty="0">
                <a:latin typeface="Calibri" panose="020F0502020204030204" pitchFamily="34" charset="0"/>
                <a:ea typeface="Al Bayan Plain" charset="-78"/>
                <a:cs typeface="Calibri" panose="020F0502020204030204" pitchFamily="34" charset="0"/>
              </a:rPr>
              <a:t>Attribute Set:</a:t>
            </a:r>
          </a:p>
          <a:p>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400" dirty="0">
                <a:effectLst/>
                <a:latin typeface="Calibri" panose="020F0502020204030204" pitchFamily="34" charset="0"/>
                <a:ea typeface="Al Bayan Plain" charset="-78"/>
                <a:cs typeface="Calibri" panose="020F0502020204030204" pitchFamily="34" charset="0"/>
              </a:rPr>
              <a:t>CorrelationAttributeEval </a:t>
            </a:r>
          </a:p>
          <a:p>
            <a:pPr lvl="1"/>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err="1">
                <a:latin typeface="Calibri" panose="020F0502020204030204" pitchFamily="34" charset="0"/>
                <a:ea typeface="Al Bayan Plain" charset="-78"/>
                <a:cs typeface="Calibri" panose="020F0502020204030204" pitchFamily="34" charset="0"/>
              </a:rPr>
              <a:t>GainRatio</a:t>
            </a:r>
            <a:r>
              <a:rPr lang="en-US" sz="2200" dirty="0">
                <a:latin typeface="Calibri" panose="020F0502020204030204" pitchFamily="34" charset="0"/>
                <a:ea typeface="Al Bayan Plain" charset="-78"/>
                <a:cs typeface="Calibri" panose="020F0502020204030204" pitchFamily="34" charset="0"/>
              </a:rPr>
              <a:t> </a:t>
            </a:r>
            <a:r>
              <a:rPr lang="en-US" sz="2200" dirty="0" err="1">
                <a:latin typeface="Calibri" panose="020F0502020204030204" pitchFamily="34" charset="0"/>
                <a:ea typeface="Al Bayan Plain" charset="-78"/>
                <a:cs typeface="Calibri" panose="020F0502020204030204" pitchFamily="34" charset="0"/>
              </a:rPr>
              <a:t>AttributeEval</a:t>
            </a: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err="1">
                <a:latin typeface="Calibri" panose="020F0502020204030204" pitchFamily="34" charset="0"/>
                <a:ea typeface="Al Bayan Plain" charset="-78"/>
                <a:cs typeface="Calibri" panose="020F0502020204030204" pitchFamily="34" charset="0"/>
              </a:rPr>
              <a:t>OneR</a:t>
            </a:r>
            <a:r>
              <a:rPr lang="en-US" sz="2200" dirty="0">
                <a:latin typeface="Calibri" panose="020F0502020204030204" pitchFamily="34" charset="0"/>
                <a:ea typeface="Al Bayan Plain" charset="-78"/>
                <a:cs typeface="Calibri" panose="020F0502020204030204" pitchFamily="34" charset="0"/>
              </a:rPr>
              <a:t> </a:t>
            </a:r>
            <a:r>
              <a:rPr lang="en-US" sz="2200" dirty="0" err="1">
                <a:latin typeface="Calibri" panose="020F0502020204030204" pitchFamily="34" charset="0"/>
                <a:ea typeface="Al Bayan Plain" charset="-78"/>
                <a:cs typeface="Calibri" panose="020F0502020204030204" pitchFamily="34" charset="0"/>
              </a:rPr>
              <a:t>AttributeEval</a:t>
            </a: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a:latin typeface="Calibri" panose="020F0502020204030204" pitchFamily="34" charset="0"/>
                <a:ea typeface="Al Bayan Plain" charset="-78"/>
                <a:cs typeface="Calibri" panose="020F0502020204030204" pitchFamily="34" charset="0"/>
              </a:rPr>
              <a:t> </a:t>
            </a:r>
            <a:r>
              <a:rPr lang="en-US" sz="2200" dirty="0" err="1">
                <a:latin typeface="Calibri" panose="020F0502020204030204" pitchFamily="34" charset="0"/>
                <a:ea typeface="Al Bayan Plain" charset="-78"/>
                <a:cs typeface="Calibri" panose="020F0502020204030204" pitchFamily="34" charset="0"/>
              </a:rPr>
              <a:t>InfoGain</a:t>
            </a:r>
            <a:r>
              <a:rPr lang="en-US" sz="2200" dirty="0">
                <a:latin typeface="Calibri" panose="020F0502020204030204" pitchFamily="34" charset="0"/>
                <a:ea typeface="Al Bayan Plain" charset="-78"/>
                <a:cs typeface="Calibri" panose="020F0502020204030204" pitchFamily="34" charset="0"/>
              </a:rPr>
              <a:t> Attribute </a:t>
            </a:r>
            <a:r>
              <a:rPr lang="en-US" sz="2200" dirty="0" err="1">
                <a:latin typeface="Calibri" panose="020F0502020204030204" pitchFamily="34" charset="0"/>
                <a:ea typeface="Al Bayan Plain" charset="-78"/>
                <a:cs typeface="Calibri" panose="020F0502020204030204" pitchFamily="34" charset="0"/>
              </a:rPr>
              <a:t>Eval</a:t>
            </a: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endParaRPr lang="en-US" sz="2200" dirty="0">
              <a:latin typeface="Calibri" panose="020F0502020204030204" pitchFamily="34" charset="0"/>
              <a:ea typeface="Al Bayan Plain" charset="-78"/>
              <a:cs typeface="Calibri" panose="020F0502020204030204" pitchFamily="34" charset="0"/>
            </a:endParaRPr>
          </a:p>
          <a:p>
            <a:pPr marL="800100" lvl="1" indent="-342900">
              <a:buFont typeface="Arial" panose="020B0604020202020204" pitchFamily="34" charset="0"/>
              <a:buChar char="•"/>
            </a:pPr>
            <a:r>
              <a:rPr lang="en-US" sz="2200" dirty="0">
                <a:latin typeface="Calibri" panose="020F0502020204030204" pitchFamily="34" charset="0"/>
                <a:ea typeface="Al Bayan Plain" charset="-78"/>
                <a:cs typeface="Calibri" panose="020F0502020204030204" pitchFamily="34" charset="0"/>
              </a:rPr>
              <a:t>Our Own Attribute Set</a:t>
            </a:r>
          </a:p>
        </p:txBody>
      </p:sp>
      <p:cxnSp>
        <p:nvCxnSpPr>
          <p:cNvPr id="7" name="Straight Connector 6">
            <a:extLst>
              <a:ext uri="{FF2B5EF4-FFF2-40B4-BE49-F238E27FC236}">
                <a16:creationId xmlns:a16="http://schemas.microsoft.com/office/drawing/2014/main" id="{9404740A-A823-154F-B59D-3497FA137F18}"/>
              </a:ext>
            </a:extLst>
          </p:cNvPr>
          <p:cNvCxnSpPr/>
          <p:nvPr/>
        </p:nvCxnSpPr>
        <p:spPr>
          <a:xfrm>
            <a:off x="3523488" y="3072384"/>
            <a:ext cx="3389376" cy="2755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3A25EC-D9F4-AE4B-996C-D15A146ABB76}"/>
              </a:ext>
            </a:extLst>
          </p:cNvPr>
          <p:cNvCxnSpPr>
            <a:cxnSpLocks/>
          </p:cNvCxnSpPr>
          <p:nvPr/>
        </p:nvCxnSpPr>
        <p:spPr>
          <a:xfrm>
            <a:off x="3523488" y="3072384"/>
            <a:ext cx="3389376" cy="2109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3B3615-3524-C141-AC1A-5B7616D2E3C5}"/>
              </a:ext>
            </a:extLst>
          </p:cNvPr>
          <p:cNvCxnSpPr>
            <a:cxnSpLocks/>
          </p:cNvCxnSpPr>
          <p:nvPr/>
        </p:nvCxnSpPr>
        <p:spPr>
          <a:xfrm>
            <a:off x="3523488" y="3072384"/>
            <a:ext cx="3389376" cy="1414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683263-2A71-674A-A6FF-5A5A33AD7F52}"/>
              </a:ext>
            </a:extLst>
          </p:cNvPr>
          <p:cNvCxnSpPr>
            <a:cxnSpLocks/>
          </p:cNvCxnSpPr>
          <p:nvPr/>
        </p:nvCxnSpPr>
        <p:spPr>
          <a:xfrm>
            <a:off x="3523488" y="3072384"/>
            <a:ext cx="3389376" cy="731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EDB747-B928-AD41-A30A-8279F6A70020}"/>
              </a:ext>
            </a:extLst>
          </p:cNvPr>
          <p:cNvCxnSpPr>
            <a:cxnSpLocks/>
          </p:cNvCxnSpPr>
          <p:nvPr/>
        </p:nvCxnSpPr>
        <p:spPr>
          <a:xfrm>
            <a:off x="3523488" y="3072384"/>
            <a:ext cx="3389376" cy="85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B17596-F9B8-7444-A464-70F4DC202897}"/>
              </a:ext>
            </a:extLst>
          </p:cNvPr>
          <p:cNvCxnSpPr>
            <a:cxnSpLocks/>
          </p:cNvCxnSpPr>
          <p:nvPr/>
        </p:nvCxnSpPr>
        <p:spPr>
          <a:xfrm>
            <a:off x="3523488" y="3803904"/>
            <a:ext cx="3389376" cy="2023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CF7658-A09D-064F-A406-35B6D449C511}"/>
              </a:ext>
            </a:extLst>
          </p:cNvPr>
          <p:cNvCxnSpPr>
            <a:cxnSpLocks/>
          </p:cNvCxnSpPr>
          <p:nvPr/>
        </p:nvCxnSpPr>
        <p:spPr>
          <a:xfrm>
            <a:off x="3523488" y="4486656"/>
            <a:ext cx="3389376" cy="134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CE6C32-A8E0-6841-8834-D59433134404}"/>
              </a:ext>
            </a:extLst>
          </p:cNvPr>
          <p:cNvCxnSpPr>
            <a:cxnSpLocks/>
          </p:cNvCxnSpPr>
          <p:nvPr/>
        </p:nvCxnSpPr>
        <p:spPr>
          <a:xfrm>
            <a:off x="3633216" y="5181600"/>
            <a:ext cx="3279648" cy="646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2A524E-09D4-D948-A7B7-B45A784679F3}"/>
              </a:ext>
            </a:extLst>
          </p:cNvPr>
          <p:cNvCxnSpPr>
            <a:cxnSpLocks/>
          </p:cNvCxnSpPr>
          <p:nvPr/>
        </p:nvCxnSpPr>
        <p:spPr>
          <a:xfrm>
            <a:off x="3633216" y="5827776"/>
            <a:ext cx="327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6262F98-064E-5D4E-BD9F-4A314ECA754A}"/>
              </a:ext>
            </a:extLst>
          </p:cNvPr>
          <p:cNvCxnSpPr>
            <a:cxnSpLocks/>
          </p:cNvCxnSpPr>
          <p:nvPr/>
        </p:nvCxnSpPr>
        <p:spPr>
          <a:xfrm flipV="1">
            <a:off x="3633216" y="5181600"/>
            <a:ext cx="3279648" cy="646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9A478-ADFA-8541-BAC1-D925A79D8043}"/>
              </a:ext>
            </a:extLst>
          </p:cNvPr>
          <p:cNvCxnSpPr>
            <a:cxnSpLocks/>
          </p:cNvCxnSpPr>
          <p:nvPr/>
        </p:nvCxnSpPr>
        <p:spPr>
          <a:xfrm flipV="1">
            <a:off x="3633216" y="4486656"/>
            <a:ext cx="3279648" cy="1341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C744A9-84EB-7748-A07C-B9107744E904}"/>
              </a:ext>
            </a:extLst>
          </p:cNvPr>
          <p:cNvCxnSpPr>
            <a:cxnSpLocks/>
          </p:cNvCxnSpPr>
          <p:nvPr/>
        </p:nvCxnSpPr>
        <p:spPr>
          <a:xfrm flipV="1">
            <a:off x="3633216" y="3803904"/>
            <a:ext cx="3279648" cy="2023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225242-0DA6-A246-A3CD-A067EDB1028C}"/>
              </a:ext>
            </a:extLst>
          </p:cNvPr>
          <p:cNvCxnSpPr>
            <a:cxnSpLocks/>
          </p:cNvCxnSpPr>
          <p:nvPr/>
        </p:nvCxnSpPr>
        <p:spPr>
          <a:xfrm flipV="1">
            <a:off x="3633216" y="3157728"/>
            <a:ext cx="3279648" cy="2670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A121F83-C66B-5D4C-A0A0-AFB181D23876}"/>
              </a:ext>
            </a:extLst>
          </p:cNvPr>
          <p:cNvCxnSpPr>
            <a:cxnSpLocks/>
          </p:cNvCxnSpPr>
          <p:nvPr/>
        </p:nvCxnSpPr>
        <p:spPr>
          <a:xfrm flipV="1">
            <a:off x="3633216" y="3157728"/>
            <a:ext cx="3279648" cy="2023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C8366B1-4C16-BE41-BAE2-CA25DD0A2DB6}"/>
              </a:ext>
            </a:extLst>
          </p:cNvPr>
          <p:cNvCxnSpPr>
            <a:cxnSpLocks/>
          </p:cNvCxnSpPr>
          <p:nvPr/>
        </p:nvCxnSpPr>
        <p:spPr>
          <a:xfrm flipV="1">
            <a:off x="3633216" y="3803904"/>
            <a:ext cx="3279648" cy="1377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D97C2F1-8271-E84F-AF0B-F625B4DAFC9D}"/>
              </a:ext>
            </a:extLst>
          </p:cNvPr>
          <p:cNvCxnSpPr>
            <a:cxnSpLocks/>
          </p:cNvCxnSpPr>
          <p:nvPr/>
        </p:nvCxnSpPr>
        <p:spPr>
          <a:xfrm flipV="1">
            <a:off x="3633216" y="4486656"/>
            <a:ext cx="3279648" cy="694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ED924C7-4080-9D46-9012-732643A2D3BE}"/>
              </a:ext>
            </a:extLst>
          </p:cNvPr>
          <p:cNvCxnSpPr>
            <a:cxnSpLocks/>
          </p:cNvCxnSpPr>
          <p:nvPr/>
        </p:nvCxnSpPr>
        <p:spPr>
          <a:xfrm>
            <a:off x="3633216" y="5181600"/>
            <a:ext cx="327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C58412-2B31-084E-82A8-31E8737492E3}"/>
              </a:ext>
            </a:extLst>
          </p:cNvPr>
          <p:cNvCxnSpPr>
            <a:cxnSpLocks/>
          </p:cNvCxnSpPr>
          <p:nvPr/>
        </p:nvCxnSpPr>
        <p:spPr>
          <a:xfrm flipV="1">
            <a:off x="3523488" y="3157728"/>
            <a:ext cx="3389376" cy="1328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83D2EA-67F4-F344-B163-852AC0B7019A}"/>
              </a:ext>
            </a:extLst>
          </p:cNvPr>
          <p:cNvCxnSpPr>
            <a:cxnSpLocks/>
          </p:cNvCxnSpPr>
          <p:nvPr/>
        </p:nvCxnSpPr>
        <p:spPr>
          <a:xfrm flipV="1">
            <a:off x="3523488" y="3803904"/>
            <a:ext cx="3389376" cy="68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7F7010-8C9A-7341-8D9C-4CDBE35BAB18}"/>
              </a:ext>
            </a:extLst>
          </p:cNvPr>
          <p:cNvCxnSpPr>
            <a:cxnSpLocks/>
          </p:cNvCxnSpPr>
          <p:nvPr/>
        </p:nvCxnSpPr>
        <p:spPr>
          <a:xfrm>
            <a:off x="3523488" y="4486656"/>
            <a:ext cx="338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D0F8636-4376-0848-AC42-93B1C34FFCF9}"/>
              </a:ext>
            </a:extLst>
          </p:cNvPr>
          <p:cNvCxnSpPr>
            <a:cxnSpLocks/>
          </p:cNvCxnSpPr>
          <p:nvPr/>
        </p:nvCxnSpPr>
        <p:spPr>
          <a:xfrm>
            <a:off x="3523488" y="4486656"/>
            <a:ext cx="3389376" cy="694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2BB39E2-8534-374B-A8DE-50B8589BBE2E}"/>
              </a:ext>
            </a:extLst>
          </p:cNvPr>
          <p:cNvCxnSpPr>
            <a:cxnSpLocks/>
          </p:cNvCxnSpPr>
          <p:nvPr/>
        </p:nvCxnSpPr>
        <p:spPr>
          <a:xfrm>
            <a:off x="3523488" y="3803904"/>
            <a:ext cx="3389376" cy="1377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AEE1F3E-8FB4-254E-9BE3-D74D3B445D9F}"/>
              </a:ext>
            </a:extLst>
          </p:cNvPr>
          <p:cNvCxnSpPr>
            <a:cxnSpLocks/>
          </p:cNvCxnSpPr>
          <p:nvPr/>
        </p:nvCxnSpPr>
        <p:spPr>
          <a:xfrm>
            <a:off x="3523488" y="3803904"/>
            <a:ext cx="3389376" cy="68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927A3-3FC4-BC47-8BC9-C406B9955DB2}"/>
              </a:ext>
            </a:extLst>
          </p:cNvPr>
          <p:cNvCxnSpPr>
            <a:cxnSpLocks/>
          </p:cNvCxnSpPr>
          <p:nvPr/>
        </p:nvCxnSpPr>
        <p:spPr>
          <a:xfrm>
            <a:off x="3523488" y="3803904"/>
            <a:ext cx="3389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8D02EF-0E0B-3C45-93FA-7A69AA8E3E29}"/>
              </a:ext>
            </a:extLst>
          </p:cNvPr>
          <p:cNvCxnSpPr>
            <a:cxnSpLocks/>
          </p:cNvCxnSpPr>
          <p:nvPr/>
        </p:nvCxnSpPr>
        <p:spPr>
          <a:xfrm flipV="1">
            <a:off x="3523488" y="3157728"/>
            <a:ext cx="3389376" cy="646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825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{B4C7E9D7-6BC9-1E45-B2AB-93EC74AEEFCD}tf10001062</Template>
  <TotalTime>427</TotalTime>
  <Words>1294</Words>
  <Application>Microsoft Macintosh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 Bayan Plain</vt:lpstr>
      <vt:lpstr>Arial</vt:lpstr>
      <vt:lpstr>Calibri</vt:lpstr>
      <vt:lpstr>Century Gothic</vt:lpstr>
      <vt:lpstr>Wingdings</vt:lpstr>
      <vt:lpstr>Wingdings 3</vt:lpstr>
      <vt:lpstr>Ion</vt:lpstr>
      <vt:lpstr>CS 699 Data Mining  Final Project</vt:lpstr>
      <vt:lpstr>Project Proposal</vt:lpstr>
      <vt:lpstr>Data Mining Goal: Predicting a Person’s Household Income</vt:lpstr>
      <vt:lpstr>Data Preprocessing Phase</vt:lpstr>
      <vt:lpstr>PowerPoint Presentation</vt:lpstr>
      <vt:lpstr>PowerPoint Presentation</vt:lpstr>
      <vt:lpstr>PowerPoint Presentation</vt:lpstr>
      <vt:lpstr>Attribute Selection</vt:lpstr>
      <vt:lpstr>Classification Models</vt:lpstr>
      <vt:lpstr>Comparing Model Performance</vt:lpstr>
      <vt:lpstr>PowerPoint Presentation</vt:lpstr>
      <vt:lpstr>Our Best Performing Classification Model</vt:lpstr>
      <vt:lpstr>Conclusion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699 Data Mining  Final Project</dc:title>
  <dc:creator>Microsoft Office User</dc:creator>
  <cp:lastModifiedBy>Microsoft Office User</cp:lastModifiedBy>
  <cp:revision>87</cp:revision>
  <dcterms:created xsi:type="dcterms:W3CDTF">2019-04-19T22:22:00Z</dcterms:created>
  <dcterms:modified xsi:type="dcterms:W3CDTF">2019-04-21T21:25:07Z</dcterms:modified>
</cp:coreProperties>
</file>