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4"/>
    <p:restoredTop sz="96291"/>
  </p:normalViewPr>
  <p:slideViewPr>
    <p:cSldViewPr snapToGrid="0" snapToObjects="1">
      <p:cViewPr varScale="1">
        <p:scale>
          <a:sx n="116" d="100"/>
          <a:sy n="116" d="100"/>
        </p:scale>
        <p:origin x="224"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6/15/20</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6/15/20</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microsoft.com/office/2007/relationships/hdphoto" Target="../media/hdphoto8.wdp"/></Relationships>
</file>

<file path=ppt/slides/_rels/slide11.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png"/><Relationship Id="rId7"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9.png"/><Relationship Id="rId5" Type="http://schemas.microsoft.com/office/2007/relationships/hdphoto" Target="../media/hdphoto5.wdp"/><Relationship Id="rId4" Type="http://schemas.openxmlformats.org/officeDocument/2006/relationships/image" Target="../media/image8.png"/><Relationship Id="rId9" Type="http://schemas.microsoft.com/office/2007/relationships/hdphoto" Target="../media/hdphoto7.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49D231-E852-944F-9413-29D89EB52E34}"/>
              </a:ext>
            </a:extLst>
          </p:cNvPr>
          <p:cNvSpPr>
            <a:spLocks noGrp="1"/>
          </p:cNvSpPr>
          <p:nvPr>
            <p:ph type="subTitle" idx="1"/>
          </p:nvPr>
        </p:nvSpPr>
        <p:spPr>
          <a:xfrm>
            <a:off x="2521190" y="4980835"/>
            <a:ext cx="7315200" cy="914400"/>
          </a:xfrm>
        </p:spPr>
        <p:txBody>
          <a:bodyPr>
            <a:normAutofit/>
          </a:bodyPr>
          <a:lstStyle/>
          <a:p>
            <a:pPr algn="ctr"/>
            <a:r>
              <a:rPr lang="en-US" sz="2000" dirty="0"/>
              <a:t>By Alisha </a:t>
            </a:r>
            <a:r>
              <a:rPr lang="en-US" sz="2000" dirty="0" err="1"/>
              <a:t>Peermohamed</a:t>
            </a:r>
            <a:r>
              <a:rPr lang="en-US" sz="2000" dirty="0"/>
              <a:t> | Spring 2020</a:t>
            </a:r>
          </a:p>
        </p:txBody>
      </p:sp>
      <p:pic>
        <p:nvPicPr>
          <p:cNvPr id="12" name="Picture 11">
            <a:extLst>
              <a:ext uri="{FF2B5EF4-FFF2-40B4-BE49-F238E27FC236}">
                <a16:creationId xmlns:a16="http://schemas.microsoft.com/office/drawing/2014/main" id="{C425E2A9-C859-CE4B-BB45-AABF69AD15D5}"/>
              </a:ext>
            </a:extLst>
          </p:cNvPr>
          <p:cNvPicPr>
            <a:picLocks noChangeAspect="1"/>
          </p:cNvPicPr>
          <p:nvPr/>
        </p:nvPicPr>
        <p:blipFill>
          <a:blip r:embed="rId2"/>
          <a:stretch>
            <a:fillRect/>
          </a:stretch>
        </p:blipFill>
        <p:spPr>
          <a:xfrm>
            <a:off x="5647212" y="1546107"/>
            <a:ext cx="1063157" cy="1063157"/>
          </a:xfrm>
          <a:prstGeom prst="rect">
            <a:avLst/>
          </a:prstGeom>
        </p:spPr>
      </p:pic>
      <p:sp>
        <p:nvSpPr>
          <p:cNvPr id="5" name="TextBox 4">
            <a:extLst>
              <a:ext uri="{FF2B5EF4-FFF2-40B4-BE49-F238E27FC236}">
                <a16:creationId xmlns:a16="http://schemas.microsoft.com/office/drawing/2014/main" id="{C6EDB549-DBB8-594F-8D7E-29A6B25DB4F1}"/>
              </a:ext>
            </a:extLst>
          </p:cNvPr>
          <p:cNvSpPr txBox="1"/>
          <p:nvPr/>
        </p:nvSpPr>
        <p:spPr>
          <a:xfrm>
            <a:off x="8630188" y="771179"/>
            <a:ext cx="3561812" cy="5303520"/>
          </a:xfrm>
          <a:prstGeom prst="rect">
            <a:avLst/>
          </a:prstGeom>
          <a:solidFill>
            <a:schemeClr val="accent1"/>
          </a:solidFill>
          <a:ln w="28575">
            <a:solidFill>
              <a:schemeClr val="accent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E24F66F1-B480-5A41-8130-C5209B4E3D9D}"/>
              </a:ext>
            </a:extLst>
          </p:cNvPr>
          <p:cNvSpPr>
            <a:spLocks noGrp="1"/>
          </p:cNvSpPr>
          <p:nvPr>
            <p:ph type="ctrTitle"/>
          </p:nvPr>
        </p:nvSpPr>
        <p:spPr>
          <a:xfrm>
            <a:off x="1936460" y="450053"/>
            <a:ext cx="8484660" cy="3255264"/>
          </a:xfrm>
        </p:spPr>
        <p:txBody>
          <a:bodyPr/>
          <a:lstStyle/>
          <a:p>
            <a:pPr algn="ctr"/>
            <a:r>
              <a:rPr lang="en-US" dirty="0"/>
              <a:t>Twitter Sentiment Analysis</a:t>
            </a:r>
          </a:p>
        </p:txBody>
      </p:sp>
      <p:sp>
        <p:nvSpPr>
          <p:cNvPr id="4" name="Subtitle 2">
            <a:extLst>
              <a:ext uri="{FF2B5EF4-FFF2-40B4-BE49-F238E27FC236}">
                <a16:creationId xmlns:a16="http://schemas.microsoft.com/office/drawing/2014/main" id="{CB672A2C-021D-914C-9D41-0820BFD36997}"/>
              </a:ext>
            </a:extLst>
          </p:cNvPr>
          <p:cNvSpPr txBox="1">
            <a:spLocks/>
          </p:cNvSpPr>
          <p:nvPr/>
        </p:nvSpPr>
        <p:spPr>
          <a:xfrm>
            <a:off x="2521191" y="3886972"/>
            <a:ext cx="7315200" cy="914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US" sz="2400" dirty="0"/>
              <a:t>Gauging the Public’s Sentiment on Country Leaders</a:t>
            </a:r>
          </a:p>
          <a:p>
            <a:pPr algn="ctr"/>
            <a:r>
              <a:rPr lang="en-US" sz="2400" dirty="0"/>
              <a:t>Using Natural Language Processing</a:t>
            </a:r>
          </a:p>
        </p:txBody>
      </p:sp>
    </p:spTree>
    <p:extLst>
      <p:ext uri="{BB962C8B-B14F-4D97-AF65-F5344CB8AC3E}">
        <p14:creationId xmlns:p14="http://schemas.microsoft.com/office/powerpoint/2010/main" val="1970534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85D2-AF13-C34D-8546-00C70C690F0C}"/>
              </a:ext>
            </a:extLst>
          </p:cNvPr>
          <p:cNvSpPr>
            <a:spLocks noGrp="1"/>
          </p:cNvSpPr>
          <p:nvPr>
            <p:ph type="title"/>
          </p:nvPr>
        </p:nvSpPr>
        <p:spPr/>
        <p:txBody>
          <a:bodyPr/>
          <a:lstStyle/>
          <a:p>
            <a:pPr algn="ctr"/>
            <a:r>
              <a:rPr lang="en-US" dirty="0"/>
              <a:t>Part II: Sentiment Analysis </a:t>
            </a:r>
          </a:p>
        </p:txBody>
      </p:sp>
      <p:sp>
        <p:nvSpPr>
          <p:cNvPr id="3" name="TextBox 2">
            <a:extLst>
              <a:ext uri="{FF2B5EF4-FFF2-40B4-BE49-F238E27FC236}">
                <a16:creationId xmlns:a16="http://schemas.microsoft.com/office/drawing/2014/main" id="{256452CF-1AD2-D34B-8BC9-ADC36107FAFD}"/>
              </a:ext>
            </a:extLst>
          </p:cNvPr>
          <p:cNvSpPr txBox="1"/>
          <p:nvPr/>
        </p:nvSpPr>
        <p:spPr>
          <a:xfrm>
            <a:off x="4151421" y="859205"/>
            <a:ext cx="6918592" cy="4247317"/>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Calculating the sentiment score for a given text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sentiment &lt;- function(text,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 split the text into a vector of words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words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strsplit</a:t>
            </a:r>
            <a:r>
              <a:rPr lang="en-US" sz="1000" dirty="0">
                <a:solidFill>
                  <a:schemeClr val="tx1">
                    <a:lumMod val="65000"/>
                    <a:lumOff val="35000"/>
                  </a:schemeClr>
                </a:solidFill>
                <a:latin typeface="Consolas" panose="020B0609020204030204" pitchFamily="49" charset="0"/>
                <a:cs typeface="Consolas" panose="020B0609020204030204" pitchFamily="49" charset="0"/>
              </a:rPr>
              <a:t>(text, '\\s+')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words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(words)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words &lt;- words[!words %in%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stopwords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en</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words &lt;- words[!words %in% c(</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new_stopwords</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remove_words_list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 find which words are positive</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pos.matches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 &lt;- match(words,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pos.words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pos.matches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is.na</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pos.matches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 find which words are negative</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neg.matches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 &lt;- match(words,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neg.words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neg.matches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is.na</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neg.matches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 calculate the sentiment score</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p &lt;- sum(</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pos.matches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n &lt;- sum(</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neg.matches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if (p==0 &amp; n==0)</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return(NA)</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else</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return(p-n)}</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000" dirty="0">
                <a:solidFill>
                  <a:schemeClr val="accent5">
                    <a:lumMod val="50000"/>
                  </a:schemeClr>
                </a:solidFill>
                <a:latin typeface="Consolas" panose="020B0609020204030204" pitchFamily="49" charset="0"/>
                <a:cs typeface="Consolas" panose="020B0609020204030204" pitchFamily="49" charset="0"/>
              </a:rPr>
              <a:t># calculating sentiment analysis scores for individual tweets</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twitter_sentiments_list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 &lt;- list()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sent_scores</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sapply</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clean_tweets_list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sentiment,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vector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sapply</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clean_tweets_list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function (t) {(t)})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twitter_sentiments_list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data.frame</a:t>
            </a:r>
            <a:r>
              <a:rPr lang="en-US" sz="1000" dirty="0">
                <a:solidFill>
                  <a:schemeClr val="tx1">
                    <a:lumMod val="65000"/>
                    <a:lumOff val="35000"/>
                  </a:schemeClr>
                </a:solidFill>
                <a:latin typeface="Consolas" panose="020B0609020204030204" pitchFamily="49" charset="0"/>
                <a:cs typeface="Consolas" panose="020B0609020204030204" pitchFamily="49" charset="0"/>
              </a:rPr>
              <a:t>(Score=</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sent_scores</a:t>
            </a:r>
            <a:r>
              <a:rPr lang="en-US" sz="1000" dirty="0">
                <a:solidFill>
                  <a:schemeClr val="tx1">
                    <a:lumMod val="65000"/>
                    <a:lumOff val="35000"/>
                  </a:schemeClr>
                </a:solidFill>
                <a:latin typeface="Consolas" panose="020B0609020204030204" pitchFamily="49" charset="0"/>
                <a:cs typeface="Consolas" panose="020B0609020204030204" pitchFamily="49" charset="0"/>
              </a:rPr>
              <a:t>, Tweet= vector)}</a:t>
            </a:r>
          </a:p>
        </p:txBody>
      </p:sp>
      <p:sp>
        <p:nvSpPr>
          <p:cNvPr id="6" name="TextBox 5">
            <a:extLst>
              <a:ext uri="{FF2B5EF4-FFF2-40B4-BE49-F238E27FC236}">
                <a16:creationId xmlns:a16="http://schemas.microsoft.com/office/drawing/2014/main" id="{8922461F-D6F8-5342-941E-4882A2573201}"/>
              </a:ext>
            </a:extLst>
          </p:cNvPr>
          <p:cNvSpPr txBox="1"/>
          <p:nvPr/>
        </p:nvSpPr>
        <p:spPr>
          <a:xfrm>
            <a:off x="3613532" y="459095"/>
            <a:ext cx="6973640" cy="400110"/>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chemeClr val="tx1">
                    <a:lumMod val="65000"/>
                    <a:lumOff val="35000"/>
                  </a:schemeClr>
                </a:solidFill>
              </a:rPr>
              <a:t>Determining Sentiment Score for each tweet for each Leader:</a:t>
            </a:r>
          </a:p>
        </p:txBody>
      </p:sp>
      <p:sp>
        <p:nvSpPr>
          <p:cNvPr id="7" name="TextBox 6">
            <a:extLst>
              <a:ext uri="{FF2B5EF4-FFF2-40B4-BE49-F238E27FC236}">
                <a16:creationId xmlns:a16="http://schemas.microsoft.com/office/drawing/2014/main" id="{015DA1AD-C875-C540-81DD-722806FD527B}"/>
              </a:ext>
            </a:extLst>
          </p:cNvPr>
          <p:cNvSpPr txBox="1"/>
          <p:nvPr/>
        </p:nvSpPr>
        <p:spPr>
          <a:xfrm>
            <a:off x="3492346" y="5134268"/>
            <a:ext cx="6577069" cy="907941"/>
          </a:xfrm>
          <a:prstGeom prst="rect">
            <a:avLst/>
          </a:prstGeom>
          <a:noFill/>
        </p:spPr>
        <p:txBody>
          <a:bodyPr wrap="square" rtlCol="0">
            <a:spAutoFit/>
          </a:bodyPr>
          <a:lstStyle/>
          <a:p>
            <a:r>
              <a:rPr lang="en-US" sz="1500" dirty="0">
                <a:solidFill>
                  <a:schemeClr val="tx1">
                    <a:lumMod val="65000"/>
                    <a:lumOff val="35000"/>
                  </a:schemeClr>
                </a:solidFill>
              </a:rPr>
              <a:t>Sample Sentiment Score for  tweets on Donald Trump: </a:t>
            </a:r>
          </a:p>
          <a:p>
            <a:endParaRPr lang="en-US" sz="2000" dirty="0">
              <a:solidFill>
                <a:schemeClr val="tx1">
                  <a:lumMod val="65000"/>
                  <a:lumOff val="35000"/>
                </a:schemeClr>
              </a:solidFill>
            </a:endParaRPr>
          </a:p>
          <a:p>
            <a:endParaRPr lang="en-US" dirty="0"/>
          </a:p>
        </p:txBody>
      </p:sp>
      <p:pic>
        <p:nvPicPr>
          <p:cNvPr id="10" name="Picture 9">
            <a:extLst>
              <a:ext uri="{FF2B5EF4-FFF2-40B4-BE49-F238E27FC236}">
                <a16:creationId xmlns:a16="http://schemas.microsoft.com/office/drawing/2014/main" id="{C32E2FD0-76B5-5846-9C0F-1BB808147F72}"/>
              </a:ext>
            </a:extLst>
          </p:cNvPr>
          <p:cNvPicPr>
            <a:picLocks noChangeAspect="1"/>
          </p:cNvPicPr>
          <p:nvPr/>
        </p:nvPicPr>
        <p:blipFill>
          <a:blip r:embed="rId2"/>
          <a:stretch>
            <a:fillRect/>
          </a:stretch>
        </p:blipFill>
        <p:spPr>
          <a:xfrm>
            <a:off x="3725227" y="5659305"/>
            <a:ext cx="7770979" cy="1075845"/>
          </a:xfrm>
          <a:prstGeom prst="rect">
            <a:avLst/>
          </a:prstGeom>
        </p:spPr>
      </p:pic>
      <p:pic>
        <p:nvPicPr>
          <p:cNvPr id="11" name="Picture 10">
            <a:extLst>
              <a:ext uri="{FF2B5EF4-FFF2-40B4-BE49-F238E27FC236}">
                <a16:creationId xmlns:a16="http://schemas.microsoft.com/office/drawing/2014/main" id="{B3A73AED-55ED-774A-92BE-A477C291192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18" b="99669" l="1000" r="96667">
                        <a14:foregroundMark x1="5333" y1="36424" x2="5333" y2="36424"/>
                        <a14:foregroundMark x1="39333" y1="51987" x2="39333" y2="51987"/>
                        <a14:backgroundMark x1="8667" y1="79470" x2="8667" y2="79470"/>
                        <a14:backgroundMark x1="22667" y1="90728" x2="22667" y2="90728"/>
                        <a14:backgroundMark x1="15667" y1="20530" x2="15667" y2="20530"/>
                        <a14:backgroundMark x1="4667" y1="68543" x2="4667" y2="68543"/>
                        <a14:backgroundMark x1="49000" y1="94702" x2="49000" y2="94702"/>
                        <a14:backgroundMark x1="76667" y1="86424" x2="76667" y2="86424"/>
                      </a14:backgroundRemoval>
                    </a14:imgEffect>
                  </a14:imgLayer>
                </a14:imgProps>
              </a:ext>
            </a:extLst>
          </a:blip>
          <a:stretch>
            <a:fillRect/>
          </a:stretch>
        </p:blipFill>
        <p:spPr>
          <a:xfrm>
            <a:off x="11023596" y="0"/>
            <a:ext cx="797502" cy="802819"/>
          </a:xfrm>
          <a:prstGeom prst="rect">
            <a:avLst/>
          </a:prstGeom>
        </p:spPr>
      </p:pic>
      <p:sp>
        <p:nvSpPr>
          <p:cNvPr id="4" name="TextBox 3">
            <a:extLst>
              <a:ext uri="{FF2B5EF4-FFF2-40B4-BE49-F238E27FC236}">
                <a16:creationId xmlns:a16="http://schemas.microsoft.com/office/drawing/2014/main" id="{37AD88CF-3F43-9C4B-9D49-81DBE2AB6EF1}"/>
              </a:ext>
            </a:extLst>
          </p:cNvPr>
          <p:cNvSpPr txBox="1"/>
          <p:nvPr/>
        </p:nvSpPr>
        <p:spPr>
          <a:xfrm>
            <a:off x="3725227" y="5413084"/>
            <a:ext cx="1410160" cy="246221"/>
          </a:xfrm>
          <a:prstGeom prst="rect">
            <a:avLst/>
          </a:prstGeom>
          <a:noFill/>
        </p:spPr>
        <p:txBody>
          <a:bodyPr wrap="square" rtlCol="0">
            <a:spAutoFit/>
          </a:bodyPr>
          <a:lstStyle/>
          <a:p>
            <a:r>
              <a:rPr lang="en-US" sz="1000" dirty="0">
                <a:solidFill>
                  <a:schemeClr val="accent6"/>
                </a:solidFill>
              </a:rPr>
              <a:t>Output:</a:t>
            </a:r>
          </a:p>
        </p:txBody>
      </p:sp>
    </p:spTree>
    <p:extLst>
      <p:ext uri="{BB962C8B-B14F-4D97-AF65-F5344CB8AC3E}">
        <p14:creationId xmlns:p14="http://schemas.microsoft.com/office/powerpoint/2010/main" val="297611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FA4F-BED8-674D-9198-2A16FABF7C34}"/>
              </a:ext>
            </a:extLst>
          </p:cNvPr>
          <p:cNvSpPr>
            <a:spLocks noGrp="1"/>
          </p:cNvSpPr>
          <p:nvPr>
            <p:ph type="title"/>
          </p:nvPr>
        </p:nvSpPr>
        <p:spPr/>
        <p:txBody>
          <a:bodyPr/>
          <a:lstStyle/>
          <a:p>
            <a:pPr algn="ctr"/>
            <a:r>
              <a:rPr lang="en-US" dirty="0"/>
              <a:t>Part II:  Sentiment Analysis</a:t>
            </a:r>
          </a:p>
        </p:txBody>
      </p:sp>
      <p:sp>
        <p:nvSpPr>
          <p:cNvPr id="4" name="TextBox 3">
            <a:extLst>
              <a:ext uri="{FF2B5EF4-FFF2-40B4-BE49-F238E27FC236}">
                <a16:creationId xmlns:a16="http://schemas.microsoft.com/office/drawing/2014/main" id="{6B8C369D-29F5-7246-ADC4-4FF35C52CF9B}"/>
              </a:ext>
            </a:extLst>
          </p:cNvPr>
          <p:cNvSpPr txBox="1"/>
          <p:nvPr/>
        </p:nvSpPr>
        <p:spPr>
          <a:xfrm>
            <a:off x="3514380" y="616944"/>
            <a:ext cx="7799942"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65000"/>
                    <a:lumOff val="35000"/>
                  </a:schemeClr>
                </a:solidFill>
              </a:rPr>
              <a:t>Analyzing the Distribution of Sentiment Scores for each Leader:</a:t>
            </a:r>
          </a:p>
        </p:txBody>
      </p:sp>
      <p:sp>
        <p:nvSpPr>
          <p:cNvPr id="5" name="TextBox 4">
            <a:extLst>
              <a:ext uri="{FF2B5EF4-FFF2-40B4-BE49-F238E27FC236}">
                <a16:creationId xmlns:a16="http://schemas.microsoft.com/office/drawing/2014/main" id="{E1A8C4FC-A2F1-1B47-84FF-B62A99A54430}"/>
              </a:ext>
            </a:extLst>
          </p:cNvPr>
          <p:cNvSpPr txBox="1"/>
          <p:nvPr/>
        </p:nvSpPr>
        <p:spPr>
          <a:xfrm>
            <a:off x="4089607" y="1017054"/>
            <a:ext cx="6918592" cy="1169551"/>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distribution of sentiment scores</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sentiment_dist</a:t>
            </a:r>
            <a:r>
              <a:rPr lang="en-US" sz="1000" dirty="0">
                <a:solidFill>
                  <a:schemeClr val="tx1">
                    <a:lumMod val="65000"/>
                    <a:lumOff val="35000"/>
                  </a:schemeClr>
                </a:solidFill>
                <a:latin typeface="Consolas" panose="020B0609020204030204" pitchFamily="49" charset="0"/>
                <a:cs typeface="Consolas" panose="020B0609020204030204" pitchFamily="49" charset="0"/>
              </a:rPr>
              <a:t> &lt;- function(</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(paste('Distribution of Sentiment Scores for Tweets on',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b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twitter_sentiments_list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]]$Score</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print(a); print(table(b))}</a:t>
            </a:r>
          </a:p>
          <a:p>
            <a:endParaRPr lang="en-US" sz="1000" dirty="0">
              <a:solidFill>
                <a:schemeClr val="tx1">
                  <a:lumMod val="65000"/>
                  <a:lumOff val="35000"/>
                </a:schemeClr>
              </a:solidFill>
              <a:latin typeface="Consolas" panose="020B0609020204030204" pitchFamily="49" charset="0"/>
              <a:cs typeface="Consolas" panose="020B0609020204030204" pitchFamily="49" charset="0"/>
            </a:endParaRP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sentiment_dist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id="{F063A9CB-6B05-9F47-8513-4758BD60A84A}"/>
              </a:ext>
            </a:extLst>
          </p:cNvPr>
          <p:cNvSpPr/>
          <p:nvPr/>
        </p:nvSpPr>
        <p:spPr>
          <a:xfrm>
            <a:off x="3472662" y="2296837"/>
            <a:ext cx="5446005" cy="4324261"/>
          </a:xfrm>
          <a:prstGeom prst="rect">
            <a:avLst/>
          </a:prstGeom>
        </p:spPr>
        <p:txBody>
          <a:bodyPr wrap="square">
            <a:spAutoFit/>
          </a:bodyPr>
          <a:lstStyle/>
          <a:p>
            <a:r>
              <a:rPr lang="en-US" sz="1100" dirty="0">
                <a:solidFill>
                  <a:schemeClr val="accent6"/>
                </a:solidFill>
                <a:latin typeface="Consolas" panose="020B0609020204030204" pitchFamily="49" charset="0"/>
                <a:cs typeface="Consolas" panose="020B0609020204030204" pitchFamily="49" charset="0"/>
              </a:rPr>
              <a:t>Output:</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Distribution of Sentiment Scores for Tweets on " Donald Trump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b</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-5  -3  -2  -1   0   1   2   3   4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1  10  51 153  21  72  17   4   1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Distribution of Sentiment Scores for Tweets on " Modi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b</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-3 -2 -1  0  1  2  3  4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5 26 89 30 84 25  1  1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Distribution of Sentiment Scores for Tweets on " Xi Jinping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b</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-6  -5  -4  -3  -2  -1   0   1   2   3   4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1   1   1   8  39 114  27  84  22   3   1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Distribution of Sentiment Scores for Tweets on " Angela Merkel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b</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-5  -3  -2  -1   0   1   2   3   4   5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1   5  13  90  38 126  20   2   2   1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Distribution of Sentiment Scores for Tweets on " Shinzo Abe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b</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-3  -2  -1   0   1   2   3   4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8  48 116  19  79  21   5   6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Distribution of Sentiment Scores for Tweets on " Boris Johnson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b</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-5  -4  -3  -2  -1   0   1   2   3   4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1   2  11  46 112  78  82  17   2   1 </a:t>
            </a:r>
          </a:p>
        </p:txBody>
      </p:sp>
      <p:pic>
        <p:nvPicPr>
          <p:cNvPr id="8" name="Picture 7">
            <a:extLst>
              <a:ext uri="{FF2B5EF4-FFF2-40B4-BE49-F238E27FC236}">
                <a16:creationId xmlns:a16="http://schemas.microsoft.com/office/drawing/2014/main" id="{85EBC8F5-AC67-6845-A601-7B24CE88148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
        <p:nvSpPr>
          <p:cNvPr id="9" name="TextBox 8">
            <a:extLst>
              <a:ext uri="{FF2B5EF4-FFF2-40B4-BE49-F238E27FC236}">
                <a16:creationId xmlns:a16="http://schemas.microsoft.com/office/drawing/2014/main" id="{201B94CA-39FD-3B4F-9FEC-7A258E4E55FA}"/>
              </a:ext>
            </a:extLst>
          </p:cNvPr>
          <p:cNvSpPr txBox="1"/>
          <p:nvPr/>
        </p:nvSpPr>
        <p:spPr>
          <a:xfrm>
            <a:off x="483411" y="6600525"/>
            <a:ext cx="10938936" cy="261610"/>
          </a:xfrm>
          <a:prstGeom prst="rect">
            <a:avLst/>
          </a:prstGeom>
          <a:noFill/>
        </p:spPr>
        <p:txBody>
          <a:bodyPr wrap="square" rtlCol="0">
            <a:spAutoFit/>
          </a:bodyPr>
          <a:lstStyle/>
          <a:p>
            <a:r>
              <a:rPr lang="en-US" sz="1100" dirty="0">
                <a:solidFill>
                  <a:schemeClr val="tx1">
                    <a:lumMod val="65000"/>
                    <a:lumOff val="35000"/>
                  </a:schemeClr>
                </a:solidFill>
              </a:rPr>
              <a:t>** Please note, this PowerPoint has only some of the R code and analysis from my project. Please refer to my R script: </a:t>
            </a:r>
            <a:r>
              <a:rPr lang="en-US" sz="1100" dirty="0" err="1">
                <a:solidFill>
                  <a:schemeClr val="tx1">
                    <a:lumMod val="65000"/>
                    <a:lumOff val="35000"/>
                  </a:schemeClr>
                </a:solidFill>
              </a:rPr>
              <a:t>twitter_sent_analysis.R</a:t>
            </a:r>
            <a:r>
              <a:rPr lang="en-US" sz="1100" dirty="0">
                <a:solidFill>
                  <a:schemeClr val="tx1">
                    <a:lumMod val="65000"/>
                    <a:lumOff val="35000"/>
                  </a:schemeClr>
                </a:solidFill>
              </a:rPr>
              <a:t> for my complete analysis. Thank you!</a:t>
            </a:r>
          </a:p>
        </p:txBody>
      </p:sp>
    </p:spTree>
    <p:extLst>
      <p:ext uri="{BB962C8B-B14F-4D97-AF65-F5344CB8AC3E}">
        <p14:creationId xmlns:p14="http://schemas.microsoft.com/office/powerpoint/2010/main" val="164799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86BB3-340A-924E-A0A8-A224DD234BBA}"/>
              </a:ext>
            </a:extLst>
          </p:cNvPr>
          <p:cNvSpPr>
            <a:spLocks noGrp="1"/>
          </p:cNvSpPr>
          <p:nvPr>
            <p:ph type="title"/>
          </p:nvPr>
        </p:nvSpPr>
        <p:spPr/>
        <p:txBody>
          <a:bodyPr/>
          <a:lstStyle/>
          <a:p>
            <a:pPr algn="ctr"/>
            <a:r>
              <a:rPr lang="en-US" dirty="0"/>
              <a:t>Data Visualizations:  Sentiment Analysis</a:t>
            </a:r>
          </a:p>
        </p:txBody>
      </p:sp>
      <p:pic>
        <p:nvPicPr>
          <p:cNvPr id="6" name="Content Placeholder 5">
            <a:extLst>
              <a:ext uri="{FF2B5EF4-FFF2-40B4-BE49-F238E27FC236}">
                <a16:creationId xmlns:a16="http://schemas.microsoft.com/office/drawing/2014/main" id="{CBCC58F7-84F5-8C4F-86A0-492A676C7CAE}"/>
              </a:ext>
            </a:extLst>
          </p:cNvPr>
          <p:cNvPicPr>
            <a:picLocks noGrp="1" noChangeAspect="1"/>
          </p:cNvPicPr>
          <p:nvPr>
            <p:ph idx="1"/>
          </p:nvPr>
        </p:nvPicPr>
        <p:blipFill>
          <a:blip r:embed="rId2"/>
          <a:stretch>
            <a:fillRect/>
          </a:stretch>
        </p:blipFill>
        <p:spPr>
          <a:xfrm>
            <a:off x="3692998" y="2021004"/>
            <a:ext cx="7158615" cy="4836996"/>
          </a:xfrm>
        </p:spPr>
      </p:pic>
      <p:sp>
        <p:nvSpPr>
          <p:cNvPr id="4" name="TextBox 3">
            <a:extLst>
              <a:ext uri="{FF2B5EF4-FFF2-40B4-BE49-F238E27FC236}">
                <a16:creationId xmlns:a16="http://schemas.microsoft.com/office/drawing/2014/main" id="{2AFCAC2D-D26D-BF4E-A6E3-6CB971B38AAC}"/>
              </a:ext>
            </a:extLst>
          </p:cNvPr>
          <p:cNvSpPr txBox="1"/>
          <p:nvPr/>
        </p:nvSpPr>
        <p:spPr>
          <a:xfrm>
            <a:off x="3692998" y="697565"/>
            <a:ext cx="6918592" cy="1323439"/>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a:t>
            </a:r>
            <a:r>
              <a:rPr lang="en-US" sz="1000" dirty="0" err="1">
                <a:solidFill>
                  <a:schemeClr val="accent5">
                    <a:lumMod val="50000"/>
                  </a:schemeClr>
                </a:solidFill>
                <a:latin typeface="Consolas" panose="020B0609020204030204" pitchFamily="49" charset="0"/>
                <a:cs typeface="Consolas" panose="020B0609020204030204" pitchFamily="49" charset="0"/>
              </a:rPr>
              <a:t>barplots</a:t>
            </a:r>
            <a:r>
              <a:rPr lang="en-US" sz="1000" dirty="0">
                <a:solidFill>
                  <a:schemeClr val="accent5">
                    <a:lumMod val="50000"/>
                  </a:schemeClr>
                </a:solidFill>
                <a:latin typeface="Consolas" panose="020B0609020204030204" pitchFamily="49" charset="0"/>
                <a:cs typeface="Consolas" panose="020B0609020204030204" pitchFamily="49" charset="0"/>
              </a:rPr>
              <a:t> of sentiment distributions: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par(</a:t>
            </a:r>
            <a:r>
              <a:rPr lang="en-US" sz="1000" dirty="0" err="1">
                <a:solidFill>
                  <a:schemeClr val="tx1">
                    <a:lumMod val="65000"/>
                    <a:lumOff val="35000"/>
                  </a:schemeClr>
                </a:solidFill>
                <a:latin typeface="Consolas" panose="020B0609020204030204" pitchFamily="49" charset="0"/>
                <a:cs typeface="Consolas" panose="020B0609020204030204" pitchFamily="49" charset="0"/>
              </a:rPr>
              <a:t>mfrow</a:t>
            </a:r>
            <a:r>
              <a:rPr lang="en-US" sz="1000" dirty="0">
                <a:solidFill>
                  <a:schemeClr val="tx1">
                    <a:lumMod val="65000"/>
                    <a:lumOff val="35000"/>
                  </a:schemeClr>
                </a:solidFill>
                <a:latin typeface="Consolas" panose="020B0609020204030204" pitchFamily="49" charset="0"/>
                <a:cs typeface="Consolas" panose="020B0609020204030204" pitchFamily="49" charset="0"/>
              </a:rPr>
              <a:t> = c(2,3),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oma</a:t>
            </a:r>
            <a:r>
              <a:rPr lang="en-US" sz="1000" dirty="0">
                <a:solidFill>
                  <a:schemeClr val="tx1">
                    <a:lumMod val="65000"/>
                    <a:lumOff val="35000"/>
                  </a:schemeClr>
                </a:solidFill>
                <a:latin typeface="Consolas" panose="020B0609020204030204" pitchFamily="49" charset="0"/>
                <a:cs typeface="Consolas" panose="020B0609020204030204" pitchFamily="49" charset="0"/>
              </a:rPr>
              <a:t> = c(0, 0, 4, 0))</a:t>
            </a:r>
          </a:p>
          <a:p>
            <a:endParaRPr lang="en-US" sz="1000" dirty="0">
              <a:solidFill>
                <a:schemeClr val="tx1">
                  <a:lumMod val="65000"/>
                  <a:lumOff val="35000"/>
                </a:schemeClr>
              </a:solidFill>
              <a:latin typeface="Consolas" panose="020B0609020204030204" pitchFamily="49" charset="0"/>
              <a:cs typeface="Consolas" panose="020B0609020204030204" pitchFamily="49" charset="0"/>
            </a:endParaRP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barplot_list</a:t>
            </a:r>
            <a:r>
              <a:rPr lang="en-US" sz="1000" dirty="0">
                <a:solidFill>
                  <a:schemeClr val="tx1">
                    <a:lumMod val="65000"/>
                    <a:lumOff val="35000"/>
                  </a:schemeClr>
                </a:solidFill>
                <a:latin typeface="Consolas" panose="020B0609020204030204" pitchFamily="49" charset="0"/>
                <a:cs typeface="Consolas" panose="020B0609020204030204" pitchFamily="49" charset="0"/>
              </a:rPr>
              <a:t> &lt;- list()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barplot_list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barplot</a:t>
            </a:r>
            <a:r>
              <a:rPr lang="en-US" sz="1000" dirty="0">
                <a:solidFill>
                  <a:schemeClr val="tx1">
                    <a:lumMod val="65000"/>
                    <a:lumOff val="35000"/>
                  </a:schemeClr>
                </a:solidFill>
                <a:latin typeface="Consolas" panose="020B0609020204030204" pitchFamily="49" charset="0"/>
                <a:cs typeface="Consolas" panose="020B0609020204030204" pitchFamily="49" charset="0"/>
              </a:rPr>
              <a:t>(table(</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twitter_sentiments_list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]]$Score),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xlab</a:t>
            </a:r>
            <a:r>
              <a:rPr lang="en-US" sz="1000" dirty="0">
                <a:solidFill>
                  <a:schemeClr val="tx1">
                    <a:lumMod val="65000"/>
                    <a:lumOff val="35000"/>
                  </a:schemeClr>
                </a:solidFill>
                <a:latin typeface="Consolas" panose="020B0609020204030204" pitchFamily="49" charset="0"/>
                <a:cs typeface="Consolas" panose="020B0609020204030204" pitchFamily="49" charset="0"/>
              </a:rPr>
              <a:t> = 'Score',</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ylab</a:t>
            </a:r>
            <a:r>
              <a:rPr lang="en-US" sz="1000" dirty="0">
                <a:solidFill>
                  <a:schemeClr val="tx1">
                    <a:lumMod val="65000"/>
                    <a:lumOff val="35000"/>
                  </a:schemeClr>
                </a:solidFill>
                <a:latin typeface="Consolas" panose="020B0609020204030204" pitchFamily="49" charset="0"/>
                <a:cs typeface="Consolas" panose="020B0609020204030204" pitchFamily="49" charset="0"/>
              </a:rPr>
              <a:t> = 'Count', col = colors[</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main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title(main=print(("Distribution of Sentiment Scores by Leader")),outer=T,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cex</a:t>
            </a:r>
            <a:r>
              <a:rPr lang="en-US" sz="1000" dirty="0">
                <a:solidFill>
                  <a:schemeClr val="tx1">
                    <a:lumMod val="65000"/>
                    <a:lumOff val="35000"/>
                  </a:schemeClr>
                </a:solidFill>
                <a:latin typeface="Consolas" panose="020B0609020204030204" pitchFamily="49" charset="0"/>
                <a:cs typeface="Consolas" panose="020B0609020204030204" pitchFamily="49" charset="0"/>
              </a:rPr>
              <a:t> = 1.5)</a:t>
            </a:r>
          </a:p>
        </p:txBody>
      </p:sp>
      <p:pic>
        <p:nvPicPr>
          <p:cNvPr id="7" name="Picture 6">
            <a:extLst>
              <a:ext uri="{FF2B5EF4-FFF2-40B4-BE49-F238E27FC236}">
                <a16:creationId xmlns:a16="http://schemas.microsoft.com/office/drawing/2014/main" id="{22A60415-B07F-BA45-A13D-52C47877686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Tree>
    <p:extLst>
      <p:ext uri="{BB962C8B-B14F-4D97-AF65-F5344CB8AC3E}">
        <p14:creationId xmlns:p14="http://schemas.microsoft.com/office/powerpoint/2010/main" val="202026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C0EE-B1F2-D84B-A03C-1D1EDC7ECA6E}"/>
              </a:ext>
            </a:extLst>
          </p:cNvPr>
          <p:cNvSpPr>
            <a:spLocks noGrp="1"/>
          </p:cNvSpPr>
          <p:nvPr>
            <p:ph type="title"/>
          </p:nvPr>
        </p:nvSpPr>
        <p:spPr/>
        <p:txBody>
          <a:bodyPr/>
          <a:lstStyle/>
          <a:p>
            <a:pPr algn="ctr"/>
            <a:r>
              <a:rPr lang="en-US" dirty="0"/>
              <a:t>Data Visualizations: Sentiment Analysis</a:t>
            </a:r>
          </a:p>
        </p:txBody>
      </p:sp>
      <p:sp>
        <p:nvSpPr>
          <p:cNvPr id="4" name="TextBox 3">
            <a:extLst>
              <a:ext uri="{FF2B5EF4-FFF2-40B4-BE49-F238E27FC236}">
                <a16:creationId xmlns:a16="http://schemas.microsoft.com/office/drawing/2014/main" id="{AF414A37-4FE1-5E45-A52C-48333C2AC816}"/>
              </a:ext>
            </a:extLst>
          </p:cNvPr>
          <p:cNvSpPr txBox="1"/>
          <p:nvPr/>
        </p:nvSpPr>
        <p:spPr>
          <a:xfrm>
            <a:off x="3788987" y="697565"/>
            <a:ext cx="6918592" cy="1785104"/>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boxplot of scores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a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cbind</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[1]),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[2]),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[3]),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[4]),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[5]),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[6]))</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colnames</a:t>
            </a:r>
            <a:r>
              <a:rPr lang="en-US" sz="1000" dirty="0">
                <a:solidFill>
                  <a:schemeClr val="tx1">
                    <a:lumMod val="65000"/>
                    <a:lumOff val="35000"/>
                  </a:schemeClr>
                </a:solidFill>
                <a:latin typeface="Consolas" panose="020B0609020204030204" pitchFamily="49" charset="0"/>
                <a:cs typeface="Consolas" panose="020B0609020204030204" pitchFamily="49" charset="0"/>
              </a:rPr>
              <a:t>(a) &lt;- c(trump,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modi</a:t>
            </a:r>
            <a:r>
              <a:rPr lang="en-US" sz="1000" dirty="0">
                <a:solidFill>
                  <a:schemeClr val="tx1">
                    <a:lumMod val="65000"/>
                    <a:lumOff val="35000"/>
                  </a:schemeClr>
                </a:solidFill>
                <a:latin typeface="Consolas" panose="020B0609020204030204" pitchFamily="49" charset="0"/>
                <a:cs typeface="Consolas" panose="020B0609020204030204" pitchFamily="49" charset="0"/>
              </a:rPr>
              <a:t>, xi,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angela</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shinzo</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boris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endParaRPr lang="en-US" sz="1000" dirty="0">
              <a:latin typeface="Consolas" panose="020B0609020204030204" pitchFamily="49" charset="0"/>
              <a:cs typeface="Consolas" panose="020B0609020204030204" pitchFamily="49" charset="0"/>
            </a:endParaRPr>
          </a:p>
          <a:p>
            <a:r>
              <a:rPr lang="en-US" sz="1000" dirty="0">
                <a:solidFill>
                  <a:schemeClr val="accent5">
                    <a:lumMod val="50000"/>
                  </a:schemeClr>
                </a:solidFill>
                <a:latin typeface="Consolas" panose="020B0609020204030204" pitchFamily="49" charset="0"/>
                <a:cs typeface="Consolas" panose="020B0609020204030204" pitchFamily="49" charset="0"/>
              </a:rPr>
              <a:t>#Graphical depiction of State vs. Points received data</a:t>
            </a:r>
            <a:endParaRPr lang="en-US" sz="1000" dirty="0">
              <a:latin typeface="Consolas" panose="020B0609020204030204" pitchFamily="49" charset="0"/>
              <a:cs typeface="Consolas" panose="020B0609020204030204" pitchFamily="49" charset="0"/>
            </a:endParaRPr>
          </a:p>
          <a:p>
            <a:r>
              <a:rPr lang="en-US" sz="1000" dirty="0">
                <a:solidFill>
                  <a:schemeClr val="tx1">
                    <a:lumMod val="65000"/>
                    <a:lumOff val="35000"/>
                  </a:schemeClr>
                </a:solidFill>
                <a:latin typeface="Consolas" panose="020B0609020204030204" pitchFamily="49" charset="0"/>
                <a:cs typeface="Consolas" panose="020B0609020204030204" pitchFamily="49" charset="0"/>
              </a:rPr>
              <a:t>par(</a:t>
            </a:r>
            <a:r>
              <a:rPr lang="en-US" sz="1000" dirty="0" err="1">
                <a:solidFill>
                  <a:schemeClr val="tx1">
                    <a:lumMod val="65000"/>
                    <a:lumOff val="35000"/>
                  </a:schemeClr>
                </a:solidFill>
                <a:latin typeface="Consolas" panose="020B0609020204030204" pitchFamily="49" charset="0"/>
                <a:cs typeface="Consolas" panose="020B0609020204030204" pitchFamily="49" charset="0"/>
              </a:rPr>
              <a:t>mfrow</a:t>
            </a:r>
            <a:r>
              <a:rPr lang="en-US" sz="1000" dirty="0">
                <a:solidFill>
                  <a:schemeClr val="tx1">
                    <a:lumMod val="65000"/>
                    <a:lumOff val="35000"/>
                  </a:schemeClr>
                </a:solidFill>
                <a:latin typeface="Consolas" panose="020B0609020204030204" pitchFamily="49" charset="0"/>
                <a:cs typeface="Consolas" panose="020B0609020204030204" pitchFamily="49" charset="0"/>
              </a:rPr>
              <a:t> = c(1,1),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oma</a:t>
            </a:r>
            <a:r>
              <a:rPr lang="en-US" sz="1000" dirty="0">
                <a:solidFill>
                  <a:schemeClr val="tx1">
                    <a:lumMod val="65000"/>
                    <a:lumOff val="35000"/>
                  </a:schemeClr>
                </a:solidFill>
                <a:latin typeface="Consolas" panose="020B0609020204030204" pitchFamily="49" charset="0"/>
                <a:cs typeface="Consolas" panose="020B0609020204030204" pitchFamily="49" charset="0"/>
              </a:rPr>
              <a:t> = c(0, 0, 0, 0))</a:t>
            </a:r>
          </a:p>
          <a:p>
            <a:endParaRPr lang="en-US" sz="1000" dirty="0">
              <a:solidFill>
                <a:schemeClr val="tx1">
                  <a:lumMod val="65000"/>
                  <a:lumOff val="35000"/>
                </a:schemeClr>
              </a:solidFill>
              <a:latin typeface="Consolas" panose="020B0609020204030204" pitchFamily="49" charset="0"/>
              <a:cs typeface="Consolas" panose="020B0609020204030204" pitchFamily="49" charset="0"/>
            </a:endParaRPr>
          </a:p>
          <a:p>
            <a:r>
              <a:rPr lang="en-US" sz="1000" dirty="0">
                <a:solidFill>
                  <a:schemeClr val="tx1">
                    <a:lumMod val="65000"/>
                    <a:lumOff val="35000"/>
                  </a:schemeClr>
                </a:solidFill>
                <a:latin typeface="Consolas" panose="020B0609020204030204" pitchFamily="49" charset="0"/>
                <a:cs typeface="Consolas" panose="020B0609020204030204" pitchFamily="49" charset="0"/>
              </a:rPr>
              <a:t>boxplot(a, main = 'Twitter Sentiment Scores by Leader:',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col = colors,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cex.axis</a:t>
            </a:r>
            <a:r>
              <a:rPr lang="en-US" sz="1000" dirty="0">
                <a:solidFill>
                  <a:schemeClr val="tx1">
                    <a:lumMod val="65000"/>
                    <a:lumOff val="35000"/>
                  </a:schemeClr>
                </a:solidFill>
                <a:latin typeface="Consolas" panose="020B0609020204030204" pitchFamily="49" charset="0"/>
                <a:cs typeface="Consolas" panose="020B0609020204030204" pitchFamily="49" charset="0"/>
              </a:rPr>
              <a:t> = 0.75,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ylab</a:t>
            </a:r>
            <a:r>
              <a:rPr lang="en-US" sz="1000" dirty="0">
                <a:solidFill>
                  <a:schemeClr val="tx1">
                    <a:lumMod val="65000"/>
                    <a:lumOff val="35000"/>
                  </a:schemeClr>
                </a:solidFill>
                <a:latin typeface="Consolas" panose="020B0609020204030204" pitchFamily="49" charset="0"/>
                <a:cs typeface="Consolas" panose="020B0609020204030204" pitchFamily="49" charset="0"/>
              </a:rPr>
              <a:t> = 'Score')</a:t>
            </a:r>
          </a:p>
        </p:txBody>
      </p:sp>
      <p:pic>
        <p:nvPicPr>
          <p:cNvPr id="7" name="Picture 6">
            <a:extLst>
              <a:ext uri="{FF2B5EF4-FFF2-40B4-BE49-F238E27FC236}">
                <a16:creationId xmlns:a16="http://schemas.microsoft.com/office/drawing/2014/main" id="{812050A4-26AB-684A-88BF-6F7985E3A4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pic>
        <p:nvPicPr>
          <p:cNvPr id="15" name="Content Placeholder 14">
            <a:extLst>
              <a:ext uri="{FF2B5EF4-FFF2-40B4-BE49-F238E27FC236}">
                <a16:creationId xmlns:a16="http://schemas.microsoft.com/office/drawing/2014/main" id="{4F829A0B-C794-0946-BBB0-8C2F28FBF3D7}"/>
              </a:ext>
            </a:extLst>
          </p:cNvPr>
          <p:cNvPicPr>
            <a:picLocks noGrp="1" noChangeAspect="1"/>
          </p:cNvPicPr>
          <p:nvPr>
            <p:ph idx="1"/>
          </p:nvPr>
        </p:nvPicPr>
        <p:blipFill>
          <a:blip r:embed="rId4"/>
          <a:stretch>
            <a:fillRect/>
          </a:stretch>
        </p:blipFill>
        <p:spPr>
          <a:xfrm>
            <a:off x="3876306" y="2559787"/>
            <a:ext cx="6831273" cy="4298213"/>
          </a:xfrm>
        </p:spPr>
      </p:pic>
      <p:sp>
        <p:nvSpPr>
          <p:cNvPr id="6" name="TextBox 5">
            <a:extLst>
              <a:ext uri="{FF2B5EF4-FFF2-40B4-BE49-F238E27FC236}">
                <a16:creationId xmlns:a16="http://schemas.microsoft.com/office/drawing/2014/main" id="{B6F14FC4-2AE7-D74E-8036-7F3C9F01CADF}"/>
              </a:ext>
            </a:extLst>
          </p:cNvPr>
          <p:cNvSpPr txBox="1"/>
          <p:nvPr/>
        </p:nvSpPr>
        <p:spPr>
          <a:xfrm>
            <a:off x="483411" y="6596390"/>
            <a:ext cx="10938936" cy="261610"/>
          </a:xfrm>
          <a:prstGeom prst="rect">
            <a:avLst/>
          </a:prstGeom>
          <a:noFill/>
        </p:spPr>
        <p:txBody>
          <a:bodyPr wrap="square" rtlCol="0">
            <a:spAutoFit/>
          </a:bodyPr>
          <a:lstStyle/>
          <a:p>
            <a:r>
              <a:rPr lang="en-US" sz="1100" dirty="0"/>
              <a:t>** Please note, this PowerPoint has only some of the R code and analysis from my project. Please refer to my R script: </a:t>
            </a:r>
            <a:r>
              <a:rPr lang="en-US" sz="1100" dirty="0" err="1"/>
              <a:t>twitter_sent_analysis.R</a:t>
            </a:r>
            <a:r>
              <a:rPr lang="en-US" sz="1100" dirty="0"/>
              <a:t> for my complete analysis. Thank you!</a:t>
            </a:r>
          </a:p>
        </p:txBody>
      </p:sp>
    </p:spTree>
    <p:extLst>
      <p:ext uri="{BB962C8B-B14F-4D97-AF65-F5344CB8AC3E}">
        <p14:creationId xmlns:p14="http://schemas.microsoft.com/office/powerpoint/2010/main" val="58043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5AC56-0652-E74A-8F25-2DF74B592D52}"/>
              </a:ext>
            </a:extLst>
          </p:cNvPr>
          <p:cNvSpPr>
            <a:spLocks noGrp="1"/>
          </p:cNvSpPr>
          <p:nvPr>
            <p:ph type="title"/>
          </p:nvPr>
        </p:nvSpPr>
        <p:spPr/>
        <p:txBody>
          <a:bodyPr/>
          <a:lstStyle/>
          <a:p>
            <a:pPr algn="ctr"/>
            <a:r>
              <a:rPr lang="en-US" dirty="0"/>
              <a:t>Interpreting Sentiment Scores</a:t>
            </a:r>
          </a:p>
        </p:txBody>
      </p:sp>
      <p:sp>
        <p:nvSpPr>
          <p:cNvPr id="4" name="TextBox 3">
            <a:extLst>
              <a:ext uri="{FF2B5EF4-FFF2-40B4-BE49-F238E27FC236}">
                <a16:creationId xmlns:a16="http://schemas.microsoft.com/office/drawing/2014/main" id="{6C2622B5-6305-5346-B279-F4FB91C66A30}"/>
              </a:ext>
            </a:extLst>
          </p:cNvPr>
          <p:cNvSpPr txBox="1"/>
          <p:nvPr/>
        </p:nvSpPr>
        <p:spPr>
          <a:xfrm>
            <a:off x="3646583" y="631623"/>
            <a:ext cx="7537885" cy="400110"/>
          </a:xfrm>
          <a:prstGeom prst="rect">
            <a:avLst/>
          </a:prstGeom>
          <a:noFill/>
        </p:spPr>
        <p:txBody>
          <a:bodyPr wrap="square" rtlCol="0">
            <a:spAutoFit/>
          </a:bodyPr>
          <a:lstStyle/>
          <a:p>
            <a:r>
              <a:rPr lang="en-US" sz="2000" dirty="0">
                <a:solidFill>
                  <a:schemeClr val="tx1">
                    <a:lumMod val="65000"/>
                    <a:lumOff val="35000"/>
                  </a:schemeClr>
                </a:solidFill>
              </a:rPr>
              <a:t>Average Sentiment Score for each Leader: </a:t>
            </a:r>
          </a:p>
        </p:txBody>
      </p:sp>
      <p:sp>
        <p:nvSpPr>
          <p:cNvPr id="5" name="TextBox 4">
            <a:extLst>
              <a:ext uri="{FF2B5EF4-FFF2-40B4-BE49-F238E27FC236}">
                <a16:creationId xmlns:a16="http://schemas.microsoft.com/office/drawing/2014/main" id="{A6FC6AF9-60E3-F94E-985B-00A84C2BEBA6}"/>
              </a:ext>
            </a:extLst>
          </p:cNvPr>
          <p:cNvSpPr txBox="1"/>
          <p:nvPr/>
        </p:nvSpPr>
        <p:spPr>
          <a:xfrm>
            <a:off x="3956229" y="1031733"/>
            <a:ext cx="6918592" cy="2400657"/>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removing NA scores </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 &lt;- list()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twitter_sentiments_list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]]$Score[!</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is.na</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twitter_sentiments_list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]]$Score)]}</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000" dirty="0">
                <a:solidFill>
                  <a:schemeClr val="accent5">
                    <a:lumMod val="50000"/>
                  </a:schemeClr>
                </a:solidFill>
                <a:latin typeface="Consolas" panose="020B0609020204030204" pitchFamily="49" charset="0"/>
                <a:cs typeface="Consolas" panose="020B0609020204030204" pitchFamily="49" charset="0"/>
              </a:rPr>
              <a:t># Average sentiment score by leader</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avg.score_list</a:t>
            </a:r>
            <a:r>
              <a:rPr lang="en-US" sz="1000" dirty="0">
                <a:solidFill>
                  <a:schemeClr val="tx1">
                    <a:lumMod val="65000"/>
                    <a:lumOff val="35000"/>
                  </a:schemeClr>
                </a:solidFill>
                <a:latin typeface="Consolas" panose="020B0609020204030204" pitchFamily="49" charset="0"/>
                <a:cs typeface="Consolas" panose="020B0609020204030204" pitchFamily="49" charset="0"/>
              </a:rPr>
              <a:t> &lt;- c()</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avg.score_list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round((sum(</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]])/length(</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scores_list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]])),3)}</a:t>
            </a:r>
          </a:p>
          <a:p>
            <a:endParaRPr lang="en-US" sz="1000" dirty="0">
              <a:solidFill>
                <a:schemeClr val="tx1">
                  <a:lumMod val="65000"/>
                  <a:lumOff val="35000"/>
                </a:schemeClr>
              </a:solidFill>
              <a:latin typeface="Consolas" panose="020B0609020204030204" pitchFamily="49" charset="0"/>
              <a:cs typeface="Consolas" panose="020B0609020204030204" pitchFamily="49" charset="0"/>
            </a:endParaRP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1:1){</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a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('Average Sentiment Score by Leader (Sorted in decreasing order):')</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b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data.frame</a:t>
            </a:r>
            <a:r>
              <a:rPr lang="en-US" sz="1000" dirty="0">
                <a:solidFill>
                  <a:schemeClr val="tx1">
                    <a:lumMod val="65000"/>
                    <a:lumOff val="35000"/>
                  </a:schemeClr>
                </a:solidFill>
                <a:latin typeface="Consolas" panose="020B0609020204030204" pitchFamily="49" charset="0"/>
                <a:cs typeface="Consolas" panose="020B0609020204030204" pitchFamily="49" charset="0"/>
              </a:rPr>
              <a:t>(Leader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Average.Score</a:t>
            </a:r>
            <a:r>
              <a:rPr lang="en-US" sz="1000" dirty="0">
                <a:solidFill>
                  <a:schemeClr val="tx1">
                    <a:lumMod val="65000"/>
                    <a:lumOff val="35000"/>
                  </a:schemeClr>
                </a:solidFill>
                <a:latin typeface="Consolas" panose="020B0609020204030204" pitchFamily="49" charset="0"/>
                <a:cs typeface="Consolas" panose="020B0609020204030204" pitchFamily="49" charset="0"/>
              </a:rPr>
              <a:t>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avg.score_list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b &lt;- b[order(</a:t>
            </a:r>
            <a:r>
              <a:rPr lang="en-US" sz="1000" dirty="0" err="1">
                <a:solidFill>
                  <a:schemeClr val="tx1">
                    <a:lumMod val="65000"/>
                    <a:lumOff val="35000"/>
                  </a:schemeClr>
                </a:solidFill>
                <a:latin typeface="Consolas" panose="020B0609020204030204" pitchFamily="49" charset="0"/>
                <a:cs typeface="Consolas" panose="020B0609020204030204" pitchFamily="49" charset="0"/>
              </a:rPr>
              <a:t>b$Average.Score</a:t>
            </a:r>
            <a:r>
              <a:rPr lang="en-US" sz="1000" dirty="0">
                <a:solidFill>
                  <a:schemeClr val="tx1">
                    <a:lumMod val="65000"/>
                    <a:lumOff val="35000"/>
                  </a:schemeClr>
                </a:solidFill>
                <a:latin typeface="Consolas" panose="020B0609020204030204" pitchFamily="49" charset="0"/>
                <a:cs typeface="Consolas" panose="020B0609020204030204" pitchFamily="49" charset="0"/>
              </a:rPr>
              <a:t>, decreasing = TRUE),]</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print(a); print(b)}</a:t>
            </a:r>
          </a:p>
        </p:txBody>
      </p:sp>
      <p:sp>
        <p:nvSpPr>
          <p:cNvPr id="6" name="Rectangle 5">
            <a:extLst>
              <a:ext uri="{FF2B5EF4-FFF2-40B4-BE49-F238E27FC236}">
                <a16:creationId xmlns:a16="http://schemas.microsoft.com/office/drawing/2014/main" id="{A8206D56-984E-7348-88C9-2393C7CB383F}"/>
              </a:ext>
            </a:extLst>
          </p:cNvPr>
          <p:cNvSpPr/>
          <p:nvPr/>
        </p:nvSpPr>
        <p:spPr>
          <a:xfrm>
            <a:off x="5974814" y="3501639"/>
            <a:ext cx="6096000" cy="1477328"/>
          </a:xfrm>
          <a:prstGeom prst="rect">
            <a:avLst/>
          </a:prstGeom>
        </p:spPr>
        <p:txBody>
          <a:bodyPr>
            <a:spAutoFit/>
          </a:bodyPr>
          <a:lstStyle/>
          <a:p>
            <a:r>
              <a:rPr lang="en-US" sz="1000" dirty="0">
                <a:solidFill>
                  <a:schemeClr val="accent6"/>
                </a:solidFill>
                <a:latin typeface="Consolas" panose="020B0609020204030204" pitchFamily="49" charset="0"/>
                <a:cs typeface="Consolas" panose="020B0609020204030204" pitchFamily="49" charset="0"/>
              </a:rPr>
              <a:t>Output: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[1] Average Sentiment Score by Leader:</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Leader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Average.Score</a:t>
            </a:r>
            <a:endParaRPr lang="en-US" sz="1000" dirty="0">
              <a:solidFill>
                <a:schemeClr val="tx1">
                  <a:lumMod val="65000"/>
                  <a:lumOff val="35000"/>
                </a:schemeClr>
              </a:solidFill>
              <a:latin typeface="Consolas" panose="020B0609020204030204" pitchFamily="49" charset="0"/>
              <a:cs typeface="Consolas" panose="020B0609020204030204" pitchFamily="49" charset="0"/>
            </a:endParaRPr>
          </a:p>
          <a:p>
            <a:r>
              <a:rPr lang="en-US" sz="1000" dirty="0">
                <a:solidFill>
                  <a:schemeClr val="tx1">
                    <a:lumMod val="65000"/>
                    <a:lumOff val="35000"/>
                  </a:schemeClr>
                </a:solidFill>
                <a:latin typeface="Consolas" panose="020B0609020204030204" pitchFamily="49" charset="0"/>
                <a:cs typeface="Consolas" panose="020B0609020204030204" pitchFamily="49" charset="0"/>
              </a:rPr>
              <a:t>4 Angela Merkel         0.164</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2          Modi        -0.057</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5    Shinzo Abe        -0.252</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3    Xi Jinping        -0.299</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6 Boris Johnson        -0.352</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1  Donald Trump        -0.509</a:t>
            </a:r>
          </a:p>
        </p:txBody>
      </p:sp>
      <p:sp>
        <p:nvSpPr>
          <p:cNvPr id="7" name="TextBox 6">
            <a:extLst>
              <a:ext uri="{FF2B5EF4-FFF2-40B4-BE49-F238E27FC236}">
                <a16:creationId xmlns:a16="http://schemas.microsoft.com/office/drawing/2014/main" id="{FCC66288-BBB5-E749-AB76-E2A5491E8540}"/>
              </a:ext>
            </a:extLst>
          </p:cNvPr>
          <p:cNvSpPr txBox="1"/>
          <p:nvPr/>
        </p:nvSpPr>
        <p:spPr>
          <a:xfrm>
            <a:off x="3636739" y="5048217"/>
            <a:ext cx="7238082" cy="1708160"/>
          </a:xfrm>
          <a:prstGeom prst="rect">
            <a:avLst/>
          </a:prstGeom>
          <a:noFill/>
        </p:spPr>
        <p:txBody>
          <a:bodyPr wrap="square" rtlCol="0">
            <a:spAutoFit/>
          </a:bodyPr>
          <a:lstStyle/>
          <a:p>
            <a:pPr marL="342900" indent="-342900">
              <a:buFont typeface="Arial" panose="020B0604020202020204" pitchFamily="34" charset="0"/>
              <a:buChar char="•"/>
            </a:pPr>
            <a:r>
              <a:rPr lang="en-US" sz="1500" dirty="0">
                <a:solidFill>
                  <a:schemeClr val="tx1">
                    <a:lumMod val="65000"/>
                    <a:lumOff val="35000"/>
                  </a:schemeClr>
                </a:solidFill>
              </a:rPr>
              <a:t>Angela Merkel (Chancellor of Germany) has the highest Sentiment Score, indicating the public is speaking positive things about her and is possibly content with how she has handled the coronavirus pandemic.</a:t>
            </a:r>
          </a:p>
          <a:p>
            <a:pPr marL="342900" indent="-342900">
              <a:buFont typeface="Arial" panose="020B0604020202020204" pitchFamily="34" charset="0"/>
              <a:buChar char="•"/>
            </a:pPr>
            <a:endParaRPr lang="en-US" sz="1500" dirty="0">
              <a:solidFill>
                <a:schemeClr val="tx1">
                  <a:lumMod val="65000"/>
                  <a:lumOff val="35000"/>
                </a:schemeClr>
              </a:solidFill>
            </a:endParaRPr>
          </a:p>
          <a:p>
            <a:pPr marL="342900" indent="-342900">
              <a:buFont typeface="Arial" panose="020B0604020202020204" pitchFamily="34" charset="0"/>
              <a:buChar char="•"/>
            </a:pPr>
            <a:r>
              <a:rPr lang="en-US" sz="1500" dirty="0">
                <a:solidFill>
                  <a:schemeClr val="tx1">
                    <a:lumMod val="65000"/>
                    <a:lumOff val="35000"/>
                  </a:schemeClr>
                </a:solidFill>
              </a:rPr>
              <a:t>Donald Trump (President of the United Stated) has the lowest Sentiment Score, indicating the public is generally tweeting negative things about him and possibly unhappy with how he has handled the coronavirus pandemic.</a:t>
            </a:r>
          </a:p>
        </p:txBody>
      </p:sp>
      <p:pic>
        <p:nvPicPr>
          <p:cNvPr id="8" name="Picture 7">
            <a:extLst>
              <a:ext uri="{FF2B5EF4-FFF2-40B4-BE49-F238E27FC236}">
                <a16:creationId xmlns:a16="http://schemas.microsoft.com/office/drawing/2014/main" id="{31E3E392-50DB-BE4F-ADE8-10C0F32225B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Tree>
    <p:extLst>
      <p:ext uri="{BB962C8B-B14F-4D97-AF65-F5344CB8AC3E}">
        <p14:creationId xmlns:p14="http://schemas.microsoft.com/office/powerpoint/2010/main" val="375510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542B9-977F-7645-B652-9765D5CF87AA}"/>
              </a:ext>
            </a:extLst>
          </p:cNvPr>
          <p:cNvSpPr>
            <a:spLocks noGrp="1"/>
          </p:cNvSpPr>
          <p:nvPr>
            <p:ph type="title"/>
          </p:nvPr>
        </p:nvSpPr>
        <p:spPr/>
        <p:txBody>
          <a:bodyPr/>
          <a:lstStyle/>
          <a:p>
            <a:pPr algn="ctr"/>
            <a:r>
              <a:rPr lang="en-US" dirty="0"/>
              <a:t>Final Statements</a:t>
            </a:r>
          </a:p>
        </p:txBody>
      </p:sp>
      <p:sp>
        <p:nvSpPr>
          <p:cNvPr id="4" name="TextBox 3">
            <a:extLst>
              <a:ext uri="{FF2B5EF4-FFF2-40B4-BE49-F238E27FC236}">
                <a16:creationId xmlns:a16="http://schemas.microsoft.com/office/drawing/2014/main" id="{5FDFD473-D554-554F-BB3C-EB8F51E73685}"/>
              </a:ext>
            </a:extLst>
          </p:cNvPr>
          <p:cNvSpPr txBox="1"/>
          <p:nvPr/>
        </p:nvSpPr>
        <p:spPr>
          <a:xfrm>
            <a:off x="3547430" y="802819"/>
            <a:ext cx="8163499" cy="5401479"/>
          </a:xfrm>
          <a:prstGeom prst="rect">
            <a:avLst/>
          </a:prstGeom>
          <a:noFill/>
        </p:spPr>
        <p:txBody>
          <a:bodyPr wrap="square" rtlCol="0">
            <a:spAutoFit/>
          </a:bodyPr>
          <a:lstStyle/>
          <a:p>
            <a:r>
              <a:rPr lang="en-US" sz="1500" dirty="0">
                <a:solidFill>
                  <a:schemeClr val="tx1">
                    <a:lumMod val="65000"/>
                    <a:lumOff val="35000"/>
                  </a:schemeClr>
                </a:solidFill>
              </a:rPr>
              <a:t>While my results indicate peoples’ general sentiment on the selected leaders, it is important to take note of the following when interpreting this twitter sentiment analysis: </a:t>
            </a:r>
          </a:p>
          <a:p>
            <a:endParaRPr lang="en-US" sz="1500" dirty="0">
              <a:solidFill>
                <a:schemeClr val="tx1">
                  <a:lumMod val="65000"/>
                  <a:lumOff val="35000"/>
                </a:schemeClr>
              </a:solidFill>
            </a:endParaRPr>
          </a:p>
          <a:p>
            <a:pPr marL="285750" indent="-285750">
              <a:buFont typeface="Arial" panose="020B0604020202020204" pitchFamily="34" charset="0"/>
              <a:buChar char="•"/>
            </a:pPr>
            <a:r>
              <a:rPr lang="en-US" sz="1500" dirty="0">
                <a:solidFill>
                  <a:schemeClr val="tx1">
                    <a:lumMod val="65000"/>
                    <a:lumOff val="35000"/>
                  </a:schemeClr>
                </a:solidFill>
              </a:rPr>
              <a:t>People typically only tweet when they feel strongly about a topic and more often than not, when they feel cheated or unhappy with a situation (as is similar to yelp reviews). The twitter sentiment scores we see may be skewed to reflect more negative sentiments than what the people may actually be feeling. </a:t>
            </a:r>
          </a:p>
          <a:p>
            <a:pPr marL="285750" indent="-285750">
              <a:buFont typeface="Arial" panose="020B0604020202020204" pitchFamily="34" charset="0"/>
              <a:buChar char="•"/>
            </a:pPr>
            <a:endParaRPr lang="en-US" sz="1500" dirty="0">
              <a:solidFill>
                <a:schemeClr val="tx1">
                  <a:lumMod val="65000"/>
                  <a:lumOff val="35000"/>
                </a:schemeClr>
              </a:solidFill>
            </a:endParaRPr>
          </a:p>
          <a:p>
            <a:pPr marL="285750" indent="-285750">
              <a:buFont typeface="Arial" panose="020B0604020202020204" pitchFamily="34" charset="0"/>
              <a:buChar char="•"/>
            </a:pPr>
            <a:r>
              <a:rPr lang="en-US" sz="1500" dirty="0">
                <a:solidFill>
                  <a:schemeClr val="tx1">
                    <a:lumMod val="65000"/>
                    <a:lumOff val="35000"/>
                  </a:schemeClr>
                </a:solidFill>
              </a:rPr>
              <a:t>By the nature of twitter, tweet language is very casual and often abbreviated to shorten characters. For example, a user may tweet ‘</a:t>
            </a:r>
            <a:r>
              <a:rPr lang="en-US" sz="1500" dirty="0" err="1">
                <a:solidFill>
                  <a:schemeClr val="tx1">
                    <a:lumMod val="65000"/>
                    <a:lumOff val="35000"/>
                  </a:schemeClr>
                </a:solidFill>
              </a:rPr>
              <a:t>hppy</a:t>
            </a:r>
            <a:r>
              <a:rPr lang="en-US" sz="1500" dirty="0">
                <a:solidFill>
                  <a:schemeClr val="tx1">
                    <a:lumMod val="65000"/>
                    <a:lumOff val="35000"/>
                  </a:schemeClr>
                </a:solidFill>
              </a:rPr>
              <a:t>’ instead of ‘happy’ – only the latter would be found in the lexicon of positive and negative words. Some sentiment based words may have been unaccounted for in the analysis. </a:t>
            </a:r>
          </a:p>
          <a:p>
            <a:pPr marL="285750" indent="-285750">
              <a:buFont typeface="Arial" panose="020B0604020202020204" pitchFamily="34" charset="0"/>
              <a:buChar char="•"/>
            </a:pPr>
            <a:endParaRPr lang="en-US" sz="1500" dirty="0">
              <a:solidFill>
                <a:schemeClr val="tx1">
                  <a:lumMod val="65000"/>
                  <a:lumOff val="35000"/>
                </a:schemeClr>
              </a:solidFill>
            </a:endParaRPr>
          </a:p>
          <a:p>
            <a:pPr marL="285750" indent="-285750">
              <a:buFont typeface="Arial" panose="020B0604020202020204" pitchFamily="34" charset="0"/>
              <a:buChar char="•"/>
            </a:pPr>
            <a:r>
              <a:rPr lang="en-US" sz="1500" dirty="0">
                <a:solidFill>
                  <a:schemeClr val="tx1">
                    <a:lumMod val="65000"/>
                    <a:lumOff val="35000"/>
                  </a:schemeClr>
                </a:solidFill>
              </a:rPr>
              <a:t>The twitter analyses we see now is only based on the tweets at this current time. Twitter sentiment scores on search terms frequently evolve as new events and information develops and people tweet on those new topics. For example, previously Donald Trump had one of the top sentiment scores, however based on the tweets used for this </a:t>
            </a:r>
            <a:r>
              <a:rPr lang="en-US" sz="1500" dirty="0" err="1">
                <a:solidFill>
                  <a:schemeClr val="tx1">
                    <a:lumMod val="65000"/>
                    <a:lumOff val="35000"/>
                  </a:schemeClr>
                </a:solidFill>
              </a:rPr>
              <a:t>powerpoint</a:t>
            </a:r>
            <a:r>
              <a:rPr lang="en-US" sz="1500" dirty="0">
                <a:solidFill>
                  <a:schemeClr val="tx1">
                    <a:lumMod val="65000"/>
                    <a:lumOff val="35000"/>
                  </a:schemeClr>
                </a:solidFill>
              </a:rPr>
              <a:t>, Donald Trump fared poorly since new events may have come up that changed the public’s sentiments. Next time, it would be interesting to analyze how sentiments for a leader change over a span of time. </a:t>
            </a:r>
          </a:p>
          <a:p>
            <a:pPr marL="285750" indent="-285750">
              <a:buFont typeface="Arial" panose="020B0604020202020204" pitchFamily="34" charset="0"/>
              <a:buChar char="•"/>
            </a:pPr>
            <a:endParaRPr lang="en-US" sz="1500" dirty="0">
              <a:solidFill>
                <a:schemeClr val="tx1">
                  <a:lumMod val="65000"/>
                  <a:lumOff val="35000"/>
                </a:schemeClr>
              </a:solidFill>
            </a:endParaRPr>
          </a:p>
          <a:p>
            <a:r>
              <a:rPr lang="en-US" sz="1500" dirty="0">
                <a:solidFill>
                  <a:schemeClr val="tx1">
                    <a:lumMod val="65000"/>
                    <a:lumOff val="35000"/>
                  </a:schemeClr>
                </a:solidFill>
              </a:rPr>
              <a:t>Overall, this project was a great exercise to understand the top words and topics associated with each leader and how people are generally perceiving each leader currently! I hope you enjoyed learning with me.  </a:t>
            </a:r>
          </a:p>
        </p:txBody>
      </p:sp>
      <p:pic>
        <p:nvPicPr>
          <p:cNvPr id="5" name="Picture 4">
            <a:extLst>
              <a:ext uri="{FF2B5EF4-FFF2-40B4-BE49-F238E27FC236}">
                <a16:creationId xmlns:a16="http://schemas.microsoft.com/office/drawing/2014/main" id="{F4220A3A-B762-FB43-B8BB-0908C68ED70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
        <p:nvSpPr>
          <p:cNvPr id="6" name="TextBox 5">
            <a:extLst>
              <a:ext uri="{FF2B5EF4-FFF2-40B4-BE49-F238E27FC236}">
                <a16:creationId xmlns:a16="http://schemas.microsoft.com/office/drawing/2014/main" id="{165C30FD-870A-7F43-9963-A68361BC9767}"/>
              </a:ext>
            </a:extLst>
          </p:cNvPr>
          <p:cNvSpPr txBox="1"/>
          <p:nvPr/>
        </p:nvSpPr>
        <p:spPr>
          <a:xfrm>
            <a:off x="5816905" y="6114362"/>
            <a:ext cx="3360145" cy="369332"/>
          </a:xfrm>
          <a:prstGeom prst="rect">
            <a:avLst/>
          </a:prstGeom>
          <a:noFill/>
        </p:spPr>
        <p:txBody>
          <a:bodyPr wrap="square" rtlCol="0">
            <a:spAutoFit/>
          </a:bodyPr>
          <a:lstStyle/>
          <a:p>
            <a:pPr algn="ctr"/>
            <a:r>
              <a:rPr lang="en-US" dirty="0">
                <a:solidFill>
                  <a:schemeClr val="tx1">
                    <a:lumMod val="65000"/>
                    <a:lumOff val="35000"/>
                  </a:schemeClr>
                </a:solidFill>
              </a:rPr>
              <a:t>Thank</a:t>
            </a:r>
            <a:r>
              <a:rPr lang="en-US" dirty="0"/>
              <a:t> </a:t>
            </a:r>
            <a:r>
              <a:rPr lang="en-US" dirty="0">
                <a:solidFill>
                  <a:schemeClr val="tx1">
                    <a:lumMod val="65000"/>
                    <a:lumOff val="35000"/>
                  </a:schemeClr>
                </a:solidFill>
              </a:rPr>
              <a:t>You!</a:t>
            </a:r>
          </a:p>
        </p:txBody>
      </p:sp>
    </p:spTree>
    <p:extLst>
      <p:ext uri="{BB962C8B-B14F-4D97-AF65-F5344CB8AC3E}">
        <p14:creationId xmlns:p14="http://schemas.microsoft.com/office/powerpoint/2010/main" val="52133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F98D6-6D77-D04E-B388-59B83828102E}"/>
              </a:ext>
            </a:extLst>
          </p:cNvPr>
          <p:cNvSpPr>
            <a:spLocks noGrp="1"/>
          </p:cNvSpPr>
          <p:nvPr>
            <p:ph type="title"/>
          </p:nvPr>
        </p:nvSpPr>
        <p:spPr/>
        <p:txBody>
          <a:bodyPr/>
          <a:lstStyle/>
          <a:p>
            <a:pPr algn="ctr"/>
            <a:r>
              <a:rPr lang="en-US" dirty="0"/>
              <a:t>Project Overview</a:t>
            </a:r>
          </a:p>
        </p:txBody>
      </p:sp>
      <p:sp>
        <p:nvSpPr>
          <p:cNvPr id="3" name="Content Placeholder 2">
            <a:extLst>
              <a:ext uri="{FF2B5EF4-FFF2-40B4-BE49-F238E27FC236}">
                <a16:creationId xmlns:a16="http://schemas.microsoft.com/office/drawing/2014/main" id="{84960781-20A1-604C-A5B0-CD6FE173E09C}"/>
              </a:ext>
            </a:extLst>
          </p:cNvPr>
          <p:cNvSpPr>
            <a:spLocks noGrp="1"/>
          </p:cNvSpPr>
          <p:nvPr>
            <p:ph idx="1"/>
          </p:nvPr>
        </p:nvSpPr>
        <p:spPr>
          <a:xfrm>
            <a:off x="3825201" y="577669"/>
            <a:ext cx="7315200" cy="3542639"/>
          </a:xfrm>
        </p:spPr>
        <p:txBody>
          <a:bodyPr>
            <a:normAutofit lnSpcReduction="10000"/>
          </a:bodyPr>
          <a:lstStyle/>
          <a:p>
            <a:pPr marL="0" indent="0">
              <a:buNone/>
            </a:pPr>
            <a:r>
              <a:rPr lang="en-US" u="sng" dirty="0"/>
              <a:t>Project Overview and Goals: </a:t>
            </a:r>
          </a:p>
          <a:p>
            <a:pPr marL="0" indent="0">
              <a:buNone/>
            </a:pPr>
            <a:r>
              <a:rPr lang="en-US" dirty="0"/>
              <a:t>For my term project, I decided to perform a Twitter Sentiment Analysis on the leaders of different countries. Given the current coronavirus pandemic, I wanted to know what the public's general sentiment and opinion is on each leader and how well the population thinks the leader is handling the crisis. </a:t>
            </a:r>
          </a:p>
          <a:p>
            <a:pPr marL="0" indent="0">
              <a:buNone/>
            </a:pPr>
            <a:endParaRPr lang="en-US" dirty="0"/>
          </a:p>
          <a:p>
            <a:pPr marL="0" indent="0">
              <a:buNone/>
            </a:pPr>
            <a:r>
              <a:rPr lang="en-US" dirty="0"/>
              <a:t>I selected 3 leaders of countries that seem to be handling the crisis well and 3 leaders from countries where the pandemic is still growing rapidly. I chose the following countries: United States, India, China, Germany, Japan, and Britain and searched for tweets on their leaders: </a:t>
            </a:r>
          </a:p>
        </p:txBody>
      </p:sp>
      <p:sp>
        <p:nvSpPr>
          <p:cNvPr id="4" name="TextBox 3">
            <a:extLst>
              <a:ext uri="{FF2B5EF4-FFF2-40B4-BE49-F238E27FC236}">
                <a16:creationId xmlns:a16="http://schemas.microsoft.com/office/drawing/2014/main" id="{6B6BCF35-E4CB-5A43-AB9F-AB98D6630F43}"/>
              </a:ext>
            </a:extLst>
          </p:cNvPr>
          <p:cNvSpPr txBox="1"/>
          <p:nvPr/>
        </p:nvSpPr>
        <p:spPr>
          <a:xfrm>
            <a:off x="4311117" y="4617024"/>
            <a:ext cx="6343368" cy="1107996"/>
          </a:xfrm>
          <a:prstGeom prst="rect">
            <a:avLst/>
          </a:prstGeom>
          <a:noFill/>
        </p:spPr>
        <p:txBody>
          <a:bodyPr wrap="square" numCol="2" rtlCol="0">
            <a:spAutoFit/>
          </a:bodyPr>
          <a:lstStyle/>
          <a:p>
            <a:pPr marL="285750" indent="-285750">
              <a:lnSpc>
                <a:spcPct val="110000"/>
              </a:lnSpc>
              <a:spcBef>
                <a:spcPts val="0"/>
              </a:spcBef>
              <a:buFont typeface="Arial" panose="020B0604020202020204" pitchFamily="34" charset="0"/>
              <a:buChar char="•"/>
            </a:pPr>
            <a:r>
              <a:rPr lang="en-US" sz="2000" dirty="0">
                <a:solidFill>
                  <a:schemeClr val="tx1">
                    <a:lumMod val="65000"/>
                    <a:lumOff val="35000"/>
                  </a:schemeClr>
                </a:solidFill>
              </a:rPr>
              <a:t>Donald Trump</a:t>
            </a:r>
          </a:p>
          <a:p>
            <a:pPr marL="285750" indent="-285750">
              <a:lnSpc>
                <a:spcPct val="110000"/>
              </a:lnSpc>
              <a:spcBef>
                <a:spcPts val="0"/>
              </a:spcBef>
              <a:buFont typeface="Arial" panose="020B0604020202020204" pitchFamily="34" charset="0"/>
              <a:buChar char="•"/>
            </a:pPr>
            <a:r>
              <a:rPr lang="en-US" sz="2000" dirty="0">
                <a:solidFill>
                  <a:schemeClr val="tx1">
                    <a:lumMod val="65000"/>
                    <a:lumOff val="35000"/>
                  </a:schemeClr>
                </a:solidFill>
              </a:rPr>
              <a:t>Narendra Modi</a:t>
            </a:r>
          </a:p>
          <a:p>
            <a:pPr marL="285750" indent="-285750">
              <a:lnSpc>
                <a:spcPct val="110000"/>
              </a:lnSpc>
              <a:spcBef>
                <a:spcPts val="0"/>
              </a:spcBef>
              <a:buFont typeface="Arial" panose="020B0604020202020204" pitchFamily="34" charset="0"/>
              <a:buChar char="•"/>
            </a:pPr>
            <a:r>
              <a:rPr lang="en-US" sz="2000" dirty="0">
                <a:solidFill>
                  <a:schemeClr val="tx1">
                    <a:lumMod val="65000"/>
                    <a:lumOff val="35000"/>
                  </a:schemeClr>
                </a:solidFill>
              </a:rPr>
              <a:t> Xi Jinping </a:t>
            </a:r>
          </a:p>
          <a:p>
            <a:pPr marL="285750" indent="-285750">
              <a:lnSpc>
                <a:spcPct val="110000"/>
              </a:lnSpc>
              <a:spcBef>
                <a:spcPts val="0"/>
              </a:spcBef>
              <a:buFont typeface="Arial" panose="020B0604020202020204" pitchFamily="34" charset="0"/>
              <a:buChar char="•"/>
            </a:pPr>
            <a:r>
              <a:rPr lang="en-US" sz="2000" dirty="0">
                <a:solidFill>
                  <a:schemeClr val="tx1">
                    <a:lumMod val="65000"/>
                    <a:lumOff val="35000"/>
                  </a:schemeClr>
                </a:solidFill>
              </a:rPr>
              <a:t>Angela Merkel </a:t>
            </a:r>
          </a:p>
          <a:p>
            <a:pPr marL="285750" indent="-285750">
              <a:lnSpc>
                <a:spcPct val="110000"/>
              </a:lnSpc>
              <a:spcBef>
                <a:spcPts val="0"/>
              </a:spcBef>
              <a:buFont typeface="Arial" panose="020B0604020202020204" pitchFamily="34" charset="0"/>
              <a:buChar char="•"/>
            </a:pPr>
            <a:r>
              <a:rPr lang="en-US" sz="2000" dirty="0">
                <a:solidFill>
                  <a:schemeClr val="tx1">
                    <a:lumMod val="65000"/>
                    <a:lumOff val="35000"/>
                  </a:schemeClr>
                </a:solidFill>
              </a:rPr>
              <a:t>Shinzo Abe </a:t>
            </a:r>
          </a:p>
          <a:p>
            <a:pPr marL="285750" indent="-285750">
              <a:lnSpc>
                <a:spcPct val="110000"/>
              </a:lnSpc>
              <a:spcBef>
                <a:spcPts val="0"/>
              </a:spcBef>
              <a:buFont typeface="Arial" panose="020B0604020202020204" pitchFamily="34" charset="0"/>
              <a:buChar char="•"/>
            </a:pPr>
            <a:r>
              <a:rPr lang="en-US" sz="2000" dirty="0">
                <a:solidFill>
                  <a:schemeClr val="tx1">
                    <a:lumMod val="65000"/>
                    <a:lumOff val="35000"/>
                  </a:schemeClr>
                </a:solidFill>
              </a:rPr>
              <a:t>Boris Johnson</a:t>
            </a:r>
          </a:p>
        </p:txBody>
      </p:sp>
      <p:pic>
        <p:nvPicPr>
          <p:cNvPr id="5" name="Picture 4">
            <a:extLst>
              <a:ext uri="{FF2B5EF4-FFF2-40B4-BE49-F238E27FC236}">
                <a16:creationId xmlns:a16="http://schemas.microsoft.com/office/drawing/2014/main" id="{CE73875A-DB3E-3546-A8B1-448EF09B7C2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0967699" y="80953"/>
            <a:ext cx="797502" cy="802819"/>
          </a:xfrm>
          <a:prstGeom prst="rect">
            <a:avLst/>
          </a:prstGeom>
        </p:spPr>
      </p:pic>
      <p:sp>
        <p:nvSpPr>
          <p:cNvPr id="6" name="TextBox 5">
            <a:extLst>
              <a:ext uri="{FF2B5EF4-FFF2-40B4-BE49-F238E27FC236}">
                <a16:creationId xmlns:a16="http://schemas.microsoft.com/office/drawing/2014/main" id="{6672251D-1CB8-EC49-8E53-342FCD7836E8}"/>
              </a:ext>
            </a:extLst>
          </p:cNvPr>
          <p:cNvSpPr txBox="1"/>
          <p:nvPr/>
        </p:nvSpPr>
        <p:spPr>
          <a:xfrm>
            <a:off x="3712458" y="6026227"/>
            <a:ext cx="7540685" cy="553998"/>
          </a:xfrm>
          <a:prstGeom prst="rect">
            <a:avLst/>
          </a:prstGeom>
          <a:noFill/>
        </p:spPr>
        <p:txBody>
          <a:bodyPr wrap="square" rtlCol="0">
            <a:spAutoFit/>
          </a:bodyPr>
          <a:lstStyle/>
          <a:p>
            <a:r>
              <a:rPr lang="en-US" sz="1500" dirty="0">
                <a:solidFill>
                  <a:schemeClr val="tx1">
                    <a:lumMod val="65000"/>
                    <a:lumOff val="35000"/>
                  </a:schemeClr>
                </a:solidFill>
              </a:rPr>
              <a:t>** Please note, this PowerPoint has only some of the R code and analysis from my project. </a:t>
            </a:r>
          </a:p>
          <a:p>
            <a:r>
              <a:rPr lang="en-US" sz="1500" dirty="0">
                <a:solidFill>
                  <a:schemeClr val="tx1">
                    <a:lumMod val="65000"/>
                    <a:lumOff val="35000"/>
                  </a:schemeClr>
                </a:solidFill>
              </a:rPr>
              <a:t>Please refer to my R script: </a:t>
            </a:r>
            <a:r>
              <a:rPr lang="en-US" sz="1500" dirty="0" err="1">
                <a:solidFill>
                  <a:schemeClr val="tx1">
                    <a:lumMod val="65000"/>
                    <a:lumOff val="35000"/>
                  </a:schemeClr>
                </a:solidFill>
              </a:rPr>
              <a:t>twitter_sent_analysis.R</a:t>
            </a:r>
            <a:r>
              <a:rPr lang="en-US" sz="1500" dirty="0">
                <a:solidFill>
                  <a:schemeClr val="tx1">
                    <a:lumMod val="65000"/>
                    <a:lumOff val="35000"/>
                  </a:schemeClr>
                </a:solidFill>
              </a:rPr>
              <a:t> for my complete analysis. Thank you!</a:t>
            </a:r>
          </a:p>
        </p:txBody>
      </p:sp>
    </p:spTree>
    <p:extLst>
      <p:ext uri="{BB962C8B-B14F-4D97-AF65-F5344CB8AC3E}">
        <p14:creationId xmlns:p14="http://schemas.microsoft.com/office/powerpoint/2010/main" val="368574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AE3E-52ED-0142-BED7-A3809A64F307}"/>
              </a:ext>
            </a:extLst>
          </p:cNvPr>
          <p:cNvSpPr>
            <a:spLocks noGrp="1"/>
          </p:cNvSpPr>
          <p:nvPr>
            <p:ph type="title"/>
          </p:nvPr>
        </p:nvSpPr>
        <p:spPr/>
        <p:txBody>
          <a:bodyPr/>
          <a:lstStyle/>
          <a:p>
            <a:pPr algn="ctr"/>
            <a:r>
              <a:rPr lang="en-US" dirty="0"/>
              <a:t>Account Setup &amp; </a:t>
            </a:r>
            <a:br>
              <a:rPr lang="en-US" dirty="0"/>
            </a:br>
            <a:r>
              <a:rPr lang="en-US" dirty="0"/>
              <a:t>Retrieving Tweets</a:t>
            </a:r>
          </a:p>
        </p:txBody>
      </p:sp>
      <p:sp>
        <p:nvSpPr>
          <p:cNvPr id="3" name="Content Placeholder 2">
            <a:extLst>
              <a:ext uri="{FF2B5EF4-FFF2-40B4-BE49-F238E27FC236}">
                <a16:creationId xmlns:a16="http://schemas.microsoft.com/office/drawing/2014/main" id="{7EFEBFBA-52FB-4E4E-9CC3-B567BCB206AF}"/>
              </a:ext>
            </a:extLst>
          </p:cNvPr>
          <p:cNvSpPr>
            <a:spLocks noGrp="1"/>
          </p:cNvSpPr>
          <p:nvPr>
            <p:ph idx="1"/>
          </p:nvPr>
        </p:nvSpPr>
        <p:spPr>
          <a:xfrm>
            <a:off x="3582826" y="160323"/>
            <a:ext cx="7315200" cy="5382456"/>
          </a:xfrm>
        </p:spPr>
        <p:txBody>
          <a:bodyPr>
            <a:normAutofit/>
          </a:bodyPr>
          <a:lstStyle/>
          <a:p>
            <a:r>
              <a:rPr lang="en-US" dirty="0"/>
              <a:t>Setup Developer Account with Twitter to access account tokens. Used my consumer keys to establish a connection to the Twitter API with the </a:t>
            </a:r>
            <a:r>
              <a:rPr lang="en-US" dirty="0" err="1"/>
              <a:t>TwitteR</a:t>
            </a:r>
            <a:r>
              <a:rPr lang="en-US" dirty="0"/>
              <a:t> package: </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r>
              <a:rPr lang="en-US" dirty="0"/>
              <a:t>Retrieve tweets for 6 leaders: </a:t>
            </a:r>
          </a:p>
          <a:p>
            <a:pPr marL="0" indent="0">
              <a:buNone/>
            </a:pPr>
            <a:endParaRPr lang="en-US" dirty="0"/>
          </a:p>
          <a:p>
            <a:pPr marL="457200" indent="-457200">
              <a:buFont typeface="+mj-lt"/>
              <a:buAutoNum type="arabicPeriod"/>
            </a:pPr>
            <a:endParaRPr lang="en-US" sz="8000" dirty="0"/>
          </a:p>
        </p:txBody>
      </p:sp>
      <p:sp>
        <p:nvSpPr>
          <p:cNvPr id="4" name="TextBox 3">
            <a:extLst>
              <a:ext uri="{FF2B5EF4-FFF2-40B4-BE49-F238E27FC236}">
                <a16:creationId xmlns:a16="http://schemas.microsoft.com/office/drawing/2014/main" id="{1B62AA98-4E6A-174D-9536-B9152372B501}"/>
              </a:ext>
            </a:extLst>
          </p:cNvPr>
          <p:cNvSpPr txBox="1"/>
          <p:nvPr/>
        </p:nvSpPr>
        <p:spPr>
          <a:xfrm>
            <a:off x="4364028" y="1646979"/>
            <a:ext cx="6544019" cy="1277273"/>
          </a:xfrm>
          <a:prstGeom prst="rect">
            <a:avLst/>
          </a:prstGeom>
          <a:noFill/>
          <a:ln w="28575">
            <a:solidFill>
              <a:schemeClr val="accent1"/>
            </a:solidFill>
          </a:ln>
        </p:spPr>
        <p:txBody>
          <a:bodyPr wrap="square" rtlCol="0">
            <a:spAutoFit/>
          </a:bodyPr>
          <a:lstStyle/>
          <a:p>
            <a:r>
              <a:rPr lang="en-US" sz="1100" dirty="0" err="1">
                <a:solidFill>
                  <a:schemeClr val="tx1">
                    <a:lumMod val="65000"/>
                    <a:lumOff val="35000"/>
                  </a:schemeClr>
                </a:solidFill>
                <a:latin typeface="Consolas" panose="020B0609020204030204" pitchFamily="49" charset="0"/>
                <a:cs typeface="Consolas" panose="020B0609020204030204" pitchFamily="49" charset="0"/>
              </a:rPr>
              <a:t>consumer_key</a:t>
            </a:r>
            <a:r>
              <a:rPr lang="en-US" sz="1100" dirty="0">
                <a:solidFill>
                  <a:schemeClr val="tx1">
                    <a:lumMod val="65000"/>
                    <a:lumOff val="35000"/>
                  </a:schemeClr>
                </a:solidFill>
                <a:latin typeface="Consolas" panose="020B0609020204030204" pitchFamily="49" charset="0"/>
                <a:cs typeface="Consolas" panose="020B0609020204030204" pitchFamily="49" charset="0"/>
              </a:rPr>
              <a:t> &lt;- '7TZej7KM8M6j7bFAUR4ad49Hu'</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consumer_secret</a:t>
            </a:r>
            <a:r>
              <a:rPr lang="en-US" sz="1100" dirty="0">
                <a:solidFill>
                  <a:schemeClr val="tx1">
                    <a:lumMod val="65000"/>
                    <a:lumOff val="35000"/>
                  </a:schemeClr>
                </a:solidFill>
                <a:latin typeface="Consolas" panose="020B0609020204030204" pitchFamily="49" charset="0"/>
                <a:cs typeface="Consolas" panose="020B0609020204030204" pitchFamily="49" charset="0"/>
              </a:rPr>
              <a:t> &lt;- 'SDO9V566eFyXVR79OytPLBstS4f9rIrYCCoxeeCTs9aBdPoPXX'</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AccessToken</a:t>
            </a:r>
            <a:r>
              <a:rPr lang="en-US" sz="1100" dirty="0">
                <a:solidFill>
                  <a:schemeClr val="tx1">
                    <a:lumMod val="65000"/>
                    <a:lumOff val="35000"/>
                  </a:schemeClr>
                </a:solidFill>
                <a:latin typeface="Consolas" panose="020B0609020204030204" pitchFamily="49" charset="0"/>
                <a:cs typeface="Consolas" panose="020B0609020204030204" pitchFamily="49" charset="0"/>
              </a:rPr>
              <a:t> &lt;- '1192863433575686144-KEru54FegpvekfV1hPFKt474gioWMh'</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AccessTokenSecret</a:t>
            </a:r>
            <a:r>
              <a:rPr lang="en-US" sz="1100" dirty="0">
                <a:solidFill>
                  <a:schemeClr val="tx1">
                    <a:lumMod val="65000"/>
                    <a:lumOff val="35000"/>
                  </a:schemeClr>
                </a:solidFill>
                <a:latin typeface="Consolas" panose="020B0609020204030204" pitchFamily="49" charset="0"/>
                <a:cs typeface="Consolas" panose="020B0609020204030204" pitchFamily="49" charset="0"/>
              </a:rPr>
              <a:t> &lt;- 'ILnUus2XgYEGb3PC51hjZ7kM34odhmHe8PJD9WLF2S6Xj’</a:t>
            </a:r>
          </a:p>
          <a:p>
            <a:endParaRPr lang="en-US" sz="1100" dirty="0">
              <a:solidFill>
                <a:schemeClr val="tx1">
                  <a:lumMod val="65000"/>
                  <a:lumOff val="35000"/>
                </a:schemeClr>
              </a:solidFill>
              <a:latin typeface="Consolas" panose="020B0609020204030204" pitchFamily="49" charset="0"/>
              <a:cs typeface="Consolas" panose="020B0609020204030204" pitchFamily="49" charset="0"/>
            </a:endParaRPr>
          </a:p>
          <a:p>
            <a:r>
              <a:rPr lang="en-US" sz="1100" dirty="0">
                <a:solidFill>
                  <a:schemeClr val="accent5">
                    <a:lumMod val="50000"/>
                  </a:schemeClr>
                </a:solidFill>
                <a:latin typeface="Consolas" panose="020B0609020204030204" pitchFamily="49" charset="0"/>
                <a:cs typeface="Consolas" panose="020B0609020204030204" pitchFamily="49" charset="0"/>
              </a:rPr>
              <a:t># Establishing a connection to the Twitter API</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setup_twitter_oauth</a:t>
            </a:r>
            <a:r>
              <a:rPr lang="en-US" sz="1100" dirty="0">
                <a:solidFill>
                  <a:schemeClr val="tx1">
                    <a:lumMod val="65000"/>
                    <a:lumOff val="35000"/>
                  </a:schemeClr>
                </a:solidFill>
                <a:latin typeface="Consolas" panose="020B0609020204030204" pitchFamily="49" charset="0"/>
                <a:cs typeface="Consolas" panose="020B0609020204030204" pitchFamily="49" charset="0"/>
              </a:rPr>
              <a:t>(</a:t>
            </a:r>
            <a:r>
              <a:rPr lang="en-US" sz="1100" dirty="0" err="1">
                <a:solidFill>
                  <a:schemeClr val="tx1">
                    <a:lumMod val="65000"/>
                    <a:lumOff val="35000"/>
                  </a:schemeClr>
                </a:solidFill>
                <a:latin typeface="Consolas" panose="020B0609020204030204" pitchFamily="49" charset="0"/>
                <a:cs typeface="Consolas" panose="020B0609020204030204" pitchFamily="49" charset="0"/>
              </a:rPr>
              <a:t>consumer_key</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consumer_secret</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AccessToken</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AccessTokenSecret</a:t>
            </a:r>
            <a:r>
              <a:rPr lang="en-US" sz="11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95F15DF1-4F8B-0844-A6D0-31508D9F8C68}"/>
              </a:ext>
            </a:extLst>
          </p:cNvPr>
          <p:cNvSpPr txBox="1"/>
          <p:nvPr/>
        </p:nvSpPr>
        <p:spPr>
          <a:xfrm>
            <a:off x="4195435" y="3363284"/>
            <a:ext cx="6881206" cy="2800767"/>
          </a:xfrm>
          <a:prstGeom prst="rect">
            <a:avLst/>
          </a:prstGeom>
          <a:noFill/>
          <a:ln w="28575">
            <a:solidFill>
              <a:schemeClr val="accent1"/>
            </a:solidFill>
          </a:ln>
        </p:spPr>
        <p:txBody>
          <a:bodyPr wrap="square" rtlCol="0">
            <a:spAutoFit/>
          </a:bodyPr>
          <a:lstStyle/>
          <a:p>
            <a:r>
              <a:rPr lang="en-US" sz="1100" dirty="0">
                <a:solidFill>
                  <a:schemeClr val="accent5">
                    <a:lumMod val="50000"/>
                  </a:schemeClr>
                </a:solidFill>
                <a:latin typeface="Consolas" panose="020B0609020204030204" pitchFamily="49" charset="0"/>
                <a:cs typeface="Consolas" panose="020B0609020204030204" pitchFamily="49" charset="0"/>
              </a:rPr>
              <a:t># list of search terms</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trump = 'Donald Trump' # American President</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modi</a:t>
            </a:r>
            <a:r>
              <a:rPr lang="en-US" sz="1100" dirty="0">
                <a:solidFill>
                  <a:schemeClr val="tx1">
                    <a:lumMod val="65000"/>
                    <a:lumOff val="35000"/>
                  </a:schemeClr>
                </a:solidFill>
                <a:latin typeface="Consolas" panose="020B0609020204030204" pitchFamily="49" charset="0"/>
                <a:cs typeface="Consolas" panose="020B0609020204030204" pitchFamily="49" charset="0"/>
              </a:rPr>
              <a:t> = 'Modi' # Indian Prime Minister</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xi = 'Xi Jinping' # Chinese President</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angela</a:t>
            </a:r>
            <a:r>
              <a:rPr lang="en-US" sz="1100" dirty="0">
                <a:solidFill>
                  <a:schemeClr val="tx1">
                    <a:lumMod val="65000"/>
                    <a:lumOff val="35000"/>
                  </a:schemeClr>
                </a:solidFill>
                <a:latin typeface="Consolas" panose="020B0609020204030204" pitchFamily="49" charset="0"/>
                <a:cs typeface="Consolas" panose="020B0609020204030204" pitchFamily="49" charset="0"/>
              </a:rPr>
              <a:t> = 'Angela Merkel' # German Chancellor</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shinzo</a:t>
            </a:r>
            <a:r>
              <a:rPr lang="en-US" sz="1100" dirty="0">
                <a:solidFill>
                  <a:schemeClr val="tx1">
                    <a:lumMod val="65000"/>
                    <a:lumOff val="35000"/>
                  </a:schemeClr>
                </a:solidFill>
                <a:latin typeface="Consolas" panose="020B0609020204030204" pitchFamily="49" charset="0"/>
                <a:cs typeface="Consolas" panose="020B0609020204030204" pitchFamily="49" charset="0"/>
              </a:rPr>
              <a:t> = 'Shinzo Abe' # Japanese President</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boris</a:t>
            </a:r>
            <a:r>
              <a:rPr lang="en-US" sz="1100" dirty="0">
                <a:solidFill>
                  <a:schemeClr val="tx1">
                    <a:lumMod val="65000"/>
                    <a:lumOff val="35000"/>
                  </a:schemeClr>
                </a:solidFill>
                <a:latin typeface="Consolas" panose="020B0609020204030204" pitchFamily="49" charset="0"/>
                <a:cs typeface="Consolas" panose="020B0609020204030204" pitchFamily="49" charset="0"/>
              </a:rPr>
              <a:t> = 'Boris Johnson' #British Prime Minister</a:t>
            </a:r>
          </a:p>
          <a:p>
            <a:endParaRPr lang="en-US" sz="1100" dirty="0">
              <a:latin typeface="Consolas" panose="020B0609020204030204" pitchFamily="49" charset="0"/>
              <a:cs typeface="Consolas" panose="020B0609020204030204" pitchFamily="49" charset="0"/>
            </a:endParaRP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100" dirty="0">
                <a:solidFill>
                  <a:schemeClr val="tx1">
                    <a:lumMod val="65000"/>
                    <a:lumOff val="35000"/>
                  </a:schemeClr>
                </a:solidFill>
                <a:latin typeface="Consolas" panose="020B0609020204030204" pitchFamily="49" charset="0"/>
                <a:cs typeface="Consolas" panose="020B0609020204030204" pitchFamily="49" charset="0"/>
              </a:rPr>
              <a:t> &lt;- c(trump,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modi</a:t>
            </a:r>
            <a:r>
              <a:rPr lang="en-US" sz="1100" dirty="0">
                <a:solidFill>
                  <a:schemeClr val="tx1">
                    <a:lumMod val="65000"/>
                    <a:lumOff val="35000"/>
                  </a:schemeClr>
                </a:solidFill>
                <a:latin typeface="Consolas" panose="020B0609020204030204" pitchFamily="49" charset="0"/>
                <a:cs typeface="Consolas" panose="020B0609020204030204" pitchFamily="49" charset="0"/>
              </a:rPr>
              <a:t>, xi,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angela</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shinzo</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boris</a:t>
            </a:r>
            <a:r>
              <a:rPr lang="en-US" sz="1100" dirty="0">
                <a:solidFill>
                  <a:schemeClr val="tx1">
                    <a:lumMod val="65000"/>
                    <a:lumOff val="35000"/>
                  </a:schemeClr>
                </a:solidFill>
                <a:latin typeface="Consolas" panose="020B0609020204030204" pitchFamily="49" charset="0"/>
                <a:cs typeface="Consolas" panose="020B0609020204030204" pitchFamily="49" charset="0"/>
              </a:rPr>
              <a:t>)</a:t>
            </a:r>
          </a:p>
          <a:p>
            <a:endParaRPr lang="en-US" sz="1100" dirty="0">
              <a:latin typeface="Consolas" panose="020B0609020204030204" pitchFamily="49" charset="0"/>
              <a:cs typeface="Consolas" panose="020B0609020204030204" pitchFamily="49" charset="0"/>
            </a:endParaRPr>
          </a:p>
          <a:p>
            <a:r>
              <a:rPr lang="en-US" sz="1100" dirty="0">
                <a:solidFill>
                  <a:schemeClr val="accent5">
                    <a:lumMod val="50000"/>
                  </a:schemeClr>
                </a:solidFill>
                <a:latin typeface="Consolas" panose="020B0609020204030204" pitchFamily="49" charset="0"/>
                <a:cs typeface="Consolas" panose="020B0609020204030204" pitchFamily="49" charset="0"/>
              </a:rPr>
              <a:t># Fetching tweets for all </a:t>
            </a:r>
            <a:r>
              <a:rPr lang="en-US" sz="1100" dirty="0" err="1">
                <a:solidFill>
                  <a:schemeClr val="accent5">
                    <a:lumMod val="50000"/>
                  </a:schemeClr>
                </a:solidFill>
                <a:latin typeface="Consolas" panose="020B0609020204030204" pitchFamily="49" charset="0"/>
                <a:cs typeface="Consolas" panose="020B0609020204030204" pitchFamily="49" charset="0"/>
              </a:rPr>
              <a:t>keyterms</a:t>
            </a:r>
            <a:r>
              <a:rPr lang="en-US" sz="1100" dirty="0">
                <a:solidFill>
                  <a:schemeClr val="accent5">
                    <a:lumMod val="50000"/>
                  </a:schemeClr>
                </a:solidFill>
                <a:latin typeface="Consolas" panose="020B0609020204030204" pitchFamily="49" charset="0"/>
                <a:cs typeface="Consolas" panose="020B0609020204030204" pitchFamily="49" charset="0"/>
              </a:rPr>
              <a:t>- excluding retweets:</a:t>
            </a:r>
          </a:p>
          <a:p>
            <a:r>
              <a:rPr lang="en-US" sz="1100" dirty="0" err="1">
                <a:solidFill>
                  <a:schemeClr val="tx1">
                    <a:lumMod val="65000"/>
                    <a:lumOff val="35000"/>
                  </a:schemeClr>
                </a:solidFill>
                <a:latin typeface="Consolas" panose="020B0609020204030204" pitchFamily="49" charset="0"/>
                <a:cs typeface="Consolas" panose="020B0609020204030204" pitchFamily="49" charset="0"/>
              </a:rPr>
              <a:t>tweets_list</a:t>
            </a:r>
            <a:r>
              <a:rPr lang="en-US" sz="1100" dirty="0">
                <a:solidFill>
                  <a:schemeClr val="tx1">
                    <a:lumMod val="65000"/>
                    <a:lumOff val="35000"/>
                  </a:schemeClr>
                </a:solidFill>
                <a:latin typeface="Consolas" panose="020B0609020204030204" pitchFamily="49" charset="0"/>
                <a:cs typeface="Consolas" panose="020B0609020204030204" pitchFamily="49" charset="0"/>
              </a:rPr>
              <a:t> &lt;- list()</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print(</a:t>
            </a:r>
            <a:r>
              <a:rPr lang="en-US" sz="11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100" dirty="0">
                <a:solidFill>
                  <a:schemeClr val="tx1">
                    <a:lumMod val="65000"/>
                    <a:lumOff val="35000"/>
                  </a:schemeClr>
                </a:solidFill>
                <a:latin typeface="Consolas" panose="020B0609020204030204" pitchFamily="49" charset="0"/>
                <a:cs typeface="Consolas" panose="020B0609020204030204" pitchFamily="49" charset="0"/>
              </a:rPr>
              <a:t>('Fetching tweets. This may take a few minutes...'))</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for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i</a:t>
            </a:r>
            <a:r>
              <a:rPr lang="en-US" sz="1100" dirty="0">
                <a:solidFill>
                  <a:schemeClr val="tx1">
                    <a:lumMod val="65000"/>
                    <a:lumOff val="35000"/>
                  </a:schemeClr>
                </a:solidFill>
                <a:latin typeface="Consolas" panose="020B0609020204030204" pitchFamily="49" charset="0"/>
                <a:cs typeface="Consolas" panose="020B0609020204030204" pitchFamily="49" charset="0"/>
              </a:rPr>
              <a:t> in 1:6)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tweets_list</a:t>
            </a:r>
            <a:r>
              <a:rPr lang="en-US" sz="1100" dirty="0">
                <a:solidFill>
                  <a:schemeClr val="tx1">
                    <a:lumMod val="65000"/>
                    <a:lumOff val="35000"/>
                  </a:schemeClr>
                </a:solidFill>
                <a:latin typeface="Consolas" panose="020B0609020204030204" pitchFamily="49" charset="0"/>
                <a:cs typeface="Consolas" panose="020B0609020204030204" pitchFamily="49" charset="0"/>
              </a:rPr>
              <a:t>[[</a:t>
            </a:r>
            <a:r>
              <a:rPr lang="en-US" sz="1100" dirty="0" err="1">
                <a:solidFill>
                  <a:schemeClr val="tx1">
                    <a:lumMod val="65000"/>
                    <a:lumOff val="35000"/>
                  </a:schemeClr>
                </a:solidFill>
                <a:latin typeface="Consolas" panose="020B0609020204030204" pitchFamily="49" charset="0"/>
                <a:cs typeface="Consolas" panose="020B0609020204030204" pitchFamily="49" charset="0"/>
              </a:rPr>
              <a:t>i</a:t>
            </a:r>
            <a:r>
              <a:rPr lang="en-US" sz="1100" dirty="0">
                <a:solidFill>
                  <a:schemeClr val="tx1">
                    <a:lumMod val="65000"/>
                    <a:lumOff val="35000"/>
                  </a:schemeClr>
                </a:solidFill>
                <a:latin typeface="Consolas" panose="020B0609020204030204" pitchFamily="49" charset="0"/>
                <a:cs typeface="Consolas" panose="020B0609020204030204" pitchFamily="49" charset="0"/>
              </a:rPr>
              <a:t>]] &lt;-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searchTwitter</a:t>
            </a:r>
            <a:r>
              <a:rPr lang="en-US" sz="1100" dirty="0">
                <a:solidFill>
                  <a:schemeClr val="tx1">
                    <a:lumMod val="65000"/>
                    <a:lumOff val="35000"/>
                  </a:schemeClr>
                </a:solidFill>
                <a:latin typeface="Consolas" panose="020B0609020204030204" pitchFamily="49" charset="0"/>
                <a:cs typeface="Consolas" panose="020B0609020204030204" pitchFamily="49" charset="0"/>
              </a:rPr>
              <a:t>(paste(</a:t>
            </a:r>
            <a:r>
              <a:rPr lang="en-US" sz="11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100" dirty="0">
                <a:solidFill>
                  <a:schemeClr val="tx1">
                    <a:lumMod val="65000"/>
                    <a:lumOff val="35000"/>
                  </a:schemeClr>
                </a:solidFill>
                <a:latin typeface="Consolas" panose="020B0609020204030204" pitchFamily="49" charset="0"/>
                <a:cs typeface="Consolas" panose="020B0609020204030204" pitchFamily="49" charset="0"/>
              </a:rPr>
              <a:t>[</a:t>
            </a:r>
            <a:r>
              <a:rPr lang="en-US" sz="1100" dirty="0" err="1">
                <a:solidFill>
                  <a:schemeClr val="tx1">
                    <a:lumMod val="65000"/>
                    <a:lumOff val="35000"/>
                  </a:schemeClr>
                </a:solidFill>
                <a:latin typeface="Consolas" panose="020B0609020204030204" pitchFamily="49" charset="0"/>
                <a:cs typeface="Consolas" panose="020B0609020204030204" pitchFamily="49" charset="0"/>
              </a:rPr>
              <a:t>i</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filter:retweets</a:t>
            </a:r>
            <a:r>
              <a:rPr lang="en-US" sz="1100" dirty="0">
                <a:solidFill>
                  <a:schemeClr val="tx1">
                    <a:lumMod val="65000"/>
                    <a:lumOff val="35000"/>
                  </a:schemeClr>
                </a:solidFill>
                <a:latin typeface="Consolas" panose="020B0609020204030204" pitchFamily="49" charset="0"/>
                <a:cs typeface="Consolas" panose="020B0609020204030204" pitchFamily="49" charset="0"/>
              </a:rPr>
              <a:t>'), n = 500,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lang</a:t>
            </a:r>
            <a:r>
              <a:rPr lang="en-US" sz="1100" dirty="0">
                <a:solidFill>
                  <a:schemeClr val="tx1">
                    <a:lumMod val="65000"/>
                    <a:lumOff val="35000"/>
                  </a:schemeClr>
                </a:solidFill>
                <a:latin typeface="Consolas" panose="020B0609020204030204" pitchFamily="49" charset="0"/>
                <a:cs typeface="Consolas" panose="020B0609020204030204" pitchFamily="49" charset="0"/>
              </a:rPr>
              <a:t> =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en</a:t>
            </a:r>
            <a:r>
              <a:rPr lang="en-US" sz="1100" dirty="0">
                <a:solidFill>
                  <a:schemeClr val="tx1">
                    <a:lumMod val="65000"/>
                    <a:lumOff val="35000"/>
                  </a:schemeClr>
                </a:solidFill>
                <a:latin typeface="Consolas" panose="020B0609020204030204" pitchFamily="49" charset="0"/>
                <a:cs typeface="Consolas" panose="020B0609020204030204" pitchFamily="49" charset="0"/>
              </a:rPr>
              <a:t>')}</a:t>
            </a:r>
          </a:p>
        </p:txBody>
      </p:sp>
      <p:pic>
        <p:nvPicPr>
          <p:cNvPr id="7" name="Picture 6">
            <a:extLst>
              <a:ext uri="{FF2B5EF4-FFF2-40B4-BE49-F238E27FC236}">
                <a16:creationId xmlns:a16="http://schemas.microsoft.com/office/drawing/2014/main" id="{56E60BB1-60F8-1842-B195-17CDF0A604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66620" y="34335"/>
            <a:ext cx="797502" cy="802819"/>
          </a:xfrm>
          <a:prstGeom prst="rect">
            <a:avLst/>
          </a:prstGeom>
        </p:spPr>
      </p:pic>
      <p:sp>
        <p:nvSpPr>
          <p:cNvPr id="8" name="TextBox 7">
            <a:extLst>
              <a:ext uri="{FF2B5EF4-FFF2-40B4-BE49-F238E27FC236}">
                <a16:creationId xmlns:a16="http://schemas.microsoft.com/office/drawing/2014/main" id="{9A126A33-2BF0-D446-9A3F-A8A5D3BE9CDA}"/>
              </a:ext>
            </a:extLst>
          </p:cNvPr>
          <p:cNvSpPr txBox="1"/>
          <p:nvPr/>
        </p:nvSpPr>
        <p:spPr>
          <a:xfrm>
            <a:off x="454826" y="6400537"/>
            <a:ext cx="10938936" cy="261610"/>
          </a:xfrm>
          <a:prstGeom prst="rect">
            <a:avLst/>
          </a:prstGeom>
          <a:noFill/>
        </p:spPr>
        <p:txBody>
          <a:bodyPr wrap="square" rtlCol="0">
            <a:spAutoFit/>
          </a:bodyPr>
          <a:lstStyle/>
          <a:p>
            <a:r>
              <a:rPr lang="en-US" sz="1100" dirty="0">
                <a:solidFill>
                  <a:schemeClr val="tx1">
                    <a:lumMod val="65000"/>
                    <a:lumOff val="35000"/>
                  </a:schemeClr>
                </a:solidFill>
              </a:rPr>
              <a:t>** Please note, this PowerPoint has only some of the R code and analysis from my project. Please refer to my R script: </a:t>
            </a:r>
            <a:r>
              <a:rPr lang="en-US" sz="1100" dirty="0" err="1">
                <a:solidFill>
                  <a:schemeClr val="tx1">
                    <a:lumMod val="65000"/>
                    <a:lumOff val="35000"/>
                  </a:schemeClr>
                </a:solidFill>
              </a:rPr>
              <a:t>twitter_sent_analysis.R</a:t>
            </a:r>
            <a:r>
              <a:rPr lang="en-US" sz="1100" dirty="0">
                <a:solidFill>
                  <a:schemeClr val="tx1">
                    <a:lumMod val="65000"/>
                    <a:lumOff val="35000"/>
                  </a:schemeClr>
                </a:solidFill>
              </a:rPr>
              <a:t> for my complete analysis. Thank you!</a:t>
            </a:r>
          </a:p>
        </p:txBody>
      </p:sp>
    </p:spTree>
    <p:extLst>
      <p:ext uri="{BB962C8B-B14F-4D97-AF65-F5344CB8AC3E}">
        <p14:creationId xmlns:p14="http://schemas.microsoft.com/office/powerpoint/2010/main" val="137751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5AC3-968D-E74D-842D-0BD88D454198}"/>
              </a:ext>
            </a:extLst>
          </p:cNvPr>
          <p:cNvSpPr>
            <a:spLocks noGrp="1"/>
          </p:cNvSpPr>
          <p:nvPr>
            <p:ph type="title"/>
          </p:nvPr>
        </p:nvSpPr>
        <p:spPr/>
        <p:txBody>
          <a:bodyPr/>
          <a:lstStyle/>
          <a:p>
            <a:pPr algn="ctr"/>
            <a:r>
              <a:rPr lang="en-US" dirty="0"/>
              <a:t>Cleaning </a:t>
            </a:r>
            <a:br>
              <a:rPr lang="en-US" dirty="0"/>
            </a:br>
            <a:r>
              <a:rPr lang="en-US" dirty="0"/>
              <a:t>&amp; </a:t>
            </a:r>
            <a:br>
              <a:rPr lang="en-US" dirty="0"/>
            </a:br>
            <a:r>
              <a:rPr lang="en-US" dirty="0"/>
              <a:t>Preprocessing</a:t>
            </a:r>
          </a:p>
        </p:txBody>
      </p:sp>
      <p:sp>
        <p:nvSpPr>
          <p:cNvPr id="3" name="Content Placeholder 2">
            <a:extLst>
              <a:ext uri="{FF2B5EF4-FFF2-40B4-BE49-F238E27FC236}">
                <a16:creationId xmlns:a16="http://schemas.microsoft.com/office/drawing/2014/main" id="{6615B706-9056-2345-80CD-BD6262124A94}"/>
              </a:ext>
            </a:extLst>
          </p:cNvPr>
          <p:cNvSpPr>
            <a:spLocks noGrp="1"/>
          </p:cNvSpPr>
          <p:nvPr>
            <p:ph idx="1"/>
          </p:nvPr>
        </p:nvSpPr>
        <p:spPr>
          <a:xfrm>
            <a:off x="3472660" y="641212"/>
            <a:ext cx="8348438" cy="4516915"/>
          </a:xfrm>
        </p:spPr>
        <p:txBody>
          <a:bodyPr>
            <a:normAutofit/>
          </a:bodyPr>
          <a:lstStyle/>
          <a:p>
            <a:r>
              <a:rPr lang="en-US" dirty="0"/>
              <a:t>Sample Raw tweets on Donald Trump (as example): </a:t>
            </a:r>
          </a:p>
          <a:p>
            <a:pPr marL="0" indent="0">
              <a:buNone/>
            </a:pPr>
            <a:endParaRPr lang="en-US" dirty="0"/>
          </a:p>
          <a:p>
            <a:pPr marL="0" indent="0">
              <a:buNone/>
            </a:pPr>
            <a:endParaRPr lang="en-US" dirty="0"/>
          </a:p>
          <a:p>
            <a:endParaRPr lang="en-US" dirty="0"/>
          </a:p>
          <a:p>
            <a:endParaRPr lang="en-US" dirty="0"/>
          </a:p>
          <a:p>
            <a:pPr marL="0" indent="0">
              <a:buNone/>
            </a:pPr>
            <a:endParaRPr lang="en-US" dirty="0"/>
          </a:p>
          <a:p>
            <a:r>
              <a:rPr lang="en-US" dirty="0"/>
              <a:t>Tweet Preprocessing: Removing URLs, handles, emoticons, hashtags, punctuation, numbers, and whitespaces. </a:t>
            </a:r>
          </a:p>
          <a:p>
            <a:endParaRPr lang="en-US" dirty="0"/>
          </a:p>
          <a:p>
            <a:endParaRPr lang="en-US" dirty="0"/>
          </a:p>
          <a:p>
            <a:endParaRPr lang="en-US" dirty="0"/>
          </a:p>
        </p:txBody>
      </p:sp>
      <p:sp>
        <p:nvSpPr>
          <p:cNvPr id="4" name="TextBox 3">
            <a:extLst>
              <a:ext uri="{FF2B5EF4-FFF2-40B4-BE49-F238E27FC236}">
                <a16:creationId xmlns:a16="http://schemas.microsoft.com/office/drawing/2014/main" id="{DB864E0C-353F-5E4F-BD07-FBC19D6B56E9}"/>
              </a:ext>
            </a:extLst>
          </p:cNvPr>
          <p:cNvSpPr txBox="1"/>
          <p:nvPr/>
        </p:nvSpPr>
        <p:spPr>
          <a:xfrm>
            <a:off x="4187581" y="1049351"/>
            <a:ext cx="6918592" cy="553998"/>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getting the tweet message from tweet for all </a:t>
            </a:r>
            <a:r>
              <a:rPr lang="en-US" sz="1000" dirty="0" err="1">
                <a:solidFill>
                  <a:schemeClr val="accent5">
                    <a:lumMod val="50000"/>
                  </a:schemeClr>
                </a:solidFill>
                <a:latin typeface="Consolas" panose="020B0609020204030204" pitchFamily="49" charset="0"/>
                <a:cs typeface="Consolas" panose="020B0609020204030204" pitchFamily="49" charset="0"/>
              </a:rPr>
              <a:t>keyterms</a:t>
            </a:r>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tweet_texts</a:t>
            </a:r>
            <a:r>
              <a:rPr lang="en-US" sz="1000" dirty="0">
                <a:solidFill>
                  <a:schemeClr val="tx1">
                    <a:lumMod val="65000"/>
                    <a:lumOff val="35000"/>
                  </a:schemeClr>
                </a:solidFill>
                <a:latin typeface="Consolas" panose="020B0609020204030204" pitchFamily="49" charset="0"/>
                <a:cs typeface="Consolas" panose="020B0609020204030204" pitchFamily="49" charset="0"/>
              </a:rPr>
              <a:t> &lt;- list()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tweet_texts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lapply</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tweets_list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function(t){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t$getText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6" name="Rectangle 5">
            <a:extLst>
              <a:ext uri="{FF2B5EF4-FFF2-40B4-BE49-F238E27FC236}">
                <a16:creationId xmlns:a16="http://schemas.microsoft.com/office/drawing/2014/main" id="{E5DFAD29-115F-7A4C-9A68-3D45C2B17092}"/>
              </a:ext>
            </a:extLst>
          </p:cNvPr>
          <p:cNvSpPr/>
          <p:nvPr/>
        </p:nvSpPr>
        <p:spPr>
          <a:xfrm>
            <a:off x="3472660" y="1684629"/>
            <a:ext cx="8458606" cy="1446550"/>
          </a:xfrm>
          <a:prstGeom prst="rect">
            <a:avLst/>
          </a:prstGeom>
        </p:spPr>
        <p:txBody>
          <a:bodyPr wrap="square">
            <a:spAutoFit/>
          </a:bodyPr>
          <a:lstStyle/>
          <a:p>
            <a:r>
              <a:rPr lang="en-US" sz="1100" dirty="0">
                <a:solidFill>
                  <a:schemeClr val="accent6"/>
                </a:solidFill>
                <a:latin typeface="Consolas" panose="020B0609020204030204" pitchFamily="49" charset="0"/>
                <a:cs typeface="Consolas" panose="020B0609020204030204" pitchFamily="49" charset="0"/>
              </a:rPr>
              <a:t>Output:</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Sample tweets from " Donald Trump " search:</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realDonaldTrump</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i</a:t>
            </a:r>
            <a:r>
              <a:rPr lang="en-US" sz="1100" dirty="0">
                <a:solidFill>
                  <a:schemeClr val="tx1">
                    <a:lumMod val="65000"/>
                    <a:lumOff val="35000"/>
                  </a:schemeClr>
                </a:solidFill>
                <a:latin typeface="Consolas" panose="020B0609020204030204" pitchFamily="49" charset="0"/>
                <a:cs typeface="Consolas" panose="020B0609020204030204" pitchFamily="49" charset="0"/>
              </a:rPr>
              <a:t> love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vietnam</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i</a:t>
            </a:r>
            <a:r>
              <a:rPr lang="en-US" sz="1100" dirty="0">
                <a:solidFill>
                  <a:schemeClr val="tx1">
                    <a:lumMod val="65000"/>
                    <a:lumOff val="35000"/>
                  </a:schemeClr>
                </a:solidFill>
                <a:latin typeface="Consolas" panose="020B0609020204030204" pitchFamily="49" charset="0"/>
                <a:cs typeface="Consolas" panose="020B0609020204030204" pitchFamily="49" charset="0"/>
              </a:rPr>
              <a:t> love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donald</a:t>
            </a:r>
            <a:r>
              <a:rPr lang="en-US" sz="1100" dirty="0">
                <a:solidFill>
                  <a:schemeClr val="tx1">
                    <a:lumMod val="65000"/>
                    <a:lumOff val="35000"/>
                  </a:schemeClr>
                </a:solidFill>
                <a:latin typeface="Consolas" panose="020B0609020204030204" pitchFamily="49" charset="0"/>
                <a:cs typeface="Consolas" panose="020B0609020204030204" pitchFamily="49" charset="0"/>
              </a:rPr>
              <a:t> trump.  If you can move American companies from China to Vietnam, 96… https://</a:t>
            </a:r>
            <a:r>
              <a:rPr lang="en-US" sz="1100" dirty="0" err="1">
                <a:solidFill>
                  <a:schemeClr val="tx1">
                    <a:lumMod val="65000"/>
                    <a:lumOff val="35000"/>
                  </a:schemeClr>
                </a:solidFill>
                <a:latin typeface="Consolas" panose="020B0609020204030204" pitchFamily="49" charset="0"/>
                <a:cs typeface="Consolas" panose="020B0609020204030204" pitchFamily="49" charset="0"/>
              </a:rPr>
              <a:t>t.co</a:t>
            </a:r>
            <a:r>
              <a:rPr lang="en-US" sz="1100" dirty="0">
                <a:solidFill>
                  <a:schemeClr val="tx1">
                    <a:lumMod val="65000"/>
                    <a:lumOff val="35000"/>
                  </a:schemeClr>
                </a:solidFill>
                <a:latin typeface="Consolas" panose="020B0609020204030204" pitchFamily="49" charset="0"/>
                <a:cs typeface="Consolas" panose="020B0609020204030204" pitchFamily="49" charset="0"/>
              </a:rPr>
              <a:t>/LZISbLpJ3P"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[2] "Donald Trump &amp;amp; CIA MUST Know US/Israeli Leaders/Intelligence Agencies \"PROUD OF TRIBAL MILITARY SUPERIORITY\", e.g.… https://</a:t>
            </a:r>
            <a:r>
              <a:rPr lang="en-US" sz="1100" dirty="0" err="1">
                <a:solidFill>
                  <a:schemeClr val="tx1">
                    <a:lumMod val="65000"/>
                    <a:lumOff val="35000"/>
                  </a:schemeClr>
                </a:solidFill>
                <a:latin typeface="Consolas" panose="020B0609020204030204" pitchFamily="49" charset="0"/>
                <a:cs typeface="Consolas" panose="020B0609020204030204" pitchFamily="49" charset="0"/>
              </a:rPr>
              <a:t>t.co</a:t>
            </a:r>
            <a:r>
              <a:rPr lang="en-US" sz="1100" dirty="0">
                <a:solidFill>
                  <a:schemeClr val="tx1">
                    <a:lumMod val="65000"/>
                    <a:lumOff val="35000"/>
                  </a:schemeClr>
                </a:solidFill>
                <a:latin typeface="Consolas" panose="020B0609020204030204" pitchFamily="49" charset="0"/>
                <a:cs typeface="Consolas" panose="020B0609020204030204" pitchFamily="49" charset="0"/>
              </a:rPr>
              <a:t>/jNNjo0bZZg"</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[3] "Trump reportedly doesn't have time to get lunch. \n\</a:t>
            </a:r>
            <a:r>
              <a:rPr lang="en-US" sz="1100" dirty="0" err="1">
                <a:solidFill>
                  <a:schemeClr val="tx1">
                    <a:lumMod val="65000"/>
                    <a:lumOff val="35000"/>
                  </a:schemeClr>
                </a:solidFill>
                <a:latin typeface="Consolas" panose="020B0609020204030204" pitchFamily="49" charset="0"/>
                <a:cs typeface="Consolas" panose="020B0609020204030204" pitchFamily="49" charset="0"/>
              </a:rPr>
              <a:t>nDishonest</a:t>
            </a:r>
            <a:r>
              <a:rPr lang="en-US" sz="1100" dirty="0">
                <a:solidFill>
                  <a:schemeClr val="tx1">
                    <a:lumMod val="65000"/>
                    <a:lumOff val="35000"/>
                  </a:schemeClr>
                </a:solidFill>
                <a:latin typeface="Consolas" panose="020B0609020204030204" pitchFamily="49" charset="0"/>
                <a:cs typeface="Consolas" panose="020B0609020204030204" pitchFamily="49" charset="0"/>
              </a:rPr>
              <a:t>, deluded, dithering, Donald.\n\</a:t>
            </a:r>
            <a:r>
              <a:rPr lang="en-US" sz="1100" dirty="0" err="1">
                <a:solidFill>
                  <a:schemeClr val="tx1">
                    <a:lumMod val="65000"/>
                    <a:lumOff val="35000"/>
                  </a:schemeClr>
                </a:solidFill>
                <a:latin typeface="Consolas" panose="020B0609020204030204" pitchFamily="49" charset="0"/>
                <a:cs typeface="Consolas" panose="020B0609020204030204" pitchFamily="49" charset="0"/>
              </a:rPr>
              <a:t>nYour</a:t>
            </a:r>
            <a:r>
              <a:rPr lang="en-US" sz="1100" dirty="0">
                <a:solidFill>
                  <a:schemeClr val="tx1">
                    <a:lumMod val="65000"/>
                    <a:lumOff val="35000"/>
                  </a:schemeClr>
                </a:solidFill>
                <a:latin typeface="Consolas" panose="020B0609020204030204" pitchFamily="49" charset="0"/>
                <a:cs typeface="Consolas" panose="020B0609020204030204" pitchFamily="49" charset="0"/>
              </a:rPr>
              <a:t> kooky, personal,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sp</a:t>
            </a:r>
            <a:r>
              <a:rPr lang="en-US" sz="1100" dirty="0">
                <a:solidFill>
                  <a:schemeClr val="tx1">
                    <a:lumMod val="65000"/>
                    <a:lumOff val="35000"/>
                  </a:schemeClr>
                </a:solidFill>
                <a:latin typeface="Consolas" panose="020B0609020204030204" pitchFamily="49" charset="0"/>
                <a:cs typeface="Consolas" panose="020B0609020204030204" pitchFamily="49" charset="0"/>
              </a:rPr>
              <a:t>… https://</a:t>
            </a:r>
            <a:r>
              <a:rPr lang="en-US" sz="1100" dirty="0" err="1">
                <a:solidFill>
                  <a:schemeClr val="tx1">
                    <a:lumMod val="65000"/>
                    <a:lumOff val="35000"/>
                  </a:schemeClr>
                </a:solidFill>
                <a:latin typeface="Consolas" panose="020B0609020204030204" pitchFamily="49" charset="0"/>
                <a:cs typeface="Consolas" panose="020B0609020204030204" pitchFamily="49" charset="0"/>
              </a:rPr>
              <a:t>t.co</a:t>
            </a:r>
            <a:r>
              <a:rPr lang="en-US" sz="1100" dirty="0">
                <a:solidFill>
                  <a:schemeClr val="tx1">
                    <a:lumMod val="65000"/>
                    <a:lumOff val="35000"/>
                  </a:schemeClr>
                </a:solidFill>
                <a:latin typeface="Consolas" panose="020B0609020204030204" pitchFamily="49" charset="0"/>
                <a:cs typeface="Consolas" panose="020B0609020204030204" pitchFamily="49" charset="0"/>
              </a:rPr>
              <a:t>/</a:t>
            </a:r>
            <a:r>
              <a:rPr lang="en-US" sz="1100" dirty="0" err="1">
                <a:solidFill>
                  <a:schemeClr val="tx1">
                    <a:lumMod val="65000"/>
                    <a:lumOff val="35000"/>
                  </a:schemeClr>
                </a:solidFill>
                <a:latin typeface="Consolas" panose="020B0609020204030204" pitchFamily="49" charset="0"/>
                <a:cs typeface="Consolas" panose="020B0609020204030204" pitchFamily="49" charset="0"/>
              </a:rPr>
              <a:t>vfdRjxSopn</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p>
        </p:txBody>
      </p:sp>
      <p:sp>
        <p:nvSpPr>
          <p:cNvPr id="7" name="TextBox 6">
            <a:extLst>
              <a:ext uri="{FF2B5EF4-FFF2-40B4-BE49-F238E27FC236}">
                <a16:creationId xmlns:a16="http://schemas.microsoft.com/office/drawing/2014/main" id="{1A1A308E-21E1-5F4B-B9E1-8CCCC21076B4}"/>
              </a:ext>
            </a:extLst>
          </p:cNvPr>
          <p:cNvSpPr txBox="1"/>
          <p:nvPr/>
        </p:nvSpPr>
        <p:spPr>
          <a:xfrm>
            <a:off x="5202307" y="3842205"/>
            <a:ext cx="4889141" cy="2246769"/>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Tweet preprocessing</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clean_up</a:t>
            </a:r>
            <a:r>
              <a:rPr lang="en-US" sz="1000" dirty="0">
                <a:solidFill>
                  <a:schemeClr val="tx1">
                    <a:lumMod val="65000"/>
                    <a:lumOff val="35000"/>
                  </a:schemeClr>
                </a:solidFill>
                <a:latin typeface="Consolas" panose="020B0609020204030204" pitchFamily="49" charset="0"/>
                <a:cs typeface="Consolas" panose="020B0609020204030204" pitchFamily="49" charset="0"/>
              </a:rPr>
              <a:t> &lt;- function(text)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('http\\S+\\s*',"", text) # removing imbedded URLs ('https:..')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('@\\w+', "", clean) # removing twitter handles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("[^\x01-\x7F]", "", clean) # removing emoticons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('#[A-Za-z0-9]+', "", clean) # removing hashtags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punct</a:t>
            </a:r>
            <a:r>
              <a:rPr lang="en-US" sz="1000" dirty="0">
                <a:solidFill>
                  <a:schemeClr val="tx1">
                    <a:lumMod val="65000"/>
                    <a:lumOff val="35000"/>
                  </a:schemeClr>
                </a:solidFill>
                <a:latin typeface="Consolas" panose="020B0609020204030204" pitchFamily="49" charset="0"/>
                <a:cs typeface="Consolas" panose="020B0609020204030204" pitchFamily="49" charset="0"/>
              </a:rPr>
              <a:t>:]]', " ", clean)</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('[[:digit:]]', '', clean)</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('\\d+', '', clean)</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gsub</a:t>
            </a:r>
            <a:r>
              <a:rPr lang="en-US" sz="1000" dirty="0">
                <a:solidFill>
                  <a:schemeClr val="tx1">
                    <a:lumMod val="65000"/>
                    <a:lumOff val="35000"/>
                  </a:schemeClr>
                </a:solidFill>
                <a:latin typeface="Consolas" panose="020B0609020204030204" pitchFamily="49" charset="0"/>
                <a:cs typeface="Consolas" panose="020B0609020204030204" pitchFamily="49" charset="0"/>
              </a:rPr>
              <a:t>('\n', " ", clean)</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tolower</a:t>
            </a:r>
            <a:r>
              <a:rPr lang="en-US" sz="1000" dirty="0">
                <a:solidFill>
                  <a:schemeClr val="tx1">
                    <a:lumMod val="65000"/>
                    <a:lumOff val="35000"/>
                  </a:schemeClr>
                </a:solidFill>
                <a:latin typeface="Consolas" panose="020B0609020204030204" pitchFamily="49" charset="0"/>
                <a:cs typeface="Consolas" panose="020B0609020204030204" pitchFamily="49" charset="0"/>
              </a:rPr>
              <a:t>(clean)</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clean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str_squish</a:t>
            </a:r>
            <a:r>
              <a:rPr lang="en-US" sz="1000" dirty="0">
                <a:solidFill>
                  <a:schemeClr val="tx1">
                    <a:lumMod val="65000"/>
                    <a:lumOff val="35000"/>
                  </a:schemeClr>
                </a:solidFill>
                <a:latin typeface="Consolas" panose="020B0609020204030204" pitchFamily="49" charset="0"/>
                <a:cs typeface="Consolas" panose="020B0609020204030204" pitchFamily="49" charset="0"/>
              </a:rPr>
              <a:t>(clean)</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return(clean)}</a:t>
            </a:r>
          </a:p>
        </p:txBody>
      </p:sp>
      <p:pic>
        <p:nvPicPr>
          <p:cNvPr id="8" name="Picture 7">
            <a:extLst>
              <a:ext uri="{FF2B5EF4-FFF2-40B4-BE49-F238E27FC236}">
                <a16:creationId xmlns:a16="http://schemas.microsoft.com/office/drawing/2014/main" id="{92E5A974-FD93-AA49-8F91-36638B50747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
        <p:nvSpPr>
          <p:cNvPr id="9" name="TextBox 8">
            <a:extLst>
              <a:ext uri="{FF2B5EF4-FFF2-40B4-BE49-F238E27FC236}">
                <a16:creationId xmlns:a16="http://schemas.microsoft.com/office/drawing/2014/main" id="{8DC040B2-0BB3-4D4F-94FC-291AB9EAE6FF}"/>
              </a:ext>
            </a:extLst>
          </p:cNvPr>
          <p:cNvSpPr txBox="1"/>
          <p:nvPr/>
        </p:nvSpPr>
        <p:spPr>
          <a:xfrm>
            <a:off x="454826" y="6400537"/>
            <a:ext cx="10938936" cy="261610"/>
          </a:xfrm>
          <a:prstGeom prst="rect">
            <a:avLst/>
          </a:prstGeom>
          <a:noFill/>
        </p:spPr>
        <p:txBody>
          <a:bodyPr wrap="square" rtlCol="0">
            <a:spAutoFit/>
          </a:bodyPr>
          <a:lstStyle/>
          <a:p>
            <a:r>
              <a:rPr lang="en-US" sz="1100" dirty="0">
                <a:solidFill>
                  <a:schemeClr val="tx1">
                    <a:lumMod val="65000"/>
                    <a:lumOff val="35000"/>
                  </a:schemeClr>
                </a:solidFill>
              </a:rPr>
              <a:t>** Please note, this PowerPoint has only some of the R code and analysis from my project. Please refer to my R script: </a:t>
            </a:r>
            <a:r>
              <a:rPr lang="en-US" sz="1100" dirty="0" err="1">
                <a:solidFill>
                  <a:schemeClr val="tx1">
                    <a:lumMod val="65000"/>
                    <a:lumOff val="35000"/>
                  </a:schemeClr>
                </a:solidFill>
              </a:rPr>
              <a:t>twitter_sent_analysis.R</a:t>
            </a:r>
            <a:r>
              <a:rPr lang="en-US" sz="1100" dirty="0">
                <a:solidFill>
                  <a:schemeClr val="tx1">
                    <a:lumMod val="65000"/>
                    <a:lumOff val="35000"/>
                  </a:schemeClr>
                </a:solidFill>
              </a:rPr>
              <a:t> for my complete analysis. Thank you!</a:t>
            </a:r>
          </a:p>
        </p:txBody>
      </p:sp>
    </p:spTree>
    <p:extLst>
      <p:ext uri="{BB962C8B-B14F-4D97-AF65-F5344CB8AC3E}">
        <p14:creationId xmlns:p14="http://schemas.microsoft.com/office/powerpoint/2010/main" val="120928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1CE8-1C89-FB4B-9A1F-D437737D4F56}"/>
              </a:ext>
            </a:extLst>
          </p:cNvPr>
          <p:cNvSpPr>
            <a:spLocks noGrp="1"/>
          </p:cNvSpPr>
          <p:nvPr>
            <p:ph type="title"/>
          </p:nvPr>
        </p:nvSpPr>
        <p:spPr/>
        <p:txBody>
          <a:bodyPr/>
          <a:lstStyle/>
          <a:p>
            <a:pPr algn="ctr"/>
            <a:r>
              <a:rPr lang="en-US" dirty="0"/>
              <a:t>Part I: </a:t>
            </a:r>
            <a:br>
              <a:rPr lang="en-US" dirty="0"/>
            </a:br>
            <a:r>
              <a:rPr lang="en-US" dirty="0"/>
              <a:t>Text Analysis</a:t>
            </a:r>
          </a:p>
        </p:txBody>
      </p:sp>
      <p:sp>
        <p:nvSpPr>
          <p:cNvPr id="3" name="Content Placeholder 2">
            <a:extLst>
              <a:ext uri="{FF2B5EF4-FFF2-40B4-BE49-F238E27FC236}">
                <a16:creationId xmlns:a16="http://schemas.microsoft.com/office/drawing/2014/main" id="{32DF2ACB-B8E9-B04F-B996-2DD5F344256D}"/>
              </a:ext>
            </a:extLst>
          </p:cNvPr>
          <p:cNvSpPr>
            <a:spLocks noGrp="1"/>
          </p:cNvSpPr>
          <p:nvPr>
            <p:ph idx="1"/>
          </p:nvPr>
        </p:nvSpPr>
        <p:spPr>
          <a:xfrm>
            <a:off x="3571811" y="1346437"/>
            <a:ext cx="7315200" cy="5120640"/>
          </a:xfrm>
        </p:spPr>
        <p:txBody>
          <a:bodyPr>
            <a:normAutofit/>
          </a:bodyPr>
          <a:lstStyle/>
          <a:p>
            <a:r>
              <a:rPr lang="en-US" dirty="0"/>
              <a:t>Sample Cleaned tweets on Donald Trump (as example):</a:t>
            </a:r>
          </a:p>
          <a:p>
            <a:endParaRPr lang="en-US" dirty="0"/>
          </a:p>
          <a:p>
            <a:pPr marL="0" indent="0">
              <a:buNone/>
            </a:pPr>
            <a:endParaRPr lang="en-US" dirty="0"/>
          </a:p>
          <a:p>
            <a:r>
              <a:rPr lang="en-US" dirty="0"/>
              <a:t>Text Analysis: Creating and preprocessing the text corpus, term document matrix, and retrieving top words for each leader: </a:t>
            </a:r>
          </a:p>
          <a:p>
            <a:pPr marL="0" indent="0">
              <a:buNone/>
            </a:pPr>
            <a:endParaRPr lang="en-US" dirty="0"/>
          </a:p>
          <a:p>
            <a:pPr marL="0" indent="0">
              <a:buNone/>
            </a:pPr>
            <a:endParaRPr lang="en-US" dirty="0"/>
          </a:p>
          <a:p>
            <a:pPr marL="0" indent="0">
              <a:buNone/>
            </a:pPr>
            <a:endParaRPr lang="en-US" dirty="0"/>
          </a:p>
          <a:p>
            <a:pPr marL="0" indent="0">
              <a:buNone/>
            </a:pPr>
            <a:endParaRPr lang="en-US" sz="1200" dirty="0"/>
          </a:p>
          <a:p>
            <a:pPr marL="0" indent="0">
              <a:buNone/>
            </a:pPr>
            <a:endParaRPr lang="en-US" sz="1200" dirty="0"/>
          </a:p>
          <a:p>
            <a:pPr marL="0" indent="0">
              <a:buNone/>
            </a:pPr>
            <a:r>
              <a:rPr lang="en-US" sz="1200" dirty="0"/>
              <a:t>Note: For each leader, I removed specific words related  to their country which do not provide us further insight on public sentiments. </a:t>
            </a:r>
            <a:r>
              <a:rPr lang="en-US" sz="1200" dirty="0" err="1"/>
              <a:t>Eg.</a:t>
            </a:r>
            <a:r>
              <a:rPr lang="en-US" sz="1200" dirty="0"/>
              <a:t> For Donald Trump, </a:t>
            </a:r>
            <a:r>
              <a:rPr lang="en-US" sz="1200" dirty="0" err="1"/>
              <a:t>remove_words_list</a:t>
            </a:r>
            <a:r>
              <a:rPr lang="en-US" sz="1200" dirty="0"/>
              <a:t>[[1]]&lt;- list(c(</a:t>
            </a:r>
            <a:r>
              <a:rPr lang="en-US" sz="1200" dirty="0" err="1"/>
              <a:t>tolower</a:t>
            </a:r>
            <a:r>
              <a:rPr lang="en-US" sz="1200" dirty="0"/>
              <a:t>(trump), 'trump', '</a:t>
            </a:r>
            <a:r>
              <a:rPr lang="en-US" sz="1200" dirty="0" err="1"/>
              <a:t>donald</a:t>
            </a:r>
            <a:r>
              <a:rPr lang="en-US" sz="1200" dirty="0"/>
              <a:t>', '</a:t>
            </a:r>
            <a:r>
              <a:rPr lang="en-US" sz="1200" dirty="0" err="1"/>
              <a:t>america</a:t>
            </a:r>
            <a:r>
              <a:rPr lang="en-US" sz="1200" dirty="0"/>
              <a:t>', 'united', 'states', 'president', 'prime minister', 'trumps')</a:t>
            </a:r>
          </a:p>
          <a:p>
            <a:pPr marL="0" indent="0">
              <a:buNone/>
            </a:pPr>
            <a:r>
              <a:rPr lang="en-US" dirty="0"/>
              <a:t> </a:t>
            </a:r>
          </a:p>
          <a:p>
            <a:pPr marL="0" indent="0">
              <a:buNone/>
            </a:pPr>
            <a:endParaRPr lang="en-US" dirty="0"/>
          </a:p>
          <a:p>
            <a:endParaRPr lang="en-US" dirty="0"/>
          </a:p>
          <a:p>
            <a:pPr marL="0" indent="0">
              <a:buNone/>
            </a:pPr>
            <a:endParaRPr lang="en-US" dirty="0"/>
          </a:p>
          <a:p>
            <a:endParaRPr lang="en-US" dirty="0"/>
          </a:p>
        </p:txBody>
      </p:sp>
      <p:sp>
        <p:nvSpPr>
          <p:cNvPr id="4" name="Rectangle 3">
            <a:extLst>
              <a:ext uri="{FF2B5EF4-FFF2-40B4-BE49-F238E27FC236}">
                <a16:creationId xmlns:a16="http://schemas.microsoft.com/office/drawing/2014/main" id="{6138327B-DA94-E64A-B77E-6C646E0EC5E6}"/>
              </a:ext>
            </a:extLst>
          </p:cNvPr>
          <p:cNvSpPr/>
          <p:nvPr/>
        </p:nvSpPr>
        <p:spPr>
          <a:xfrm>
            <a:off x="3459296" y="992668"/>
            <a:ext cx="8875923" cy="861774"/>
          </a:xfrm>
          <a:prstGeom prst="rect">
            <a:avLst/>
          </a:prstGeom>
        </p:spPr>
        <p:txBody>
          <a:bodyPr wrap="square">
            <a:spAutoFit/>
          </a:bodyPr>
          <a:lstStyle/>
          <a:p>
            <a:r>
              <a:rPr lang="en-US" sz="1000" dirty="0">
                <a:solidFill>
                  <a:schemeClr val="accent6"/>
                </a:solidFill>
                <a:latin typeface="Consolas" panose="020B0609020204030204" pitchFamily="49" charset="0"/>
                <a:cs typeface="Consolas" panose="020B0609020204030204" pitchFamily="49" charset="0"/>
              </a:rPr>
              <a:t>Output: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[1] Sample clean tweets from " Donald Trump " search:</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[1]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love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vietnam</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love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donald</a:t>
            </a:r>
            <a:r>
              <a:rPr lang="en-US" sz="1000" dirty="0">
                <a:solidFill>
                  <a:schemeClr val="tx1">
                    <a:lumMod val="65000"/>
                    <a:lumOff val="35000"/>
                  </a:schemeClr>
                </a:solidFill>
                <a:latin typeface="Consolas" panose="020B0609020204030204" pitchFamily="49" charset="0"/>
                <a:cs typeface="Consolas" panose="020B0609020204030204" pitchFamily="49" charset="0"/>
              </a:rPr>
              <a:t> trump if you can move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american</a:t>
            </a:r>
            <a:r>
              <a:rPr lang="en-US" sz="1000" dirty="0">
                <a:solidFill>
                  <a:schemeClr val="tx1">
                    <a:lumMod val="65000"/>
                    <a:lumOff val="35000"/>
                  </a:schemeClr>
                </a:solidFill>
                <a:latin typeface="Consolas" panose="020B0609020204030204" pitchFamily="49" charset="0"/>
                <a:cs typeface="Consolas" panose="020B0609020204030204" pitchFamily="49" charset="0"/>
              </a:rPr>
              <a:t> companies from china to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vietnam</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[2]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donald</a:t>
            </a:r>
            <a:r>
              <a:rPr lang="en-US" sz="1000" dirty="0">
                <a:solidFill>
                  <a:schemeClr val="tx1">
                    <a:lumMod val="65000"/>
                    <a:lumOff val="35000"/>
                  </a:schemeClr>
                </a:solidFill>
                <a:latin typeface="Consolas" panose="020B0609020204030204" pitchFamily="49" charset="0"/>
                <a:cs typeface="Consolas" panose="020B0609020204030204" pitchFamily="49" charset="0"/>
              </a:rPr>
              <a:t> trump amp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cia</a:t>
            </a:r>
            <a:r>
              <a:rPr lang="en-US" sz="1000" dirty="0">
                <a:solidFill>
                  <a:schemeClr val="tx1">
                    <a:lumMod val="65000"/>
                    <a:lumOff val="35000"/>
                  </a:schemeClr>
                </a:solidFill>
                <a:latin typeface="Consolas" panose="020B0609020204030204" pitchFamily="49" charset="0"/>
                <a:cs typeface="Consolas" panose="020B0609020204030204" pitchFamily="49" charset="0"/>
              </a:rPr>
              <a:t> must know us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israeli</a:t>
            </a:r>
            <a:r>
              <a:rPr lang="en-US" sz="1000" dirty="0">
                <a:solidFill>
                  <a:schemeClr val="tx1">
                    <a:lumMod val="65000"/>
                    <a:lumOff val="35000"/>
                  </a:schemeClr>
                </a:solidFill>
                <a:latin typeface="Consolas" panose="020B0609020204030204" pitchFamily="49" charset="0"/>
                <a:cs typeface="Consolas" panose="020B0609020204030204" pitchFamily="49" charset="0"/>
              </a:rPr>
              <a:t> leaders intelligence agencies proud of tribal military superiority e g"</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[3] "trump reportedly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doesn</a:t>
            </a:r>
            <a:r>
              <a:rPr lang="en-US" sz="1000" dirty="0">
                <a:solidFill>
                  <a:schemeClr val="tx1">
                    <a:lumMod val="65000"/>
                    <a:lumOff val="35000"/>
                  </a:schemeClr>
                </a:solidFill>
                <a:latin typeface="Consolas" panose="020B0609020204030204" pitchFamily="49" charset="0"/>
                <a:cs typeface="Consolas" panose="020B0609020204030204" pitchFamily="49" charset="0"/>
              </a:rPr>
              <a:t> t have time to get lunch dishonest deluded dithering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donald</a:t>
            </a:r>
            <a:r>
              <a:rPr lang="en-US" sz="1000" dirty="0">
                <a:solidFill>
                  <a:schemeClr val="tx1">
                    <a:lumMod val="65000"/>
                    <a:lumOff val="35000"/>
                  </a:schemeClr>
                </a:solidFill>
                <a:latin typeface="Consolas" panose="020B0609020204030204" pitchFamily="49" charset="0"/>
                <a:cs typeface="Consolas" panose="020B0609020204030204" pitchFamily="49" charset="0"/>
              </a:rPr>
              <a:t> your kooky personal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sp</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ED284656-6955-3941-AD76-F58E3C7D197C}"/>
              </a:ext>
            </a:extLst>
          </p:cNvPr>
          <p:cNvSpPr txBox="1"/>
          <p:nvPr/>
        </p:nvSpPr>
        <p:spPr>
          <a:xfrm>
            <a:off x="3968419" y="2602536"/>
            <a:ext cx="6918592" cy="1785104"/>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creating the text corpus for each leader</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corpus_list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 &lt;- list()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corpus_list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Corpus(</a:t>
            </a:r>
            <a:r>
              <a:rPr lang="en-US" sz="1000" dirty="0" err="1">
                <a:solidFill>
                  <a:schemeClr val="tx1">
                    <a:lumMod val="65000"/>
                    <a:lumOff val="35000"/>
                  </a:schemeClr>
                </a:solidFill>
                <a:latin typeface="Consolas" panose="020B0609020204030204" pitchFamily="49" charset="0"/>
                <a:cs typeface="Consolas" panose="020B0609020204030204" pitchFamily="49" charset="0"/>
              </a:rPr>
              <a:t>VectorSource</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clean_tweets_list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endParaRPr lang="en-US" sz="1000" dirty="0">
              <a:latin typeface="Consolas" panose="020B0609020204030204" pitchFamily="49" charset="0"/>
              <a:cs typeface="Consolas" panose="020B0609020204030204" pitchFamily="49" charset="0"/>
            </a:endParaRPr>
          </a:p>
          <a:p>
            <a:r>
              <a:rPr lang="en-US" sz="1000" dirty="0">
                <a:solidFill>
                  <a:schemeClr val="accent5">
                    <a:lumMod val="50000"/>
                  </a:schemeClr>
                </a:solidFill>
                <a:latin typeface="Consolas" panose="020B0609020204030204" pitchFamily="49" charset="0"/>
                <a:cs typeface="Consolas" panose="020B0609020204030204" pitchFamily="49" charset="0"/>
              </a:rPr>
              <a:t># removing stop words and other insignificant words: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corpus.trans</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tm_map</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corpus_list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removeWords</a:t>
            </a:r>
            <a:r>
              <a:rPr lang="en-US" sz="1000" dirty="0">
                <a:solidFill>
                  <a:schemeClr val="tx1">
                    <a:lumMod val="65000"/>
                    <a:lumOff val="35000"/>
                  </a:schemeClr>
                </a:solidFill>
                <a:latin typeface="Consolas" panose="020B0609020204030204" pitchFamily="49" charset="0"/>
                <a:cs typeface="Consolas" panose="020B0609020204030204" pitchFamily="49" charset="0"/>
              </a:rPr>
              <a:t>, c(</a:t>
            </a:r>
            <a:r>
              <a:rPr lang="en-US" sz="1000" dirty="0" err="1">
                <a:solidFill>
                  <a:schemeClr val="tx1">
                    <a:lumMod val="65000"/>
                    <a:lumOff val="35000"/>
                  </a:schemeClr>
                </a:solidFill>
                <a:latin typeface="Consolas" panose="020B0609020204030204" pitchFamily="49" charset="0"/>
                <a:cs typeface="Consolas" panose="020B0609020204030204" pitchFamily="49" charset="0"/>
              </a:rPr>
              <a:t>stopwords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english</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new_stopwords</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remove_words_list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corpus_list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corpus.trans</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p>
          <a:p>
            <a:endParaRPr lang="en-US" sz="1000" dirty="0">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7214ADD8-3ACA-F440-8EDD-90409A89D7BD}"/>
              </a:ext>
            </a:extLst>
          </p:cNvPr>
          <p:cNvSpPr txBox="1"/>
          <p:nvPr/>
        </p:nvSpPr>
        <p:spPr>
          <a:xfrm>
            <a:off x="3968419" y="5185004"/>
            <a:ext cx="7492794" cy="1169551"/>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finding frequent terms for each leader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{print(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(paste('Frequent Terms in tweets with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print(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findFreqTerms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tdm_list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lowfreq</a:t>
            </a:r>
            <a:r>
              <a:rPr lang="en-US" sz="1000" dirty="0">
                <a:solidFill>
                  <a:schemeClr val="tx1">
                    <a:lumMod val="65000"/>
                    <a:lumOff val="35000"/>
                  </a:schemeClr>
                </a:solidFill>
                <a:latin typeface="Consolas" panose="020B0609020204030204" pitchFamily="49" charset="0"/>
                <a:cs typeface="Consolas" panose="020B0609020204030204" pitchFamily="49" charset="0"/>
              </a:rPr>
              <a:t>=15)); print(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(rep('_', 40)))}</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000" dirty="0">
                <a:solidFill>
                  <a:schemeClr val="accent5">
                    <a:lumMod val="50000"/>
                  </a:schemeClr>
                </a:solidFill>
                <a:latin typeface="Consolas" panose="020B0609020204030204" pitchFamily="49" charset="0"/>
                <a:cs typeface="Consolas" panose="020B0609020204030204" pitchFamily="49" charset="0"/>
              </a:rPr>
              <a:t># finding Associations to the term ‘economy’ for each leader</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{print(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(paste('Associations with "economy" in tweets with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print(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findAssocs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tdm_list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'economy', 0.4)); print(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(rep('_', 40))) }</a:t>
            </a:r>
          </a:p>
        </p:txBody>
      </p:sp>
      <p:pic>
        <p:nvPicPr>
          <p:cNvPr id="8" name="Picture 7">
            <a:extLst>
              <a:ext uri="{FF2B5EF4-FFF2-40B4-BE49-F238E27FC236}">
                <a16:creationId xmlns:a16="http://schemas.microsoft.com/office/drawing/2014/main" id="{42FCB60D-ACB2-A649-97B1-064740CEB6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
        <p:nvSpPr>
          <p:cNvPr id="9" name="TextBox 8">
            <a:extLst>
              <a:ext uri="{FF2B5EF4-FFF2-40B4-BE49-F238E27FC236}">
                <a16:creationId xmlns:a16="http://schemas.microsoft.com/office/drawing/2014/main" id="{21880B7E-24DD-414A-90F5-E15BE6C05009}"/>
              </a:ext>
            </a:extLst>
          </p:cNvPr>
          <p:cNvSpPr txBox="1"/>
          <p:nvPr/>
        </p:nvSpPr>
        <p:spPr>
          <a:xfrm>
            <a:off x="522277" y="6473344"/>
            <a:ext cx="10938936" cy="261610"/>
          </a:xfrm>
          <a:prstGeom prst="rect">
            <a:avLst/>
          </a:prstGeom>
          <a:noFill/>
        </p:spPr>
        <p:txBody>
          <a:bodyPr wrap="square" rtlCol="0">
            <a:spAutoFit/>
          </a:bodyPr>
          <a:lstStyle/>
          <a:p>
            <a:r>
              <a:rPr lang="en-US" sz="1100" dirty="0">
                <a:solidFill>
                  <a:schemeClr val="tx1">
                    <a:lumMod val="65000"/>
                    <a:lumOff val="35000"/>
                  </a:schemeClr>
                </a:solidFill>
              </a:rPr>
              <a:t>** Please note, this PowerPoint has only some of the R code and analysis from my project. Please refer to my R script: </a:t>
            </a:r>
            <a:r>
              <a:rPr lang="en-US" sz="1100" dirty="0" err="1">
                <a:solidFill>
                  <a:schemeClr val="tx1">
                    <a:lumMod val="65000"/>
                    <a:lumOff val="35000"/>
                  </a:schemeClr>
                </a:solidFill>
              </a:rPr>
              <a:t>twitter_sent_analysis.R</a:t>
            </a:r>
            <a:r>
              <a:rPr lang="en-US" sz="1100" dirty="0">
                <a:solidFill>
                  <a:schemeClr val="tx1">
                    <a:lumMod val="65000"/>
                    <a:lumOff val="35000"/>
                  </a:schemeClr>
                </a:solidFill>
              </a:rPr>
              <a:t> for my complete analysis. Thank you!</a:t>
            </a:r>
          </a:p>
        </p:txBody>
      </p:sp>
    </p:spTree>
    <p:extLst>
      <p:ext uri="{BB962C8B-B14F-4D97-AF65-F5344CB8AC3E}">
        <p14:creationId xmlns:p14="http://schemas.microsoft.com/office/powerpoint/2010/main" val="306769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9EEA-8F72-B448-981F-5A63C1D52686}"/>
              </a:ext>
            </a:extLst>
          </p:cNvPr>
          <p:cNvSpPr>
            <a:spLocks noGrp="1"/>
          </p:cNvSpPr>
          <p:nvPr>
            <p:ph type="title"/>
          </p:nvPr>
        </p:nvSpPr>
        <p:spPr/>
        <p:txBody>
          <a:bodyPr/>
          <a:lstStyle/>
          <a:p>
            <a:pPr algn="ctr"/>
            <a:r>
              <a:rPr lang="en-US" dirty="0"/>
              <a:t>Top </a:t>
            </a:r>
            <a:r>
              <a:rPr lang="en-US" i="1" dirty="0"/>
              <a:t>n</a:t>
            </a:r>
            <a:r>
              <a:rPr lang="en-US" dirty="0"/>
              <a:t> Most Frequent Words</a:t>
            </a:r>
          </a:p>
        </p:txBody>
      </p:sp>
      <p:sp>
        <p:nvSpPr>
          <p:cNvPr id="3" name="Content Placeholder 2">
            <a:extLst>
              <a:ext uri="{FF2B5EF4-FFF2-40B4-BE49-F238E27FC236}">
                <a16:creationId xmlns:a16="http://schemas.microsoft.com/office/drawing/2014/main" id="{8FD57F12-FFA5-9948-BC38-EE82FFEDA27D}"/>
              </a:ext>
            </a:extLst>
          </p:cNvPr>
          <p:cNvSpPr>
            <a:spLocks noGrp="1"/>
          </p:cNvSpPr>
          <p:nvPr>
            <p:ph idx="1"/>
          </p:nvPr>
        </p:nvSpPr>
        <p:spPr>
          <a:xfrm>
            <a:off x="3412522" y="-499624"/>
            <a:ext cx="7315200" cy="6128374"/>
          </a:xfrm>
        </p:spPr>
        <p:txBody>
          <a:bodyPr/>
          <a:lstStyle/>
          <a:p>
            <a:pPr marL="0" indent="0">
              <a:buNone/>
            </a:pPr>
            <a:endParaRPr lang="en-US" sz="1500" dirty="0"/>
          </a:p>
          <a:p>
            <a:r>
              <a:rPr lang="en-US" sz="1500" dirty="0"/>
              <a:t>Sample output shown for Frequent Terms with Donald Trump (as example):</a:t>
            </a:r>
          </a:p>
          <a:p>
            <a:pPr marL="0" indent="0">
              <a:buNone/>
            </a:pPr>
            <a:endParaRPr lang="en-US" dirty="0"/>
          </a:p>
          <a:p>
            <a:pPr marL="0" indent="0">
              <a:buNone/>
            </a:pPr>
            <a:endParaRPr lang="en-US" dirty="0"/>
          </a:p>
          <a:p>
            <a:r>
              <a:rPr lang="en-US" sz="1400" dirty="0"/>
              <a:t>Sample output shown for Associations with ‘economy’  for Angela Merkel tweets (as example):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Computed </a:t>
            </a:r>
            <a:r>
              <a:rPr lang="en-US" sz="1600" dirty="0" err="1"/>
              <a:t>Top_n</a:t>
            </a:r>
            <a:r>
              <a:rPr lang="en-US" sz="1600" dirty="0"/>
              <a:t>() most frequent terms for each leader </a:t>
            </a:r>
          </a:p>
          <a:p>
            <a:pPr marL="0" indent="0">
              <a:buNone/>
            </a:pPr>
            <a:endParaRPr lang="en-US" sz="1500" dirty="0"/>
          </a:p>
          <a:p>
            <a:pPr marL="0" indent="0">
              <a:buNone/>
            </a:pPr>
            <a:endParaRPr lang="en-US" sz="1500" dirty="0"/>
          </a:p>
        </p:txBody>
      </p:sp>
      <p:sp>
        <p:nvSpPr>
          <p:cNvPr id="4" name="TextBox 3">
            <a:extLst>
              <a:ext uri="{FF2B5EF4-FFF2-40B4-BE49-F238E27FC236}">
                <a16:creationId xmlns:a16="http://schemas.microsoft.com/office/drawing/2014/main" id="{BBCD1033-D0BD-0A40-A9BD-E37504BE4E72}"/>
              </a:ext>
            </a:extLst>
          </p:cNvPr>
          <p:cNvSpPr txBox="1"/>
          <p:nvPr/>
        </p:nvSpPr>
        <p:spPr>
          <a:xfrm>
            <a:off x="3957067" y="4151422"/>
            <a:ext cx="6918592" cy="2246769"/>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Sorting the words by descending order of frequency</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sort(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decreasing=TRUE)}</a:t>
            </a:r>
          </a:p>
          <a:p>
            <a:endParaRPr lang="en-US" sz="1000" dirty="0">
              <a:latin typeface="Consolas" panose="020B0609020204030204" pitchFamily="49" charset="0"/>
              <a:cs typeface="Consolas" panose="020B0609020204030204" pitchFamily="49" charset="0"/>
            </a:endParaRPr>
          </a:p>
          <a:p>
            <a:r>
              <a:rPr lang="en-US" sz="1000" dirty="0">
                <a:solidFill>
                  <a:schemeClr val="accent5">
                    <a:lumMod val="50000"/>
                  </a:schemeClr>
                </a:solidFill>
                <a:latin typeface="Consolas" panose="020B0609020204030204" pitchFamily="49" charset="0"/>
                <a:cs typeface="Consolas" panose="020B0609020204030204" pitchFamily="49" charset="0"/>
              </a:rPr>
              <a:t># Function to return the top n most frequent words:</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top_n</a:t>
            </a:r>
            <a:r>
              <a:rPr lang="en-US" sz="1000" dirty="0">
                <a:solidFill>
                  <a:schemeClr val="tx1">
                    <a:lumMod val="65000"/>
                    <a:lumOff val="35000"/>
                  </a:schemeClr>
                </a:solidFill>
                <a:latin typeface="Consolas" panose="020B0609020204030204" pitchFamily="49" charset="0"/>
                <a:cs typeface="Consolas" panose="020B0609020204030204" pitchFamily="49" charset="0"/>
              </a:rPr>
              <a:t> &lt;- function(</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n)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a:t>
            </a:r>
            <a:r>
              <a:rPr lang="en-US" sz="1000" dirty="0">
                <a:solidFill>
                  <a:schemeClr val="tx1">
                    <a:lumMod val="65000"/>
                    <a:lumOff val="35000"/>
                  </a:schemeClr>
                </a:solidFill>
                <a:latin typeface="Consolas" panose="020B0609020204030204" pitchFamily="49" charset="0"/>
                <a:cs typeface="Consolas" panose="020B0609020204030204" pitchFamily="49" charset="0"/>
              </a:rPr>
              <a:t>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unlist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x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data.frame</a:t>
            </a:r>
            <a:r>
              <a:rPr lang="en-US" sz="1000" dirty="0">
                <a:solidFill>
                  <a:schemeClr val="tx1">
                    <a:lumMod val="65000"/>
                    <a:lumOff val="35000"/>
                  </a:schemeClr>
                </a:solidFill>
                <a:latin typeface="Consolas" panose="020B0609020204030204" pitchFamily="49" charset="0"/>
                <a:cs typeface="Consolas" panose="020B0609020204030204" pitchFamily="49" charset="0"/>
              </a:rPr>
              <a:t>(names(</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a:t>
            </a:r>
            <a:r>
              <a:rPr lang="en-US" sz="1000" dirty="0">
                <a:solidFill>
                  <a:schemeClr val="tx1">
                    <a:lumMod val="65000"/>
                    <a:lumOff val="35000"/>
                  </a:schemeClr>
                </a:solidFill>
                <a:latin typeface="Consolas" panose="020B0609020204030204" pitchFamily="49" charset="0"/>
                <a:cs typeface="Consolas" panose="020B0609020204030204" pitchFamily="49" charset="0"/>
              </a:rPr>
              <a:t>[1:n]),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a:t>
            </a:r>
            <a:r>
              <a:rPr lang="en-US" sz="1000" dirty="0">
                <a:solidFill>
                  <a:schemeClr val="tx1">
                    <a:lumMod val="65000"/>
                    <a:lumOff val="35000"/>
                  </a:schemeClr>
                </a:solidFill>
                <a:latin typeface="Consolas" panose="020B0609020204030204" pitchFamily="49" charset="0"/>
                <a:cs typeface="Consolas" panose="020B0609020204030204" pitchFamily="49" charset="0"/>
              </a:rPr>
              <a:t>[1:n])</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rownames</a:t>
            </a:r>
            <a:r>
              <a:rPr lang="en-US" sz="1000" dirty="0">
                <a:solidFill>
                  <a:schemeClr val="tx1">
                    <a:lumMod val="65000"/>
                    <a:lumOff val="35000"/>
                  </a:schemeClr>
                </a:solidFill>
                <a:latin typeface="Consolas" panose="020B0609020204030204" pitchFamily="49" charset="0"/>
                <a:cs typeface="Consolas" panose="020B0609020204030204" pitchFamily="49" charset="0"/>
              </a:rPr>
              <a:t>(x) &lt;- NULL</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colnames</a:t>
            </a:r>
            <a:r>
              <a:rPr lang="en-US" sz="1000" dirty="0">
                <a:solidFill>
                  <a:schemeClr val="tx1">
                    <a:lumMod val="65000"/>
                    <a:lumOff val="35000"/>
                  </a:schemeClr>
                </a:solidFill>
                <a:latin typeface="Consolas" panose="020B0609020204030204" pitchFamily="49" charset="0"/>
                <a:cs typeface="Consolas" panose="020B0609020204030204" pitchFamily="49" charset="0"/>
              </a:rPr>
              <a:t>(x) &lt;- c('Term', 'Frequency')</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(paste('Top', n, 'terms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occuring</a:t>
            </a:r>
            <a:r>
              <a:rPr lang="en-US" sz="1000" dirty="0">
                <a:solidFill>
                  <a:schemeClr val="tx1">
                    <a:lumMod val="65000"/>
                    <a:lumOff val="35000"/>
                  </a:schemeClr>
                </a:solidFill>
                <a:latin typeface="Consolas" panose="020B0609020204030204" pitchFamily="49" charset="0"/>
                <a:cs typeface="Consolas" panose="020B0609020204030204" pitchFamily="49" charset="0"/>
              </a:rPr>
              <a:t> in tweets with',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print(a); print (x)}</a:t>
            </a:r>
          </a:p>
          <a:p>
            <a:endParaRPr lang="en-US" sz="1000" dirty="0">
              <a:solidFill>
                <a:schemeClr val="accent5">
                  <a:lumMod val="50000"/>
                </a:schemeClr>
              </a:solidFill>
              <a:latin typeface="Consolas" panose="020B0609020204030204" pitchFamily="49" charset="0"/>
              <a:cs typeface="Consolas" panose="020B0609020204030204" pitchFamily="49" charset="0"/>
            </a:endParaRPr>
          </a:p>
          <a:p>
            <a:r>
              <a:rPr lang="en-US" sz="1000" dirty="0">
                <a:solidFill>
                  <a:schemeClr val="accent5">
                    <a:lumMod val="50000"/>
                  </a:schemeClr>
                </a:solidFill>
                <a:latin typeface="Consolas" panose="020B0609020204030204" pitchFamily="49" charset="0"/>
                <a:cs typeface="Consolas" panose="020B0609020204030204" pitchFamily="49" charset="0"/>
              </a:rPr>
              <a:t># top 10 words: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top_n</a:t>
            </a:r>
            <a:r>
              <a:rPr lang="en-US" sz="1000" dirty="0">
                <a:solidFill>
                  <a:schemeClr val="tx1">
                    <a:lumMod val="65000"/>
                    <a:lumOff val="35000"/>
                  </a:schemeClr>
                </a:solidFill>
                <a:latin typeface="Consolas" panose="020B0609020204030204" pitchFamily="49" charset="0"/>
                <a:cs typeface="Consolas" panose="020B0609020204030204" pitchFamily="49" charset="0"/>
              </a:rPr>
              <a:t>(i,10); print(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(rep('_', 25)))}</a:t>
            </a:r>
          </a:p>
        </p:txBody>
      </p:sp>
      <p:pic>
        <p:nvPicPr>
          <p:cNvPr id="6" name="Picture 5">
            <a:extLst>
              <a:ext uri="{FF2B5EF4-FFF2-40B4-BE49-F238E27FC236}">
                <a16:creationId xmlns:a16="http://schemas.microsoft.com/office/drawing/2014/main" id="{5B28EAEA-FEF5-1849-9028-54CA503007E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
        <p:nvSpPr>
          <p:cNvPr id="7" name="Rectangle 6">
            <a:extLst>
              <a:ext uri="{FF2B5EF4-FFF2-40B4-BE49-F238E27FC236}">
                <a16:creationId xmlns:a16="http://schemas.microsoft.com/office/drawing/2014/main" id="{1F55E339-DC7A-064B-91A4-CF1B3A240959}"/>
              </a:ext>
            </a:extLst>
          </p:cNvPr>
          <p:cNvSpPr/>
          <p:nvPr/>
        </p:nvSpPr>
        <p:spPr>
          <a:xfrm>
            <a:off x="3792151" y="1123837"/>
            <a:ext cx="6096000" cy="769441"/>
          </a:xfrm>
          <a:prstGeom prst="rect">
            <a:avLst/>
          </a:prstGeom>
        </p:spPr>
        <p:txBody>
          <a:bodyPr>
            <a:spAutoFit/>
          </a:bodyPr>
          <a:lstStyle/>
          <a:p>
            <a:r>
              <a:rPr lang="en-US" sz="1100" dirty="0">
                <a:solidFill>
                  <a:schemeClr val="accent6"/>
                </a:solidFill>
                <a:latin typeface="Consolas" panose="020B0609020204030204" pitchFamily="49" charset="0"/>
                <a:cs typeface="Consolas" panose="020B0609020204030204" pitchFamily="49" charset="0"/>
              </a:rPr>
              <a:t>Output:</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Frequent Terms in tweets with " Donald Trump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[1] "china"          "know"           "house"          "white"         </a:t>
            </a:r>
          </a:p>
          <a:p>
            <a:r>
              <a:rPr lang="en-US" sz="1100" dirty="0">
                <a:solidFill>
                  <a:schemeClr val="tx1">
                    <a:lumMod val="65000"/>
                    <a:lumOff val="35000"/>
                  </a:schemeClr>
                </a:solidFill>
                <a:latin typeface="Consolas" panose="020B0609020204030204" pitchFamily="49" charset="0"/>
                <a:cs typeface="Consolas" panose="020B0609020204030204" pitchFamily="49" charset="0"/>
              </a:rPr>
              <a:t>[5] "coronavirus"    "disinfectant"   "responsibility" "</a:t>
            </a:r>
            <a:r>
              <a:rPr lang="en-US" sz="1100" dirty="0" err="1">
                <a:solidFill>
                  <a:schemeClr val="tx1">
                    <a:lumMod val="65000"/>
                    <a:lumOff val="35000"/>
                  </a:schemeClr>
                </a:solidFill>
                <a:latin typeface="Consolas" panose="020B0609020204030204" pitchFamily="49" charset="0"/>
                <a:cs typeface="Consolas" panose="020B0609020204030204" pitchFamily="49" charset="0"/>
              </a:rPr>
              <a:t>kim</a:t>
            </a:r>
            <a:r>
              <a:rPr lang="en-US" sz="1100" dirty="0">
                <a:solidFill>
                  <a:schemeClr val="tx1">
                    <a:lumMod val="65000"/>
                    <a:lumOff val="35000"/>
                  </a:schemeClr>
                </a:solidFill>
                <a:latin typeface="Consolas" panose="020B0609020204030204" pitchFamily="49" charset="0"/>
                <a:cs typeface="Consolas" panose="020B0609020204030204" pitchFamily="49" charset="0"/>
              </a:rPr>
              <a:t>" </a:t>
            </a:r>
          </a:p>
        </p:txBody>
      </p:sp>
      <p:sp>
        <p:nvSpPr>
          <p:cNvPr id="8" name="Rectangle 7">
            <a:extLst>
              <a:ext uri="{FF2B5EF4-FFF2-40B4-BE49-F238E27FC236}">
                <a16:creationId xmlns:a16="http://schemas.microsoft.com/office/drawing/2014/main" id="{3731F469-C91C-7A4D-8F1A-54934F185D44}"/>
              </a:ext>
            </a:extLst>
          </p:cNvPr>
          <p:cNvSpPr/>
          <p:nvPr/>
        </p:nvSpPr>
        <p:spPr>
          <a:xfrm>
            <a:off x="3792150" y="2283686"/>
            <a:ext cx="8399850" cy="1477328"/>
          </a:xfrm>
          <a:prstGeom prst="rect">
            <a:avLst/>
          </a:prstGeom>
        </p:spPr>
        <p:txBody>
          <a:bodyPr wrap="square">
            <a:spAutoFit/>
          </a:bodyPr>
          <a:lstStyle/>
          <a:p>
            <a:r>
              <a:rPr lang="en-US" sz="1000" dirty="0">
                <a:solidFill>
                  <a:schemeClr val="accent6"/>
                </a:solidFill>
                <a:latin typeface="Consolas" panose="020B0609020204030204" pitchFamily="49" charset="0"/>
                <a:cs typeface="Consolas" panose="020B0609020204030204" pitchFamily="49" charset="0"/>
              </a:rPr>
              <a:t>Output: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[1] Associations with "economy" in tweets with " Angela Merkel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$economy</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faster     realize   crippling         guy     helping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irish</a:t>
            </a:r>
            <a:r>
              <a:rPr lang="en-US" sz="1000" dirty="0">
                <a:solidFill>
                  <a:schemeClr val="tx1">
                    <a:lumMod val="65000"/>
                    <a:lumOff val="35000"/>
                  </a:schemeClr>
                </a:solidFill>
                <a:latin typeface="Consolas" panose="020B0609020204030204" pitchFamily="49" charset="0"/>
                <a:cs typeface="Consolas" panose="020B0609020204030204" pitchFamily="49" charset="0"/>
              </a:rPr>
              <a:t>  reward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varadkar</a:t>
            </a:r>
            <a:r>
              <a:rPr lang="en-US" sz="1000" dirty="0">
                <a:solidFill>
                  <a:schemeClr val="tx1">
                    <a:lumMod val="65000"/>
                    <a:lumOff val="35000"/>
                  </a:schemeClr>
                </a:solidFill>
                <a:latin typeface="Consolas" panose="020B0609020204030204" pitchFamily="49" charset="0"/>
                <a:cs typeface="Consolas" panose="020B0609020204030204" pitchFamily="49" charset="0"/>
              </a:rPr>
              <a:t>     empathy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0.41        0.41        0.41        0.41        0.41        0.41   0.41        0.41        0.41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happens intelligent      saving      thereby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icu</a:t>
            </a:r>
            <a:r>
              <a:rPr lang="en-US" sz="1000" dirty="0">
                <a:solidFill>
                  <a:schemeClr val="tx1">
                    <a:lumMod val="65000"/>
                    <a:lumOff val="35000"/>
                  </a:schemeClr>
                </a:solidFill>
                <a:latin typeface="Consolas" panose="020B0609020204030204" pitchFamily="49" charset="0"/>
                <a:cs typeface="Consolas" panose="020B0609020204030204" pitchFamily="49" charset="0"/>
              </a:rPr>
              <a:t>         pat     protect     rightly    strangle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0.41        0.41        0.41        0.41        0.41        0.41   	0.41        0.41        0.41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fourth     largest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0.41        0.41 </a:t>
            </a:r>
          </a:p>
        </p:txBody>
      </p:sp>
      <p:sp>
        <p:nvSpPr>
          <p:cNvPr id="9" name="TextBox 8">
            <a:extLst>
              <a:ext uri="{FF2B5EF4-FFF2-40B4-BE49-F238E27FC236}">
                <a16:creationId xmlns:a16="http://schemas.microsoft.com/office/drawing/2014/main" id="{20C13F8D-A06F-1F48-91E0-993BA05B81F5}"/>
              </a:ext>
            </a:extLst>
          </p:cNvPr>
          <p:cNvSpPr txBox="1"/>
          <p:nvPr/>
        </p:nvSpPr>
        <p:spPr>
          <a:xfrm>
            <a:off x="483411" y="6431813"/>
            <a:ext cx="10938936" cy="261610"/>
          </a:xfrm>
          <a:prstGeom prst="rect">
            <a:avLst/>
          </a:prstGeom>
          <a:noFill/>
        </p:spPr>
        <p:txBody>
          <a:bodyPr wrap="square" rtlCol="0">
            <a:spAutoFit/>
          </a:bodyPr>
          <a:lstStyle/>
          <a:p>
            <a:r>
              <a:rPr lang="en-US" sz="1100" dirty="0">
                <a:solidFill>
                  <a:schemeClr val="tx1">
                    <a:lumMod val="65000"/>
                    <a:lumOff val="35000"/>
                  </a:schemeClr>
                </a:solidFill>
              </a:rPr>
              <a:t>** Please note, this PowerPoint has only some of the R code and analysis from my project. Please refer to my R script: </a:t>
            </a:r>
            <a:r>
              <a:rPr lang="en-US" sz="1100" dirty="0" err="1">
                <a:solidFill>
                  <a:schemeClr val="tx1">
                    <a:lumMod val="65000"/>
                    <a:lumOff val="35000"/>
                  </a:schemeClr>
                </a:solidFill>
              </a:rPr>
              <a:t>twitter_sent_analysis.R</a:t>
            </a:r>
            <a:r>
              <a:rPr lang="en-US" sz="1100" dirty="0">
                <a:solidFill>
                  <a:schemeClr val="tx1">
                    <a:lumMod val="65000"/>
                    <a:lumOff val="35000"/>
                  </a:schemeClr>
                </a:solidFill>
              </a:rPr>
              <a:t> for my complete analysis. Thank you!</a:t>
            </a:r>
          </a:p>
        </p:txBody>
      </p:sp>
    </p:spTree>
    <p:extLst>
      <p:ext uri="{BB962C8B-B14F-4D97-AF65-F5344CB8AC3E}">
        <p14:creationId xmlns:p14="http://schemas.microsoft.com/office/powerpoint/2010/main" val="3895360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3AF08-F1F5-654A-8661-E009DBF18E05}"/>
              </a:ext>
            </a:extLst>
          </p:cNvPr>
          <p:cNvSpPr>
            <a:spLocks noGrp="1"/>
          </p:cNvSpPr>
          <p:nvPr>
            <p:ph type="title"/>
          </p:nvPr>
        </p:nvSpPr>
        <p:spPr/>
        <p:txBody>
          <a:bodyPr/>
          <a:lstStyle/>
          <a:p>
            <a:pPr algn="ctr"/>
            <a:r>
              <a:rPr lang="en-US" dirty="0"/>
              <a:t>Data Visualization</a:t>
            </a:r>
          </a:p>
        </p:txBody>
      </p:sp>
      <p:pic>
        <p:nvPicPr>
          <p:cNvPr id="6" name="Content Placeholder 5">
            <a:extLst>
              <a:ext uri="{FF2B5EF4-FFF2-40B4-BE49-F238E27FC236}">
                <a16:creationId xmlns:a16="http://schemas.microsoft.com/office/drawing/2014/main" id="{21C9E94A-6E46-0944-8CFE-8772A198A9F7}"/>
              </a:ext>
            </a:extLst>
          </p:cNvPr>
          <p:cNvPicPr>
            <a:picLocks noGrp="1" noChangeAspect="1"/>
          </p:cNvPicPr>
          <p:nvPr>
            <p:ph idx="1"/>
          </p:nvPr>
        </p:nvPicPr>
        <p:blipFill>
          <a:blip r:embed="rId2"/>
          <a:stretch>
            <a:fillRect/>
          </a:stretch>
        </p:blipFill>
        <p:spPr>
          <a:xfrm>
            <a:off x="3869267" y="2599981"/>
            <a:ext cx="7246751" cy="4258019"/>
          </a:xfrm>
        </p:spPr>
      </p:pic>
      <p:sp>
        <p:nvSpPr>
          <p:cNvPr id="4" name="TextBox 3">
            <a:extLst>
              <a:ext uri="{FF2B5EF4-FFF2-40B4-BE49-F238E27FC236}">
                <a16:creationId xmlns:a16="http://schemas.microsoft.com/office/drawing/2014/main" id="{1FDF7C84-FE57-6342-BD70-F38D98A3B1B7}"/>
              </a:ext>
            </a:extLst>
          </p:cNvPr>
          <p:cNvSpPr txBox="1"/>
          <p:nvPr/>
        </p:nvSpPr>
        <p:spPr>
          <a:xfrm>
            <a:off x="4033346" y="704210"/>
            <a:ext cx="6918592" cy="1785104"/>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plotting the most frequent words by leader: </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plot_list</a:t>
            </a:r>
            <a:r>
              <a:rPr lang="en-US" sz="1000" dirty="0">
                <a:solidFill>
                  <a:schemeClr val="tx1">
                    <a:lumMod val="65000"/>
                    <a:lumOff val="35000"/>
                  </a:schemeClr>
                </a:solidFill>
                <a:latin typeface="Consolas" panose="020B0609020204030204" pitchFamily="49" charset="0"/>
                <a:cs typeface="Consolas" panose="020B0609020204030204" pitchFamily="49" charset="0"/>
              </a:rPr>
              <a:t> &lt;- list()</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colors &lt;- c('blue', 'orange', 'red', '#046307', 'pink', 'purple')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for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in 1:6)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plot_list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ggplot</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top_n</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15),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aes</a:t>
            </a:r>
            <a:r>
              <a:rPr lang="en-US" sz="1000" dirty="0">
                <a:solidFill>
                  <a:schemeClr val="tx1">
                    <a:lumMod val="65000"/>
                    <a:lumOff val="35000"/>
                  </a:schemeClr>
                </a:solidFill>
                <a:latin typeface="Consolas" panose="020B0609020204030204" pitchFamily="49" charset="0"/>
                <a:cs typeface="Consolas" panose="020B0609020204030204" pitchFamily="49" charset="0"/>
              </a:rPr>
              <a:t>(x = reorder(Term, Frequency), y = Frequency))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geom_bar</a:t>
            </a:r>
            <a:r>
              <a:rPr lang="en-US" sz="1000" dirty="0">
                <a:solidFill>
                  <a:schemeClr val="tx1">
                    <a:lumMod val="65000"/>
                    <a:lumOff val="35000"/>
                  </a:schemeClr>
                </a:solidFill>
                <a:latin typeface="Consolas" panose="020B0609020204030204" pitchFamily="49" charset="0"/>
                <a:cs typeface="Consolas" panose="020B0609020204030204" pitchFamily="49" charset="0"/>
              </a:rPr>
              <a:t>(stat = 'identity', width = 0.8, fill = colors[</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coord_flip</a:t>
            </a:r>
            <a:r>
              <a:rPr lang="en-US" sz="1000" dirty="0">
                <a:solidFill>
                  <a:schemeClr val="tx1">
                    <a:lumMod val="65000"/>
                    <a:lumOff val="35000"/>
                  </a:schemeClr>
                </a:solidFill>
                <a:latin typeface="Consolas" panose="020B0609020204030204" pitchFamily="49" charset="0"/>
                <a:cs typeface="Consolas" panose="020B0609020204030204" pitchFamily="49" charset="0"/>
              </a:rPr>
              <a:t>()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ggtitle</a:t>
            </a:r>
            <a:r>
              <a:rPr lang="en-US" sz="1000" dirty="0">
                <a:solidFill>
                  <a:schemeClr val="tx1">
                    <a:lumMod val="65000"/>
                    <a:lumOff val="35000"/>
                  </a:schemeClr>
                </a:solidFill>
                <a:latin typeface="Consolas" panose="020B0609020204030204" pitchFamily="49" charset="0"/>
                <a:cs typeface="Consolas" panose="020B0609020204030204" pitchFamily="49" charset="0"/>
              </a:rPr>
              <a:t>(paste(</a:t>
            </a:r>
            <a:r>
              <a:rPr lang="en-US" sz="1000" dirty="0" err="1">
                <a:solidFill>
                  <a:schemeClr val="tx1">
                    <a:lumMod val="65000"/>
                    <a:lumOff val="35000"/>
                  </a:schemeClr>
                </a:solidFill>
                <a:latin typeface="Consolas" panose="020B0609020204030204" pitchFamily="49" charset="0"/>
                <a:cs typeface="Consolas" panose="020B0609020204030204" pitchFamily="49" charset="0"/>
              </a:rPr>
              <a:t>keyterms</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i</a:t>
            </a:r>
            <a:r>
              <a:rPr lang="en-US" sz="1000" dirty="0">
                <a:solidFill>
                  <a:schemeClr val="tx1">
                    <a:lumMod val="65000"/>
                    <a:lumOff val="35000"/>
                  </a:schemeClr>
                </a:solidFill>
                <a:latin typeface="Consolas" panose="020B0609020204030204" pitchFamily="49" charset="0"/>
                <a:cs typeface="Consolas" panose="020B0609020204030204" pitchFamily="49" charset="0"/>
              </a:rPr>
              <a:t>], ':')) + </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xlab</a:t>
            </a:r>
            <a:r>
              <a:rPr lang="en-US" sz="1000" dirty="0">
                <a:solidFill>
                  <a:schemeClr val="tx1">
                    <a:lumMod val="65000"/>
                    <a:lumOff val="35000"/>
                  </a:schemeClr>
                </a:solidFill>
                <a:latin typeface="Consolas" panose="020B0609020204030204" pitchFamily="49" charset="0"/>
                <a:cs typeface="Consolas" panose="020B0609020204030204" pitchFamily="49" charset="0"/>
              </a:rPr>
              <a:t>('Term') + theme(</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plot.title</a:t>
            </a:r>
            <a:r>
              <a:rPr lang="en-US" sz="1000" dirty="0">
                <a:solidFill>
                  <a:schemeClr val="tx1">
                    <a:lumMod val="65000"/>
                    <a:lumOff val="35000"/>
                  </a:schemeClr>
                </a:solidFill>
                <a:latin typeface="Consolas" panose="020B0609020204030204" pitchFamily="49" charset="0"/>
                <a:cs typeface="Consolas" panose="020B0609020204030204" pitchFamily="49" charset="0"/>
              </a:rPr>
              <a:t>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element_text</a:t>
            </a:r>
            <a:r>
              <a:rPr lang="en-US" sz="1000" dirty="0">
                <a:solidFill>
                  <a:schemeClr val="tx1">
                    <a:lumMod val="65000"/>
                    <a:lumOff val="35000"/>
                  </a:schemeClr>
                </a:solidFill>
                <a:latin typeface="Consolas" panose="020B0609020204030204" pitchFamily="49" charset="0"/>
                <a:cs typeface="Consolas" panose="020B0609020204030204" pitchFamily="49" charset="0"/>
              </a:rPr>
              <a:t>(size=10))}</a:t>
            </a:r>
          </a:p>
          <a:p>
            <a:endParaRPr lang="en-US" sz="1000" dirty="0">
              <a:solidFill>
                <a:schemeClr val="tx1">
                  <a:lumMod val="65000"/>
                  <a:lumOff val="35000"/>
                </a:schemeClr>
              </a:solidFill>
              <a:latin typeface="Consolas" panose="020B0609020204030204" pitchFamily="49" charset="0"/>
              <a:cs typeface="Consolas" panose="020B0609020204030204" pitchFamily="49" charset="0"/>
            </a:endParaRP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grided</a:t>
            </a:r>
            <a:r>
              <a:rPr lang="en-US" sz="1000" dirty="0">
                <a:solidFill>
                  <a:schemeClr val="tx1">
                    <a:lumMod val="65000"/>
                    <a:lumOff val="35000"/>
                  </a:schemeClr>
                </a:solidFill>
                <a:latin typeface="Consolas" panose="020B0609020204030204" pitchFamily="49" charset="0"/>
                <a:cs typeface="Consolas" panose="020B0609020204030204" pitchFamily="49" charset="0"/>
              </a:rPr>
              <a:t>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gridExtra</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grid.arrange</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grobs</a:t>
            </a:r>
            <a:r>
              <a:rPr lang="en-US" sz="1000" dirty="0">
                <a:solidFill>
                  <a:schemeClr val="tx1">
                    <a:lumMod val="65000"/>
                    <a:lumOff val="35000"/>
                  </a:schemeClr>
                </a:solidFill>
                <a:latin typeface="Consolas" panose="020B0609020204030204" pitchFamily="49" charset="0"/>
                <a:cs typeface="Consolas" panose="020B0609020204030204" pitchFamily="49" charset="0"/>
              </a:rPr>
              <a:t>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plot_list</a:t>
            </a:r>
            <a:r>
              <a:rPr lang="en-US" sz="1000" dirty="0">
                <a:solidFill>
                  <a:schemeClr val="tx1">
                    <a:lumMod val="65000"/>
                    <a:lumOff val="35000"/>
                  </a:schemeClr>
                </a:solidFill>
                <a:latin typeface="Consolas" panose="020B0609020204030204" pitchFamily="49" charset="0"/>
                <a:cs typeface="Consolas" panose="020B0609020204030204" pitchFamily="49" charset="0"/>
              </a:rPr>
              <a:t>, top = 'Top 15 Most Frequent terms by Leader' ,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ncol</a:t>
            </a:r>
            <a:r>
              <a:rPr lang="en-US" sz="1000" dirty="0">
                <a:solidFill>
                  <a:schemeClr val="tx1">
                    <a:lumMod val="65000"/>
                    <a:lumOff val="35000"/>
                  </a:schemeClr>
                </a:solidFill>
                <a:latin typeface="Consolas" panose="020B0609020204030204" pitchFamily="49" charset="0"/>
                <a:cs typeface="Consolas" panose="020B0609020204030204" pitchFamily="49" charset="0"/>
              </a:rPr>
              <a:t> = 3,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nrow</a:t>
            </a:r>
            <a:r>
              <a:rPr lang="en-US" sz="1000" dirty="0">
                <a:solidFill>
                  <a:schemeClr val="tx1">
                    <a:lumMod val="65000"/>
                    <a:lumOff val="35000"/>
                  </a:schemeClr>
                </a:solidFill>
                <a:latin typeface="Consolas" panose="020B0609020204030204" pitchFamily="49" charset="0"/>
                <a:cs typeface="Consolas" panose="020B0609020204030204" pitchFamily="49" charset="0"/>
              </a:rPr>
              <a:t> = 2)</a:t>
            </a:r>
          </a:p>
        </p:txBody>
      </p:sp>
      <p:pic>
        <p:nvPicPr>
          <p:cNvPr id="7" name="Picture 6">
            <a:extLst>
              <a:ext uri="{FF2B5EF4-FFF2-40B4-BE49-F238E27FC236}">
                <a16:creationId xmlns:a16="http://schemas.microsoft.com/office/drawing/2014/main" id="{B838261B-F783-F04C-9DC8-D11986BC14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Tree>
    <p:extLst>
      <p:ext uri="{BB962C8B-B14F-4D97-AF65-F5344CB8AC3E}">
        <p14:creationId xmlns:p14="http://schemas.microsoft.com/office/powerpoint/2010/main" val="219238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7124-005E-F34F-897B-6AC87A48ED06}"/>
              </a:ext>
            </a:extLst>
          </p:cNvPr>
          <p:cNvSpPr>
            <a:spLocks noGrp="1"/>
          </p:cNvSpPr>
          <p:nvPr>
            <p:ph type="title"/>
          </p:nvPr>
        </p:nvSpPr>
        <p:spPr/>
        <p:txBody>
          <a:bodyPr/>
          <a:lstStyle/>
          <a:p>
            <a:pPr algn="ctr"/>
            <a:r>
              <a:rPr lang="en-US" dirty="0"/>
              <a:t>Data Visualization: </a:t>
            </a:r>
            <a:r>
              <a:rPr lang="en-US" dirty="0" err="1"/>
              <a:t>WordClouds</a:t>
            </a:r>
            <a:endParaRPr lang="en-US" dirty="0"/>
          </a:p>
        </p:txBody>
      </p:sp>
      <p:pic>
        <p:nvPicPr>
          <p:cNvPr id="5" name="Content Placeholder 4">
            <a:extLst>
              <a:ext uri="{FF2B5EF4-FFF2-40B4-BE49-F238E27FC236}">
                <a16:creationId xmlns:a16="http://schemas.microsoft.com/office/drawing/2014/main" id="{172791BB-0236-0948-A808-E3E53C98E415}"/>
              </a:ext>
            </a:extLst>
          </p:cNvPr>
          <p:cNvPicPr>
            <a:picLocks noGrp="1" noChangeAspect="1"/>
          </p:cNvPicPr>
          <p:nvPr>
            <p:ph idx="1"/>
          </p:nvPr>
        </p:nvPicPr>
        <p:blipFill rotWithShape="1">
          <a:blip r:embed="rId2"/>
          <a:srcRect l="18808" r="19915"/>
          <a:stretch/>
        </p:blipFill>
        <p:spPr>
          <a:xfrm>
            <a:off x="3669790" y="3069868"/>
            <a:ext cx="3369988" cy="3473468"/>
          </a:xfrm>
        </p:spPr>
      </p:pic>
      <p:sp>
        <p:nvSpPr>
          <p:cNvPr id="6" name="TextBox 5">
            <a:extLst>
              <a:ext uri="{FF2B5EF4-FFF2-40B4-BE49-F238E27FC236}">
                <a16:creationId xmlns:a16="http://schemas.microsoft.com/office/drawing/2014/main" id="{5AC42755-D762-C644-9079-002962AEFB74}"/>
              </a:ext>
            </a:extLst>
          </p:cNvPr>
          <p:cNvSpPr txBox="1"/>
          <p:nvPr/>
        </p:nvSpPr>
        <p:spPr>
          <a:xfrm>
            <a:off x="3901144" y="693194"/>
            <a:ext cx="6918592" cy="1323439"/>
          </a:xfrm>
          <a:prstGeom prst="rect">
            <a:avLst/>
          </a:prstGeom>
          <a:noFill/>
          <a:ln w="28575">
            <a:solidFill>
              <a:schemeClr val="accent1"/>
            </a:solidFill>
          </a:ln>
        </p:spPr>
        <p:txBody>
          <a:bodyPr wrap="square" rtlCol="0">
            <a:spAutoFit/>
          </a:bodyPr>
          <a:lstStyle/>
          <a:p>
            <a:r>
              <a:rPr lang="en-US" sz="1000" dirty="0">
                <a:solidFill>
                  <a:schemeClr val="accent5">
                    <a:lumMod val="50000"/>
                  </a:schemeClr>
                </a:solidFill>
                <a:latin typeface="Consolas" panose="020B0609020204030204" pitchFamily="49" charset="0"/>
                <a:cs typeface="Consolas" panose="020B0609020204030204" pitchFamily="49" charset="0"/>
              </a:rPr>
              <a:t># Word Cloud Analysis</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par(</a:t>
            </a:r>
            <a:r>
              <a:rPr lang="en-US" sz="1000" dirty="0" err="1">
                <a:solidFill>
                  <a:schemeClr val="tx1">
                    <a:lumMod val="65000"/>
                    <a:lumOff val="35000"/>
                  </a:schemeClr>
                </a:solidFill>
                <a:latin typeface="Consolas" panose="020B0609020204030204" pitchFamily="49" charset="0"/>
                <a:cs typeface="Consolas" panose="020B0609020204030204" pitchFamily="49" charset="0"/>
              </a:rPr>
              <a:t>mfrow</a:t>
            </a:r>
            <a:r>
              <a:rPr lang="en-US" sz="1000" dirty="0">
                <a:solidFill>
                  <a:schemeClr val="tx1">
                    <a:lumMod val="65000"/>
                    <a:lumOff val="35000"/>
                  </a:schemeClr>
                </a:solidFill>
                <a:latin typeface="Consolas" panose="020B0609020204030204" pitchFamily="49" charset="0"/>
                <a:cs typeface="Consolas" panose="020B0609020204030204" pitchFamily="49" charset="0"/>
              </a:rPr>
              <a:t> = c(1,1))</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palette &lt;-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brewer.pal</a:t>
            </a:r>
            <a:r>
              <a:rPr lang="en-US" sz="1000" dirty="0">
                <a:solidFill>
                  <a:schemeClr val="tx1">
                    <a:lumMod val="65000"/>
                    <a:lumOff val="35000"/>
                  </a:schemeClr>
                </a:solidFill>
                <a:latin typeface="Consolas" panose="020B0609020204030204" pitchFamily="49" charset="0"/>
                <a:cs typeface="Consolas" panose="020B0609020204030204" pitchFamily="49" charset="0"/>
              </a:rPr>
              <a:t>(8,"Dark2")</a:t>
            </a:r>
          </a:p>
          <a:p>
            <a:endParaRPr lang="en-US" sz="1000" dirty="0">
              <a:solidFill>
                <a:schemeClr val="tx1">
                  <a:lumMod val="65000"/>
                  <a:lumOff val="35000"/>
                </a:schemeClr>
              </a:solidFill>
              <a:latin typeface="Consolas" panose="020B0609020204030204" pitchFamily="49" charset="0"/>
              <a:cs typeface="Consolas" panose="020B0609020204030204" pitchFamily="49" charset="0"/>
            </a:endParaRP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set.seed</a:t>
            </a:r>
            <a:r>
              <a:rPr lang="en-US" sz="1000" dirty="0">
                <a:solidFill>
                  <a:schemeClr val="tx1">
                    <a:lumMod val="65000"/>
                    <a:lumOff val="35000"/>
                  </a:schemeClr>
                </a:solidFill>
                <a:latin typeface="Consolas" panose="020B0609020204030204" pitchFamily="49" charset="0"/>
                <a:cs typeface="Consolas" panose="020B0609020204030204" pitchFamily="49" charset="0"/>
              </a:rPr>
              <a:t>(137)</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noquote</a:t>
            </a:r>
            <a:r>
              <a:rPr lang="en-US" sz="1000" dirty="0">
                <a:solidFill>
                  <a:schemeClr val="tx1">
                    <a:lumMod val="65000"/>
                    <a:lumOff val="35000"/>
                  </a:schemeClr>
                </a:solidFill>
                <a:latin typeface="Consolas" panose="020B0609020204030204" pitchFamily="49" charset="0"/>
                <a:cs typeface="Consolas" panose="020B0609020204030204" pitchFamily="49" charset="0"/>
              </a:rPr>
              <a:t>(paste('</a:t>
            </a:r>
            <a:r>
              <a:rPr lang="en-US" sz="1000" dirty="0" err="1">
                <a:solidFill>
                  <a:schemeClr val="tx1">
                    <a:lumMod val="65000"/>
                    <a:lumOff val="35000"/>
                  </a:schemeClr>
                </a:solidFill>
                <a:latin typeface="Consolas" panose="020B0609020204030204" pitchFamily="49" charset="0"/>
                <a:cs typeface="Consolas" panose="020B0609020204030204" pitchFamily="49" charset="0"/>
              </a:rPr>
              <a:t>WordCloud</a:t>
            </a:r>
            <a:r>
              <a:rPr lang="en-US" sz="1000" dirty="0">
                <a:solidFill>
                  <a:schemeClr val="tx1">
                    <a:lumMod val="65000"/>
                    <a:lumOff val="35000"/>
                  </a:schemeClr>
                </a:solidFill>
                <a:latin typeface="Consolas" panose="020B0609020204030204" pitchFamily="49" charset="0"/>
                <a:cs typeface="Consolas" panose="020B0609020204030204" pitchFamily="49" charset="0"/>
              </a:rPr>
              <a:t> of Top terms in', trump, 'tweets ---&gt;'))</a:t>
            </a:r>
          </a:p>
          <a:p>
            <a:r>
              <a:rPr lang="en-US" sz="1000" dirty="0" err="1">
                <a:solidFill>
                  <a:schemeClr val="tx1">
                    <a:lumMod val="65000"/>
                    <a:lumOff val="35000"/>
                  </a:schemeClr>
                </a:solidFill>
                <a:latin typeface="Consolas" panose="020B0609020204030204" pitchFamily="49" charset="0"/>
                <a:cs typeface="Consolas" panose="020B0609020204030204" pitchFamily="49" charset="0"/>
              </a:rPr>
              <a:t>wordcloud</a:t>
            </a:r>
            <a:r>
              <a:rPr lang="en-US" sz="1000" dirty="0">
                <a:solidFill>
                  <a:schemeClr val="tx1">
                    <a:lumMod val="65000"/>
                    <a:lumOff val="35000"/>
                  </a:schemeClr>
                </a:solidFill>
                <a:latin typeface="Consolas" panose="020B0609020204030204" pitchFamily="49" charset="0"/>
                <a:cs typeface="Consolas" panose="020B0609020204030204" pitchFamily="49" charset="0"/>
              </a:rPr>
              <a:t>(words=names(</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term_freq_list</a:t>
            </a:r>
            <a:r>
              <a:rPr lang="en-US" sz="1000" dirty="0">
                <a:solidFill>
                  <a:schemeClr val="tx1">
                    <a:lumMod val="65000"/>
                    <a:lumOff val="35000"/>
                  </a:schemeClr>
                </a:solidFill>
                <a:latin typeface="Consolas" panose="020B0609020204030204" pitchFamily="49" charset="0"/>
                <a:cs typeface="Consolas" panose="020B0609020204030204" pitchFamily="49" charset="0"/>
              </a:rPr>
              <a:t>[[1]]),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freq</a:t>
            </a:r>
            <a:r>
              <a:rPr lang="en-US" sz="1000" dirty="0">
                <a:solidFill>
                  <a:schemeClr val="tx1">
                    <a:lumMod val="65000"/>
                    <a:lumOff val="35000"/>
                  </a:schemeClr>
                </a:solidFill>
                <a:latin typeface="Consolas" panose="020B0609020204030204" pitchFamily="49" charset="0"/>
                <a:cs typeface="Consolas" panose="020B0609020204030204" pitchFamily="49" charset="0"/>
              </a:rPr>
              <a:t>=</a:t>
            </a:r>
            <a:r>
              <a:rPr lang="en-US" sz="1000" dirty="0" err="1">
                <a:solidFill>
                  <a:schemeClr val="tx1">
                    <a:lumMod val="65000"/>
                    <a:lumOff val="35000"/>
                  </a:schemeClr>
                </a:solidFill>
                <a:latin typeface="Consolas" panose="020B0609020204030204" pitchFamily="49" charset="0"/>
                <a:cs typeface="Consolas" panose="020B0609020204030204" pitchFamily="49" charset="0"/>
              </a:rPr>
              <a:t>term_freq_list</a:t>
            </a:r>
            <a:r>
              <a:rPr lang="en-US" sz="1000" dirty="0">
                <a:solidFill>
                  <a:schemeClr val="tx1">
                    <a:lumMod val="65000"/>
                    <a:lumOff val="35000"/>
                  </a:schemeClr>
                </a:solidFill>
                <a:latin typeface="Consolas" panose="020B0609020204030204" pitchFamily="49" charset="0"/>
                <a:cs typeface="Consolas" panose="020B0609020204030204" pitchFamily="49" charset="0"/>
              </a:rPr>
              <a:t>[[1]],</a:t>
            </a:r>
          </a:p>
          <a:p>
            <a:r>
              <a:rPr lang="en-US" sz="1000" dirty="0">
                <a:solidFill>
                  <a:schemeClr val="tx1">
                    <a:lumMod val="65000"/>
                    <a:lumOff val="35000"/>
                  </a:schemeClr>
                </a:solidFill>
                <a:latin typeface="Consolas" panose="020B0609020204030204" pitchFamily="49" charset="0"/>
                <a:cs typeface="Consolas" panose="020B0609020204030204" pitchFamily="49" charset="0"/>
              </a:rPr>
              <a:t>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min.freq</a:t>
            </a:r>
            <a:r>
              <a:rPr lang="en-US" sz="1000" dirty="0">
                <a:solidFill>
                  <a:schemeClr val="tx1">
                    <a:lumMod val="65000"/>
                    <a:lumOff val="35000"/>
                  </a:schemeClr>
                </a:solidFill>
                <a:latin typeface="Consolas" panose="020B0609020204030204" pitchFamily="49" charset="0"/>
                <a:cs typeface="Consolas" panose="020B0609020204030204" pitchFamily="49" charset="0"/>
              </a:rPr>
              <a:t>=5, </a:t>
            </a:r>
            <a:r>
              <a:rPr lang="en-US" sz="1000" dirty="0" err="1">
                <a:solidFill>
                  <a:schemeClr val="tx1">
                    <a:lumMod val="65000"/>
                    <a:lumOff val="35000"/>
                  </a:schemeClr>
                </a:solidFill>
                <a:latin typeface="Consolas" panose="020B0609020204030204" pitchFamily="49" charset="0"/>
                <a:cs typeface="Consolas" panose="020B0609020204030204" pitchFamily="49" charset="0"/>
              </a:rPr>
              <a:t>random.order</a:t>
            </a:r>
            <a:r>
              <a:rPr lang="en-US" sz="1000" dirty="0">
                <a:solidFill>
                  <a:schemeClr val="tx1">
                    <a:lumMod val="65000"/>
                    <a:lumOff val="35000"/>
                  </a:schemeClr>
                </a:solidFill>
                <a:latin typeface="Consolas" panose="020B0609020204030204" pitchFamily="49" charset="0"/>
                <a:cs typeface="Consolas" panose="020B0609020204030204" pitchFamily="49" charset="0"/>
              </a:rPr>
              <a:t>=F, colors=palette)</a:t>
            </a:r>
          </a:p>
        </p:txBody>
      </p:sp>
      <p:sp>
        <p:nvSpPr>
          <p:cNvPr id="7" name="TextBox 6">
            <a:extLst>
              <a:ext uri="{FF2B5EF4-FFF2-40B4-BE49-F238E27FC236}">
                <a16:creationId xmlns:a16="http://schemas.microsoft.com/office/drawing/2014/main" id="{72A3B1AA-7F18-6948-BC7C-D9AFD3151211}"/>
              </a:ext>
            </a:extLst>
          </p:cNvPr>
          <p:cNvSpPr txBox="1"/>
          <p:nvPr/>
        </p:nvSpPr>
        <p:spPr>
          <a:xfrm>
            <a:off x="4098861" y="2746703"/>
            <a:ext cx="2511846" cy="323165"/>
          </a:xfrm>
          <a:prstGeom prst="rect">
            <a:avLst/>
          </a:prstGeom>
          <a:noFill/>
        </p:spPr>
        <p:txBody>
          <a:bodyPr wrap="square" rtlCol="0">
            <a:spAutoFit/>
          </a:bodyPr>
          <a:lstStyle/>
          <a:p>
            <a:pPr algn="ctr"/>
            <a:r>
              <a:rPr lang="en-US" sz="1500" dirty="0">
                <a:solidFill>
                  <a:schemeClr val="tx1">
                    <a:lumMod val="65000"/>
                    <a:lumOff val="35000"/>
                  </a:schemeClr>
                </a:solidFill>
              </a:rPr>
              <a:t>Donald Trump</a:t>
            </a:r>
          </a:p>
        </p:txBody>
      </p:sp>
      <p:sp>
        <p:nvSpPr>
          <p:cNvPr id="8" name="TextBox 7">
            <a:extLst>
              <a:ext uri="{FF2B5EF4-FFF2-40B4-BE49-F238E27FC236}">
                <a16:creationId xmlns:a16="http://schemas.microsoft.com/office/drawing/2014/main" id="{5013A040-6349-1E4C-AC8A-2B40A70EC4EC}"/>
              </a:ext>
            </a:extLst>
          </p:cNvPr>
          <p:cNvSpPr txBox="1"/>
          <p:nvPr/>
        </p:nvSpPr>
        <p:spPr>
          <a:xfrm>
            <a:off x="4583018" y="2094193"/>
            <a:ext cx="5354197" cy="400110"/>
          </a:xfrm>
          <a:prstGeom prst="rect">
            <a:avLst/>
          </a:prstGeom>
          <a:noFill/>
        </p:spPr>
        <p:txBody>
          <a:bodyPr wrap="square" rtlCol="0">
            <a:spAutoFit/>
          </a:bodyPr>
          <a:lstStyle/>
          <a:p>
            <a:pPr algn="ctr"/>
            <a:r>
              <a:rPr lang="en-US" sz="2000" u="sng" dirty="0" err="1">
                <a:solidFill>
                  <a:schemeClr val="tx1">
                    <a:lumMod val="65000"/>
                    <a:lumOff val="35000"/>
                  </a:schemeClr>
                </a:solidFill>
              </a:rPr>
              <a:t>WordCloud</a:t>
            </a:r>
            <a:r>
              <a:rPr lang="en-US" sz="2000" u="sng" dirty="0">
                <a:solidFill>
                  <a:schemeClr val="tx1">
                    <a:lumMod val="65000"/>
                    <a:lumOff val="35000"/>
                  </a:schemeClr>
                </a:solidFill>
              </a:rPr>
              <a:t> by Leader:</a:t>
            </a:r>
          </a:p>
        </p:txBody>
      </p:sp>
      <p:pic>
        <p:nvPicPr>
          <p:cNvPr id="10" name="Picture 9">
            <a:extLst>
              <a:ext uri="{FF2B5EF4-FFF2-40B4-BE49-F238E27FC236}">
                <a16:creationId xmlns:a16="http://schemas.microsoft.com/office/drawing/2014/main" id="{665A0D90-2F7F-394C-AD34-2329B0D51AFE}"/>
              </a:ext>
            </a:extLst>
          </p:cNvPr>
          <p:cNvPicPr>
            <a:picLocks noChangeAspect="1"/>
          </p:cNvPicPr>
          <p:nvPr/>
        </p:nvPicPr>
        <p:blipFill rotWithShape="1">
          <a:blip r:embed="rId3"/>
          <a:srcRect l="23021" r="20707"/>
          <a:stretch/>
        </p:blipFill>
        <p:spPr>
          <a:xfrm>
            <a:off x="7971873" y="2822052"/>
            <a:ext cx="3536414" cy="3969100"/>
          </a:xfrm>
          <a:prstGeom prst="rect">
            <a:avLst/>
          </a:prstGeom>
        </p:spPr>
      </p:pic>
      <p:sp>
        <p:nvSpPr>
          <p:cNvPr id="11" name="TextBox 10">
            <a:extLst>
              <a:ext uri="{FF2B5EF4-FFF2-40B4-BE49-F238E27FC236}">
                <a16:creationId xmlns:a16="http://schemas.microsoft.com/office/drawing/2014/main" id="{0A90A9E0-A17B-B046-80E7-1E40FD9BA771}"/>
              </a:ext>
            </a:extLst>
          </p:cNvPr>
          <p:cNvSpPr txBox="1"/>
          <p:nvPr/>
        </p:nvSpPr>
        <p:spPr>
          <a:xfrm>
            <a:off x="8484157" y="2822052"/>
            <a:ext cx="2511846" cy="323165"/>
          </a:xfrm>
          <a:prstGeom prst="rect">
            <a:avLst/>
          </a:prstGeom>
          <a:noFill/>
        </p:spPr>
        <p:txBody>
          <a:bodyPr wrap="square" rtlCol="0">
            <a:spAutoFit/>
          </a:bodyPr>
          <a:lstStyle/>
          <a:p>
            <a:pPr algn="ctr"/>
            <a:r>
              <a:rPr lang="en-US" sz="1500" dirty="0">
                <a:solidFill>
                  <a:schemeClr val="tx1">
                    <a:lumMod val="65000"/>
                    <a:lumOff val="35000"/>
                  </a:schemeClr>
                </a:solidFill>
              </a:rPr>
              <a:t>Modi</a:t>
            </a:r>
          </a:p>
        </p:txBody>
      </p:sp>
      <p:pic>
        <p:nvPicPr>
          <p:cNvPr id="12" name="Picture 11">
            <a:extLst>
              <a:ext uri="{FF2B5EF4-FFF2-40B4-BE49-F238E27FC236}">
                <a16:creationId xmlns:a16="http://schemas.microsoft.com/office/drawing/2014/main" id="{D644E08C-CAD0-3743-930E-2A305F44E5A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
        <p:nvSpPr>
          <p:cNvPr id="13" name="TextBox 12">
            <a:extLst>
              <a:ext uri="{FF2B5EF4-FFF2-40B4-BE49-F238E27FC236}">
                <a16:creationId xmlns:a16="http://schemas.microsoft.com/office/drawing/2014/main" id="{7965390D-00F3-0646-B82C-9A6142C01F92}"/>
              </a:ext>
            </a:extLst>
          </p:cNvPr>
          <p:cNvSpPr txBox="1"/>
          <p:nvPr/>
        </p:nvSpPr>
        <p:spPr>
          <a:xfrm>
            <a:off x="483411" y="6516645"/>
            <a:ext cx="10938936" cy="261610"/>
          </a:xfrm>
          <a:prstGeom prst="rect">
            <a:avLst/>
          </a:prstGeom>
          <a:noFill/>
        </p:spPr>
        <p:txBody>
          <a:bodyPr wrap="square" rtlCol="0">
            <a:spAutoFit/>
          </a:bodyPr>
          <a:lstStyle/>
          <a:p>
            <a:r>
              <a:rPr lang="en-US" sz="1100" dirty="0">
                <a:solidFill>
                  <a:schemeClr val="tx1">
                    <a:lumMod val="65000"/>
                    <a:lumOff val="35000"/>
                  </a:schemeClr>
                </a:solidFill>
              </a:rPr>
              <a:t>** Please note, this PowerPoint has only some of the R code and analysis from my project. Please refer to my R script: </a:t>
            </a:r>
            <a:r>
              <a:rPr lang="en-US" sz="1100" dirty="0" err="1">
                <a:solidFill>
                  <a:schemeClr val="tx1">
                    <a:lumMod val="65000"/>
                    <a:lumOff val="35000"/>
                  </a:schemeClr>
                </a:solidFill>
              </a:rPr>
              <a:t>twitter_sent_analysis.R</a:t>
            </a:r>
            <a:r>
              <a:rPr lang="en-US" sz="1100" dirty="0">
                <a:solidFill>
                  <a:schemeClr val="tx1">
                    <a:lumMod val="65000"/>
                    <a:lumOff val="35000"/>
                  </a:schemeClr>
                </a:solidFill>
              </a:rPr>
              <a:t> for my complete analysis. Thank you!</a:t>
            </a:r>
          </a:p>
        </p:txBody>
      </p:sp>
    </p:spTree>
    <p:extLst>
      <p:ext uri="{BB962C8B-B14F-4D97-AF65-F5344CB8AC3E}">
        <p14:creationId xmlns:p14="http://schemas.microsoft.com/office/powerpoint/2010/main" val="156570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7B851-15C3-2845-843A-F785354B7E6C}"/>
              </a:ext>
            </a:extLst>
          </p:cNvPr>
          <p:cNvSpPr txBox="1"/>
          <p:nvPr/>
        </p:nvSpPr>
        <p:spPr>
          <a:xfrm>
            <a:off x="429657" y="275422"/>
            <a:ext cx="3238959" cy="5938092"/>
          </a:xfrm>
          <a:prstGeom prst="rect">
            <a:avLst/>
          </a:prstGeom>
          <a:solidFill>
            <a:schemeClr val="bg1"/>
          </a:solidFill>
        </p:spPr>
        <p:txBody>
          <a:bodyPr wrap="square" rtlCol="0">
            <a:spAutoFit/>
          </a:bodyPr>
          <a:lstStyle/>
          <a:p>
            <a:endParaRPr lang="en-US" dirty="0"/>
          </a:p>
        </p:txBody>
      </p:sp>
      <p:pic>
        <p:nvPicPr>
          <p:cNvPr id="7" name="Picture 6">
            <a:extLst>
              <a:ext uri="{FF2B5EF4-FFF2-40B4-BE49-F238E27FC236}">
                <a16:creationId xmlns:a16="http://schemas.microsoft.com/office/drawing/2014/main" id="{1D51D4AB-C39C-1E46-8581-516913178829}"/>
              </a:ext>
            </a:extLst>
          </p:cNvPr>
          <p:cNvPicPr>
            <a:picLocks noChangeAspect="1"/>
          </p:cNvPicPr>
          <p:nvPr/>
        </p:nvPicPr>
        <p:blipFill rotWithShape="1">
          <a:blip r:embed="rId2"/>
          <a:srcRect l="22237" t="10389" r="23430" b="1"/>
          <a:stretch/>
        </p:blipFill>
        <p:spPr>
          <a:xfrm>
            <a:off x="5012676" y="448939"/>
            <a:ext cx="3712683" cy="3867378"/>
          </a:xfrm>
          <a:prstGeom prst="rect">
            <a:avLst/>
          </a:prstGeom>
        </p:spPr>
      </p:pic>
      <p:pic>
        <p:nvPicPr>
          <p:cNvPr id="5" name="Picture 4">
            <a:extLst>
              <a:ext uri="{FF2B5EF4-FFF2-40B4-BE49-F238E27FC236}">
                <a16:creationId xmlns:a16="http://schemas.microsoft.com/office/drawing/2014/main" id="{8EF66F0F-278D-1743-8048-53EB9950CEE6}"/>
              </a:ext>
            </a:extLst>
          </p:cNvPr>
          <p:cNvPicPr>
            <a:picLocks noChangeAspect="1"/>
          </p:cNvPicPr>
          <p:nvPr/>
        </p:nvPicPr>
        <p:blipFill rotWithShape="1">
          <a:blip r:embed="rId3"/>
          <a:srcRect l="28004" t="14365" r="28310" b="16466"/>
          <a:stretch/>
        </p:blipFill>
        <p:spPr>
          <a:xfrm>
            <a:off x="705079" y="448939"/>
            <a:ext cx="3238959" cy="3238959"/>
          </a:xfrm>
          <a:prstGeom prst="rect">
            <a:avLst/>
          </a:prstGeom>
        </p:spPr>
      </p:pic>
      <p:pic>
        <p:nvPicPr>
          <p:cNvPr id="9" name="Picture 8">
            <a:extLst>
              <a:ext uri="{FF2B5EF4-FFF2-40B4-BE49-F238E27FC236}">
                <a16:creationId xmlns:a16="http://schemas.microsoft.com/office/drawing/2014/main" id="{56FBF5DC-7DD2-794E-BC3A-0D433E418495}"/>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5799" b="87153" l="24315" r="74042">
                        <a14:foregroundMark x1="35268" y1="32118" x2="35268" y2="32118"/>
                        <a14:foregroundMark x1="32311" y1="25521" x2="27054" y2="43056"/>
                        <a14:foregroundMark x1="34502" y1="23264" x2="34502" y2="23264"/>
                        <a14:foregroundMark x1="34283" y1="34375" x2="45893" y2="21528"/>
                        <a14:foregroundMark x1="39102" y1="28125" x2="35816" y2="21354"/>
                        <a14:foregroundMark x1="36802" y1="26215" x2="41183" y2="18924"/>
                        <a14:foregroundMark x1="41073" y1="20139" x2="49726" y2="15799"/>
                        <a14:foregroundMark x1="55422" y1="17535" x2="55422" y2="17535"/>
                        <a14:foregroundMark x1="48740" y1="15972" x2="55203" y2="18056"/>
                        <a14:foregroundMark x1="55203" y1="17708" x2="62322" y2="20313"/>
                        <a14:foregroundMark x1="62322" y1="20313" x2="69113" y2="31424"/>
                        <a14:foregroundMark x1="68894" y1="30903" x2="69880" y2="43229"/>
                        <a14:foregroundMark x1="72508" y1="45660" x2="72508" y2="45660"/>
                        <a14:foregroundMark x1="73713" y1="47917" x2="73713" y2="47917"/>
                        <a14:foregroundMark x1="69332" y1="43924" x2="72180" y2="43924"/>
                        <a14:foregroundMark x1="72180" y1="46181" x2="74151" y2="44965"/>
                        <a14:foregroundMark x1="72946" y1="52604" x2="72946" y2="52604"/>
                        <a14:foregroundMark x1="73384" y1="49479" x2="72508" y2="52951"/>
                        <a14:foregroundMark x1="72508" y1="53125" x2="70427" y2="74132"/>
                        <a14:foregroundMark x1="66703" y1="77431" x2="66703" y2="77431"/>
                        <a14:foregroundMark x1="69770" y1="75347" x2="65936" y2="77778"/>
                        <a14:foregroundMark x1="58050" y1="83681" x2="58050" y2="83681"/>
                        <a14:foregroundMark x1="65498" y1="79340" x2="57503" y2="84375"/>
                        <a14:foregroundMark x1="49726" y1="86285" x2="49726" y2="86285"/>
                        <a14:foregroundMark x1="57503" y1="84722" x2="49288" y2="86806"/>
                        <a14:foregroundMark x1="38773" y1="85243" x2="38773" y2="85243"/>
                        <a14:foregroundMark x1="50055" y1="87153" x2="38335" y2="85417"/>
                        <a14:foregroundMark x1="34611" y1="75521" x2="34611" y2="75521"/>
                        <a14:foregroundMark x1="37788" y1="85590" x2="34064" y2="76042"/>
                        <a14:foregroundMark x1="29573" y1="75000" x2="29573" y2="75000"/>
                        <a14:foregroundMark x1="33844" y1="76563" x2="29573" y2="75000"/>
                        <a14:foregroundMark x1="29901" y1="66146" x2="29901" y2="66146"/>
                        <a14:foregroundMark x1="28697" y1="76736" x2="29573" y2="67014"/>
                        <a14:foregroundMark x1="24425" y1="58507" x2="24425" y2="58507"/>
                        <a14:foregroundMark x1="29135" y1="66840" x2="24863" y2="56250"/>
                        <a14:foregroundMark x1="26287" y1="43924" x2="26287" y2="43924"/>
                        <a14:foregroundMark x1="24315" y1="58507" x2="25958" y2="45139"/>
                      </a14:backgroundRemoval>
                    </a14:imgEffect>
                  </a14:imgLayer>
                </a14:imgProps>
              </a:ext>
            </a:extLst>
          </a:blip>
          <a:srcRect l="25970" t="13758" r="25970" b="13276"/>
          <a:stretch/>
        </p:blipFill>
        <p:spPr>
          <a:xfrm>
            <a:off x="2737692" y="3442771"/>
            <a:ext cx="3481330" cy="3338111"/>
          </a:xfrm>
          <a:prstGeom prst="rect">
            <a:avLst/>
          </a:prstGeom>
        </p:spPr>
      </p:pic>
      <p:pic>
        <p:nvPicPr>
          <p:cNvPr id="11" name="Picture 10">
            <a:extLst>
              <a:ext uri="{FF2B5EF4-FFF2-40B4-BE49-F238E27FC236}">
                <a16:creationId xmlns:a16="http://schemas.microsoft.com/office/drawing/2014/main" id="{689469AC-69D2-0E45-84B9-F3BC03543A45}"/>
              </a:ext>
            </a:extLst>
          </p:cNvPr>
          <p:cNvPicPr>
            <a:picLocks noChangeAspect="1"/>
          </p:cNvPicPr>
          <p:nvPr/>
        </p:nvPicPr>
        <p:blipFill rotWithShape="1">
          <a:blip r:embed="rId6">
            <a:extLst>
              <a:ext uri="{BEBA8EAE-BF5A-486C-A8C5-ECC9F3942E4B}">
                <a14:imgProps xmlns:a14="http://schemas.microsoft.com/office/drawing/2010/main">
                  <a14:imgLayer r:embed="rId7">
                    <a14:imgEffect>
                      <a14:backgroundRemoval t="3472" b="93924" l="20811" r="78861">
                        <a14:foregroundMark x1="27054" y1="19618" x2="21139" y2="45486"/>
                        <a14:foregroundMark x1="21577" y1="66840" x2="28587" y2="89410"/>
                        <a14:foregroundMark x1="21577" y1="45486" x2="20811" y2="67188"/>
                        <a14:foregroundMark x1="28806" y1="88542" x2="46331" y2="93056"/>
                        <a14:foregroundMark x1="67908" y1="84201" x2="46878" y2="93924"/>
                        <a14:foregroundMark x1="67908" y1="84722" x2="76342" y2="73264"/>
                        <a14:foregroundMark x1="78642" y1="58507" x2="76342" y2="74653"/>
                        <a14:foregroundMark x1="75465" y1="40104" x2="78861" y2="58854"/>
                        <a14:foregroundMark x1="71632" y1="25347" x2="77656" y2="34896"/>
                        <a14:foregroundMark x1="65279" y1="12674" x2="73275" y2="17535"/>
                        <a14:foregroundMark x1="34502" y1="12674" x2="34502" y2="12674"/>
                        <a14:foregroundMark x1="34064" y1="12674" x2="26835" y2="20139"/>
                        <a14:foregroundMark x1="40526" y1="7118" x2="40526" y2="7118"/>
                        <a14:foregroundMark x1="34502" y1="12153" x2="40088" y2="7986"/>
                        <a14:foregroundMark x1="45235" y1="3819" x2="45235" y2="3819"/>
                        <a14:foregroundMark x1="44688" y1="4340" x2="40635" y2="6424"/>
                        <a14:foregroundMark x1="56627" y1="5729" x2="45345" y2="3472"/>
                        <a14:foregroundMark x1="64732" y1="13542" x2="64513" y2="7813"/>
                        <a14:foregroundMark x1="56079" y1="6424" x2="63746" y2="8681"/>
                        <a14:backgroundMark x1="21358" y1="30035" x2="31325" y2="10417"/>
                        <a14:backgroundMark x1="30230" y1="10938" x2="46331" y2="868"/>
                        <a14:backgroundMark x1="46440" y1="521" x2="63965" y2="6076"/>
                      </a14:backgroundRemoval>
                    </a14:imgEffect>
                  </a14:imgLayer>
                </a14:imgProps>
              </a:ext>
            </a:extLst>
          </a:blip>
          <a:srcRect l="20451" r="20577"/>
          <a:stretch/>
        </p:blipFill>
        <p:spPr>
          <a:xfrm>
            <a:off x="8020282" y="3035217"/>
            <a:ext cx="3569466" cy="3822783"/>
          </a:xfrm>
          <a:prstGeom prst="rect">
            <a:avLst/>
          </a:prstGeom>
        </p:spPr>
      </p:pic>
      <p:sp>
        <p:nvSpPr>
          <p:cNvPr id="13" name="TextBox 12">
            <a:extLst>
              <a:ext uri="{FF2B5EF4-FFF2-40B4-BE49-F238E27FC236}">
                <a16:creationId xmlns:a16="http://schemas.microsoft.com/office/drawing/2014/main" id="{F91BC87E-B057-9045-9070-CEF0C267A00B}"/>
              </a:ext>
            </a:extLst>
          </p:cNvPr>
          <p:cNvSpPr txBox="1"/>
          <p:nvPr/>
        </p:nvSpPr>
        <p:spPr>
          <a:xfrm>
            <a:off x="1068635" y="113839"/>
            <a:ext cx="2511846" cy="323165"/>
          </a:xfrm>
          <a:prstGeom prst="rect">
            <a:avLst/>
          </a:prstGeom>
          <a:noFill/>
        </p:spPr>
        <p:txBody>
          <a:bodyPr wrap="square" rtlCol="0">
            <a:spAutoFit/>
          </a:bodyPr>
          <a:lstStyle/>
          <a:p>
            <a:pPr algn="ctr"/>
            <a:r>
              <a:rPr lang="en-US" sz="1500" dirty="0">
                <a:solidFill>
                  <a:schemeClr val="tx1">
                    <a:lumMod val="65000"/>
                    <a:lumOff val="35000"/>
                  </a:schemeClr>
                </a:solidFill>
              </a:rPr>
              <a:t>Xi </a:t>
            </a:r>
            <a:r>
              <a:rPr lang="en-US" sz="1500" dirty="0" err="1">
                <a:solidFill>
                  <a:schemeClr val="tx1">
                    <a:lumMod val="65000"/>
                    <a:lumOff val="35000"/>
                  </a:schemeClr>
                </a:solidFill>
              </a:rPr>
              <a:t>Jingping</a:t>
            </a:r>
            <a:endParaRPr lang="en-US" sz="1500" dirty="0">
              <a:solidFill>
                <a:schemeClr val="tx1">
                  <a:lumMod val="65000"/>
                  <a:lumOff val="35000"/>
                </a:schemeClr>
              </a:solidFill>
            </a:endParaRPr>
          </a:p>
        </p:txBody>
      </p:sp>
      <p:sp>
        <p:nvSpPr>
          <p:cNvPr id="14" name="TextBox 13">
            <a:extLst>
              <a:ext uri="{FF2B5EF4-FFF2-40B4-BE49-F238E27FC236}">
                <a16:creationId xmlns:a16="http://schemas.microsoft.com/office/drawing/2014/main" id="{A1C0E06A-9759-BE41-A3E5-FF0A3561E21D}"/>
              </a:ext>
            </a:extLst>
          </p:cNvPr>
          <p:cNvSpPr txBox="1"/>
          <p:nvPr/>
        </p:nvSpPr>
        <p:spPr>
          <a:xfrm>
            <a:off x="5613094" y="111084"/>
            <a:ext cx="2511846" cy="323165"/>
          </a:xfrm>
          <a:prstGeom prst="rect">
            <a:avLst/>
          </a:prstGeom>
          <a:noFill/>
        </p:spPr>
        <p:txBody>
          <a:bodyPr wrap="square" rtlCol="0">
            <a:spAutoFit/>
          </a:bodyPr>
          <a:lstStyle/>
          <a:p>
            <a:pPr algn="ctr"/>
            <a:r>
              <a:rPr lang="en-US" sz="1500" dirty="0">
                <a:solidFill>
                  <a:schemeClr val="tx1">
                    <a:lumMod val="65000"/>
                    <a:lumOff val="35000"/>
                  </a:schemeClr>
                </a:solidFill>
              </a:rPr>
              <a:t>Angela Merkel</a:t>
            </a:r>
          </a:p>
        </p:txBody>
      </p:sp>
      <p:sp>
        <p:nvSpPr>
          <p:cNvPr id="15" name="TextBox 14">
            <a:extLst>
              <a:ext uri="{FF2B5EF4-FFF2-40B4-BE49-F238E27FC236}">
                <a16:creationId xmlns:a16="http://schemas.microsoft.com/office/drawing/2014/main" id="{95E250F3-A3AF-0A48-9410-CB67C9C3D547}"/>
              </a:ext>
            </a:extLst>
          </p:cNvPr>
          <p:cNvSpPr txBox="1"/>
          <p:nvPr/>
        </p:nvSpPr>
        <p:spPr>
          <a:xfrm>
            <a:off x="3233452" y="3244468"/>
            <a:ext cx="2511846" cy="323165"/>
          </a:xfrm>
          <a:prstGeom prst="rect">
            <a:avLst/>
          </a:prstGeom>
          <a:noFill/>
        </p:spPr>
        <p:txBody>
          <a:bodyPr wrap="square" rtlCol="0">
            <a:spAutoFit/>
          </a:bodyPr>
          <a:lstStyle/>
          <a:p>
            <a:pPr algn="ctr"/>
            <a:r>
              <a:rPr lang="en-US" sz="1500" dirty="0">
                <a:solidFill>
                  <a:schemeClr val="tx1">
                    <a:lumMod val="65000"/>
                    <a:lumOff val="35000"/>
                  </a:schemeClr>
                </a:solidFill>
              </a:rPr>
              <a:t>Shinzo Abe</a:t>
            </a:r>
          </a:p>
        </p:txBody>
      </p:sp>
      <p:sp>
        <p:nvSpPr>
          <p:cNvPr id="16" name="TextBox 15">
            <a:extLst>
              <a:ext uri="{FF2B5EF4-FFF2-40B4-BE49-F238E27FC236}">
                <a16:creationId xmlns:a16="http://schemas.microsoft.com/office/drawing/2014/main" id="{090A04C9-605D-1248-9061-AADB9B762664}"/>
              </a:ext>
            </a:extLst>
          </p:cNvPr>
          <p:cNvSpPr txBox="1"/>
          <p:nvPr/>
        </p:nvSpPr>
        <p:spPr>
          <a:xfrm>
            <a:off x="8538074" y="2873634"/>
            <a:ext cx="2511846" cy="323165"/>
          </a:xfrm>
          <a:prstGeom prst="rect">
            <a:avLst/>
          </a:prstGeom>
          <a:noFill/>
        </p:spPr>
        <p:txBody>
          <a:bodyPr wrap="square" rtlCol="0">
            <a:spAutoFit/>
          </a:bodyPr>
          <a:lstStyle/>
          <a:p>
            <a:pPr algn="ctr"/>
            <a:r>
              <a:rPr lang="en-US" sz="1500" dirty="0">
                <a:solidFill>
                  <a:schemeClr val="tx1">
                    <a:lumMod val="65000"/>
                    <a:lumOff val="35000"/>
                  </a:schemeClr>
                </a:solidFill>
              </a:rPr>
              <a:t>Boris Johnson</a:t>
            </a:r>
          </a:p>
        </p:txBody>
      </p:sp>
      <p:pic>
        <p:nvPicPr>
          <p:cNvPr id="17" name="Picture 16">
            <a:extLst>
              <a:ext uri="{FF2B5EF4-FFF2-40B4-BE49-F238E27FC236}">
                <a16:creationId xmlns:a16="http://schemas.microsoft.com/office/drawing/2014/main" id="{650D0A33-61B0-0941-9103-C9BB2AAA246C}"/>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2318" b="99669" l="1000" r="96667">
                        <a14:foregroundMark x1="5333" y1="36424" x2="5333" y2="36424"/>
                      </a14:backgroundRemoval>
                    </a14:imgEffect>
                  </a14:imgLayer>
                </a14:imgProps>
              </a:ext>
            </a:extLst>
          </a:blip>
          <a:stretch>
            <a:fillRect/>
          </a:stretch>
        </p:blipFill>
        <p:spPr>
          <a:xfrm>
            <a:off x="11023596" y="0"/>
            <a:ext cx="797502" cy="802819"/>
          </a:xfrm>
          <a:prstGeom prst="rect">
            <a:avLst/>
          </a:prstGeom>
        </p:spPr>
      </p:pic>
    </p:spTree>
    <p:extLst>
      <p:ext uri="{BB962C8B-B14F-4D97-AF65-F5344CB8AC3E}">
        <p14:creationId xmlns:p14="http://schemas.microsoft.com/office/powerpoint/2010/main" val="272338388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{05EDE612-88DC-8648-8F1F-00FFA6A3AF13}tf10001058</Template>
  <TotalTime>1673</TotalTime>
  <Words>3519</Words>
  <Application>Microsoft Macintosh PowerPoint</Application>
  <PresentationFormat>Widescreen</PresentationFormat>
  <Paragraphs>307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Corbel</vt:lpstr>
      <vt:lpstr>Wingdings 2</vt:lpstr>
      <vt:lpstr>Frame</vt:lpstr>
      <vt:lpstr>Twitter Sentiment Analysis</vt:lpstr>
      <vt:lpstr>Project Overview</vt:lpstr>
      <vt:lpstr>Account Setup &amp;  Retrieving Tweets</vt:lpstr>
      <vt:lpstr>Cleaning  &amp;  Preprocessing</vt:lpstr>
      <vt:lpstr>Part I:  Text Analysis</vt:lpstr>
      <vt:lpstr>Top n Most Frequent Words</vt:lpstr>
      <vt:lpstr>Data Visualization</vt:lpstr>
      <vt:lpstr>Data Visualization: WordClouds</vt:lpstr>
      <vt:lpstr>PowerPoint Presentation</vt:lpstr>
      <vt:lpstr>Part II: Sentiment Analysis </vt:lpstr>
      <vt:lpstr>Part II:  Sentiment Analysis</vt:lpstr>
      <vt:lpstr>Data Visualizations:  Sentiment Analysis</vt:lpstr>
      <vt:lpstr>Data Visualizations: Sentiment Analysis</vt:lpstr>
      <vt:lpstr>Interpreting Sentiment Scores</vt:lpstr>
      <vt:lpstr>Final Statements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CS688: Term Project</dc:title>
  <dc:creator>Microsoft Office User</dc:creator>
  <cp:lastModifiedBy>Microsoft Office User</cp:lastModifiedBy>
  <cp:revision>32</cp:revision>
  <cp:lastPrinted>2020-05-01T11:27:16Z</cp:lastPrinted>
  <dcterms:created xsi:type="dcterms:W3CDTF">2020-04-28T10:09:39Z</dcterms:created>
  <dcterms:modified xsi:type="dcterms:W3CDTF">2020-06-16T11:00:10Z</dcterms:modified>
</cp:coreProperties>
</file>