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acifico"/>
      <p:regular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cific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5a53969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5a53969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4679ad5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4679ad5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4679ad5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4679ad5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6c4aad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6c4aad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c4aadb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c4aadb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6c4aadb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6c4aadb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6c4aadb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6c4aadb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c4aadb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c4aadb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6c4aadb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6c4aadb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c4aadb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6c4aadb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a53969c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a53969c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5a53969ca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a53969ca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5a53969ca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5a53969ca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5a53969ca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5a53969ca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a53969ca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a53969ca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14679ad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14679ad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14679ad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14679ad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4679ad5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4679ad5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pgLc5_ixVAEZwTC33DDOm2_HzS1H-0Me/view"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idx="1" type="subTitle"/>
          </p:nvPr>
        </p:nvSpPr>
        <p:spPr>
          <a:xfrm>
            <a:off x="364225" y="3931800"/>
            <a:ext cx="8610300" cy="12117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6000"/>
              </a:lnSpc>
              <a:spcBef>
                <a:spcPts val="0"/>
              </a:spcBef>
              <a:spcAft>
                <a:spcPts val="0"/>
              </a:spcAft>
              <a:buClr>
                <a:schemeClr val="dk1"/>
              </a:buClr>
              <a:buSzPts val="1100"/>
              <a:buFont typeface="Arial"/>
              <a:buNone/>
            </a:pPr>
            <a:r>
              <a:rPr b="1" lang="en" sz="4642">
                <a:solidFill>
                  <a:srgbClr val="051E50"/>
                </a:solidFill>
                <a:highlight>
                  <a:srgbClr val="FFFF00"/>
                </a:highlight>
              </a:rPr>
              <a:t>Drowsiness Detection System</a:t>
            </a:r>
            <a:endParaRPr sz="4642">
              <a:solidFill>
                <a:srgbClr val="051E50"/>
              </a:solidFill>
            </a:endParaRPr>
          </a:p>
          <a:p>
            <a:pPr indent="0" lvl="0" marL="0" rtl="0" algn="l">
              <a:lnSpc>
                <a:spcPct val="80000"/>
              </a:lnSpc>
              <a:spcBef>
                <a:spcPts val="1500"/>
              </a:spcBef>
              <a:spcAft>
                <a:spcPts val="0"/>
              </a:spcAft>
              <a:buNone/>
            </a:pPr>
            <a:r>
              <a:t/>
            </a:r>
            <a:endParaRPr b="1" sz="3700">
              <a:highlight>
                <a:srgbClr val="FFFF00"/>
              </a:highlight>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32575" y="168075"/>
            <a:ext cx="8520600" cy="65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333"/>
              <a:t>The Technical Architecture of our Application </a:t>
            </a:r>
            <a:endParaRPr sz="3333"/>
          </a:p>
        </p:txBody>
      </p:sp>
      <p:sp>
        <p:nvSpPr>
          <p:cNvPr id="111" name="Google Shape;111;p22"/>
          <p:cNvSpPr txBox="1"/>
          <p:nvPr>
            <p:ph idx="1" type="body"/>
          </p:nvPr>
        </p:nvSpPr>
        <p:spPr>
          <a:xfrm>
            <a:off x="311700" y="880325"/>
            <a:ext cx="8520600" cy="4035600"/>
          </a:xfrm>
          <a:prstGeom prst="rect">
            <a:avLst/>
          </a:prstGeom>
          <a:solidFill>
            <a:srgbClr val="FFF2CC"/>
          </a:solidFill>
        </p:spPr>
        <p:txBody>
          <a:bodyPr anchorCtr="0" anchor="t" bIns="91425" lIns="91425" spcFirstLastPara="1" rIns="91425" wrap="square" tIns="91425">
            <a:noAutofit/>
          </a:bodyPr>
          <a:lstStyle/>
          <a:p>
            <a:pPr indent="-342900" lvl="0" marL="749300" rtl="0" algn="l">
              <a:lnSpc>
                <a:spcPct val="218181"/>
              </a:lnSpc>
              <a:spcBef>
                <a:spcPts val="1400"/>
              </a:spcBef>
              <a:spcAft>
                <a:spcPts val="0"/>
              </a:spcAft>
              <a:buClr>
                <a:srgbClr val="292929"/>
              </a:buClr>
              <a:buSzPts val="1800"/>
              <a:buFont typeface="Georgia"/>
              <a:buAutoNum type="arabicPeriod"/>
            </a:pPr>
            <a:r>
              <a:rPr b="1" i="1" lang="en">
                <a:solidFill>
                  <a:srgbClr val="292929"/>
                </a:solidFill>
                <a:highlight>
                  <a:schemeClr val="dk1"/>
                </a:highlight>
                <a:latin typeface="Georgia"/>
                <a:ea typeface="Georgia"/>
                <a:cs typeface="Georgia"/>
                <a:sym typeface="Georgia"/>
              </a:rPr>
              <a:t>DrowsinessDetection.m</a:t>
            </a:r>
            <a:r>
              <a:rPr lang="en">
                <a:solidFill>
                  <a:srgbClr val="292929"/>
                </a:solidFill>
                <a:highlight>
                  <a:schemeClr val="dk1"/>
                </a:highlight>
                <a:latin typeface="Georgia"/>
                <a:ea typeface="Georgia"/>
                <a:cs typeface="Georgia"/>
                <a:sym typeface="Georgia"/>
              </a:rPr>
              <a:t>: Capture a live camera tracking and run classifier methods for each </a:t>
            </a:r>
            <a:r>
              <a:rPr i="1" lang="en">
                <a:solidFill>
                  <a:srgbClr val="292929"/>
                </a:solidFill>
                <a:highlight>
                  <a:schemeClr val="dk1"/>
                </a:highlight>
                <a:latin typeface="Georgia"/>
                <a:ea typeface="Georgia"/>
                <a:cs typeface="Georgia"/>
                <a:sym typeface="Georgia"/>
              </a:rPr>
              <a:t>VideoFrame</a:t>
            </a:r>
            <a:r>
              <a:rPr lang="en">
                <a:solidFill>
                  <a:srgbClr val="292929"/>
                </a:solidFill>
                <a:highlight>
                  <a:schemeClr val="dk1"/>
                </a:highlight>
                <a:latin typeface="Georgia"/>
                <a:ea typeface="Georgia"/>
                <a:cs typeface="Georgia"/>
                <a:sym typeface="Georgia"/>
              </a:rPr>
              <a:t> taken.</a:t>
            </a:r>
            <a:endParaRPr>
              <a:solidFill>
                <a:srgbClr val="292929"/>
              </a:solidFill>
              <a:highlight>
                <a:schemeClr val="dk1"/>
              </a:highlight>
              <a:latin typeface="Georgia"/>
              <a:ea typeface="Georgia"/>
              <a:cs typeface="Georgia"/>
              <a:sym typeface="Georgia"/>
            </a:endParaRPr>
          </a:p>
          <a:p>
            <a:pPr indent="-342900" lvl="0" marL="749300" rtl="0" algn="l">
              <a:lnSpc>
                <a:spcPct val="218181"/>
              </a:lnSpc>
              <a:spcBef>
                <a:spcPts val="0"/>
              </a:spcBef>
              <a:spcAft>
                <a:spcPts val="0"/>
              </a:spcAft>
              <a:buClr>
                <a:srgbClr val="292929"/>
              </a:buClr>
              <a:buSzPts val="1800"/>
              <a:buFont typeface="Georgia"/>
              <a:buAutoNum type="arabicPeriod"/>
            </a:pPr>
            <a:r>
              <a:rPr b="1" i="1" lang="en">
                <a:solidFill>
                  <a:srgbClr val="292929"/>
                </a:solidFill>
                <a:highlight>
                  <a:schemeClr val="dk1"/>
                </a:highlight>
                <a:latin typeface="Georgia"/>
                <a:ea typeface="Georgia"/>
                <a:cs typeface="Georgia"/>
                <a:sym typeface="Georgia"/>
              </a:rPr>
              <a:t>EyeDetection.m</a:t>
            </a:r>
            <a:r>
              <a:rPr lang="en">
                <a:solidFill>
                  <a:srgbClr val="292929"/>
                </a:solidFill>
                <a:highlight>
                  <a:schemeClr val="dk1"/>
                </a:highlight>
                <a:latin typeface="Georgia"/>
                <a:ea typeface="Georgia"/>
                <a:cs typeface="Georgia"/>
                <a:sym typeface="Georgia"/>
              </a:rPr>
              <a:t> : Capture and crop eyes for each </a:t>
            </a:r>
            <a:r>
              <a:rPr i="1" lang="en">
                <a:solidFill>
                  <a:srgbClr val="292929"/>
                </a:solidFill>
                <a:highlight>
                  <a:schemeClr val="dk1"/>
                </a:highlight>
                <a:latin typeface="Georgia"/>
                <a:ea typeface="Georgia"/>
                <a:cs typeface="Georgia"/>
                <a:sym typeface="Georgia"/>
              </a:rPr>
              <a:t>VideoFrame </a:t>
            </a:r>
            <a:r>
              <a:rPr lang="en">
                <a:solidFill>
                  <a:srgbClr val="292929"/>
                </a:solidFill>
                <a:highlight>
                  <a:schemeClr val="dk1"/>
                </a:highlight>
                <a:latin typeface="Georgia"/>
                <a:ea typeface="Georgia"/>
                <a:cs typeface="Georgia"/>
                <a:sym typeface="Georgia"/>
              </a:rPr>
              <a:t>and run classification variable (ratios).</a:t>
            </a:r>
            <a:endParaRPr>
              <a:solidFill>
                <a:srgbClr val="292929"/>
              </a:solidFill>
              <a:highlight>
                <a:schemeClr val="dk1"/>
              </a:highlight>
              <a:latin typeface="Georgia"/>
              <a:ea typeface="Georgia"/>
              <a:cs typeface="Georgia"/>
              <a:sym typeface="Georgia"/>
            </a:endParaRPr>
          </a:p>
          <a:p>
            <a:pPr indent="-342900" lvl="0" marL="749300" rtl="0" algn="l">
              <a:lnSpc>
                <a:spcPct val="218181"/>
              </a:lnSpc>
              <a:spcBef>
                <a:spcPts val="0"/>
              </a:spcBef>
              <a:spcAft>
                <a:spcPts val="0"/>
              </a:spcAft>
              <a:buClr>
                <a:srgbClr val="292929"/>
              </a:buClr>
              <a:buSzPts val="1800"/>
              <a:buFont typeface="Georgia"/>
              <a:buAutoNum type="arabicPeriod"/>
            </a:pPr>
            <a:r>
              <a:rPr b="1" i="1" lang="en">
                <a:solidFill>
                  <a:srgbClr val="292929"/>
                </a:solidFill>
                <a:highlight>
                  <a:schemeClr val="dk1"/>
                </a:highlight>
                <a:latin typeface="Georgia"/>
                <a:ea typeface="Georgia"/>
                <a:cs typeface="Georgia"/>
                <a:sym typeface="Georgia"/>
              </a:rPr>
              <a:t>MouthDetection.m</a:t>
            </a:r>
            <a:r>
              <a:rPr lang="en">
                <a:solidFill>
                  <a:srgbClr val="292929"/>
                </a:solidFill>
                <a:highlight>
                  <a:schemeClr val="dk1"/>
                </a:highlight>
                <a:latin typeface="Georgia"/>
                <a:ea typeface="Georgia"/>
                <a:cs typeface="Georgia"/>
                <a:sym typeface="Georgia"/>
              </a:rPr>
              <a:t> : Capture and crop mouth for each </a:t>
            </a:r>
            <a:r>
              <a:rPr i="1" lang="en">
                <a:solidFill>
                  <a:srgbClr val="292929"/>
                </a:solidFill>
                <a:highlight>
                  <a:schemeClr val="dk1"/>
                </a:highlight>
                <a:latin typeface="Georgia"/>
                <a:ea typeface="Georgia"/>
                <a:cs typeface="Georgia"/>
                <a:sym typeface="Georgia"/>
              </a:rPr>
              <a:t>VideoFrame </a:t>
            </a:r>
            <a:r>
              <a:rPr lang="en">
                <a:solidFill>
                  <a:srgbClr val="292929"/>
                </a:solidFill>
                <a:highlight>
                  <a:schemeClr val="dk1"/>
                </a:highlight>
                <a:latin typeface="Georgia"/>
                <a:ea typeface="Georgia"/>
                <a:cs typeface="Georgia"/>
                <a:sym typeface="Georgia"/>
              </a:rPr>
              <a:t>and run classification variable (lips detected).</a:t>
            </a:r>
            <a:endParaRPr>
              <a:solidFill>
                <a:srgbClr val="292929"/>
              </a:solidFill>
              <a:highlight>
                <a:schemeClr val="dk1"/>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38500"/>
            <a:ext cx="85206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3500"/>
              <a:t>Ratio of Black Pixel to White Pixel..(BW)</a:t>
            </a:r>
            <a:endParaRPr sz="3500"/>
          </a:p>
        </p:txBody>
      </p:sp>
      <p:pic>
        <p:nvPicPr>
          <p:cNvPr id="117" name="Google Shape;117;p23"/>
          <p:cNvPicPr preferRelativeResize="0"/>
          <p:nvPr/>
        </p:nvPicPr>
        <p:blipFill>
          <a:blip r:embed="rId3">
            <a:alphaModFix/>
          </a:blip>
          <a:stretch>
            <a:fillRect/>
          </a:stretch>
        </p:blipFill>
        <p:spPr>
          <a:xfrm>
            <a:off x="311700" y="1632075"/>
            <a:ext cx="4407200" cy="3133075"/>
          </a:xfrm>
          <a:prstGeom prst="rect">
            <a:avLst/>
          </a:prstGeom>
          <a:noFill/>
          <a:ln>
            <a:noFill/>
          </a:ln>
        </p:spPr>
      </p:pic>
      <p:pic>
        <p:nvPicPr>
          <p:cNvPr id="118" name="Google Shape;118;p23"/>
          <p:cNvPicPr preferRelativeResize="0"/>
          <p:nvPr/>
        </p:nvPicPr>
        <p:blipFill>
          <a:blip r:embed="rId4">
            <a:alphaModFix/>
          </a:blip>
          <a:stretch>
            <a:fillRect/>
          </a:stretch>
        </p:blipFill>
        <p:spPr>
          <a:xfrm>
            <a:off x="4886325" y="1632075"/>
            <a:ext cx="4055450" cy="313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42450" y="128500"/>
            <a:ext cx="8520600" cy="80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444"/>
              <a:t>   </a:t>
            </a:r>
            <a:r>
              <a:rPr lang="en" sz="4222"/>
              <a:t>Different Libraries Used in our project </a:t>
            </a:r>
            <a:endParaRPr sz="4222"/>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rotWithShape="1">
          <a:blip r:embed="rId3">
            <a:alphaModFix/>
          </a:blip>
          <a:srcRect b="0" l="0" r="0" t="0"/>
          <a:stretch/>
        </p:blipFill>
        <p:spPr>
          <a:xfrm>
            <a:off x="311700" y="1152475"/>
            <a:ext cx="852082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27500"/>
            <a:ext cx="8520600" cy="7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444"/>
              <a:t>Euclidean Distance Calculation</a:t>
            </a:r>
            <a:endParaRPr sz="4444"/>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000"/>
              <a:t>For Camera Capture And Face Detection</a:t>
            </a:r>
            <a:endParaRPr sz="4000"/>
          </a:p>
        </p:txBody>
      </p:sp>
      <p:pic>
        <p:nvPicPr>
          <p:cNvPr id="138" name="Google Shape;138;p26"/>
          <p:cNvPicPr preferRelativeResize="0"/>
          <p:nvPr/>
        </p:nvPicPr>
        <p:blipFill>
          <a:blip r:embed="rId3">
            <a:alphaModFix/>
          </a:blip>
          <a:stretch>
            <a:fillRect/>
          </a:stretch>
        </p:blipFill>
        <p:spPr>
          <a:xfrm>
            <a:off x="741850" y="1454025"/>
            <a:ext cx="7408624" cy="273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133875"/>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100"/>
              <a:t>             </a:t>
            </a:r>
            <a:r>
              <a:rPr lang="en" sz="6600"/>
              <a:t> </a:t>
            </a:r>
            <a:r>
              <a:rPr lang="en" sz="6600"/>
              <a:t>Demonstration...</a:t>
            </a:r>
            <a:endParaRPr sz="6600"/>
          </a:p>
        </p:txBody>
      </p:sp>
      <p:sp>
        <p:nvSpPr>
          <p:cNvPr id="144" name="Google Shape;144;p27"/>
          <p:cNvSpPr txBox="1"/>
          <p:nvPr>
            <p:ph idx="1" type="body"/>
          </p:nvPr>
        </p:nvSpPr>
        <p:spPr>
          <a:xfrm>
            <a:off x="218700" y="1379975"/>
            <a:ext cx="8613600" cy="3416400"/>
          </a:xfrm>
          <a:prstGeom prst="rect">
            <a:avLst/>
          </a:prstGeom>
          <a:solidFill>
            <a:schemeClr val="dk1"/>
          </a:solidFill>
          <a:ln cap="flat" cmpd="sng" w="9525">
            <a:solidFill>
              <a:srgbClr val="292929"/>
            </a:solidFill>
            <a:prstDash val="solid"/>
            <a:round/>
            <a:headEnd len="sm" w="sm" type="none"/>
            <a:tailEnd len="sm" w="sm" type="none"/>
          </a:ln>
        </p:spPr>
        <p:txBody>
          <a:bodyPr anchorCtr="0" anchor="t" bIns="91425" lIns="91425" spcFirstLastPara="1" rIns="91425" wrap="square" tIns="91425">
            <a:normAutofit/>
          </a:bodyPr>
          <a:lstStyle/>
          <a:p>
            <a:pPr indent="-476250" lvl="0" marL="457200" rtl="0" algn="l">
              <a:spcBef>
                <a:spcPts val="0"/>
              </a:spcBef>
              <a:spcAft>
                <a:spcPts val="0"/>
              </a:spcAft>
              <a:buClr>
                <a:srgbClr val="292929"/>
              </a:buClr>
              <a:buSzPts val="3900"/>
              <a:buFont typeface="Georgia"/>
              <a:buChar char="●"/>
            </a:pPr>
            <a:r>
              <a:rPr lang="en" sz="3900">
                <a:solidFill>
                  <a:srgbClr val="292929"/>
                </a:solidFill>
                <a:highlight>
                  <a:schemeClr val="dk1"/>
                </a:highlight>
                <a:latin typeface="Georgia"/>
                <a:ea typeface="Georgia"/>
                <a:cs typeface="Georgia"/>
                <a:sym typeface="Georgia"/>
              </a:rPr>
              <a:t> </a:t>
            </a:r>
            <a:r>
              <a:rPr b="1" lang="en" sz="3900">
                <a:solidFill>
                  <a:srgbClr val="292929"/>
                </a:solidFill>
                <a:highlight>
                  <a:schemeClr val="dk1"/>
                </a:highlight>
                <a:latin typeface="Georgia"/>
                <a:ea typeface="Georgia"/>
                <a:cs typeface="Georgia"/>
                <a:sym typeface="Georgia"/>
              </a:rPr>
              <a:t>Now we present a small video demonstration of our Project</a:t>
            </a:r>
            <a:endParaRPr b="1" sz="5400">
              <a:solidFill>
                <a:srgbClr val="292929"/>
              </a:solidFill>
              <a:highlight>
                <a:schemeClr val="dk1"/>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8" title="harshppt.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212775" y="98925"/>
            <a:ext cx="8520600" cy="77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5077"/>
              <a:t>  Future Scope</a:t>
            </a:r>
            <a:endParaRPr b="1" sz="5077"/>
          </a:p>
        </p:txBody>
      </p:sp>
      <p:sp>
        <p:nvSpPr>
          <p:cNvPr id="156" name="Google Shape;156;p29"/>
          <p:cNvSpPr txBox="1"/>
          <p:nvPr>
            <p:ph idx="1" type="body"/>
          </p:nvPr>
        </p:nvSpPr>
        <p:spPr>
          <a:xfrm>
            <a:off x="138475" y="969350"/>
            <a:ext cx="8693700" cy="3946500"/>
          </a:xfrm>
          <a:prstGeom prst="rect">
            <a:avLst/>
          </a:prstGeom>
          <a:solidFill>
            <a:schemeClr val="dk1"/>
          </a:solidFill>
        </p:spPr>
        <p:txBody>
          <a:bodyPr anchorCtr="0" anchor="t" bIns="91425" lIns="91425" spcFirstLastPara="1" rIns="91425" wrap="square" tIns="91425">
            <a:normAutofit/>
          </a:bodyPr>
          <a:lstStyle/>
          <a:p>
            <a:pPr indent="-381000" lvl="0" marL="457200" rtl="0" algn="l">
              <a:spcBef>
                <a:spcPts val="0"/>
              </a:spcBef>
              <a:spcAft>
                <a:spcPts val="0"/>
              </a:spcAft>
              <a:buClr>
                <a:srgbClr val="000000"/>
              </a:buClr>
              <a:buSzPts val="2400"/>
              <a:buFont typeface="Georgia"/>
              <a:buChar char="●"/>
            </a:pPr>
            <a:r>
              <a:rPr lang="en" sz="2400">
                <a:solidFill>
                  <a:srgbClr val="000000"/>
                </a:solidFill>
                <a:latin typeface="Georgia"/>
                <a:ea typeface="Georgia"/>
                <a:cs typeface="Georgia"/>
                <a:sym typeface="Georgia"/>
              </a:rPr>
              <a:t>T</a:t>
            </a:r>
            <a:r>
              <a:rPr lang="en" sz="2400">
                <a:solidFill>
                  <a:srgbClr val="000000"/>
                </a:solidFill>
                <a:latin typeface="Georgia"/>
                <a:ea typeface="Georgia"/>
                <a:cs typeface="Georgia"/>
                <a:sym typeface="Georgia"/>
              </a:rPr>
              <a:t>his system can be further extended to have security like only certain people can access the vehicle ,In case of theft, the vehicle does not start and an mms of the burglar could be sent to the owner of the vehicle.</a:t>
            </a:r>
            <a:endParaRPr sz="2400">
              <a:solidFill>
                <a:srgbClr val="000000"/>
              </a:solidFill>
              <a:latin typeface="Georgia"/>
              <a:ea typeface="Georgia"/>
              <a:cs typeface="Georgia"/>
              <a:sym typeface="Georgia"/>
            </a:endParaRPr>
          </a:p>
          <a:p>
            <a:pPr indent="-381000" lvl="0" marL="457200" rtl="0" algn="l">
              <a:spcBef>
                <a:spcPts val="0"/>
              </a:spcBef>
              <a:spcAft>
                <a:spcPts val="0"/>
              </a:spcAft>
              <a:buClr>
                <a:srgbClr val="000000"/>
              </a:buClr>
              <a:buSzPts val="2400"/>
              <a:buFont typeface="Georgia"/>
              <a:buChar char="●"/>
            </a:pPr>
            <a:r>
              <a:rPr lang="en" sz="2400">
                <a:solidFill>
                  <a:srgbClr val="000000"/>
                </a:solidFill>
                <a:latin typeface="Georgia"/>
                <a:ea typeface="Georgia"/>
                <a:cs typeface="Georgia"/>
                <a:sym typeface="Georgia"/>
              </a:rPr>
              <a:t>Such advanced systems can be used for a secure future, where the automobile has become an important transportation factor of our life and hope to minimize the accidental statistics in the future.</a:t>
            </a:r>
            <a:endParaRPr sz="2400">
              <a:solidFill>
                <a:srgbClr val="000000"/>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11700" y="79125"/>
            <a:ext cx="8520600" cy="49260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3400" u="sng">
                <a:solidFill>
                  <a:srgbClr val="292929"/>
                </a:solidFill>
                <a:latin typeface="Pacifico"/>
                <a:ea typeface="Pacifico"/>
                <a:cs typeface="Pacifico"/>
                <a:sym typeface="Pacifico"/>
              </a:rPr>
              <a:t>Presented By:-</a:t>
            </a:r>
            <a:endParaRPr sz="3400" u="sng">
              <a:solidFill>
                <a:srgbClr val="292929"/>
              </a:solidFill>
              <a:latin typeface="Pacifico"/>
              <a:ea typeface="Pacifico"/>
              <a:cs typeface="Pacifico"/>
              <a:sym typeface="Pacifico"/>
            </a:endParaRPr>
          </a:p>
          <a:p>
            <a:pPr indent="0" lvl="0" marL="0" rtl="0" algn="l">
              <a:spcBef>
                <a:spcPts val="1200"/>
              </a:spcBef>
              <a:spcAft>
                <a:spcPts val="0"/>
              </a:spcAft>
              <a:buNone/>
            </a:pPr>
            <a:r>
              <a:t/>
            </a:r>
            <a:endParaRPr sz="3400">
              <a:solidFill>
                <a:srgbClr val="292929"/>
              </a:solidFill>
              <a:latin typeface="Pacifico"/>
              <a:ea typeface="Pacifico"/>
              <a:cs typeface="Pacifico"/>
              <a:sym typeface="Pacifico"/>
            </a:endParaRPr>
          </a:p>
          <a:p>
            <a:pPr indent="0" lvl="0" marL="0" rtl="0" algn="l">
              <a:spcBef>
                <a:spcPts val="1200"/>
              </a:spcBef>
              <a:spcAft>
                <a:spcPts val="0"/>
              </a:spcAft>
              <a:buNone/>
            </a:pPr>
            <a:r>
              <a:rPr lang="en" sz="3400">
                <a:solidFill>
                  <a:srgbClr val="292929"/>
                </a:solidFill>
                <a:latin typeface="Impact"/>
                <a:ea typeface="Impact"/>
                <a:cs typeface="Impact"/>
                <a:sym typeface="Impact"/>
              </a:rPr>
              <a:t>Group : 2                                         Harsh Raj Singh                                    </a:t>
            </a:r>
            <a:endParaRPr sz="3400">
              <a:solidFill>
                <a:srgbClr val="292929"/>
              </a:solidFill>
              <a:latin typeface="Impact"/>
              <a:ea typeface="Impact"/>
              <a:cs typeface="Impact"/>
              <a:sym typeface="Impact"/>
            </a:endParaRPr>
          </a:p>
          <a:p>
            <a:pPr indent="0" lvl="0" marL="0" rtl="0" algn="l">
              <a:spcBef>
                <a:spcPts val="1200"/>
              </a:spcBef>
              <a:spcAft>
                <a:spcPts val="0"/>
              </a:spcAft>
              <a:buNone/>
            </a:pPr>
            <a:r>
              <a:rPr lang="en" sz="3400">
                <a:solidFill>
                  <a:srgbClr val="292929"/>
                </a:solidFill>
                <a:latin typeface="Impact"/>
                <a:ea typeface="Impact"/>
                <a:cs typeface="Impact"/>
                <a:sym typeface="Impact"/>
              </a:rPr>
              <a:t>CSE-B(2)                                         Suraj Kumar Sharma</a:t>
            </a:r>
            <a:endParaRPr sz="3400">
              <a:solidFill>
                <a:srgbClr val="292929"/>
              </a:solidFill>
              <a:latin typeface="Impact"/>
              <a:ea typeface="Impact"/>
              <a:cs typeface="Impact"/>
              <a:sym typeface="Impact"/>
            </a:endParaRPr>
          </a:p>
          <a:p>
            <a:pPr indent="0" lvl="0" marL="0" rtl="0" algn="l">
              <a:spcBef>
                <a:spcPts val="1200"/>
              </a:spcBef>
              <a:spcAft>
                <a:spcPts val="1200"/>
              </a:spcAft>
              <a:buNone/>
            </a:pPr>
            <a:r>
              <a:rPr lang="en" sz="3400">
                <a:solidFill>
                  <a:srgbClr val="292929"/>
                </a:solidFill>
                <a:latin typeface="Impact"/>
                <a:ea typeface="Impact"/>
                <a:cs typeface="Impact"/>
                <a:sym typeface="Impact"/>
              </a:rPr>
              <a:t>6th Semester                              Sharuf Ali</a:t>
            </a:r>
            <a:endParaRPr sz="3400">
              <a:solidFill>
                <a:srgbClr val="292929"/>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666"/>
              <a:t>What is Drowsiness Detection System  ??</a:t>
            </a:r>
            <a:endParaRPr sz="3666"/>
          </a:p>
        </p:txBody>
      </p:sp>
      <p:sp>
        <p:nvSpPr>
          <p:cNvPr id="65" name="Google Shape;65;p14"/>
          <p:cNvSpPr txBox="1"/>
          <p:nvPr>
            <p:ph idx="1" type="body"/>
          </p:nvPr>
        </p:nvSpPr>
        <p:spPr>
          <a:xfrm>
            <a:off x="311700" y="1453600"/>
            <a:ext cx="8520600" cy="34164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3100">
              <a:solidFill>
                <a:srgbClr val="051E50"/>
              </a:solidFill>
              <a:latin typeface="Georgia"/>
              <a:ea typeface="Georgia"/>
              <a:cs typeface="Georgia"/>
              <a:sym typeface="Georgia"/>
            </a:endParaRPr>
          </a:p>
          <a:p>
            <a:pPr indent="0" lvl="0" marL="0" rtl="0" algn="l">
              <a:spcBef>
                <a:spcPts val="1200"/>
              </a:spcBef>
              <a:spcAft>
                <a:spcPts val="0"/>
              </a:spcAft>
              <a:buNone/>
            </a:pPr>
            <a:r>
              <a:rPr lang="en" sz="3522">
                <a:solidFill>
                  <a:srgbClr val="051E50"/>
                </a:solidFill>
                <a:latin typeface="Georgia"/>
                <a:ea typeface="Georgia"/>
                <a:cs typeface="Georgia"/>
                <a:sym typeface="Georgia"/>
              </a:rPr>
              <a:t>A computer vision system that can </a:t>
            </a:r>
            <a:r>
              <a:rPr i="1" lang="en" sz="3522">
                <a:solidFill>
                  <a:srgbClr val="051E50"/>
                </a:solidFill>
                <a:latin typeface="Georgia"/>
                <a:ea typeface="Georgia"/>
                <a:cs typeface="Georgia"/>
                <a:sym typeface="Georgia"/>
              </a:rPr>
              <a:t>automatically detect driver drowsiness in a real-time video stream</a:t>
            </a:r>
            <a:r>
              <a:rPr lang="en" sz="3522">
                <a:solidFill>
                  <a:srgbClr val="051E50"/>
                </a:solidFill>
                <a:latin typeface="Georgia"/>
                <a:ea typeface="Georgia"/>
                <a:cs typeface="Georgia"/>
                <a:sym typeface="Georgia"/>
              </a:rPr>
              <a:t> and then </a:t>
            </a:r>
            <a:r>
              <a:rPr i="1" lang="en" sz="3522">
                <a:solidFill>
                  <a:srgbClr val="051E50"/>
                </a:solidFill>
                <a:latin typeface="Georgia"/>
                <a:ea typeface="Georgia"/>
                <a:cs typeface="Georgia"/>
                <a:sym typeface="Georgia"/>
              </a:rPr>
              <a:t>play an alarm if the driver appears to be drowsy</a:t>
            </a:r>
            <a:r>
              <a:rPr lang="en" sz="3522">
                <a:solidFill>
                  <a:srgbClr val="051E50"/>
                </a:solidFill>
                <a:latin typeface="Georgia"/>
                <a:ea typeface="Georgia"/>
                <a:cs typeface="Georgia"/>
                <a:sym typeface="Georgia"/>
              </a:rPr>
              <a:t>.</a:t>
            </a:r>
            <a:endParaRPr sz="4822">
              <a:solidFill>
                <a:srgbClr val="051E50"/>
              </a:solidFill>
              <a:latin typeface="Georgia"/>
              <a:ea typeface="Georgia"/>
              <a:cs typeface="Georgia"/>
              <a:sym typeface="Georgia"/>
            </a:endParaRPr>
          </a:p>
          <a:p>
            <a:pPr indent="0" lvl="0" marL="0" rtl="0" algn="l">
              <a:spcBef>
                <a:spcPts val="1200"/>
              </a:spcBef>
              <a:spcAft>
                <a:spcPts val="1200"/>
              </a:spcAft>
              <a:buNone/>
            </a:pPr>
            <a:r>
              <a:t/>
            </a:r>
            <a:endParaRPr sz="4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31400" y="23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444"/>
              <a:t> Continue….</a:t>
            </a:r>
            <a:endParaRPr sz="4444"/>
          </a:p>
        </p:txBody>
      </p:sp>
      <p:sp>
        <p:nvSpPr>
          <p:cNvPr id="71" name="Google Shape;71;p15"/>
          <p:cNvSpPr txBox="1"/>
          <p:nvPr>
            <p:ph idx="1" type="body"/>
          </p:nvPr>
        </p:nvSpPr>
        <p:spPr>
          <a:xfrm>
            <a:off x="311700" y="1152475"/>
            <a:ext cx="8520600" cy="37659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950">
                <a:solidFill>
                  <a:srgbClr val="333333"/>
                </a:solidFill>
                <a:highlight>
                  <a:srgbClr val="FCFCFC"/>
                </a:highlight>
                <a:latin typeface="Georgia"/>
                <a:ea typeface="Georgia"/>
                <a:cs typeface="Georgia"/>
                <a:sym typeface="Georgia"/>
              </a:rPr>
              <a:t>. </a:t>
            </a:r>
            <a:r>
              <a:rPr lang="en" sz="2550">
                <a:solidFill>
                  <a:srgbClr val="333333"/>
                </a:solidFill>
                <a:highlight>
                  <a:srgbClr val="FCFCFC"/>
                </a:highlight>
                <a:latin typeface="Georgia"/>
                <a:ea typeface="Georgia"/>
                <a:cs typeface="Georgia"/>
                <a:sym typeface="Georgia"/>
              </a:rPr>
              <a:t>Driver’s drowsiness is one of the main reasons for road accidents</a:t>
            </a:r>
            <a:r>
              <a:rPr lang="en" sz="2550">
                <a:solidFill>
                  <a:srgbClr val="333333"/>
                </a:solidFill>
                <a:highlight>
                  <a:srgbClr val="FCFCFC"/>
                </a:highlight>
                <a:latin typeface="Georgia"/>
                <a:ea typeface="Georgia"/>
                <a:cs typeface="Georgia"/>
                <a:sym typeface="Georgia"/>
              </a:rPr>
              <a:t> </a:t>
            </a:r>
            <a:r>
              <a:rPr lang="en" sz="2550">
                <a:solidFill>
                  <a:srgbClr val="333333"/>
                </a:solidFill>
                <a:highlight>
                  <a:srgbClr val="FCFCFC"/>
                </a:highlight>
                <a:latin typeface="Georgia"/>
                <a:ea typeface="Georgia"/>
                <a:cs typeface="Georgia"/>
                <a:sym typeface="Georgia"/>
              </a:rPr>
              <a:t>which lead to  several fatalities every year.</a:t>
            </a:r>
            <a:endParaRPr sz="2550">
              <a:solidFill>
                <a:srgbClr val="333333"/>
              </a:solidFill>
              <a:highlight>
                <a:srgbClr val="FCFCFC"/>
              </a:highlight>
              <a:latin typeface="Georgia"/>
              <a:ea typeface="Georgia"/>
              <a:cs typeface="Georgia"/>
              <a:sym typeface="Georgia"/>
            </a:endParaRPr>
          </a:p>
          <a:p>
            <a:pPr indent="0" lvl="0" marL="0" rtl="0" algn="l">
              <a:spcBef>
                <a:spcPts val="1200"/>
              </a:spcBef>
              <a:spcAft>
                <a:spcPts val="1200"/>
              </a:spcAft>
              <a:buNone/>
            </a:pPr>
            <a:r>
              <a:rPr lang="en" sz="3750">
                <a:solidFill>
                  <a:srgbClr val="333333"/>
                </a:solidFill>
                <a:highlight>
                  <a:srgbClr val="FCFCFC"/>
                </a:highlight>
                <a:latin typeface="Georgia"/>
                <a:ea typeface="Georgia"/>
                <a:cs typeface="Georgia"/>
                <a:sym typeface="Georgia"/>
              </a:rPr>
              <a:t>. </a:t>
            </a:r>
            <a:r>
              <a:rPr lang="en" sz="1950">
                <a:solidFill>
                  <a:srgbClr val="333333"/>
                </a:solidFill>
                <a:highlight>
                  <a:srgbClr val="FCFCFC"/>
                </a:highlight>
                <a:latin typeface="Georgia"/>
                <a:ea typeface="Georgia"/>
                <a:cs typeface="Georgia"/>
                <a:sym typeface="Georgia"/>
              </a:rPr>
              <a:t> </a:t>
            </a:r>
            <a:r>
              <a:rPr lang="en" sz="2550">
                <a:solidFill>
                  <a:srgbClr val="333333"/>
                </a:solidFill>
                <a:highlight>
                  <a:srgbClr val="FCFCFC"/>
                </a:highlight>
                <a:latin typeface="Georgia"/>
                <a:ea typeface="Georgia"/>
                <a:cs typeface="Georgia"/>
                <a:sym typeface="Georgia"/>
              </a:rPr>
              <a:t>Statistics highlights the necessity of a drowsiness detection system that  could possibly alert the co-passengers and driver before an accident would occur</a:t>
            </a:r>
            <a:endParaRPr sz="4350">
              <a:solidFill>
                <a:srgbClr val="333333"/>
              </a:solidFill>
              <a:highlight>
                <a:srgbClr val="FCFCFC"/>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30475"/>
            <a:ext cx="8520600" cy="7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             </a:t>
            </a:r>
            <a:r>
              <a:rPr lang="en" sz="3100"/>
              <a:t>         </a:t>
            </a:r>
            <a:r>
              <a:rPr lang="en" sz="4000"/>
              <a:t>Objectives of our project</a:t>
            </a:r>
            <a:endParaRPr sz="4000"/>
          </a:p>
        </p:txBody>
      </p:sp>
      <p:sp>
        <p:nvSpPr>
          <p:cNvPr id="77" name="Google Shape;77;p16"/>
          <p:cNvSpPr txBox="1"/>
          <p:nvPr>
            <p:ph idx="1" type="body"/>
          </p:nvPr>
        </p:nvSpPr>
        <p:spPr>
          <a:xfrm>
            <a:off x="311700" y="1017725"/>
            <a:ext cx="8520600" cy="3940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rgbClr val="333333"/>
              </a:solidFill>
              <a:highlight>
                <a:srgbClr val="FCFCFC"/>
              </a:highlight>
              <a:latin typeface="Georgia"/>
              <a:ea typeface="Georgia"/>
              <a:cs typeface="Georgia"/>
              <a:sym typeface="Georgia"/>
            </a:endParaRPr>
          </a:p>
          <a:p>
            <a:pPr indent="0" lvl="0" marL="0" rtl="0" algn="l">
              <a:spcBef>
                <a:spcPts val="1200"/>
              </a:spcBef>
              <a:spcAft>
                <a:spcPts val="0"/>
              </a:spcAft>
              <a:buNone/>
            </a:pPr>
            <a:r>
              <a:rPr lang="en" sz="3850">
                <a:solidFill>
                  <a:srgbClr val="333333"/>
                </a:solidFill>
                <a:highlight>
                  <a:srgbClr val="FCFCFC"/>
                </a:highlight>
                <a:latin typeface="Georgia"/>
                <a:ea typeface="Georgia"/>
                <a:cs typeface="Georgia"/>
                <a:sym typeface="Georgia"/>
              </a:rPr>
              <a:t>. </a:t>
            </a:r>
            <a:r>
              <a:rPr lang="en" sz="2150">
                <a:solidFill>
                  <a:srgbClr val="333333"/>
                </a:solidFill>
                <a:highlight>
                  <a:srgbClr val="FCFCFC"/>
                </a:highlight>
                <a:latin typeface="Georgia"/>
                <a:ea typeface="Georgia"/>
                <a:cs typeface="Georgia"/>
                <a:sym typeface="Georgia"/>
              </a:rPr>
              <a:t>The main objective is to first design a system to detect driver’s drowsiness by continuously monitoring retina of the eye.</a:t>
            </a:r>
            <a:endParaRPr sz="2150">
              <a:solidFill>
                <a:srgbClr val="333333"/>
              </a:solidFill>
              <a:highlight>
                <a:srgbClr val="FCFCFC"/>
              </a:highlight>
              <a:latin typeface="Georgia"/>
              <a:ea typeface="Georgia"/>
              <a:cs typeface="Georgia"/>
              <a:sym typeface="Georgia"/>
            </a:endParaRPr>
          </a:p>
          <a:p>
            <a:pPr indent="0" lvl="0" marL="0" rtl="0" algn="l">
              <a:spcBef>
                <a:spcPts val="1200"/>
              </a:spcBef>
              <a:spcAft>
                <a:spcPts val="0"/>
              </a:spcAft>
              <a:buNone/>
            </a:pPr>
            <a:r>
              <a:rPr lang="en" sz="3850">
                <a:solidFill>
                  <a:srgbClr val="333333"/>
                </a:solidFill>
                <a:highlight>
                  <a:srgbClr val="FCFCFC"/>
                </a:highlight>
                <a:latin typeface="Georgia"/>
                <a:ea typeface="Georgia"/>
                <a:cs typeface="Georgia"/>
                <a:sym typeface="Georgia"/>
              </a:rPr>
              <a:t>. </a:t>
            </a:r>
            <a:r>
              <a:rPr lang="en" sz="2150">
                <a:solidFill>
                  <a:srgbClr val="333333"/>
                </a:solidFill>
                <a:highlight>
                  <a:srgbClr val="FCFCFC"/>
                </a:highlight>
                <a:latin typeface="Georgia"/>
                <a:ea typeface="Georgia"/>
                <a:cs typeface="Georgia"/>
                <a:sym typeface="Georgia"/>
              </a:rPr>
              <a:t>The system works in spite of driver wearing spectacles and in various lighting conditions</a:t>
            </a:r>
            <a:endParaRPr sz="2150">
              <a:solidFill>
                <a:srgbClr val="333333"/>
              </a:solidFill>
              <a:highlight>
                <a:srgbClr val="FCFCFC"/>
              </a:highlight>
              <a:latin typeface="Georgia"/>
              <a:ea typeface="Georgia"/>
              <a:cs typeface="Georgia"/>
              <a:sym typeface="Georgia"/>
            </a:endParaRPr>
          </a:p>
          <a:p>
            <a:pPr indent="0" lvl="0" marL="0" rtl="0" algn="l">
              <a:spcBef>
                <a:spcPts val="1200"/>
              </a:spcBef>
              <a:spcAft>
                <a:spcPts val="1200"/>
              </a:spcAft>
              <a:buNone/>
            </a:pPr>
            <a:r>
              <a:rPr lang="en" sz="3800">
                <a:solidFill>
                  <a:schemeClr val="lt1"/>
                </a:solidFill>
                <a:latin typeface="Georgia"/>
                <a:ea typeface="Georgia"/>
                <a:cs typeface="Georgia"/>
                <a:sym typeface="Georgia"/>
              </a:rPr>
              <a:t>. </a:t>
            </a:r>
            <a:r>
              <a:rPr lang="en" sz="3500">
                <a:solidFill>
                  <a:schemeClr val="lt1"/>
                </a:solidFill>
                <a:latin typeface="Georgia"/>
                <a:ea typeface="Georgia"/>
                <a:cs typeface="Georgia"/>
                <a:sym typeface="Georgia"/>
              </a:rPr>
              <a:t> </a:t>
            </a:r>
            <a:r>
              <a:rPr lang="en" sz="2300">
                <a:solidFill>
                  <a:schemeClr val="lt1"/>
                </a:solidFill>
                <a:latin typeface="Georgia"/>
                <a:ea typeface="Georgia"/>
                <a:cs typeface="Georgia"/>
                <a:sym typeface="Georgia"/>
              </a:rPr>
              <a:t>Speed of the vehicle can be reduced.</a:t>
            </a:r>
            <a:endParaRPr sz="2050">
              <a:solidFill>
                <a:srgbClr val="333333"/>
              </a:solidFill>
              <a:highlight>
                <a:srgbClr val="FCFCFC"/>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64350"/>
            <a:ext cx="8520600" cy="72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488"/>
              <a:t>Continue…..</a:t>
            </a:r>
            <a:endParaRPr sz="4488"/>
          </a:p>
        </p:txBody>
      </p:sp>
      <p:sp>
        <p:nvSpPr>
          <p:cNvPr id="83" name="Google Shape;83;p17"/>
          <p:cNvSpPr txBox="1"/>
          <p:nvPr>
            <p:ph idx="1" type="body"/>
          </p:nvPr>
        </p:nvSpPr>
        <p:spPr>
          <a:xfrm>
            <a:off x="311700" y="1132425"/>
            <a:ext cx="8520600" cy="374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3700">
                <a:solidFill>
                  <a:schemeClr val="lt1"/>
                </a:solidFill>
              </a:rPr>
              <a:t>. </a:t>
            </a:r>
            <a:r>
              <a:rPr b="1" lang="en" sz="3200">
                <a:solidFill>
                  <a:schemeClr val="lt1"/>
                </a:solidFill>
              </a:rPr>
              <a:t> </a:t>
            </a:r>
            <a:r>
              <a:rPr lang="en" sz="2400">
                <a:solidFill>
                  <a:schemeClr val="lt1"/>
                </a:solidFill>
                <a:latin typeface="Georgia"/>
                <a:ea typeface="Georgia"/>
                <a:cs typeface="Georgia"/>
                <a:sym typeface="Georgia"/>
              </a:rPr>
              <a:t>To alert the driver on the detection of drowsiness by using buzzer or alarm</a:t>
            </a:r>
            <a:endParaRPr sz="2400">
              <a:solidFill>
                <a:schemeClr val="lt1"/>
              </a:solidFill>
              <a:latin typeface="Georgia"/>
              <a:ea typeface="Georgia"/>
              <a:cs typeface="Georgia"/>
              <a:sym typeface="Georgia"/>
            </a:endParaRPr>
          </a:p>
          <a:p>
            <a:pPr indent="0" lvl="0" marL="0" rtl="0" algn="l">
              <a:spcBef>
                <a:spcPts val="1200"/>
              </a:spcBef>
              <a:spcAft>
                <a:spcPts val="0"/>
              </a:spcAft>
              <a:buNone/>
            </a:pPr>
            <a:r>
              <a:rPr lang="en" sz="4474">
                <a:solidFill>
                  <a:srgbClr val="333333"/>
                </a:solidFill>
                <a:highlight>
                  <a:srgbClr val="FCFCFC"/>
                </a:highlight>
                <a:latin typeface="Georgia"/>
                <a:ea typeface="Georgia"/>
                <a:cs typeface="Georgia"/>
                <a:sym typeface="Georgia"/>
              </a:rPr>
              <a:t>.</a:t>
            </a:r>
            <a:r>
              <a:rPr lang="en" sz="4874">
                <a:solidFill>
                  <a:srgbClr val="333333"/>
                </a:solidFill>
                <a:highlight>
                  <a:srgbClr val="FCFCFC"/>
                </a:highlight>
                <a:latin typeface="Georgia"/>
                <a:ea typeface="Georgia"/>
                <a:cs typeface="Georgia"/>
                <a:sym typeface="Georgia"/>
              </a:rPr>
              <a:t> </a:t>
            </a:r>
            <a:r>
              <a:rPr lang="en" sz="2374">
                <a:solidFill>
                  <a:srgbClr val="333333"/>
                </a:solidFill>
                <a:highlight>
                  <a:srgbClr val="FCFCFC"/>
                </a:highlight>
                <a:latin typeface="Georgia"/>
                <a:ea typeface="Georgia"/>
                <a:cs typeface="Georgia"/>
                <a:sym typeface="Georgia"/>
              </a:rPr>
              <a:t>Driver drowsiness detection is a car safety technology which helps to save the life of the driver by preventing accidents when the driver is getting drowsy</a:t>
            </a:r>
            <a:r>
              <a:rPr lang="en" sz="1974">
                <a:solidFill>
                  <a:srgbClr val="333333"/>
                </a:solidFill>
                <a:highlight>
                  <a:srgbClr val="FCFCFC"/>
                </a:highlight>
                <a:latin typeface="Georgia"/>
                <a:ea typeface="Georgia"/>
                <a:cs typeface="Georgia"/>
                <a:sym typeface="Georgia"/>
              </a:rPr>
              <a:t>.</a:t>
            </a:r>
            <a:r>
              <a:rPr lang="en" sz="1758">
                <a:solidFill>
                  <a:srgbClr val="333333"/>
                </a:solidFill>
                <a:highlight>
                  <a:srgbClr val="FCFCFC"/>
                </a:highlight>
                <a:latin typeface="Georgia"/>
                <a:ea typeface="Georgia"/>
                <a:cs typeface="Georgia"/>
                <a:sym typeface="Georgia"/>
              </a:rPr>
              <a:t> </a:t>
            </a:r>
            <a:endParaRPr sz="2508">
              <a:solidFill>
                <a:schemeClr val="lt1"/>
              </a:solidFill>
              <a:latin typeface="Georgia"/>
              <a:ea typeface="Georgia"/>
              <a:cs typeface="Georgia"/>
              <a:sym typeface="Georgia"/>
            </a:endParaRPr>
          </a:p>
          <a:p>
            <a:pPr indent="0" lvl="0" marL="0" rtl="0" algn="l">
              <a:spcBef>
                <a:spcPts val="1200"/>
              </a:spcBef>
              <a:spcAft>
                <a:spcPts val="0"/>
              </a:spcAft>
              <a:buNone/>
            </a:pPr>
            <a:r>
              <a:rPr lang="en" sz="3908">
                <a:solidFill>
                  <a:schemeClr val="lt1"/>
                </a:solidFill>
                <a:latin typeface="Georgia"/>
                <a:ea typeface="Georgia"/>
                <a:cs typeface="Georgia"/>
                <a:sym typeface="Georgia"/>
              </a:rPr>
              <a:t>.</a:t>
            </a:r>
            <a:r>
              <a:rPr lang="en" sz="4016">
                <a:solidFill>
                  <a:schemeClr val="lt1"/>
                </a:solidFill>
                <a:latin typeface="Georgia"/>
                <a:ea typeface="Georgia"/>
                <a:cs typeface="Georgia"/>
                <a:sym typeface="Georgia"/>
              </a:rPr>
              <a:t> </a:t>
            </a:r>
            <a:r>
              <a:rPr lang="en" sz="2475">
                <a:solidFill>
                  <a:schemeClr val="lt1"/>
                </a:solidFill>
                <a:latin typeface="Georgia"/>
                <a:ea typeface="Georgia"/>
                <a:cs typeface="Georgia"/>
                <a:sym typeface="Georgia"/>
              </a:rPr>
              <a:t>Traffic management can be maintained by reducing the accidents.</a:t>
            </a:r>
            <a:endParaRPr sz="2475">
              <a:solidFill>
                <a:schemeClr val="lt1"/>
              </a:solidFill>
              <a:latin typeface="Georgia"/>
              <a:ea typeface="Georgia"/>
              <a:cs typeface="Georgia"/>
              <a:sym typeface="Georgia"/>
            </a:endParaRPr>
          </a:p>
          <a:p>
            <a:pPr indent="0" lvl="0" marL="0" rtl="0" algn="l">
              <a:spcBef>
                <a:spcPts val="1200"/>
              </a:spcBef>
              <a:spcAft>
                <a:spcPts val="1200"/>
              </a:spcAft>
              <a:buNone/>
            </a:pPr>
            <a:r>
              <a:t/>
            </a:r>
            <a:endParaRPr sz="2416">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0"/>
            <a:ext cx="8520600" cy="65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000"/>
              <a:t>How do we know you are sleepy??</a:t>
            </a:r>
            <a:endParaRPr sz="4000"/>
          </a:p>
        </p:txBody>
      </p:sp>
      <p:sp>
        <p:nvSpPr>
          <p:cNvPr id="89" name="Google Shape;89;p18"/>
          <p:cNvSpPr txBox="1"/>
          <p:nvPr>
            <p:ph idx="1" type="body"/>
          </p:nvPr>
        </p:nvSpPr>
        <p:spPr>
          <a:xfrm>
            <a:off x="311700" y="823075"/>
            <a:ext cx="8520600" cy="41325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lnSpc>
                <a:spcPct val="123529"/>
              </a:lnSpc>
              <a:spcBef>
                <a:spcPts val="2900"/>
              </a:spcBef>
              <a:spcAft>
                <a:spcPts val="0"/>
              </a:spcAft>
              <a:buNone/>
            </a:pPr>
            <a:r>
              <a:rPr lang="en" sz="6039">
                <a:solidFill>
                  <a:srgbClr val="292929"/>
                </a:solidFill>
                <a:highlight>
                  <a:srgbClr val="FFFFFF"/>
                </a:highlight>
                <a:latin typeface="Arial"/>
                <a:ea typeface="Arial"/>
                <a:cs typeface="Arial"/>
                <a:sym typeface="Arial"/>
              </a:rPr>
              <a:t>The Naive Analysis of Sleepiness:-</a:t>
            </a:r>
            <a:endParaRPr sz="6039">
              <a:solidFill>
                <a:srgbClr val="292929"/>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7885">
                <a:solidFill>
                  <a:srgbClr val="292929"/>
                </a:solidFill>
                <a:highlight>
                  <a:srgbClr val="FFFFFF"/>
                </a:highlight>
                <a:latin typeface="Georgia"/>
                <a:ea typeface="Georgia"/>
                <a:cs typeface="Georgia"/>
                <a:sym typeface="Georgia"/>
              </a:rPr>
              <a:t>. </a:t>
            </a:r>
            <a:r>
              <a:rPr lang="en" sz="6185">
                <a:solidFill>
                  <a:srgbClr val="292929"/>
                </a:solidFill>
                <a:highlight>
                  <a:srgbClr val="FFFFFF"/>
                </a:highlight>
                <a:latin typeface="Georgia"/>
                <a:ea typeface="Georgia"/>
                <a:cs typeface="Georgia"/>
                <a:sym typeface="Georgia"/>
              </a:rPr>
              <a:t>Imagine your friend’s or loved one’s sleepy face, how did you know they were sleepy? Well, </a:t>
            </a:r>
            <a:endParaRPr sz="6185">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rPr lang="en" sz="6085">
                <a:solidFill>
                  <a:srgbClr val="292929"/>
                </a:solidFill>
                <a:highlight>
                  <a:srgbClr val="FFFFFF"/>
                </a:highlight>
                <a:latin typeface="Georgia"/>
                <a:ea typeface="Georgia"/>
                <a:cs typeface="Georgia"/>
                <a:sym typeface="Georgia"/>
              </a:rPr>
              <a:t>     </a:t>
            </a:r>
            <a:r>
              <a:rPr lang="en" sz="6185">
                <a:solidFill>
                  <a:srgbClr val="292929"/>
                </a:solidFill>
                <a:highlight>
                  <a:srgbClr val="FFFFFF"/>
                </a:highlight>
                <a:latin typeface="Georgia"/>
                <a:ea typeface="Georgia"/>
                <a:cs typeface="Georgia"/>
                <a:sym typeface="Georgia"/>
              </a:rPr>
              <a:t>the most obvious signs are:</a:t>
            </a:r>
            <a:endParaRPr sz="6185">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rPr lang="en" sz="1900">
                <a:solidFill>
                  <a:srgbClr val="292929"/>
                </a:solidFill>
                <a:highlight>
                  <a:srgbClr val="FFFFFF"/>
                </a:highlight>
                <a:latin typeface="Georgia"/>
                <a:ea typeface="Georgia"/>
                <a:cs typeface="Georgia"/>
                <a:sym typeface="Georgia"/>
              </a:rPr>
              <a:t>                                          </a:t>
            </a:r>
            <a:r>
              <a:rPr lang="en" sz="4700">
                <a:solidFill>
                  <a:srgbClr val="292929"/>
                </a:solidFill>
                <a:highlight>
                  <a:srgbClr val="FFFFFF"/>
                </a:highlight>
                <a:latin typeface="Georgia"/>
                <a:ea typeface="Georgia"/>
                <a:cs typeface="Georgia"/>
                <a:sym typeface="Georgia"/>
              </a:rPr>
              <a:t>                </a:t>
            </a:r>
            <a:r>
              <a:rPr lang="en" sz="6081">
                <a:solidFill>
                  <a:srgbClr val="292929"/>
                </a:solidFill>
                <a:highlight>
                  <a:srgbClr val="FFFFFF"/>
                </a:highlight>
                <a:latin typeface="Georgia"/>
                <a:ea typeface="Georgia"/>
                <a:cs typeface="Georgia"/>
                <a:sym typeface="Georgia"/>
              </a:rPr>
              <a:t>1.   </a:t>
            </a:r>
            <a:r>
              <a:rPr b="1" lang="en" sz="6081">
                <a:solidFill>
                  <a:srgbClr val="292929"/>
                </a:solidFill>
                <a:highlight>
                  <a:srgbClr val="FFFFFF"/>
                </a:highlight>
                <a:latin typeface="Georgia"/>
                <a:ea typeface="Georgia"/>
                <a:cs typeface="Georgia"/>
                <a:sym typeface="Georgia"/>
              </a:rPr>
              <a:t> </a:t>
            </a:r>
            <a:r>
              <a:rPr b="1" lang="en" sz="6181">
                <a:solidFill>
                  <a:srgbClr val="292929"/>
                </a:solidFill>
                <a:highlight>
                  <a:srgbClr val="FFFFFF"/>
                </a:highlight>
                <a:latin typeface="Georgia"/>
                <a:ea typeface="Georgia"/>
                <a:cs typeface="Georgia"/>
                <a:sym typeface="Georgia"/>
              </a:rPr>
              <a:t>Eyes </a:t>
            </a:r>
            <a:r>
              <a:rPr lang="en" sz="6181">
                <a:solidFill>
                  <a:srgbClr val="292929"/>
                </a:solidFill>
                <a:highlight>
                  <a:srgbClr val="FFFFFF"/>
                </a:highlight>
                <a:latin typeface="Georgia"/>
                <a:ea typeface="Georgia"/>
                <a:cs typeface="Georgia"/>
                <a:sym typeface="Georgia"/>
              </a:rPr>
              <a:t> : eyes are open (awake), eyes are closed (sleepy)</a:t>
            </a:r>
            <a:endParaRPr sz="6181">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rPr lang="en" sz="6181">
                <a:solidFill>
                  <a:srgbClr val="292929"/>
                </a:solidFill>
                <a:highlight>
                  <a:srgbClr val="FFFFFF"/>
                </a:highlight>
                <a:latin typeface="Georgia"/>
                <a:ea typeface="Georgia"/>
                <a:cs typeface="Georgia"/>
                <a:sym typeface="Georgia"/>
              </a:rPr>
              <a:t>                         2. </a:t>
            </a:r>
            <a:r>
              <a:rPr b="1" lang="en" sz="6181">
                <a:solidFill>
                  <a:srgbClr val="292929"/>
                </a:solidFill>
                <a:highlight>
                  <a:srgbClr val="FFFFFF"/>
                </a:highlight>
                <a:latin typeface="Georgia"/>
                <a:ea typeface="Georgia"/>
                <a:cs typeface="Georgia"/>
                <a:sym typeface="Georgia"/>
              </a:rPr>
              <a:t> Mouth </a:t>
            </a:r>
            <a:r>
              <a:rPr lang="en" sz="6181">
                <a:solidFill>
                  <a:srgbClr val="292929"/>
                </a:solidFill>
                <a:highlight>
                  <a:srgbClr val="FFFFFF"/>
                </a:highlight>
                <a:latin typeface="Georgia"/>
                <a:ea typeface="Georgia"/>
                <a:cs typeface="Georgia"/>
                <a:sym typeface="Georgia"/>
              </a:rPr>
              <a:t> : Mouth is closing (awake), mouth is split/droopy (sleepy)</a:t>
            </a:r>
            <a:endParaRPr sz="6181">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rPr lang="en" sz="6181">
                <a:solidFill>
                  <a:srgbClr val="292929"/>
                </a:solidFill>
                <a:highlight>
                  <a:srgbClr val="FFFFFF"/>
                </a:highlight>
                <a:latin typeface="Georgia"/>
                <a:ea typeface="Georgia"/>
                <a:cs typeface="Georgia"/>
                <a:sym typeface="Georgia"/>
              </a:rPr>
              <a:t>                         3.  </a:t>
            </a:r>
            <a:r>
              <a:rPr b="1" lang="en" sz="6181">
                <a:solidFill>
                  <a:srgbClr val="292929"/>
                </a:solidFill>
                <a:highlight>
                  <a:srgbClr val="FFFFFF"/>
                </a:highlight>
                <a:latin typeface="Georgia"/>
                <a:ea typeface="Georgia"/>
                <a:cs typeface="Georgia"/>
                <a:sym typeface="Georgia"/>
              </a:rPr>
              <a:t>Head Position</a:t>
            </a:r>
            <a:r>
              <a:rPr lang="en" sz="6181">
                <a:solidFill>
                  <a:srgbClr val="292929"/>
                </a:solidFill>
                <a:highlight>
                  <a:srgbClr val="FFFFFF"/>
                </a:highlight>
                <a:latin typeface="Georgia"/>
                <a:ea typeface="Georgia"/>
                <a:cs typeface="Georgia"/>
                <a:sym typeface="Georgia"/>
              </a:rPr>
              <a:t>  : Head is at the same position(awake), head is bobbing </a:t>
            </a:r>
            <a:endParaRPr sz="5681">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rPr lang="en" sz="5681">
                <a:solidFill>
                  <a:srgbClr val="292929"/>
                </a:solidFill>
                <a:highlight>
                  <a:srgbClr val="FFFFFF"/>
                </a:highlight>
                <a:latin typeface="Georgia"/>
                <a:ea typeface="Georgia"/>
                <a:cs typeface="Georgia"/>
                <a:sym typeface="Georgia"/>
              </a:rPr>
              <a:t>                                                                         </a:t>
            </a:r>
            <a:r>
              <a:rPr lang="en" sz="6181">
                <a:solidFill>
                  <a:srgbClr val="292929"/>
                </a:solidFill>
                <a:highlight>
                  <a:srgbClr val="FFFFFF"/>
                </a:highlight>
                <a:latin typeface="Georgia"/>
                <a:ea typeface="Georgia"/>
                <a:cs typeface="Georgia"/>
                <a:sym typeface="Georgia"/>
              </a:rPr>
              <a:t>(sleepy)</a:t>
            </a:r>
            <a:endParaRPr sz="6181">
              <a:solidFill>
                <a:srgbClr val="292929"/>
              </a:solidFill>
              <a:highlight>
                <a:srgbClr val="FFFFFF"/>
              </a:highlight>
              <a:latin typeface="Georgia"/>
              <a:ea typeface="Georgia"/>
              <a:cs typeface="Georgia"/>
              <a:sym typeface="Georgia"/>
            </a:endParaRPr>
          </a:p>
          <a:p>
            <a:pPr indent="0" lvl="0" marL="0" rtl="0" algn="l">
              <a:lnSpc>
                <a:spcPct val="218181"/>
              </a:lnSpc>
              <a:spcBef>
                <a:spcPts val="1400"/>
              </a:spcBef>
              <a:spcAft>
                <a:spcPts val="0"/>
              </a:spcAft>
              <a:buNone/>
            </a:pPr>
            <a:r>
              <a:t/>
            </a:r>
            <a:endParaRPr sz="5681">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08800"/>
            <a:ext cx="8520600" cy="63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000"/>
              <a:t>The Computer Vision Analysis</a:t>
            </a:r>
            <a:endParaRPr sz="26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741800"/>
            <a:ext cx="8520600" cy="4253400"/>
          </a:xfrm>
          <a:prstGeom prst="rect">
            <a:avLst/>
          </a:prstGeom>
          <a:solidFill>
            <a:srgbClr val="FCFCFC"/>
          </a:solidFill>
        </p:spPr>
        <p:txBody>
          <a:bodyPr anchorCtr="0" anchor="t" bIns="91425" lIns="91425" spcFirstLastPara="1" rIns="91425" wrap="square" tIns="91425">
            <a:noAutofit/>
          </a:bodyPr>
          <a:lstStyle/>
          <a:p>
            <a:pPr indent="0" lvl="0" marL="0" rtl="0" algn="l">
              <a:lnSpc>
                <a:spcPct val="103529"/>
              </a:lnSpc>
              <a:spcBef>
                <a:spcPts val="2900"/>
              </a:spcBef>
              <a:spcAft>
                <a:spcPts val="0"/>
              </a:spcAft>
              <a:buSzPts val="440"/>
              <a:buNone/>
            </a:pPr>
            <a:r>
              <a:rPr b="1" lang="en" sz="1344">
                <a:solidFill>
                  <a:srgbClr val="292929"/>
                </a:solidFill>
                <a:highlight>
                  <a:srgbClr val="FFFFFF"/>
                </a:highlight>
                <a:latin typeface="Arial"/>
                <a:ea typeface="Arial"/>
                <a:cs typeface="Arial"/>
                <a:sym typeface="Arial"/>
              </a:rPr>
              <a:t>Eyes</a:t>
            </a:r>
            <a:endParaRPr b="1" sz="1344">
              <a:solidFill>
                <a:srgbClr val="292929"/>
              </a:solidFill>
              <a:highlight>
                <a:srgbClr val="FFFFFF"/>
              </a:highlight>
              <a:latin typeface="Arial"/>
              <a:ea typeface="Arial"/>
              <a:cs typeface="Arial"/>
              <a:sym typeface="Arial"/>
            </a:endParaRPr>
          </a:p>
          <a:p>
            <a:pPr indent="0" lvl="0" marL="0" rtl="0" algn="l">
              <a:lnSpc>
                <a:spcPct val="198181"/>
              </a:lnSpc>
              <a:spcBef>
                <a:spcPts val="1400"/>
              </a:spcBef>
              <a:spcAft>
                <a:spcPts val="0"/>
              </a:spcAft>
              <a:buSzPts val="440"/>
              <a:buNone/>
            </a:pPr>
            <a:r>
              <a:rPr b="1" lang="en" sz="1322">
                <a:solidFill>
                  <a:srgbClr val="292929"/>
                </a:solidFill>
                <a:highlight>
                  <a:srgbClr val="FFFFFF"/>
                </a:highlight>
                <a:latin typeface="Georgia"/>
                <a:ea typeface="Georgia"/>
                <a:cs typeface="Georgia"/>
                <a:sym typeface="Georgia"/>
              </a:rPr>
              <a:t>Ratio of black pixels to white pixels (BW):</a:t>
            </a:r>
            <a:r>
              <a:rPr lang="en" sz="1322">
                <a:solidFill>
                  <a:srgbClr val="292929"/>
                </a:solidFill>
                <a:highlight>
                  <a:srgbClr val="FFFFFF"/>
                </a:highlight>
                <a:latin typeface="Georgia"/>
                <a:ea typeface="Georgia"/>
                <a:cs typeface="Georgia"/>
                <a:sym typeface="Georgia"/>
              </a:rPr>
              <a:t> to detect whether your eyes are open or closed. Because of your dark pupil, the larger your eyes open, the more black pixels would appear.</a:t>
            </a:r>
            <a:endParaRPr sz="1322">
              <a:solidFill>
                <a:srgbClr val="292929"/>
              </a:solidFill>
              <a:highlight>
                <a:srgbClr val="FFFFFF"/>
              </a:highlight>
              <a:latin typeface="Georgia"/>
              <a:ea typeface="Georgia"/>
              <a:cs typeface="Georgia"/>
              <a:sym typeface="Georgia"/>
            </a:endParaRPr>
          </a:p>
          <a:p>
            <a:pPr indent="0" lvl="0" marL="0" rtl="0" algn="l">
              <a:lnSpc>
                <a:spcPct val="198181"/>
              </a:lnSpc>
              <a:spcBef>
                <a:spcPts val="1400"/>
              </a:spcBef>
              <a:spcAft>
                <a:spcPts val="0"/>
              </a:spcAft>
              <a:buSzPts val="440"/>
              <a:buNone/>
            </a:pPr>
            <a:r>
              <a:rPr lang="en" sz="1381">
                <a:solidFill>
                  <a:srgbClr val="292929"/>
                </a:solidFill>
                <a:highlight>
                  <a:srgbClr val="FFFFFF"/>
                </a:highlight>
                <a:latin typeface="Georgia"/>
                <a:ea typeface="Georgia"/>
                <a:cs typeface="Georgia"/>
                <a:sym typeface="Georgia"/>
              </a:rPr>
              <a:t>However, the problem is, there might be other confound variables which would interrupt the BW ratio:</a:t>
            </a:r>
            <a:endParaRPr sz="1381">
              <a:solidFill>
                <a:srgbClr val="292929"/>
              </a:solidFill>
              <a:highlight>
                <a:srgbClr val="FFFFFF"/>
              </a:highlight>
              <a:latin typeface="Georgia"/>
              <a:ea typeface="Georgia"/>
              <a:cs typeface="Georgia"/>
              <a:sym typeface="Georgia"/>
            </a:endParaRPr>
          </a:p>
          <a:p>
            <a:pPr indent="-316303" lvl="0" marL="749300" rtl="0" algn="l">
              <a:lnSpc>
                <a:spcPct val="198181"/>
              </a:lnSpc>
              <a:spcBef>
                <a:spcPts val="3200"/>
              </a:spcBef>
              <a:spcAft>
                <a:spcPts val="0"/>
              </a:spcAft>
              <a:buClr>
                <a:srgbClr val="292929"/>
              </a:buClr>
              <a:buSzPts val="1381"/>
              <a:buFont typeface="Georgia"/>
              <a:buAutoNum type="arabicPeriod"/>
            </a:pPr>
            <a:r>
              <a:rPr b="1" lang="en" sz="1381">
                <a:solidFill>
                  <a:srgbClr val="292929"/>
                </a:solidFill>
                <a:highlight>
                  <a:srgbClr val="FFFFFF"/>
                </a:highlight>
                <a:latin typeface="Georgia"/>
                <a:ea typeface="Georgia"/>
                <a:cs typeface="Georgia"/>
                <a:sym typeface="Georgia"/>
              </a:rPr>
              <a:t>Camera to user distance</a:t>
            </a:r>
            <a:r>
              <a:rPr lang="en" sz="1381">
                <a:solidFill>
                  <a:srgbClr val="292929"/>
                </a:solidFill>
                <a:highlight>
                  <a:srgbClr val="FFFFFF"/>
                </a:highlight>
                <a:latin typeface="Georgia"/>
                <a:ea typeface="Georgia"/>
                <a:cs typeface="Georgia"/>
                <a:sym typeface="Georgia"/>
              </a:rPr>
              <a:t>: users might be far away from the camera depending on their optimum study position. Obviously the further away they are, the less is the BW ratio and vice versa.</a:t>
            </a:r>
            <a:endParaRPr sz="1381">
              <a:solidFill>
                <a:srgbClr val="292929"/>
              </a:solidFill>
              <a:highlight>
                <a:srgbClr val="FFFFFF"/>
              </a:highlight>
              <a:latin typeface="Georgia"/>
              <a:ea typeface="Georgia"/>
              <a:cs typeface="Georgia"/>
              <a:sym typeface="Georgia"/>
            </a:endParaRPr>
          </a:p>
          <a:p>
            <a:pPr indent="-316303" lvl="0" marL="749300" rtl="0" algn="l">
              <a:lnSpc>
                <a:spcPct val="198181"/>
              </a:lnSpc>
              <a:spcBef>
                <a:spcPts val="0"/>
              </a:spcBef>
              <a:spcAft>
                <a:spcPts val="0"/>
              </a:spcAft>
              <a:buClr>
                <a:srgbClr val="292929"/>
              </a:buClr>
              <a:buSzPts val="1381"/>
              <a:buFont typeface="Georgia"/>
              <a:buAutoNum type="arabicPeriod"/>
            </a:pPr>
            <a:r>
              <a:rPr b="1" lang="en" sz="1381">
                <a:solidFill>
                  <a:srgbClr val="292929"/>
                </a:solidFill>
                <a:highlight>
                  <a:srgbClr val="FFFFFF"/>
                </a:highlight>
                <a:latin typeface="Georgia"/>
                <a:ea typeface="Georgia"/>
                <a:cs typeface="Georgia"/>
                <a:sym typeface="Georgia"/>
              </a:rPr>
              <a:t>Eyes and pupil size</a:t>
            </a:r>
            <a:r>
              <a:rPr lang="en" sz="1381">
                <a:solidFill>
                  <a:srgbClr val="292929"/>
                </a:solidFill>
                <a:highlight>
                  <a:srgbClr val="FFFFFF"/>
                </a:highlight>
                <a:latin typeface="Georgia"/>
                <a:ea typeface="Georgia"/>
                <a:cs typeface="Georgia"/>
                <a:sym typeface="Georgia"/>
              </a:rPr>
              <a:t>: Eye size for different races might be different. Caucasians and Latinos will have different eye size.</a:t>
            </a:r>
            <a:endParaRPr sz="1381">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440"/>
              <a:buNone/>
            </a:pPr>
            <a:r>
              <a:t/>
            </a:r>
            <a:endParaRPr sz="136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38475"/>
            <a:ext cx="8520600" cy="72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4222"/>
              <a:t>  Continue...</a:t>
            </a:r>
            <a:endParaRPr sz="4222"/>
          </a:p>
        </p:txBody>
      </p:sp>
      <p:sp>
        <p:nvSpPr>
          <p:cNvPr id="101" name="Google Shape;101;p20"/>
          <p:cNvSpPr txBox="1"/>
          <p:nvPr>
            <p:ph idx="1" type="body"/>
          </p:nvPr>
        </p:nvSpPr>
        <p:spPr>
          <a:xfrm>
            <a:off x="311700" y="969375"/>
            <a:ext cx="8520600" cy="395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3529"/>
              </a:lnSpc>
              <a:spcBef>
                <a:spcPts val="2900"/>
              </a:spcBef>
              <a:spcAft>
                <a:spcPts val="0"/>
              </a:spcAft>
              <a:buSzPts val="770"/>
              <a:buNone/>
            </a:pPr>
            <a:r>
              <a:rPr b="1" lang="en" sz="1857">
                <a:solidFill>
                  <a:srgbClr val="292929"/>
                </a:solidFill>
                <a:highlight>
                  <a:srgbClr val="FFFFFF"/>
                </a:highlight>
                <a:latin typeface="Arial"/>
                <a:ea typeface="Arial"/>
                <a:cs typeface="Arial"/>
                <a:sym typeface="Arial"/>
              </a:rPr>
              <a:t>Mouth</a:t>
            </a:r>
            <a:endParaRPr b="1" sz="1857">
              <a:solidFill>
                <a:srgbClr val="292929"/>
              </a:solidFill>
              <a:highlight>
                <a:srgbClr val="FFFFFF"/>
              </a:highlight>
              <a:latin typeface="Arial"/>
              <a:ea typeface="Arial"/>
              <a:cs typeface="Arial"/>
              <a:sym typeface="Arial"/>
            </a:endParaRPr>
          </a:p>
          <a:p>
            <a:pPr indent="0" lvl="0" marL="0" rtl="0" algn="l">
              <a:lnSpc>
                <a:spcPct val="198181"/>
              </a:lnSpc>
              <a:spcBef>
                <a:spcPts val="1400"/>
              </a:spcBef>
              <a:spcAft>
                <a:spcPts val="0"/>
              </a:spcAft>
              <a:buSzPts val="770"/>
              <a:buNone/>
            </a:pPr>
            <a:r>
              <a:rPr b="1" lang="en" sz="1568">
                <a:solidFill>
                  <a:srgbClr val="292929"/>
                </a:solidFill>
                <a:highlight>
                  <a:srgbClr val="FFFFFF"/>
                </a:highlight>
                <a:latin typeface="Georgia"/>
                <a:ea typeface="Georgia"/>
                <a:cs typeface="Georgia"/>
                <a:sym typeface="Georgia"/>
              </a:rPr>
              <a:t>Objects Detection and Labelling</a:t>
            </a:r>
            <a:r>
              <a:rPr lang="en" sz="1568">
                <a:solidFill>
                  <a:srgbClr val="292929"/>
                </a:solidFill>
                <a:highlight>
                  <a:srgbClr val="FFFFFF"/>
                </a:highlight>
                <a:latin typeface="Georgia"/>
                <a:ea typeface="Georgia"/>
                <a:cs typeface="Georgia"/>
                <a:sym typeface="Georgia"/>
              </a:rPr>
              <a:t>: to detect if the mouths are split or not. If the mouth is closing then there would be one connected lips. However, if the mouth is split, then your lips are not connected and will return multiple objects/lips detected.</a:t>
            </a:r>
            <a:endParaRPr sz="1568">
              <a:solidFill>
                <a:srgbClr val="292929"/>
              </a:solidFill>
              <a:highlight>
                <a:srgbClr val="FFFFFF"/>
              </a:highlight>
              <a:latin typeface="Georgia"/>
              <a:ea typeface="Georgia"/>
              <a:cs typeface="Georgia"/>
              <a:sym typeface="Georgia"/>
            </a:endParaRPr>
          </a:p>
          <a:p>
            <a:pPr indent="0" lvl="0" marL="0" rtl="0" algn="l">
              <a:lnSpc>
                <a:spcPct val="103529"/>
              </a:lnSpc>
              <a:spcBef>
                <a:spcPts val="2900"/>
              </a:spcBef>
              <a:spcAft>
                <a:spcPts val="0"/>
              </a:spcAft>
              <a:buSzPts val="770"/>
              <a:buNone/>
            </a:pPr>
            <a:r>
              <a:rPr b="1" lang="en" sz="1810">
                <a:solidFill>
                  <a:srgbClr val="292929"/>
                </a:solidFill>
                <a:highlight>
                  <a:srgbClr val="FFFFFF"/>
                </a:highlight>
                <a:latin typeface="Arial"/>
                <a:ea typeface="Arial"/>
                <a:cs typeface="Arial"/>
                <a:sym typeface="Arial"/>
              </a:rPr>
              <a:t>Head Position</a:t>
            </a:r>
            <a:endParaRPr b="1" sz="1810">
              <a:solidFill>
                <a:srgbClr val="292929"/>
              </a:solidFill>
              <a:highlight>
                <a:srgbClr val="FFFFFF"/>
              </a:highlight>
              <a:latin typeface="Arial"/>
              <a:ea typeface="Arial"/>
              <a:cs typeface="Arial"/>
              <a:sym typeface="Arial"/>
            </a:endParaRPr>
          </a:p>
          <a:p>
            <a:pPr indent="0" lvl="0" marL="0" rtl="0" algn="l">
              <a:lnSpc>
                <a:spcPct val="198181"/>
              </a:lnSpc>
              <a:spcBef>
                <a:spcPts val="1400"/>
              </a:spcBef>
              <a:spcAft>
                <a:spcPts val="0"/>
              </a:spcAft>
              <a:buSzPts val="770"/>
              <a:buNone/>
            </a:pPr>
            <a:r>
              <a:rPr b="1" lang="en" sz="1655">
                <a:solidFill>
                  <a:srgbClr val="292929"/>
                </a:solidFill>
                <a:highlight>
                  <a:srgbClr val="FFFFFF"/>
                </a:highlight>
                <a:latin typeface="Georgia"/>
                <a:ea typeface="Georgia"/>
                <a:cs typeface="Georgia"/>
                <a:sym typeface="Georgia"/>
              </a:rPr>
              <a:t>Face Detection with Accelerometer</a:t>
            </a:r>
            <a:r>
              <a:rPr lang="en" sz="1655">
                <a:solidFill>
                  <a:srgbClr val="292929"/>
                </a:solidFill>
                <a:highlight>
                  <a:srgbClr val="FFFFFF"/>
                </a:highlight>
                <a:latin typeface="Georgia"/>
                <a:ea typeface="Georgia"/>
                <a:cs typeface="Georgia"/>
                <a:sym typeface="Georgia"/>
              </a:rPr>
              <a:t>: to graph the movement of the face. The more your face moves vertically, the more likely you are sleepy.</a:t>
            </a:r>
            <a:endParaRPr sz="1655">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770"/>
              <a:buNone/>
            </a:pPr>
            <a:r>
              <a:t/>
            </a:r>
            <a:endParaRPr sz="15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