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6"/>
  </p:notesMasterIdLst>
  <p:sldIdLst>
    <p:sldId id="256" r:id="rId2"/>
    <p:sldId id="257" r:id="rId3"/>
    <p:sldId id="270" r:id="rId4"/>
    <p:sldId id="269" r:id="rId5"/>
    <p:sldId id="271" r:id="rId6"/>
    <p:sldId id="272" r:id="rId7"/>
    <p:sldId id="273" r:id="rId8"/>
    <p:sldId id="274" r:id="rId9"/>
    <p:sldId id="267" r:id="rId10"/>
    <p:sldId id="268" r:id="rId11"/>
    <p:sldId id="275" r:id="rId12"/>
    <p:sldId id="264" r:id="rId13"/>
    <p:sldId id="265" r:id="rId14"/>
    <p:sldId id="266"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3"/>
    <p:restoredTop sz="94648"/>
  </p:normalViewPr>
  <p:slideViewPr>
    <p:cSldViewPr snapToGrid="0">
      <p:cViewPr varScale="1">
        <p:scale>
          <a:sx n="109" d="100"/>
          <a:sy n="109" d="100"/>
        </p:scale>
        <p:origin x="1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16C06-68D9-264F-BAE1-31CF5F50ACA8}" type="datetimeFigureOut">
              <a:rPr lang="en-PK" smtClean="0"/>
              <a:t>30/01/2024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4EAC0-DF48-AE4A-AD99-6D9D4B3C3853}" type="slidenum">
              <a:rPr lang="en-PK" smtClean="0"/>
              <a:t>‹#›</a:t>
            </a:fld>
            <a:endParaRPr lang="en-PK"/>
          </a:p>
        </p:txBody>
      </p:sp>
    </p:spTree>
    <p:extLst>
      <p:ext uri="{BB962C8B-B14F-4D97-AF65-F5344CB8AC3E}">
        <p14:creationId xmlns:p14="http://schemas.microsoft.com/office/powerpoint/2010/main" val="279296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F6F4EAC0-DF48-AE4A-AD99-6D9D4B3C3853}" type="slidenum">
              <a:rPr lang="en-PK" smtClean="0"/>
              <a:t>1</a:t>
            </a:fld>
            <a:endParaRPr lang="en-PK"/>
          </a:p>
        </p:txBody>
      </p:sp>
    </p:spTree>
    <p:extLst>
      <p:ext uri="{BB962C8B-B14F-4D97-AF65-F5344CB8AC3E}">
        <p14:creationId xmlns:p14="http://schemas.microsoft.com/office/powerpoint/2010/main" val="231872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6F4EAC0-DF48-AE4A-AD99-6D9D4B3C3853}" type="slidenum">
              <a:rPr lang="en-PK" smtClean="0"/>
              <a:t>14</a:t>
            </a:fld>
            <a:endParaRPr lang="en-PK"/>
          </a:p>
        </p:txBody>
      </p:sp>
    </p:spTree>
    <p:extLst>
      <p:ext uri="{BB962C8B-B14F-4D97-AF65-F5344CB8AC3E}">
        <p14:creationId xmlns:p14="http://schemas.microsoft.com/office/powerpoint/2010/main" val="345386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9785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4035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466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5033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24387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7563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5604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027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2479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443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1/30/24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2773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1/30/24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22127420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9" r:id="rId6"/>
    <p:sldLayoutId id="2147483744" r:id="rId7"/>
    <p:sldLayoutId id="2147483745" r:id="rId8"/>
    <p:sldLayoutId id="2147483746" r:id="rId9"/>
    <p:sldLayoutId id="2147483748" r:id="rId10"/>
    <p:sldLayoutId id="2147483747"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CE6CDF-ADB7-468C-85C9-B20A076F3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9EA3C6-5BB9-4426-BF58-2B808502F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0A35E7-9EF6-40E1-A6C5-0B6D3D724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1600"/>
            <a:ext cx="1138958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56303-116C-D336-873F-0963601E6834}"/>
              </a:ext>
            </a:extLst>
          </p:cNvPr>
          <p:cNvSpPr>
            <a:spLocks noGrp="1"/>
          </p:cNvSpPr>
          <p:nvPr>
            <p:ph type="ctrTitle"/>
          </p:nvPr>
        </p:nvSpPr>
        <p:spPr>
          <a:xfrm>
            <a:off x="4876799" y="2176549"/>
            <a:ext cx="5676901" cy="1447466"/>
          </a:xfrm>
        </p:spPr>
        <p:txBody>
          <a:bodyPr>
            <a:normAutofit/>
          </a:bodyPr>
          <a:lstStyle/>
          <a:p>
            <a:pPr>
              <a:lnSpc>
                <a:spcPct val="90000"/>
              </a:lnSpc>
            </a:pPr>
            <a:r>
              <a:rPr lang="en-GB" sz="2200" b="1" dirty="0">
                <a:effectLst/>
                <a:latin typeface="Arial" panose="020B0604020202020204" pitchFamily="34" charset="0"/>
              </a:rPr>
              <a:t>A Machine Learning Approach to Credit Card Default Prediction</a:t>
            </a:r>
            <a:br>
              <a:rPr lang="en-GB" sz="2200" dirty="0"/>
            </a:br>
            <a:endParaRPr lang="en-PK" sz="2200" dirty="0"/>
          </a:p>
        </p:txBody>
      </p:sp>
      <p:sp>
        <p:nvSpPr>
          <p:cNvPr id="3" name="Subtitle 2">
            <a:extLst>
              <a:ext uri="{FF2B5EF4-FFF2-40B4-BE49-F238E27FC236}">
                <a16:creationId xmlns:a16="http://schemas.microsoft.com/office/drawing/2014/main" id="{618C3904-7ECD-3E9F-65C1-230D9ACA06AA}"/>
              </a:ext>
            </a:extLst>
          </p:cNvPr>
          <p:cNvSpPr>
            <a:spLocks noGrp="1"/>
          </p:cNvSpPr>
          <p:nvPr>
            <p:ph type="subTitle" idx="1"/>
          </p:nvPr>
        </p:nvSpPr>
        <p:spPr>
          <a:xfrm>
            <a:off x="4876799" y="3858564"/>
            <a:ext cx="5676901" cy="1061184"/>
          </a:xfrm>
        </p:spPr>
        <p:txBody>
          <a:bodyPr>
            <a:normAutofit/>
          </a:bodyPr>
          <a:lstStyle/>
          <a:p>
            <a:pPr algn="ctr"/>
            <a:r>
              <a:rPr lang="en-GB" sz="1600" b="1" dirty="0">
                <a:effectLst/>
                <a:latin typeface="Arial" panose="020B0604020202020204" pitchFamily="34" charset="0"/>
              </a:rPr>
              <a:t>by </a:t>
            </a:r>
            <a:r>
              <a:rPr lang="en-GB" sz="1600" b="1" dirty="0" err="1">
                <a:effectLst/>
                <a:latin typeface="Arial" panose="020B0604020202020204" pitchFamily="34" charset="0"/>
              </a:rPr>
              <a:t>Alishba</a:t>
            </a:r>
            <a:r>
              <a:rPr lang="en-GB" sz="1600" b="1" dirty="0">
                <a:effectLst/>
                <a:latin typeface="Arial" panose="020B0604020202020204" pitchFamily="34" charset="0"/>
              </a:rPr>
              <a:t> Tahir </a:t>
            </a:r>
            <a:br>
              <a:rPr lang="en-GB" sz="1600" b="1" dirty="0">
                <a:effectLst/>
                <a:latin typeface="Arial" panose="020B0604020202020204" pitchFamily="34" charset="0"/>
              </a:rPr>
            </a:br>
            <a:endParaRPr lang="en-PK" sz="1600" dirty="0"/>
          </a:p>
        </p:txBody>
      </p:sp>
      <p:pic>
        <p:nvPicPr>
          <p:cNvPr id="1028" name="Picture 4" descr="When should you use a credit card or debit card? | money.co.uk">
            <a:extLst>
              <a:ext uri="{FF2B5EF4-FFF2-40B4-BE49-F238E27FC236}">
                <a16:creationId xmlns:a16="http://schemas.microsoft.com/office/drawing/2014/main" id="{334663F3-CB97-C0FB-85FB-F0C94EB84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371664"/>
            <a:ext cx="4074380" cy="411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745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5DDD-9E1E-62C7-DF45-F5C71B97C162}"/>
              </a:ext>
            </a:extLst>
          </p:cNvPr>
          <p:cNvSpPr>
            <a:spLocks noGrp="1"/>
          </p:cNvSpPr>
          <p:nvPr>
            <p:ph type="title"/>
          </p:nvPr>
        </p:nvSpPr>
        <p:spPr/>
        <p:txBody>
          <a:bodyPr/>
          <a:lstStyle/>
          <a:p>
            <a:endParaRPr lang="en-PK" dirty="0"/>
          </a:p>
        </p:txBody>
      </p:sp>
      <p:pic>
        <p:nvPicPr>
          <p:cNvPr id="4" name="Content Placeholder 3">
            <a:extLst>
              <a:ext uri="{FF2B5EF4-FFF2-40B4-BE49-F238E27FC236}">
                <a16:creationId xmlns:a16="http://schemas.microsoft.com/office/drawing/2014/main" id="{341735CF-B169-D055-2C0D-FBB1046A5BAF}"/>
              </a:ext>
            </a:extLst>
          </p:cNvPr>
          <p:cNvPicPr>
            <a:picLocks noGrp="1" noChangeAspect="1"/>
          </p:cNvPicPr>
          <p:nvPr>
            <p:ph idx="1"/>
          </p:nvPr>
        </p:nvPicPr>
        <p:blipFill>
          <a:blip r:embed="rId2"/>
          <a:stretch>
            <a:fillRect/>
          </a:stretch>
        </p:blipFill>
        <p:spPr>
          <a:xfrm>
            <a:off x="1638298" y="1824889"/>
            <a:ext cx="4457701" cy="2591921"/>
          </a:xfrm>
          <a:prstGeom prst="rect">
            <a:avLst/>
          </a:prstGeom>
        </p:spPr>
      </p:pic>
      <p:pic>
        <p:nvPicPr>
          <p:cNvPr id="6" name="Picture 5">
            <a:extLst>
              <a:ext uri="{FF2B5EF4-FFF2-40B4-BE49-F238E27FC236}">
                <a16:creationId xmlns:a16="http://schemas.microsoft.com/office/drawing/2014/main" id="{17BBD66D-EABB-B29A-4A45-FA5B67DBE0A1}"/>
              </a:ext>
            </a:extLst>
          </p:cNvPr>
          <p:cNvPicPr>
            <a:picLocks noChangeAspect="1"/>
          </p:cNvPicPr>
          <p:nvPr/>
        </p:nvPicPr>
        <p:blipFill>
          <a:blip r:embed="rId3"/>
          <a:stretch>
            <a:fillRect/>
          </a:stretch>
        </p:blipFill>
        <p:spPr>
          <a:xfrm>
            <a:off x="6367347" y="1824888"/>
            <a:ext cx="4273662" cy="2591921"/>
          </a:xfrm>
          <a:prstGeom prst="rect">
            <a:avLst/>
          </a:prstGeom>
        </p:spPr>
      </p:pic>
      <p:pic>
        <p:nvPicPr>
          <p:cNvPr id="7" name="Picture 6">
            <a:extLst>
              <a:ext uri="{FF2B5EF4-FFF2-40B4-BE49-F238E27FC236}">
                <a16:creationId xmlns:a16="http://schemas.microsoft.com/office/drawing/2014/main" id="{E2516FF8-68D0-B9E9-D62D-9162E6D846C5}"/>
              </a:ext>
            </a:extLst>
          </p:cNvPr>
          <p:cNvPicPr>
            <a:picLocks noChangeAspect="1"/>
          </p:cNvPicPr>
          <p:nvPr/>
        </p:nvPicPr>
        <p:blipFill>
          <a:blip r:embed="rId4"/>
          <a:stretch>
            <a:fillRect/>
          </a:stretch>
        </p:blipFill>
        <p:spPr>
          <a:xfrm>
            <a:off x="4272389" y="4365364"/>
            <a:ext cx="4012967" cy="2381065"/>
          </a:xfrm>
          <a:prstGeom prst="rect">
            <a:avLst/>
          </a:prstGeom>
        </p:spPr>
      </p:pic>
      <p:sp>
        <p:nvSpPr>
          <p:cNvPr id="8" name="TextBox 7">
            <a:extLst>
              <a:ext uri="{FF2B5EF4-FFF2-40B4-BE49-F238E27FC236}">
                <a16:creationId xmlns:a16="http://schemas.microsoft.com/office/drawing/2014/main" id="{EF8E6227-608A-054F-1852-3037C39E606E}"/>
              </a:ext>
            </a:extLst>
          </p:cNvPr>
          <p:cNvSpPr txBox="1"/>
          <p:nvPr/>
        </p:nvSpPr>
        <p:spPr>
          <a:xfrm>
            <a:off x="2319867" y="1608667"/>
            <a:ext cx="184731" cy="369332"/>
          </a:xfrm>
          <a:prstGeom prst="rect">
            <a:avLst/>
          </a:prstGeom>
          <a:noFill/>
        </p:spPr>
        <p:txBody>
          <a:bodyPr wrap="none" rtlCol="0">
            <a:spAutoFit/>
          </a:bodyPr>
          <a:lstStyle/>
          <a:p>
            <a:endParaRPr lang="en-PK"/>
          </a:p>
        </p:txBody>
      </p:sp>
    </p:spTree>
    <p:extLst>
      <p:ext uri="{BB962C8B-B14F-4D97-AF65-F5344CB8AC3E}">
        <p14:creationId xmlns:p14="http://schemas.microsoft.com/office/powerpoint/2010/main" val="187996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603-9083-B58C-52CA-91DAFA0B1C49}"/>
              </a:ext>
            </a:extLst>
          </p:cNvPr>
          <p:cNvSpPr>
            <a:spLocks noGrp="1"/>
          </p:cNvSpPr>
          <p:nvPr>
            <p:ph type="title"/>
          </p:nvPr>
        </p:nvSpPr>
        <p:spPr/>
        <p:txBody>
          <a:bodyPr/>
          <a:lstStyle/>
          <a:p>
            <a:r>
              <a:rPr lang="en-PK" dirty="0"/>
              <a:t>Model Selection</a:t>
            </a:r>
          </a:p>
        </p:txBody>
      </p:sp>
      <p:sp>
        <p:nvSpPr>
          <p:cNvPr id="3" name="Content Placeholder 2">
            <a:extLst>
              <a:ext uri="{FF2B5EF4-FFF2-40B4-BE49-F238E27FC236}">
                <a16:creationId xmlns:a16="http://schemas.microsoft.com/office/drawing/2014/main" id="{5F390590-9B0F-666B-B9E1-FA688E17B6FA}"/>
              </a:ext>
            </a:extLst>
          </p:cNvPr>
          <p:cNvSpPr>
            <a:spLocks noGrp="1"/>
          </p:cNvSpPr>
          <p:nvPr>
            <p:ph idx="1"/>
          </p:nvPr>
        </p:nvSpPr>
        <p:spPr/>
        <p:txBody>
          <a:bodyPr/>
          <a:lstStyle/>
          <a:p>
            <a:r>
              <a:rPr lang="en-PK" dirty="0"/>
              <a:t>Balanced Random Forest</a:t>
            </a:r>
          </a:p>
        </p:txBody>
      </p:sp>
      <p:pic>
        <p:nvPicPr>
          <p:cNvPr id="4" name="Picture 3">
            <a:extLst>
              <a:ext uri="{FF2B5EF4-FFF2-40B4-BE49-F238E27FC236}">
                <a16:creationId xmlns:a16="http://schemas.microsoft.com/office/drawing/2014/main" id="{2C4F90A3-8404-C3A1-AE60-D5B066EC25A6}"/>
              </a:ext>
            </a:extLst>
          </p:cNvPr>
          <p:cNvPicPr>
            <a:picLocks noChangeAspect="1"/>
          </p:cNvPicPr>
          <p:nvPr/>
        </p:nvPicPr>
        <p:blipFill>
          <a:blip r:embed="rId2"/>
          <a:stretch>
            <a:fillRect/>
          </a:stretch>
        </p:blipFill>
        <p:spPr>
          <a:xfrm>
            <a:off x="1524121" y="3079530"/>
            <a:ext cx="3696825" cy="3115130"/>
          </a:xfrm>
          <a:prstGeom prst="rect">
            <a:avLst/>
          </a:prstGeom>
        </p:spPr>
      </p:pic>
      <p:pic>
        <p:nvPicPr>
          <p:cNvPr id="7" name="Content Placeholder 5">
            <a:extLst>
              <a:ext uri="{FF2B5EF4-FFF2-40B4-BE49-F238E27FC236}">
                <a16:creationId xmlns:a16="http://schemas.microsoft.com/office/drawing/2014/main" id="{0F3B2D34-A85E-45BE-7B1F-1721F99D39C2}"/>
              </a:ext>
            </a:extLst>
          </p:cNvPr>
          <p:cNvPicPr>
            <a:picLocks noChangeAspect="1"/>
          </p:cNvPicPr>
          <p:nvPr/>
        </p:nvPicPr>
        <p:blipFill>
          <a:blip r:embed="rId3"/>
          <a:stretch>
            <a:fillRect/>
          </a:stretch>
        </p:blipFill>
        <p:spPr>
          <a:xfrm>
            <a:off x="5932714" y="3079530"/>
            <a:ext cx="5717987" cy="3062935"/>
          </a:xfrm>
          <a:prstGeom prst="rect">
            <a:avLst/>
          </a:prstGeom>
        </p:spPr>
      </p:pic>
    </p:spTree>
    <p:extLst>
      <p:ext uri="{BB962C8B-B14F-4D97-AF65-F5344CB8AC3E}">
        <p14:creationId xmlns:p14="http://schemas.microsoft.com/office/powerpoint/2010/main" val="33108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8510-BD7F-FFE1-0C36-C9F944FFF118}"/>
              </a:ext>
            </a:extLst>
          </p:cNvPr>
          <p:cNvSpPr>
            <a:spLocks noGrp="1"/>
          </p:cNvSpPr>
          <p:nvPr>
            <p:ph type="title"/>
          </p:nvPr>
        </p:nvSpPr>
        <p:spPr/>
        <p:txBody>
          <a:bodyPr/>
          <a:lstStyle/>
          <a:p>
            <a:r>
              <a:rPr lang="en-PK" dirty="0"/>
              <a:t>Conclusion</a:t>
            </a:r>
          </a:p>
        </p:txBody>
      </p:sp>
      <p:sp>
        <p:nvSpPr>
          <p:cNvPr id="3" name="Content Placeholder 2">
            <a:extLst>
              <a:ext uri="{FF2B5EF4-FFF2-40B4-BE49-F238E27FC236}">
                <a16:creationId xmlns:a16="http://schemas.microsoft.com/office/drawing/2014/main" id="{97863BEF-7A23-4A0C-4926-5E8A7DBC7FC8}"/>
              </a:ext>
            </a:extLst>
          </p:cNvPr>
          <p:cNvSpPr>
            <a:spLocks noGrp="1"/>
          </p:cNvSpPr>
          <p:nvPr>
            <p:ph idx="1"/>
          </p:nvPr>
        </p:nvSpPr>
        <p:spPr/>
        <p:txBody>
          <a:bodyPr>
            <a:normAutofit fontScale="85000" lnSpcReduction="10000"/>
          </a:bodyPr>
          <a:lstStyle/>
          <a:p>
            <a:r>
              <a:rPr lang="en-GB" sz="1900" dirty="0">
                <a:effectLst/>
              </a:rPr>
              <a:t>To find the optimal model to predict loan defaulters we built seventeen machine learning classification models Decision Trees, Random Forest, Light Gradient Boosting Machine, Linear Discriminant Analysis, Ridge Classifier, Logistic Regression, </a:t>
            </a:r>
            <a:r>
              <a:rPr lang="en-GB" sz="1900" dirty="0" err="1">
                <a:effectLst/>
              </a:rPr>
              <a:t>CatBoost</a:t>
            </a:r>
            <a:r>
              <a:rPr lang="en-GB" sz="1900" dirty="0">
                <a:effectLst/>
              </a:rPr>
              <a:t>, AdaBoost, Extreme Gradient Boosting, K-Nearest </a:t>
            </a:r>
            <a:r>
              <a:rPr lang="en-GB" sz="1900" dirty="0" err="1">
                <a:effectLst/>
              </a:rPr>
              <a:t>Neighbors</a:t>
            </a:r>
            <a:r>
              <a:rPr lang="en-GB" sz="1900" dirty="0">
                <a:effectLst/>
              </a:rPr>
              <a:t>, SVM with a Linear Kernel, Quadratic Discriminant Analysis, Extra Trees, Gradient Boosting, </a:t>
            </a:r>
            <a:r>
              <a:rPr lang="en-GB" sz="1900" dirty="0" err="1">
                <a:effectLst/>
              </a:rPr>
              <a:t>Naïve</a:t>
            </a:r>
            <a:r>
              <a:rPr lang="en-GB" sz="1900" dirty="0">
                <a:effectLst/>
              </a:rPr>
              <a:t> Bayes, Balanced Random Forest and Cost Sensitive Learning (Random Forest).</a:t>
            </a:r>
            <a:endParaRPr lang="en-GB" sz="1900" dirty="0"/>
          </a:p>
          <a:p>
            <a:r>
              <a:rPr lang="en-GB" sz="1900" dirty="0"/>
              <a:t>To tackle the imbalance data problem we used different variations of datasets using seven different data sampling techniques namely </a:t>
            </a:r>
            <a:r>
              <a:rPr lang="en-GB" sz="1900" dirty="0">
                <a:effectLst/>
              </a:rPr>
              <a:t>SMOTE, SVM SMOTE, BORDERLINE SVM SMOTE, SMOTE TOMEK, ADASYN, Random </a:t>
            </a:r>
            <a:r>
              <a:rPr lang="en-GB" sz="1900" dirty="0" err="1">
                <a:effectLst/>
              </a:rPr>
              <a:t>Undersampling</a:t>
            </a:r>
            <a:r>
              <a:rPr lang="en-GB" sz="1900" dirty="0">
                <a:effectLst/>
              </a:rPr>
              <a:t>, and Random Oversampling.</a:t>
            </a:r>
            <a:endParaRPr lang="en-GB" sz="1900" dirty="0"/>
          </a:p>
          <a:p>
            <a:r>
              <a:rPr lang="en-GB" sz="1900" dirty="0">
                <a:effectLst/>
              </a:rPr>
              <a:t>Balanced Random Forest with imbalanced data and default parameters stands out with its well-rounded performance with an accuracy of 77% and lowest EER score of 0.33.</a:t>
            </a:r>
          </a:p>
          <a:p>
            <a:endParaRPr lang="en-GB" dirty="0"/>
          </a:p>
          <a:p>
            <a:pPr marL="0" indent="0">
              <a:buNone/>
            </a:pPr>
            <a:endParaRPr lang="en-PK" dirty="0"/>
          </a:p>
        </p:txBody>
      </p:sp>
    </p:spTree>
    <p:extLst>
      <p:ext uri="{BB962C8B-B14F-4D97-AF65-F5344CB8AC3E}">
        <p14:creationId xmlns:p14="http://schemas.microsoft.com/office/powerpoint/2010/main" val="4299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6911-8526-8920-B0EA-D3F987056BA0}"/>
              </a:ext>
            </a:extLst>
          </p:cNvPr>
          <p:cNvSpPr>
            <a:spLocks noGrp="1"/>
          </p:cNvSpPr>
          <p:nvPr>
            <p:ph type="title"/>
          </p:nvPr>
        </p:nvSpPr>
        <p:spPr/>
        <p:txBody>
          <a:bodyPr/>
          <a:lstStyle/>
          <a:p>
            <a:r>
              <a:rPr lang="en-PK" dirty="0"/>
              <a:t>Limitations</a:t>
            </a:r>
          </a:p>
        </p:txBody>
      </p:sp>
      <p:sp>
        <p:nvSpPr>
          <p:cNvPr id="3" name="Content Placeholder 2">
            <a:extLst>
              <a:ext uri="{FF2B5EF4-FFF2-40B4-BE49-F238E27FC236}">
                <a16:creationId xmlns:a16="http://schemas.microsoft.com/office/drawing/2014/main" id="{1DD200BE-D54A-12B0-B8E5-C89366710E43}"/>
              </a:ext>
            </a:extLst>
          </p:cNvPr>
          <p:cNvSpPr>
            <a:spLocks noGrp="1"/>
          </p:cNvSpPr>
          <p:nvPr>
            <p:ph idx="1"/>
          </p:nvPr>
        </p:nvSpPr>
        <p:spPr/>
        <p:txBody>
          <a:bodyPr/>
          <a:lstStyle/>
          <a:p>
            <a:r>
              <a:rPr lang="en-GB" sz="1800" dirty="0">
                <a:effectLst/>
              </a:rPr>
              <a:t>We did not investigate any feature selection methods.</a:t>
            </a:r>
            <a:endParaRPr lang="en-GB" dirty="0"/>
          </a:p>
          <a:p>
            <a:r>
              <a:rPr lang="en-GB" dirty="0"/>
              <a:t>We could not c</a:t>
            </a:r>
            <a:r>
              <a:rPr lang="en-GB" sz="1800" dirty="0">
                <a:effectLst/>
              </a:rPr>
              <a:t>onduct a more extensive search for optimal hyperparameters for the selected models.</a:t>
            </a:r>
          </a:p>
          <a:p>
            <a:r>
              <a:rPr lang="en-GB" b="0" i="0" u="none" strike="noStrike" dirty="0">
                <a:effectLst/>
              </a:rPr>
              <a:t>We did not incorporate deep learning algorithms.</a:t>
            </a:r>
            <a:endParaRPr lang="en-PK" dirty="0"/>
          </a:p>
        </p:txBody>
      </p:sp>
    </p:spTree>
    <p:extLst>
      <p:ext uri="{BB962C8B-B14F-4D97-AF65-F5344CB8AC3E}">
        <p14:creationId xmlns:p14="http://schemas.microsoft.com/office/powerpoint/2010/main" val="9406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60AD6-A098-2A9B-C44E-3AF94682999E}"/>
              </a:ext>
            </a:extLst>
          </p:cNvPr>
          <p:cNvSpPr>
            <a:spLocks noGrp="1"/>
          </p:cNvSpPr>
          <p:nvPr>
            <p:ph idx="1"/>
          </p:nvPr>
        </p:nvSpPr>
        <p:spPr/>
        <p:txBody>
          <a:bodyPr>
            <a:normAutofit/>
          </a:bodyPr>
          <a:lstStyle/>
          <a:p>
            <a:pPr marL="0" indent="0" algn="ctr">
              <a:buNone/>
            </a:pPr>
            <a:endParaRPr lang="en-PK" sz="2400" b="1" dirty="0"/>
          </a:p>
          <a:p>
            <a:pPr marL="0" indent="0" algn="ctr">
              <a:buNone/>
            </a:pPr>
            <a:endParaRPr lang="en-PK" sz="2400" b="1" dirty="0"/>
          </a:p>
          <a:p>
            <a:pPr marL="0" indent="0" algn="ctr">
              <a:buNone/>
            </a:pPr>
            <a:r>
              <a:rPr lang="en-PK" sz="2400" b="1" dirty="0"/>
              <a:t>THANK YOU!</a:t>
            </a:r>
          </a:p>
        </p:txBody>
      </p:sp>
    </p:spTree>
    <p:extLst>
      <p:ext uri="{BB962C8B-B14F-4D97-AF65-F5344CB8AC3E}">
        <p14:creationId xmlns:p14="http://schemas.microsoft.com/office/powerpoint/2010/main" val="11519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3261-EB97-9898-30FD-851A1EB4320B}"/>
              </a:ext>
            </a:extLst>
          </p:cNvPr>
          <p:cNvSpPr>
            <a:spLocks noGrp="1"/>
          </p:cNvSpPr>
          <p:nvPr>
            <p:ph type="title"/>
          </p:nvPr>
        </p:nvSpPr>
        <p:spPr>
          <a:xfrm>
            <a:off x="1790699" y="3086100"/>
            <a:ext cx="8915402" cy="1109135"/>
          </a:xfrm>
        </p:spPr>
        <p:txBody>
          <a:bodyPr>
            <a:normAutofit/>
          </a:bodyPr>
          <a:lstStyle/>
          <a:p>
            <a:r>
              <a:rPr lang="en-PK" sz="2800" dirty="0"/>
              <a:t>2. Project Aim</a:t>
            </a:r>
          </a:p>
        </p:txBody>
      </p:sp>
      <p:sp>
        <p:nvSpPr>
          <p:cNvPr id="3" name="Content Placeholder 2">
            <a:extLst>
              <a:ext uri="{FF2B5EF4-FFF2-40B4-BE49-F238E27FC236}">
                <a16:creationId xmlns:a16="http://schemas.microsoft.com/office/drawing/2014/main" id="{24D0DB8C-05D9-B2DA-DCCC-A412F353E65E}"/>
              </a:ext>
            </a:extLst>
          </p:cNvPr>
          <p:cNvSpPr>
            <a:spLocks noGrp="1"/>
          </p:cNvSpPr>
          <p:nvPr>
            <p:ph idx="1"/>
          </p:nvPr>
        </p:nvSpPr>
        <p:spPr>
          <a:xfrm>
            <a:off x="1638300" y="2057401"/>
            <a:ext cx="8915402" cy="1159932"/>
          </a:xfrm>
        </p:spPr>
        <p:txBody>
          <a:bodyPr>
            <a:normAutofit/>
          </a:bodyPr>
          <a:lstStyle/>
          <a:p>
            <a:r>
              <a:rPr lang="en-GB" dirty="0"/>
              <a:t>The surge in credit card and bank loans has come with an increase in loan defaults, costing banks billions annually. To navigate this rising risk, accurate and efficient credit assessment has become more crucial than ever.</a:t>
            </a:r>
          </a:p>
        </p:txBody>
      </p:sp>
      <p:sp>
        <p:nvSpPr>
          <p:cNvPr id="5" name="Title 1">
            <a:extLst>
              <a:ext uri="{FF2B5EF4-FFF2-40B4-BE49-F238E27FC236}">
                <a16:creationId xmlns:a16="http://schemas.microsoft.com/office/drawing/2014/main" id="{A47B4DEA-160E-D7B8-C080-394EBD6E155A}"/>
              </a:ext>
            </a:extLst>
          </p:cNvPr>
          <p:cNvSpPr txBox="1">
            <a:spLocks/>
          </p:cNvSpPr>
          <p:nvPr/>
        </p:nvSpPr>
        <p:spPr>
          <a:xfrm>
            <a:off x="1790699" y="838200"/>
            <a:ext cx="8915402" cy="13716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PK" sz="2800" dirty="0"/>
              <a:t>1. Problem Statement</a:t>
            </a:r>
          </a:p>
        </p:txBody>
      </p:sp>
      <p:sp>
        <p:nvSpPr>
          <p:cNvPr id="6" name="Content Placeholder 2">
            <a:extLst>
              <a:ext uri="{FF2B5EF4-FFF2-40B4-BE49-F238E27FC236}">
                <a16:creationId xmlns:a16="http://schemas.microsoft.com/office/drawing/2014/main" id="{248F82ED-1A12-B995-BFDD-B55297E0E1D1}"/>
              </a:ext>
            </a:extLst>
          </p:cNvPr>
          <p:cNvSpPr txBox="1">
            <a:spLocks/>
          </p:cNvSpPr>
          <p:nvPr/>
        </p:nvSpPr>
        <p:spPr>
          <a:xfrm>
            <a:off x="1638299" y="4093633"/>
            <a:ext cx="8915402" cy="11599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project aims to identify machine learning models that can effectively predict credit card and loan defaults.</a:t>
            </a:r>
            <a:endParaRPr lang="en-PK" dirty="0"/>
          </a:p>
        </p:txBody>
      </p:sp>
    </p:spTree>
    <p:extLst>
      <p:ext uri="{BB962C8B-B14F-4D97-AF65-F5344CB8AC3E}">
        <p14:creationId xmlns:p14="http://schemas.microsoft.com/office/powerpoint/2010/main" val="412511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2A73-6D38-01AE-3F4B-5434DE63183E}"/>
              </a:ext>
            </a:extLst>
          </p:cNvPr>
          <p:cNvSpPr>
            <a:spLocks noGrp="1"/>
          </p:cNvSpPr>
          <p:nvPr>
            <p:ph type="title"/>
          </p:nvPr>
        </p:nvSpPr>
        <p:spPr/>
        <p:txBody>
          <a:bodyPr/>
          <a:lstStyle/>
          <a:p>
            <a:r>
              <a:rPr lang="en-PK" dirty="0"/>
              <a:t>3. </a:t>
            </a:r>
            <a:r>
              <a:rPr lang="en-GB" dirty="0"/>
              <a:t>Methodology</a:t>
            </a:r>
            <a:endParaRPr lang="en-PK" dirty="0"/>
          </a:p>
        </p:txBody>
      </p:sp>
      <p:pic>
        <p:nvPicPr>
          <p:cNvPr id="13" name="Content Placeholder 12">
            <a:extLst>
              <a:ext uri="{FF2B5EF4-FFF2-40B4-BE49-F238E27FC236}">
                <a16:creationId xmlns:a16="http://schemas.microsoft.com/office/drawing/2014/main" id="{57D7E8C1-88D6-3A75-D563-2B5136BC6AF5}"/>
              </a:ext>
            </a:extLst>
          </p:cNvPr>
          <p:cNvPicPr>
            <a:picLocks noGrp="1" noChangeAspect="1"/>
          </p:cNvPicPr>
          <p:nvPr>
            <p:ph idx="1"/>
          </p:nvPr>
        </p:nvPicPr>
        <p:blipFill>
          <a:blip r:embed="rId2"/>
          <a:stretch>
            <a:fillRect/>
          </a:stretch>
        </p:blipFill>
        <p:spPr>
          <a:xfrm>
            <a:off x="3700506" y="2057400"/>
            <a:ext cx="4790987" cy="4137025"/>
          </a:xfrm>
          <a:prstGeom prst="rect">
            <a:avLst/>
          </a:prstGeom>
        </p:spPr>
      </p:pic>
      <p:sp>
        <p:nvSpPr>
          <p:cNvPr id="14" name="TextBox 13">
            <a:extLst>
              <a:ext uri="{FF2B5EF4-FFF2-40B4-BE49-F238E27FC236}">
                <a16:creationId xmlns:a16="http://schemas.microsoft.com/office/drawing/2014/main" id="{1B33BA5B-E088-C03F-1E6D-B706136CC75F}"/>
              </a:ext>
            </a:extLst>
          </p:cNvPr>
          <p:cNvSpPr txBox="1"/>
          <p:nvPr/>
        </p:nvSpPr>
        <p:spPr>
          <a:xfrm>
            <a:off x="4850296" y="1550504"/>
            <a:ext cx="184731" cy="369332"/>
          </a:xfrm>
          <a:prstGeom prst="rect">
            <a:avLst/>
          </a:prstGeom>
          <a:noFill/>
        </p:spPr>
        <p:txBody>
          <a:bodyPr wrap="none" rtlCol="0">
            <a:spAutoFit/>
          </a:bodyPr>
          <a:lstStyle/>
          <a:p>
            <a:endParaRPr lang="en-PK" dirty="0"/>
          </a:p>
        </p:txBody>
      </p:sp>
      <p:sp>
        <p:nvSpPr>
          <p:cNvPr id="16" name="TextBox 15">
            <a:extLst>
              <a:ext uri="{FF2B5EF4-FFF2-40B4-BE49-F238E27FC236}">
                <a16:creationId xmlns:a16="http://schemas.microsoft.com/office/drawing/2014/main" id="{8EDD74F2-4692-5CA3-AFD8-C36021057943}"/>
              </a:ext>
            </a:extLst>
          </p:cNvPr>
          <p:cNvSpPr txBox="1"/>
          <p:nvPr/>
        </p:nvSpPr>
        <p:spPr>
          <a:xfrm>
            <a:off x="5128591" y="1391478"/>
            <a:ext cx="184731" cy="369332"/>
          </a:xfrm>
          <a:prstGeom prst="rect">
            <a:avLst/>
          </a:prstGeom>
          <a:noFill/>
        </p:spPr>
        <p:txBody>
          <a:bodyPr wrap="none" rtlCol="0">
            <a:spAutoFit/>
          </a:bodyPr>
          <a:lstStyle/>
          <a:p>
            <a:endParaRPr lang="en-PK" dirty="0"/>
          </a:p>
        </p:txBody>
      </p:sp>
      <p:sp>
        <p:nvSpPr>
          <p:cNvPr id="17" name="TextBox 16">
            <a:extLst>
              <a:ext uri="{FF2B5EF4-FFF2-40B4-BE49-F238E27FC236}">
                <a16:creationId xmlns:a16="http://schemas.microsoft.com/office/drawing/2014/main" id="{5917BC5D-121A-5401-BE7D-A23B242CBD12}"/>
              </a:ext>
            </a:extLst>
          </p:cNvPr>
          <p:cNvSpPr txBox="1"/>
          <p:nvPr/>
        </p:nvSpPr>
        <p:spPr>
          <a:xfrm>
            <a:off x="1638297" y="1919836"/>
            <a:ext cx="2396989" cy="307777"/>
          </a:xfrm>
          <a:prstGeom prst="rect">
            <a:avLst/>
          </a:prstGeom>
          <a:noFill/>
        </p:spPr>
        <p:txBody>
          <a:bodyPr wrap="square" rtlCol="0">
            <a:spAutoFit/>
          </a:bodyPr>
          <a:lstStyle/>
          <a:p>
            <a:r>
              <a:rPr lang="en-PK" sz="1400" dirty="0"/>
              <a:t>DATA PREPROCESSING</a:t>
            </a:r>
          </a:p>
        </p:txBody>
      </p:sp>
    </p:spTree>
    <p:extLst>
      <p:ext uri="{BB962C8B-B14F-4D97-AF65-F5344CB8AC3E}">
        <p14:creationId xmlns:p14="http://schemas.microsoft.com/office/powerpoint/2010/main" val="1453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FDFDA15-76C0-070A-FC7B-D5451615C3AA}"/>
              </a:ext>
            </a:extLst>
          </p:cNvPr>
          <p:cNvPicPr>
            <a:picLocks noGrp="1" noChangeAspect="1"/>
          </p:cNvPicPr>
          <p:nvPr>
            <p:ph idx="1"/>
          </p:nvPr>
        </p:nvPicPr>
        <p:blipFill>
          <a:blip r:embed="rId2"/>
          <a:stretch>
            <a:fillRect/>
          </a:stretch>
        </p:blipFill>
        <p:spPr>
          <a:xfrm>
            <a:off x="963386" y="294660"/>
            <a:ext cx="9911443" cy="6268680"/>
          </a:xfrm>
          <a:prstGeom prst="rect">
            <a:avLst/>
          </a:prstGeom>
        </p:spPr>
      </p:pic>
    </p:spTree>
    <p:extLst>
      <p:ext uri="{BB962C8B-B14F-4D97-AF65-F5344CB8AC3E}">
        <p14:creationId xmlns:p14="http://schemas.microsoft.com/office/powerpoint/2010/main" val="378128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8CC9-8B15-A760-2310-87C4DE37433C}"/>
              </a:ext>
            </a:extLst>
          </p:cNvPr>
          <p:cNvSpPr>
            <a:spLocks noGrp="1"/>
          </p:cNvSpPr>
          <p:nvPr>
            <p:ph type="title"/>
          </p:nvPr>
        </p:nvSpPr>
        <p:spPr/>
        <p:txBody>
          <a:bodyPr/>
          <a:lstStyle/>
          <a:p>
            <a:r>
              <a:rPr lang="en-PK" dirty="0"/>
              <a:t>4. Challenges</a:t>
            </a:r>
          </a:p>
        </p:txBody>
      </p:sp>
      <p:sp>
        <p:nvSpPr>
          <p:cNvPr id="3" name="Content Placeholder 2">
            <a:extLst>
              <a:ext uri="{FF2B5EF4-FFF2-40B4-BE49-F238E27FC236}">
                <a16:creationId xmlns:a16="http://schemas.microsoft.com/office/drawing/2014/main" id="{A5C6D32B-9176-88C7-EB04-F79F3B189780}"/>
              </a:ext>
            </a:extLst>
          </p:cNvPr>
          <p:cNvSpPr>
            <a:spLocks noGrp="1"/>
          </p:cNvSpPr>
          <p:nvPr>
            <p:ph idx="1"/>
          </p:nvPr>
        </p:nvSpPr>
        <p:spPr/>
        <p:txBody>
          <a:bodyPr/>
          <a:lstStyle/>
          <a:p>
            <a:r>
              <a:rPr lang="en-PK" b="1" dirty="0"/>
              <a:t>4.1. Imbalanced Data</a:t>
            </a:r>
          </a:p>
          <a:p>
            <a:endParaRPr lang="en-PK" dirty="0"/>
          </a:p>
        </p:txBody>
      </p:sp>
      <p:pic>
        <p:nvPicPr>
          <p:cNvPr id="4" name="Picture 3">
            <a:extLst>
              <a:ext uri="{FF2B5EF4-FFF2-40B4-BE49-F238E27FC236}">
                <a16:creationId xmlns:a16="http://schemas.microsoft.com/office/drawing/2014/main" id="{A19B1AED-F7DD-56AD-A148-348FC07CD4C0}"/>
              </a:ext>
            </a:extLst>
          </p:cNvPr>
          <p:cNvPicPr>
            <a:picLocks noChangeAspect="1"/>
          </p:cNvPicPr>
          <p:nvPr/>
        </p:nvPicPr>
        <p:blipFill>
          <a:blip r:embed="rId2"/>
          <a:stretch>
            <a:fillRect/>
          </a:stretch>
        </p:blipFill>
        <p:spPr>
          <a:xfrm>
            <a:off x="3729567" y="2857203"/>
            <a:ext cx="4025900" cy="3337456"/>
          </a:xfrm>
          <a:prstGeom prst="rect">
            <a:avLst/>
          </a:prstGeom>
        </p:spPr>
      </p:pic>
    </p:spTree>
    <p:extLst>
      <p:ext uri="{BB962C8B-B14F-4D97-AF65-F5344CB8AC3E}">
        <p14:creationId xmlns:p14="http://schemas.microsoft.com/office/powerpoint/2010/main" val="2982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26A2-BE92-AC0B-9FEB-64F02D82957F}"/>
              </a:ext>
            </a:extLst>
          </p:cNvPr>
          <p:cNvSpPr>
            <a:spLocks noGrp="1"/>
          </p:cNvSpPr>
          <p:nvPr>
            <p:ph type="title"/>
          </p:nvPr>
        </p:nvSpPr>
        <p:spPr/>
        <p:txBody>
          <a:bodyPr>
            <a:normAutofit/>
          </a:bodyPr>
          <a:lstStyle/>
          <a:p>
            <a:r>
              <a:rPr lang="en-PK" sz="1800" dirty="0">
                <a:latin typeface="+mn-lt"/>
              </a:rPr>
              <a:t>4.2. Outliers</a:t>
            </a:r>
          </a:p>
        </p:txBody>
      </p:sp>
      <p:pic>
        <p:nvPicPr>
          <p:cNvPr id="5" name="Content Placeholder 4">
            <a:extLst>
              <a:ext uri="{FF2B5EF4-FFF2-40B4-BE49-F238E27FC236}">
                <a16:creationId xmlns:a16="http://schemas.microsoft.com/office/drawing/2014/main" id="{15379332-30EC-7C49-CD34-B8B4F745BD82}"/>
              </a:ext>
            </a:extLst>
          </p:cNvPr>
          <p:cNvPicPr>
            <a:picLocks noGrp="1" noChangeAspect="1"/>
          </p:cNvPicPr>
          <p:nvPr>
            <p:ph idx="1"/>
          </p:nvPr>
        </p:nvPicPr>
        <p:blipFill>
          <a:blip r:embed="rId2"/>
          <a:stretch>
            <a:fillRect/>
          </a:stretch>
        </p:blipFill>
        <p:spPr>
          <a:xfrm>
            <a:off x="1638300" y="2198457"/>
            <a:ext cx="2526948" cy="2092267"/>
          </a:xfrm>
          <a:prstGeom prst="rect">
            <a:avLst/>
          </a:prstGeom>
        </p:spPr>
      </p:pic>
      <p:pic>
        <p:nvPicPr>
          <p:cNvPr id="7" name="Picture 6">
            <a:extLst>
              <a:ext uri="{FF2B5EF4-FFF2-40B4-BE49-F238E27FC236}">
                <a16:creationId xmlns:a16="http://schemas.microsoft.com/office/drawing/2014/main" id="{21C686AE-7959-A928-48F9-D836AFC34F87}"/>
              </a:ext>
            </a:extLst>
          </p:cNvPr>
          <p:cNvPicPr>
            <a:picLocks noChangeAspect="1"/>
          </p:cNvPicPr>
          <p:nvPr/>
        </p:nvPicPr>
        <p:blipFill>
          <a:blip r:embed="rId3"/>
          <a:stretch>
            <a:fillRect/>
          </a:stretch>
        </p:blipFill>
        <p:spPr>
          <a:xfrm>
            <a:off x="4830822" y="2201273"/>
            <a:ext cx="2529337" cy="2089452"/>
          </a:xfrm>
          <a:prstGeom prst="rect">
            <a:avLst/>
          </a:prstGeom>
        </p:spPr>
      </p:pic>
      <p:pic>
        <p:nvPicPr>
          <p:cNvPr id="8" name="Picture 7">
            <a:extLst>
              <a:ext uri="{FF2B5EF4-FFF2-40B4-BE49-F238E27FC236}">
                <a16:creationId xmlns:a16="http://schemas.microsoft.com/office/drawing/2014/main" id="{A361FC07-26E9-730C-FE25-AC75156385E6}"/>
              </a:ext>
            </a:extLst>
          </p:cNvPr>
          <p:cNvPicPr>
            <a:picLocks noChangeAspect="1"/>
          </p:cNvPicPr>
          <p:nvPr/>
        </p:nvPicPr>
        <p:blipFill>
          <a:blip r:embed="rId4"/>
          <a:stretch>
            <a:fillRect/>
          </a:stretch>
        </p:blipFill>
        <p:spPr>
          <a:xfrm>
            <a:off x="8026754" y="2198458"/>
            <a:ext cx="2481224" cy="2089452"/>
          </a:xfrm>
          <a:prstGeom prst="rect">
            <a:avLst/>
          </a:prstGeom>
        </p:spPr>
      </p:pic>
      <p:pic>
        <p:nvPicPr>
          <p:cNvPr id="9" name="Picture 8">
            <a:extLst>
              <a:ext uri="{FF2B5EF4-FFF2-40B4-BE49-F238E27FC236}">
                <a16:creationId xmlns:a16="http://schemas.microsoft.com/office/drawing/2014/main" id="{73960D46-BC91-47B4-C7A7-D79D7E1023CC}"/>
              </a:ext>
            </a:extLst>
          </p:cNvPr>
          <p:cNvPicPr>
            <a:picLocks noChangeAspect="1"/>
          </p:cNvPicPr>
          <p:nvPr/>
        </p:nvPicPr>
        <p:blipFill>
          <a:blip r:embed="rId5"/>
          <a:stretch>
            <a:fillRect/>
          </a:stretch>
        </p:blipFill>
        <p:spPr>
          <a:xfrm>
            <a:off x="4833211" y="4287910"/>
            <a:ext cx="2526948" cy="2122174"/>
          </a:xfrm>
          <a:prstGeom prst="rect">
            <a:avLst/>
          </a:prstGeom>
        </p:spPr>
      </p:pic>
    </p:spTree>
    <p:extLst>
      <p:ext uri="{BB962C8B-B14F-4D97-AF65-F5344CB8AC3E}">
        <p14:creationId xmlns:p14="http://schemas.microsoft.com/office/powerpoint/2010/main" val="198263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B263-026B-6FEC-3730-1D5CF4C8FBBC}"/>
              </a:ext>
            </a:extLst>
          </p:cNvPr>
          <p:cNvSpPr>
            <a:spLocks noGrp="1"/>
          </p:cNvSpPr>
          <p:nvPr>
            <p:ph type="title"/>
          </p:nvPr>
        </p:nvSpPr>
        <p:spPr/>
        <p:txBody>
          <a:bodyPr>
            <a:normAutofit/>
          </a:bodyPr>
          <a:lstStyle/>
          <a:p>
            <a:r>
              <a:rPr lang="en-PK" sz="1800" dirty="0">
                <a:latin typeface="+mn-lt"/>
              </a:rPr>
              <a:t>4.3. Data Merging</a:t>
            </a:r>
          </a:p>
        </p:txBody>
      </p:sp>
      <p:pic>
        <p:nvPicPr>
          <p:cNvPr id="4" name="Content Placeholder 3">
            <a:extLst>
              <a:ext uri="{FF2B5EF4-FFF2-40B4-BE49-F238E27FC236}">
                <a16:creationId xmlns:a16="http://schemas.microsoft.com/office/drawing/2014/main" id="{541E9D41-1BF5-A1E3-D010-5774C6526934}"/>
              </a:ext>
            </a:extLst>
          </p:cNvPr>
          <p:cNvPicPr>
            <a:picLocks noGrp="1" noChangeAspect="1"/>
          </p:cNvPicPr>
          <p:nvPr>
            <p:ph idx="1"/>
          </p:nvPr>
        </p:nvPicPr>
        <p:blipFill>
          <a:blip r:embed="rId2"/>
          <a:stretch>
            <a:fillRect/>
          </a:stretch>
        </p:blipFill>
        <p:spPr>
          <a:xfrm>
            <a:off x="1638299" y="2785533"/>
            <a:ext cx="3540401" cy="3107267"/>
          </a:xfrm>
          <a:prstGeom prst="rect">
            <a:avLst/>
          </a:prstGeom>
        </p:spPr>
      </p:pic>
      <p:sp>
        <p:nvSpPr>
          <p:cNvPr id="5" name="TextBox 4">
            <a:extLst>
              <a:ext uri="{FF2B5EF4-FFF2-40B4-BE49-F238E27FC236}">
                <a16:creationId xmlns:a16="http://schemas.microsoft.com/office/drawing/2014/main" id="{306AE893-13C9-5BDD-E03A-B43C1C04D7C4}"/>
              </a:ext>
            </a:extLst>
          </p:cNvPr>
          <p:cNvSpPr txBox="1"/>
          <p:nvPr/>
        </p:nvSpPr>
        <p:spPr>
          <a:xfrm>
            <a:off x="1638299" y="2236800"/>
            <a:ext cx="1729320" cy="369332"/>
          </a:xfrm>
          <a:prstGeom prst="rect">
            <a:avLst/>
          </a:prstGeom>
          <a:noFill/>
        </p:spPr>
        <p:txBody>
          <a:bodyPr wrap="none" rtlCol="0">
            <a:spAutoFit/>
          </a:bodyPr>
          <a:lstStyle/>
          <a:p>
            <a:r>
              <a:rPr lang="en-GB" dirty="0"/>
              <a:t>a</a:t>
            </a:r>
            <a:r>
              <a:rPr lang="en-PK" dirty="0"/>
              <a:t>pplication.csv</a:t>
            </a:r>
          </a:p>
        </p:txBody>
      </p:sp>
      <p:pic>
        <p:nvPicPr>
          <p:cNvPr id="6" name="Picture 5">
            <a:extLst>
              <a:ext uri="{FF2B5EF4-FFF2-40B4-BE49-F238E27FC236}">
                <a16:creationId xmlns:a16="http://schemas.microsoft.com/office/drawing/2014/main" id="{F3824D88-EBED-C2BC-88BF-1699E17FF8DF}"/>
              </a:ext>
            </a:extLst>
          </p:cNvPr>
          <p:cNvPicPr>
            <a:picLocks noChangeAspect="1"/>
          </p:cNvPicPr>
          <p:nvPr/>
        </p:nvPicPr>
        <p:blipFill>
          <a:blip r:embed="rId3"/>
          <a:stretch>
            <a:fillRect/>
          </a:stretch>
        </p:blipFill>
        <p:spPr>
          <a:xfrm>
            <a:off x="5740400" y="2794000"/>
            <a:ext cx="4470400" cy="1270000"/>
          </a:xfrm>
          <a:prstGeom prst="rect">
            <a:avLst/>
          </a:prstGeom>
        </p:spPr>
      </p:pic>
      <p:sp>
        <p:nvSpPr>
          <p:cNvPr id="7" name="TextBox 6">
            <a:extLst>
              <a:ext uri="{FF2B5EF4-FFF2-40B4-BE49-F238E27FC236}">
                <a16:creationId xmlns:a16="http://schemas.microsoft.com/office/drawing/2014/main" id="{8CA70B6E-D6C2-58DE-5725-E1D14938A9B7}"/>
              </a:ext>
            </a:extLst>
          </p:cNvPr>
          <p:cNvSpPr txBox="1"/>
          <p:nvPr/>
        </p:nvSpPr>
        <p:spPr>
          <a:xfrm>
            <a:off x="5740400" y="2236800"/>
            <a:ext cx="1163139" cy="369332"/>
          </a:xfrm>
          <a:prstGeom prst="rect">
            <a:avLst/>
          </a:prstGeom>
          <a:noFill/>
        </p:spPr>
        <p:txBody>
          <a:bodyPr wrap="none" rtlCol="0">
            <a:spAutoFit/>
          </a:bodyPr>
          <a:lstStyle/>
          <a:p>
            <a:r>
              <a:rPr lang="en-GB" dirty="0"/>
              <a:t>c</a:t>
            </a:r>
            <a:r>
              <a:rPr lang="en-PK" dirty="0"/>
              <a:t>redit.csv</a:t>
            </a:r>
          </a:p>
        </p:txBody>
      </p:sp>
    </p:spTree>
    <p:extLst>
      <p:ext uri="{BB962C8B-B14F-4D97-AF65-F5344CB8AC3E}">
        <p14:creationId xmlns:p14="http://schemas.microsoft.com/office/powerpoint/2010/main" val="316278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6638-2471-E802-0EEB-78EB774572FE}"/>
              </a:ext>
            </a:extLst>
          </p:cNvPr>
          <p:cNvSpPr>
            <a:spLocks noGrp="1"/>
          </p:cNvSpPr>
          <p:nvPr>
            <p:ph type="title"/>
          </p:nvPr>
        </p:nvSpPr>
        <p:spPr/>
        <p:txBody>
          <a:bodyPr>
            <a:normAutofit/>
          </a:bodyPr>
          <a:lstStyle/>
          <a:p>
            <a:r>
              <a:rPr lang="en-PK" sz="1800" dirty="0">
                <a:latin typeface="+mn-lt"/>
              </a:rPr>
              <a:t>4.4. Hyperparameter Tuning</a:t>
            </a:r>
          </a:p>
        </p:txBody>
      </p:sp>
      <p:sp>
        <p:nvSpPr>
          <p:cNvPr id="3" name="Content Placeholder 2">
            <a:extLst>
              <a:ext uri="{FF2B5EF4-FFF2-40B4-BE49-F238E27FC236}">
                <a16:creationId xmlns:a16="http://schemas.microsoft.com/office/drawing/2014/main" id="{2D20D5EA-E0BC-A6C6-19C4-160AEA760BC4}"/>
              </a:ext>
            </a:extLst>
          </p:cNvPr>
          <p:cNvSpPr>
            <a:spLocks noGrp="1"/>
          </p:cNvSpPr>
          <p:nvPr>
            <p:ph idx="1"/>
          </p:nvPr>
        </p:nvSpPr>
        <p:spPr/>
        <p:txBody>
          <a:bodyPr/>
          <a:lstStyle/>
          <a:p>
            <a:r>
              <a:rPr lang="en-GB" b="0" i="0" u="none" strike="noStrike" dirty="0">
                <a:effectLst/>
              </a:rPr>
              <a:t>Navigating the vast parameter space and identifying the most optimal set of parameters to maximize model performance and avoid overfitting was a complex task. </a:t>
            </a:r>
          </a:p>
          <a:p>
            <a:r>
              <a:rPr lang="en-GB" b="0" i="0" u="none" strike="noStrike" dirty="0">
                <a:effectLst/>
              </a:rPr>
              <a:t>Fine-tuning ensemble models such as random forest using </a:t>
            </a:r>
            <a:r>
              <a:rPr lang="en-GB" b="0" i="0" u="none" strike="noStrike" dirty="0" err="1">
                <a:effectLst/>
              </a:rPr>
              <a:t>GridCVSearch</a:t>
            </a:r>
            <a:r>
              <a:rPr lang="en-GB" b="0" i="0" u="none" strike="noStrike" dirty="0">
                <a:effectLst/>
              </a:rPr>
              <a:t> proved to be highly resource-intensive, requiring a substantial 5 hours to optimize a single model within the constraints of a limited parameter set.</a:t>
            </a:r>
            <a:endParaRPr lang="en-PK" dirty="0"/>
          </a:p>
        </p:txBody>
      </p:sp>
    </p:spTree>
    <p:extLst>
      <p:ext uri="{BB962C8B-B14F-4D97-AF65-F5344CB8AC3E}">
        <p14:creationId xmlns:p14="http://schemas.microsoft.com/office/powerpoint/2010/main" val="184052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5F5F-5C40-AB1F-E00B-C485C235C1B3}"/>
              </a:ext>
            </a:extLst>
          </p:cNvPr>
          <p:cNvSpPr>
            <a:spLocks noGrp="1"/>
          </p:cNvSpPr>
          <p:nvPr>
            <p:ph type="title"/>
          </p:nvPr>
        </p:nvSpPr>
        <p:spPr>
          <a:xfrm>
            <a:off x="1638299" y="685800"/>
            <a:ext cx="8915402" cy="961287"/>
          </a:xfrm>
        </p:spPr>
        <p:txBody>
          <a:bodyPr/>
          <a:lstStyle/>
          <a:p>
            <a:r>
              <a:rPr lang="en-PK" dirty="0"/>
              <a:t>Model Results</a:t>
            </a:r>
          </a:p>
        </p:txBody>
      </p:sp>
      <p:pic>
        <p:nvPicPr>
          <p:cNvPr id="6" name="Content Placeholder 5">
            <a:extLst>
              <a:ext uri="{FF2B5EF4-FFF2-40B4-BE49-F238E27FC236}">
                <a16:creationId xmlns:a16="http://schemas.microsoft.com/office/drawing/2014/main" id="{87B51C34-1034-FBC1-2A3B-BA1169C78BA9}"/>
              </a:ext>
            </a:extLst>
          </p:cNvPr>
          <p:cNvPicPr>
            <a:picLocks noGrp="1" noChangeAspect="1"/>
          </p:cNvPicPr>
          <p:nvPr>
            <p:ph idx="1"/>
          </p:nvPr>
        </p:nvPicPr>
        <p:blipFill>
          <a:blip r:embed="rId2"/>
          <a:stretch>
            <a:fillRect/>
          </a:stretch>
        </p:blipFill>
        <p:spPr>
          <a:xfrm>
            <a:off x="1638298" y="1647087"/>
            <a:ext cx="4272605" cy="2288692"/>
          </a:xfrm>
          <a:prstGeom prst="rect">
            <a:avLst/>
          </a:prstGeom>
        </p:spPr>
      </p:pic>
      <p:pic>
        <p:nvPicPr>
          <p:cNvPr id="8" name="Picture 7">
            <a:extLst>
              <a:ext uri="{FF2B5EF4-FFF2-40B4-BE49-F238E27FC236}">
                <a16:creationId xmlns:a16="http://schemas.microsoft.com/office/drawing/2014/main" id="{8113808A-E7A1-50EB-E837-79574E2CA80C}"/>
              </a:ext>
            </a:extLst>
          </p:cNvPr>
          <p:cNvPicPr>
            <a:picLocks noChangeAspect="1"/>
          </p:cNvPicPr>
          <p:nvPr/>
        </p:nvPicPr>
        <p:blipFill>
          <a:blip r:embed="rId3"/>
          <a:stretch>
            <a:fillRect/>
          </a:stretch>
        </p:blipFill>
        <p:spPr>
          <a:xfrm>
            <a:off x="6087555" y="1681788"/>
            <a:ext cx="3981995" cy="2315323"/>
          </a:xfrm>
          <a:prstGeom prst="rect">
            <a:avLst/>
          </a:prstGeom>
        </p:spPr>
      </p:pic>
      <p:pic>
        <p:nvPicPr>
          <p:cNvPr id="9" name="Picture 8">
            <a:extLst>
              <a:ext uri="{FF2B5EF4-FFF2-40B4-BE49-F238E27FC236}">
                <a16:creationId xmlns:a16="http://schemas.microsoft.com/office/drawing/2014/main" id="{8FE4237C-4416-B862-82A8-B20CDB522CE3}"/>
              </a:ext>
            </a:extLst>
          </p:cNvPr>
          <p:cNvPicPr>
            <a:picLocks noChangeAspect="1"/>
          </p:cNvPicPr>
          <p:nvPr/>
        </p:nvPicPr>
        <p:blipFill>
          <a:blip r:embed="rId4"/>
          <a:stretch>
            <a:fillRect/>
          </a:stretch>
        </p:blipFill>
        <p:spPr>
          <a:xfrm>
            <a:off x="1634717" y="4035721"/>
            <a:ext cx="4337054" cy="2414240"/>
          </a:xfrm>
          <a:prstGeom prst="rect">
            <a:avLst/>
          </a:prstGeom>
        </p:spPr>
      </p:pic>
      <p:pic>
        <p:nvPicPr>
          <p:cNvPr id="10" name="Picture 9">
            <a:extLst>
              <a:ext uri="{FF2B5EF4-FFF2-40B4-BE49-F238E27FC236}">
                <a16:creationId xmlns:a16="http://schemas.microsoft.com/office/drawing/2014/main" id="{07343805-40D7-870D-A15C-8EA0461C9BB0}"/>
              </a:ext>
            </a:extLst>
          </p:cNvPr>
          <p:cNvPicPr>
            <a:picLocks noChangeAspect="1"/>
          </p:cNvPicPr>
          <p:nvPr/>
        </p:nvPicPr>
        <p:blipFill>
          <a:blip r:embed="rId5"/>
          <a:stretch>
            <a:fillRect/>
          </a:stretch>
        </p:blipFill>
        <p:spPr>
          <a:xfrm>
            <a:off x="5873152" y="3997111"/>
            <a:ext cx="4337055" cy="2552792"/>
          </a:xfrm>
          <a:prstGeom prst="rect">
            <a:avLst/>
          </a:prstGeom>
        </p:spPr>
      </p:pic>
    </p:spTree>
    <p:extLst>
      <p:ext uri="{BB962C8B-B14F-4D97-AF65-F5344CB8AC3E}">
        <p14:creationId xmlns:p14="http://schemas.microsoft.com/office/powerpoint/2010/main" val="3326650571"/>
      </p:ext>
    </p:extLst>
  </p:cSld>
  <p:clrMapOvr>
    <a:masterClrMapping/>
  </p:clrMapOvr>
</p:sld>
</file>

<file path=ppt/theme/theme1.xml><?xml version="1.0" encoding="utf-8"?>
<a:theme xmlns:a="http://schemas.openxmlformats.org/drawingml/2006/main" name="EncaseVTI">
  <a:themeElements>
    <a:clrScheme name="AnalogousFromLightSeedLeftStep">
      <a:dk1>
        <a:srgbClr val="000000"/>
      </a:dk1>
      <a:lt1>
        <a:srgbClr val="FFFFFF"/>
      </a:lt1>
      <a:dk2>
        <a:srgbClr val="412429"/>
      </a:dk2>
      <a:lt2>
        <a:srgbClr val="E2E8E8"/>
      </a:lt2>
      <a:accent1>
        <a:srgbClr val="C69697"/>
      </a:accent1>
      <a:accent2>
        <a:srgbClr val="BA7F98"/>
      </a:accent2>
      <a:accent3>
        <a:srgbClr val="C493BD"/>
      </a:accent3>
      <a:accent4>
        <a:srgbClr val="AA7FBA"/>
      </a:accent4>
      <a:accent5>
        <a:srgbClr val="A696C6"/>
      </a:accent5>
      <a:accent6>
        <a:srgbClr val="7F84BA"/>
      </a:accent6>
      <a:hlink>
        <a:srgbClr val="568D8D"/>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9381</TotalTime>
  <Words>365</Words>
  <Application>Microsoft Macintosh PowerPoint</Application>
  <PresentationFormat>Widescreen</PresentationFormat>
  <Paragraphs>33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Calibri</vt:lpstr>
      <vt:lpstr>EncaseVTI</vt:lpstr>
      <vt:lpstr>A Machine Learning Approach to Credit Card Default Prediction </vt:lpstr>
      <vt:lpstr>2. Project Aim</vt:lpstr>
      <vt:lpstr>3. Methodology</vt:lpstr>
      <vt:lpstr>PowerPoint Presentation</vt:lpstr>
      <vt:lpstr>4. Challenges</vt:lpstr>
      <vt:lpstr>4.2. Outliers</vt:lpstr>
      <vt:lpstr>4.3. Data Merging</vt:lpstr>
      <vt:lpstr>4.4. Hyperparameter Tuning</vt:lpstr>
      <vt:lpstr>Model Results</vt:lpstr>
      <vt:lpstr>PowerPoint Presentation</vt:lpstr>
      <vt:lpstr>Model Selection</vt:lpstr>
      <vt:lpstr>Conclusion</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Loan Approval Prediction in Banking  </dc:title>
  <dc:creator>Alishba Tahir</dc:creator>
  <cp:lastModifiedBy>Alishba Tahir</cp:lastModifiedBy>
  <cp:revision>4</cp:revision>
  <dcterms:created xsi:type="dcterms:W3CDTF">2024-01-17T16:56:12Z</dcterms:created>
  <dcterms:modified xsi:type="dcterms:W3CDTF">2024-01-31T22:55:49Z</dcterms:modified>
</cp:coreProperties>
</file>