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4" r:id="rId3"/>
    <p:sldId id="265" r:id="rId4"/>
    <p:sldId id="257" r:id="rId5"/>
    <p:sldId id="279" r:id="rId6"/>
    <p:sldId id="280" r:id="rId7"/>
    <p:sldId id="258" r:id="rId8"/>
    <p:sldId id="277" r:id="rId9"/>
    <p:sldId id="278" r:id="rId10"/>
    <p:sldId id="259" r:id="rId11"/>
    <p:sldId id="275" r:id="rId12"/>
    <p:sldId id="276" r:id="rId13"/>
    <p:sldId id="260" r:id="rId14"/>
    <p:sldId id="273" r:id="rId15"/>
    <p:sldId id="274" r:id="rId16"/>
    <p:sldId id="263" r:id="rId17"/>
    <p:sldId id="261" r:id="rId18"/>
    <p:sldId id="271" r:id="rId19"/>
    <p:sldId id="272" r:id="rId20"/>
    <p:sldId id="262" r:id="rId21"/>
    <p:sldId id="267" r:id="rId22"/>
    <p:sldId id="266"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shba Kanwal" initials="AK" lastIdx="0" clrIdx="0">
    <p:extLst>
      <p:ext uri="{19B8F6BF-5375-455C-9EA6-DF929625EA0E}">
        <p15:presenceInfo xmlns:p15="http://schemas.microsoft.com/office/powerpoint/2012/main" userId="Alishba Kanw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p:cViewPr varScale="1">
        <p:scale>
          <a:sx n="85" d="100"/>
          <a:sy n="85" d="100"/>
        </p:scale>
        <p:origin x="90"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6299F-E6BF-49A7-AAA9-0AB7BF90762C}" type="datetimeFigureOut">
              <a:rPr lang="en-US" smtClean="0"/>
              <a:t>9/5/2016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B8612-188E-4A51-84C3-169BE84ECE12}" type="slidenum">
              <a:rPr lang="en-US" smtClean="0"/>
              <a:t>‹#›</a:t>
            </a:fld>
            <a:endParaRPr lang="en-US"/>
          </a:p>
        </p:txBody>
      </p:sp>
    </p:spTree>
    <p:extLst>
      <p:ext uri="{BB962C8B-B14F-4D97-AF65-F5344CB8AC3E}">
        <p14:creationId xmlns:p14="http://schemas.microsoft.com/office/powerpoint/2010/main" val="357153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Inversion-based Hardware Gaussian Random Number Generator: A Case Study of Function Evaluation via</a:t>
            </a:r>
            <a:r>
              <a:rPr lang="en-US" baseline="0" dirty="0"/>
              <a:t> Hierarchical Segmentation, </a:t>
            </a:r>
            <a:r>
              <a:rPr lang="en-US" i="1" baseline="0" dirty="0"/>
              <a:t>Cheung, </a:t>
            </a:r>
            <a:r>
              <a:rPr lang="en-US" i="1" baseline="0" dirty="0" err="1"/>
              <a:t>Luk</a:t>
            </a:r>
            <a:endParaRPr lang="en-US" i="1" dirty="0"/>
          </a:p>
        </p:txBody>
      </p:sp>
      <p:sp>
        <p:nvSpPr>
          <p:cNvPr id="4" name="Slide Number Placeholder 3"/>
          <p:cNvSpPr>
            <a:spLocks noGrp="1"/>
          </p:cNvSpPr>
          <p:nvPr>
            <p:ph type="sldNum" sz="quarter" idx="10"/>
          </p:nvPr>
        </p:nvSpPr>
        <p:spPr/>
        <p:txBody>
          <a:bodyPr/>
          <a:lstStyle/>
          <a:p>
            <a:fld id="{551B8612-188E-4A51-84C3-169BE84ECE12}" type="slidenum">
              <a:rPr lang="en-US" smtClean="0"/>
              <a:t>3</a:t>
            </a:fld>
            <a:endParaRPr lang="en-US"/>
          </a:p>
        </p:txBody>
      </p:sp>
    </p:spTree>
    <p:extLst>
      <p:ext uri="{BB962C8B-B14F-4D97-AF65-F5344CB8AC3E}">
        <p14:creationId xmlns:p14="http://schemas.microsoft.com/office/powerpoint/2010/main" val="177252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[2] PUFKY: A Fully Functional PUF-Based Cryptographic Key Generator</a:t>
            </a:r>
            <a:r>
              <a:rPr lang="en-US" sz="1200" b="0" i="1" u="none" strike="noStrike" kern="1200" baseline="0" dirty="0">
                <a:solidFill>
                  <a:schemeClr val="tx1"/>
                </a:solidFill>
                <a:latin typeface="+mn-lt"/>
                <a:ea typeface="+mn-ea"/>
                <a:cs typeface="+mn-cs"/>
              </a:rPr>
              <a:t>, R. </a:t>
            </a:r>
            <a:r>
              <a:rPr lang="en-US" sz="1200" b="0" i="1" u="none" strike="noStrike" kern="1200" baseline="0" dirty="0" err="1">
                <a:solidFill>
                  <a:schemeClr val="tx1"/>
                </a:solidFill>
                <a:latin typeface="+mn-lt"/>
                <a:ea typeface="+mn-ea"/>
                <a:cs typeface="+mn-cs"/>
              </a:rPr>
              <a:t>Maes</a:t>
            </a:r>
            <a:r>
              <a:rPr lang="en-US" sz="1200" b="0" i="1" u="none" strike="noStrike" kern="1200" baseline="0" dirty="0">
                <a:solidFill>
                  <a:schemeClr val="tx1"/>
                </a:solidFill>
                <a:latin typeface="+mn-lt"/>
                <a:ea typeface="+mn-ea"/>
                <a:cs typeface="+mn-cs"/>
              </a:rPr>
              <a:t>, A. Van </a:t>
            </a:r>
            <a:r>
              <a:rPr lang="en-US" sz="1200" b="0" i="1" u="none" strike="noStrike" kern="1200" baseline="0" dirty="0" err="1">
                <a:solidFill>
                  <a:schemeClr val="tx1"/>
                </a:solidFill>
                <a:latin typeface="+mn-lt"/>
                <a:ea typeface="+mn-ea"/>
                <a:cs typeface="+mn-cs"/>
              </a:rPr>
              <a:t>Herrewege</a:t>
            </a:r>
            <a:r>
              <a:rPr lang="en-US" sz="1200" b="0" i="1" u="none" strike="noStrike" kern="1200" baseline="0" dirty="0">
                <a:solidFill>
                  <a:schemeClr val="tx1"/>
                </a:solidFill>
                <a:latin typeface="+mn-lt"/>
                <a:ea typeface="+mn-ea"/>
                <a:cs typeface="+mn-cs"/>
              </a:rPr>
              <a:t>, and I. </a:t>
            </a:r>
            <a:r>
              <a:rPr lang="en-US" sz="1200" b="0" i="1" u="none" strike="noStrike" kern="1200" baseline="0" dirty="0" err="1">
                <a:solidFill>
                  <a:schemeClr val="tx1"/>
                </a:solidFill>
                <a:latin typeface="+mn-lt"/>
                <a:ea typeface="+mn-ea"/>
                <a:cs typeface="+mn-cs"/>
              </a:rPr>
              <a:t>Verbauwhede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a:t>
            </a:r>
            <a:r>
              <a:rPr lang="en-US" sz="1200" b="0" i="1" u="none" strike="noStrike" kern="1200" baseline="0" dirty="0">
                <a:solidFill>
                  <a:schemeClr val="tx1"/>
                </a:solidFill>
                <a:latin typeface="+mn-lt"/>
                <a:ea typeface="+mn-ea"/>
                <a:cs typeface="+mn-cs"/>
              </a:rPr>
              <a:t>CHES 2012</a:t>
            </a:r>
            <a:r>
              <a:rPr lang="en-US" sz="1200" b="0" i="0" u="none" strike="noStrike" kern="1200" baseline="0" dirty="0">
                <a:solidFill>
                  <a:schemeClr val="tx1"/>
                </a:solidFill>
                <a:latin typeface="+mn-lt"/>
                <a:ea typeface="+mn-ea"/>
                <a:cs typeface="+mn-cs"/>
              </a:rPr>
              <a:t>, Springer, 2012.</a:t>
            </a:r>
            <a:endParaRPr lang="en-US" dirty="0"/>
          </a:p>
        </p:txBody>
      </p:sp>
      <p:sp>
        <p:nvSpPr>
          <p:cNvPr id="4" name="Slide Number Placeholder 3"/>
          <p:cNvSpPr>
            <a:spLocks noGrp="1"/>
          </p:cNvSpPr>
          <p:nvPr>
            <p:ph type="sldNum" sz="quarter" idx="10"/>
          </p:nvPr>
        </p:nvSpPr>
        <p:spPr/>
        <p:txBody>
          <a:bodyPr/>
          <a:lstStyle/>
          <a:p>
            <a:fld id="{551B8612-188E-4A51-84C3-169BE84ECE12}" type="slidenum">
              <a:rPr lang="en-US" smtClean="0"/>
              <a:t>22</a:t>
            </a:fld>
            <a:endParaRPr lang="en-US"/>
          </a:p>
        </p:txBody>
      </p:sp>
    </p:spTree>
    <p:extLst>
      <p:ext uri="{BB962C8B-B14F-4D97-AF65-F5344CB8AC3E}">
        <p14:creationId xmlns:p14="http://schemas.microsoft.com/office/powerpoint/2010/main" val="227731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[2] PUFKY: A Fully Functional PUF-Based Cryptographic Key Generator</a:t>
            </a:r>
            <a:r>
              <a:rPr lang="en-US" sz="1200" b="0" i="1" u="none" strike="noStrike" kern="1200" baseline="0" dirty="0">
                <a:solidFill>
                  <a:schemeClr val="tx1"/>
                </a:solidFill>
                <a:latin typeface="+mn-lt"/>
                <a:ea typeface="+mn-ea"/>
                <a:cs typeface="+mn-cs"/>
              </a:rPr>
              <a:t>, R. </a:t>
            </a:r>
            <a:r>
              <a:rPr lang="en-US" sz="1200" b="0" i="1" u="none" strike="noStrike" kern="1200" baseline="0" dirty="0" err="1">
                <a:solidFill>
                  <a:schemeClr val="tx1"/>
                </a:solidFill>
                <a:latin typeface="+mn-lt"/>
                <a:ea typeface="+mn-ea"/>
                <a:cs typeface="+mn-cs"/>
              </a:rPr>
              <a:t>Maes</a:t>
            </a:r>
            <a:r>
              <a:rPr lang="en-US" sz="1200" b="0" i="1" u="none" strike="noStrike" kern="1200" baseline="0" dirty="0">
                <a:solidFill>
                  <a:schemeClr val="tx1"/>
                </a:solidFill>
                <a:latin typeface="+mn-lt"/>
                <a:ea typeface="+mn-ea"/>
                <a:cs typeface="+mn-cs"/>
              </a:rPr>
              <a:t>, A. Van </a:t>
            </a:r>
            <a:r>
              <a:rPr lang="en-US" sz="1200" b="0" i="1" u="none" strike="noStrike" kern="1200" baseline="0" dirty="0" err="1">
                <a:solidFill>
                  <a:schemeClr val="tx1"/>
                </a:solidFill>
                <a:latin typeface="+mn-lt"/>
                <a:ea typeface="+mn-ea"/>
                <a:cs typeface="+mn-cs"/>
              </a:rPr>
              <a:t>Herrewege</a:t>
            </a:r>
            <a:r>
              <a:rPr lang="en-US" sz="1200" b="0" i="1" u="none" strike="noStrike" kern="1200" baseline="0" dirty="0">
                <a:solidFill>
                  <a:schemeClr val="tx1"/>
                </a:solidFill>
                <a:latin typeface="+mn-lt"/>
                <a:ea typeface="+mn-ea"/>
                <a:cs typeface="+mn-cs"/>
              </a:rPr>
              <a:t>, and I. </a:t>
            </a:r>
            <a:r>
              <a:rPr lang="en-US" sz="1200" b="0" i="1" u="none" strike="noStrike" kern="1200" baseline="0" dirty="0" err="1">
                <a:solidFill>
                  <a:schemeClr val="tx1"/>
                </a:solidFill>
                <a:latin typeface="+mn-lt"/>
                <a:ea typeface="+mn-ea"/>
                <a:cs typeface="+mn-cs"/>
              </a:rPr>
              <a:t>Verbauwhede</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 </a:t>
            </a:r>
            <a:r>
              <a:rPr lang="en-US" sz="1200" b="0" i="1" u="none" strike="noStrike" kern="1200" baseline="0" dirty="0">
                <a:solidFill>
                  <a:schemeClr val="tx1"/>
                </a:solidFill>
                <a:latin typeface="+mn-lt"/>
                <a:ea typeface="+mn-ea"/>
                <a:cs typeface="+mn-cs"/>
              </a:rPr>
              <a:t>CHES 2012</a:t>
            </a:r>
            <a:r>
              <a:rPr lang="en-US" sz="1200" b="0" i="0" u="none" strike="noStrike" kern="1200" baseline="0" dirty="0">
                <a:solidFill>
                  <a:schemeClr val="tx1"/>
                </a:solidFill>
                <a:latin typeface="+mn-lt"/>
                <a:ea typeface="+mn-ea"/>
                <a:cs typeface="+mn-cs"/>
              </a:rPr>
              <a:t>, Springer, 2012.</a:t>
            </a:r>
            <a:endParaRPr lang="en-US" dirty="0"/>
          </a:p>
        </p:txBody>
      </p:sp>
      <p:sp>
        <p:nvSpPr>
          <p:cNvPr id="4" name="Slide Number Placeholder 3"/>
          <p:cNvSpPr>
            <a:spLocks noGrp="1"/>
          </p:cNvSpPr>
          <p:nvPr>
            <p:ph type="sldNum" sz="quarter" idx="10"/>
          </p:nvPr>
        </p:nvSpPr>
        <p:spPr/>
        <p:txBody>
          <a:bodyPr/>
          <a:lstStyle/>
          <a:p>
            <a:fld id="{551B8612-188E-4A51-84C3-169BE84ECE12}" type="slidenum">
              <a:rPr lang="en-US" smtClean="0"/>
              <a:t>23</a:t>
            </a:fld>
            <a:endParaRPr lang="en-US"/>
          </a:p>
        </p:txBody>
      </p:sp>
    </p:spTree>
    <p:extLst>
      <p:ext uri="{BB962C8B-B14F-4D97-AF65-F5344CB8AC3E}">
        <p14:creationId xmlns:p14="http://schemas.microsoft.com/office/powerpoint/2010/main" val="137101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F359869-633A-49FC-84A1-6E66F635EF57}"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511777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EF359869-633A-49FC-84A1-6E66F635EF57}"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72740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EF359869-633A-49FC-84A1-6E66F635EF57}"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1481011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EF359869-633A-49FC-84A1-6E66F635EF57}"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256163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359869-633A-49FC-84A1-6E66F635EF57}"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302341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EF359869-633A-49FC-84A1-6E66F635EF57}"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355826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EF359869-633A-49FC-84A1-6E66F635EF57}" type="datetimeFigureOut">
              <a:rPr lang="en-US" smtClean="0"/>
              <a:t>9/5/2016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46997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F359869-633A-49FC-84A1-6E66F635EF57}" type="datetimeFigureOut">
              <a:rPr lang="en-US" smtClean="0"/>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64108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59869-633A-49FC-84A1-6E66F635EF57}" type="datetimeFigureOut">
              <a:rPr lang="en-US" smtClean="0"/>
              <a:t>9/5/2016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352496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59869-633A-49FC-84A1-6E66F635EF57}"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249968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59869-633A-49FC-84A1-6E66F635EF57}"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24BCF-06CA-444C-BD93-EB0C20679BAA}" type="slidenum">
              <a:rPr lang="en-US" smtClean="0"/>
              <a:t>‹#›</a:t>
            </a:fld>
            <a:endParaRPr lang="en-US"/>
          </a:p>
        </p:txBody>
      </p:sp>
    </p:spTree>
    <p:extLst>
      <p:ext uri="{BB962C8B-B14F-4D97-AF65-F5344CB8AC3E}">
        <p14:creationId xmlns:p14="http://schemas.microsoft.com/office/powerpoint/2010/main" val="389320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59869-633A-49FC-84A1-6E66F635EF57}" type="datetimeFigureOut">
              <a:rPr lang="en-US" smtClean="0"/>
              <a:t>9/5/2016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24BCF-06CA-444C-BD93-EB0C20679BAA}" type="slidenum">
              <a:rPr lang="en-US" smtClean="0"/>
              <a:t>‹#›</a:t>
            </a:fld>
            <a:endParaRPr lang="en-US"/>
          </a:p>
        </p:txBody>
      </p:sp>
    </p:spTree>
    <p:extLst>
      <p:ext uri="{BB962C8B-B14F-4D97-AF65-F5344CB8AC3E}">
        <p14:creationId xmlns:p14="http://schemas.microsoft.com/office/powerpoint/2010/main" val="267975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69441"/>
            <a:ext cx="9144000" cy="1253460"/>
          </a:xfrm>
        </p:spPr>
        <p:txBody>
          <a:bodyPr>
            <a:normAutofit fontScale="90000"/>
          </a:bodyPr>
          <a:lstStyle/>
          <a:p>
            <a:r>
              <a:rPr lang="en-US" sz="4400" b="1" dirty="0">
                <a:solidFill>
                  <a:srgbClr val="0070C0"/>
                </a:solidFill>
                <a:latin typeface="+mn-lt"/>
              </a:rPr>
              <a:t>Random Number Generators and Physical </a:t>
            </a:r>
            <a:r>
              <a:rPr lang="en-US" sz="4400" b="1" dirty="0" err="1">
                <a:solidFill>
                  <a:srgbClr val="0070C0"/>
                </a:solidFill>
                <a:latin typeface="+mn-lt"/>
              </a:rPr>
              <a:t>Unclonable</a:t>
            </a:r>
            <a:r>
              <a:rPr lang="en-US" sz="4400" b="1" dirty="0">
                <a:solidFill>
                  <a:srgbClr val="0070C0"/>
                </a:solidFill>
                <a:latin typeface="+mn-lt"/>
              </a:rPr>
              <a:t> Function (PUF)</a:t>
            </a:r>
            <a:br>
              <a:rPr lang="en-US" sz="3600" b="1" dirty="0">
                <a:solidFill>
                  <a:srgbClr val="0070C0"/>
                </a:solidFill>
              </a:rPr>
            </a:br>
            <a:r>
              <a:rPr lang="en-US" sz="2700" dirty="0">
                <a:solidFill>
                  <a:srgbClr val="0070C0"/>
                </a:solidFill>
                <a:latin typeface="+mn-lt"/>
              </a:rPr>
              <a:t>Alishba Kanwal</a:t>
            </a:r>
            <a:endParaRPr lang="en-US" sz="3600" dirty="0">
              <a:solidFill>
                <a:srgbClr val="0070C0"/>
              </a:solidFill>
              <a:latin typeface="+mn-lt"/>
            </a:endParaRPr>
          </a:p>
        </p:txBody>
      </p:sp>
    </p:spTree>
    <p:extLst>
      <p:ext uri="{BB962C8B-B14F-4D97-AF65-F5344CB8AC3E}">
        <p14:creationId xmlns:p14="http://schemas.microsoft.com/office/powerpoint/2010/main" val="277369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A Gaussian Noise Generator for Hardware-Based Simulations</a:t>
            </a:r>
          </a:p>
        </p:txBody>
      </p:sp>
      <p:sp>
        <p:nvSpPr>
          <p:cNvPr id="3" name="Text Placeholder 2"/>
          <p:cNvSpPr>
            <a:spLocks noGrp="1"/>
          </p:cNvSpPr>
          <p:nvPr>
            <p:ph type="body" idx="1"/>
          </p:nvPr>
        </p:nvSpPr>
        <p:spPr/>
        <p:txBody>
          <a:bodyPr>
            <a:normAutofit lnSpcReduction="10000"/>
          </a:bodyPr>
          <a:lstStyle/>
          <a:p>
            <a:r>
              <a:rPr lang="nl-NL" sz="2000" dirty="0"/>
              <a:t>Dong-U Lee, Student Member, IEEE, Wayne Luk, Member, IEEE,</a:t>
            </a:r>
          </a:p>
          <a:p>
            <a:r>
              <a:rPr lang="en-US" sz="2000" dirty="0"/>
              <a:t>John D. Villasenor, Senior Member, IEEE, and Peter Y.K. Cheung, Senior Member, IEEE</a:t>
            </a:r>
          </a:p>
          <a:p>
            <a:endParaRPr lang="en-US" sz="2000" dirty="0"/>
          </a:p>
          <a:p>
            <a:r>
              <a:rPr lang="en-US" sz="2000" dirty="0"/>
              <a:t>IEEE TRANSACTIONS ON COMPUTERS, VOL. 53, NO. 12, DECEMBER 2004</a:t>
            </a:r>
          </a:p>
        </p:txBody>
      </p:sp>
    </p:spTree>
    <p:extLst>
      <p:ext uri="{BB962C8B-B14F-4D97-AF65-F5344CB8AC3E}">
        <p14:creationId xmlns:p14="http://schemas.microsoft.com/office/powerpoint/2010/main" val="1870038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Tree>
    <p:extLst>
      <p:ext uri="{BB962C8B-B14F-4D97-AF65-F5344CB8AC3E}">
        <p14:creationId xmlns:p14="http://schemas.microsoft.com/office/powerpoint/2010/main" val="129750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
        <p:nvSpPr>
          <p:cNvPr id="3" name="TextBox 2"/>
          <p:cNvSpPr txBox="1"/>
          <p:nvPr/>
        </p:nvSpPr>
        <p:spPr>
          <a:xfrm>
            <a:off x="6344356" y="812800"/>
            <a:ext cx="2788355" cy="1200329"/>
          </a:xfrm>
          <a:prstGeom prst="rect">
            <a:avLst/>
          </a:prstGeom>
          <a:noFill/>
        </p:spPr>
        <p:txBody>
          <a:bodyPr wrap="square" rtlCol="0">
            <a:spAutoFit/>
          </a:bodyPr>
          <a:lstStyle/>
          <a:p>
            <a:r>
              <a:rPr lang="en-US" dirty="0"/>
              <a:t>Uses </a:t>
            </a:r>
            <a:r>
              <a:rPr lang="en-US" dirty="0" err="1"/>
              <a:t>nonuniform</a:t>
            </a:r>
            <a:r>
              <a:rPr lang="en-US" dirty="0"/>
              <a:t> piecewise linear approximation in computing trigonometric and logarithmic functions</a:t>
            </a:r>
          </a:p>
        </p:txBody>
      </p:sp>
    </p:spTree>
    <p:extLst>
      <p:ext uri="{BB962C8B-B14F-4D97-AF65-F5344CB8AC3E}">
        <p14:creationId xmlns:p14="http://schemas.microsoft.com/office/powerpoint/2010/main" val="265503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Hardware Architecture of a Gaussian Noise Generator Based on the Inversion Method</a:t>
            </a:r>
          </a:p>
        </p:txBody>
      </p:sp>
      <p:sp>
        <p:nvSpPr>
          <p:cNvPr id="3" name="Text Placeholder 2"/>
          <p:cNvSpPr>
            <a:spLocks noGrp="1"/>
          </p:cNvSpPr>
          <p:nvPr>
            <p:ph type="body" idx="1"/>
          </p:nvPr>
        </p:nvSpPr>
        <p:spPr/>
        <p:txBody>
          <a:bodyPr>
            <a:normAutofit/>
          </a:bodyPr>
          <a:lstStyle/>
          <a:p>
            <a:r>
              <a:rPr lang="en-US" sz="2000" dirty="0"/>
              <a:t>R. Gutierrez, V. Torres, and J. Valls</a:t>
            </a:r>
          </a:p>
          <a:p>
            <a:endParaRPr lang="en-US" sz="2000" dirty="0"/>
          </a:p>
          <a:p>
            <a:r>
              <a:rPr lang="en-US" sz="2000" dirty="0"/>
              <a:t>IEEE TRANSACTIONS ON CIRCUITS AND SYSTEMS—II: EXPRESS BRIEFS, VOL. 59, NO. 8, AUGUST 2012</a:t>
            </a:r>
          </a:p>
        </p:txBody>
      </p:sp>
    </p:spTree>
    <p:extLst>
      <p:ext uri="{BB962C8B-B14F-4D97-AF65-F5344CB8AC3E}">
        <p14:creationId xmlns:p14="http://schemas.microsoft.com/office/powerpoint/2010/main" val="3898760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Tree>
    <p:extLst>
      <p:ext uri="{BB962C8B-B14F-4D97-AF65-F5344CB8AC3E}">
        <p14:creationId xmlns:p14="http://schemas.microsoft.com/office/powerpoint/2010/main" val="274330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Tree>
    <p:extLst>
      <p:ext uri="{BB962C8B-B14F-4D97-AF65-F5344CB8AC3E}">
        <p14:creationId xmlns:p14="http://schemas.microsoft.com/office/powerpoint/2010/main" val="3880709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11" y="619431"/>
            <a:ext cx="3105969" cy="609907"/>
          </a:xfrm>
        </p:spPr>
        <p:txBody>
          <a:bodyPr>
            <a:normAutofit/>
          </a:bodyPr>
          <a:lstStyle/>
          <a:p>
            <a:r>
              <a:rPr lang="en-US" sz="3200" b="1" dirty="0">
                <a:solidFill>
                  <a:srgbClr val="0070C0"/>
                </a:solidFill>
              </a:rPr>
              <a:t>Comparison table</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7627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Extracting Secret Keys From Integrated Circuits</a:t>
            </a:r>
          </a:p>
        </p:txBody>
      </p:sp>
      <p:sp>
        <p:nvSpPr>
          <p:cNvPr id="3" name="Text Placeholder 2"/>
          <p:cNvSpPr>
            <a:spLocks noGrp="1"/>
          </p:cNvSpPr>
          <p:nvPr>
            <p:ph type="body" idx="1"/>
          </p:nvPr>
        </p:nvSpPr>
        <p:spPr/>
        <p:txBody>
          <a:bodyPr>
            <a:noAutofit/>
          </a:bodyPr>
          <a:lstStyle/>
          <a:p>
            <a:r>
              <a:rPr lang="en-US" sz="2000" dirty="0" err="1"/>
              <a:t>Daihyun</a:t>
            </a:r>
            <a:r>
              <a:rPr lang="en-US" sz="2000" dirty="0"/>
              <a:t> Lim, Jae W. Lee, Blaise </a:t>
            </a:r>
            <a:r>
              <a:rPr lang="en-US" sz="2000" dirty="0" err="1"/>
              <a:t>Gassend</a:t>
            </a:r>
            <a:r>
              <a:rPr lang="en-US" sz="2000" dirty="0"/>
              <a:t>, G. Edward Suh,</a:t>
            </a:r>
          </a:p>
          <a:p>
            <a:r>
              <a:rPr lang="en-US" sz="2000" dirty="0"/>
              <a:t>Marten van </a:t>
            </a:r>
            <a:r>
              <a:rPr lang="en-US" sz="2000" dirty="0" err="1"/>
              <a:t>Dijk</a:t>
            </a:r>
            <a:r>
              <a:rPr lang="en-US" sz="2000" dirty="0"/>
              <a:t>, and Srinivas </a:t>
            </a:r>
            <a:r>
              <a:rPr lang="en-US" sz="2000" dirty="0" err="1"/>
              <a:t>Devadas</a:t>
            </a:r>
            <a:endParaRPr lang="en-US" sz="2000" dirty="0"/>
          </a:p>
          <a:p>
            <a:endParaRPr lang="en-US" sz="2000" dirty="0"/>
          </a:p>
          <a:p>
            <a:r>
              <a:rPr lang="en-US" sz="2000" dirty="0"/>
              <a:t>IEEE TRANSACTIONS ON VERY LARGE SCALE INTEGRATION (VLSI) SYSTEMS, 2005</a:t>
            </a:r>
          </a:p>
        </p:txBody>
      </p:sp>
    </p:spTree>
    <p:extLst>
      <p:ext uri="{BB962C8B-B14F-4D97-AF65-F5344CB8AC3E}">
        <p14:creationId xmlns:p14="http://schemas.microsoft.com/office/powerpoint/2010/main" val="4019188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Tree>
    <p:extLst>
      <p:ext uri="{BB962C8B-B14F-4D97-AF65-F5344CB8AC3E}">
        <p14:creationId xmlns:p14="http://schemas.microsoft.com/office/powerpoint/2010/main" val="2055054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Tree>
    <p:extLst>
      <p:ext uri="{BB962C8B-B14F-4D97-AF65-F5344CB8AC3E}">
        <p14:creationId xmlns:p14="http://schemas.microsoft.com/office/powerpoint/2010/main" val="157362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Random Number Generator basics:</a:t>
            </a:r>
          </a:p>
          <a:p>
            <a:r>
              <a:rPr lang="en-US" sz="1600" dirty="0">
                <a:solidFill>
                  <a:srgbClr val="0070C0"/>
                </a:solidFill>
              </a:rPr>
              <a:t>Computation</a:t>
            </a:r>
          </a:p>
        </p:txBody>
      </p:sp>
      <p:sp>
        <p:nvSpPr>
          <p:cNvPr id="5" name="Rectangle 4"/>
          <p:cNvSpPr/>
          <p:nvPr/>
        </p:nvSpPr>
        <p:spPr>
          <a:xfrm>
            <a:off x="1738489" y="2403981"/>
            <a:ext cx="2818763" cy="2064775"/>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Generate uniform random number/s</a:t>
            </a:r>
          </a:p>
          <a:p>
            <a:pPr algn="ctr"/>
            <a:endParaRPr lang="en-US" dirty="0"/>
          </a:p>
          <a:p>
            <a:pPr algn="ctr"/>
            <a:r>
              <a:rPr lang="en-US" sz="1400" dirty="0"/>
              <a:t>Use simple LFSR/</a:t>
            </a:r>
            <a:r>
              <a:rPr lang="en-US" sz="1400" dirty="0" err="1"/>
              <a:t>Tausworthe</a:t>
            </a:r>
            <a:r>
              <a:rPr lang="en-US" sz="1400" dirty="0"/>
              <a:t> generator/</a:t>
            </a:r>
            <a:r>
              <a:rPr lang="en-US" sz="1400" dirty="0" err="1"/>
              <a:t>Mersenne</a:t>
            </a:r>
            <a:r>
              <a:rPr lang="en-US" sz="1400" dirty="0"/>
              <a:t>-Twister</a:t>
            </a:r>
          </a:p>
        </p:txBody>
      </p:sp>
      <p:sp>
        <p:nvSpPr>
          <p:cNvPr id="6" name="Rectangle 5"/>
          <p:cNvSpPr/>
          <p:nvPr/>
        </p:nvSpPr>
        <p:spPr>
          <a:xfrm>
            <a:off x="5550311" y="2042645"/>
            <a:ext cx="3774312" cy="2787446"/>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t>Transform uniform number/s into custom PDF</a:t>
            </a:r>
          </a:p>
          <a:p>
            <a:pPr algn="ctr"/>
            <a:endParaRPr lang="en-US" dirty="0"/>
          </a:p>
          <a:p>
            <a:pPr algn="ctr"/>
            <a:r>
              <a:rPr lang="en-US" sz="1400" dirty="0"/>
              <a:t>Employ either:</a:t>
            </a:r>
          </a:p>
          <a:p>
            <a:pPr algn="ctr"/>
            <a:r>
              <a:rPr lang="en-US" sz="1400" i="1" dirty="0"/>
              <a:t>Inversion (ICDF)</a:t>
            </a:r>
          </a:p>
          <a:p>
            <a:pPr algn="ctr"/>
            <a:r>
              <a:rPr lang="en-US" sz="1400" i="1" dirty="0"/>
              <a:t>Box-Muller</a:t>
            </a:r>
          </a:p>
          <a:p>
            <a:pPr algn="ctr"/>
            <a:r>
              <a:rPr lang="en-US" sz="1400" i="1" dirty="0">
                <a:solidFill>
                  <a:srgbClr val="0070C0"/>
                </a:solidFill>
              </a:rPr>
              <a:t>Ziggurat</a:t>
            </a:r>
          </a:p>
          <a:p>
            <a:pPr algn="ctr"/>
            <a:r>
              <a:rPr lang="en-US" sz="1400" i="1" dirty="0">
                <a:solidFill>
                  <a:srgbClr val="0070C0"/>
                </a:solidFill>
              </a:rPr>
              <a:t>Polar method</a:t>
            </a:r>
          </a:p>
          <a:p>
            <a:pPr algn="ctr"/>
            <a:r>
              <a:rPr lang="en-US" sz="1400" i="1" dirty="0"/>
              <a:t>Acceptance-rejection methods</a:t>
            </a:r>
          </a:p>
          <a:p>
            <a:pPr algn="ctr"/>
            <a:endParaRPr lang="en-US" dirty="0"/>
          </a:p>
        </p:txBody>
      </p:sp>
      <p:cxnSp>
        <p:nvCxnSpPr>
          <p:cNvPr id="8" name="Straight Arrow Connector 7"/>
          <p:cNvCxnSpPr>
            <a:stCxn id="5" idx="3"/>
            <a:endCxn id="6" idx="1"/>
          </p:cNvCxnSpPr>
          <p:nvPr/>
        </p:nvCxnSpPr>
        <p:spPr>
          <a:xfrm flipV="1">
            <a:off x="4557252" y="3436368"/>
            <a:ext cx="993059"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9634704" y="3623733"/>
            <a:ext cx="1365955" cy="523220"/>
          </a:xfrm>
          <a:prstGeom prst="rect">
            <a:avLst/>
          </a:prstGeom>
          <a:noFill/>
        </p:spPr>
        <p:txBody>
          <a:bodyPr wrap="square" rtlCol="0">
            <a:spAutoFit/>
          </a:bodyPr>
          <a:lstStyle/>
          <a:p>
            <a:r>
              <a:rPr lang="en-US" sz="1400" dirty="0">
                <a:solidFill>
                  <a:srgbClr val="0070C0"/>
                </a:solidFill>
              </a:rPr>
              <a:t>Software implementation</a:t>
            </a:r>
          </a:p>
        </p:txBody>
      </p:sp>
      <p:cxnSp>
        <p:nvCxnSpPr>
          <p:cNvPr id="20" name="Straight Arrow Connector 19"/>
          <p:cNvCxnSpPr/>
          <p:nvPr/>
        </p:nvCxnSpPr>
        <p:spPr>
          <a:xfrm>
            <a:off x="7879644" y="3783744"/>
            <a:ext cx="1755060"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p:nvPr/>
        </p:nvCxnSpPr>
        <p:spPr>
          <a:xfrm rot="5400000" flipH="1" flipV="1">
            <a:off x="8020574" y="3800859"/>
            <a:ext cx="265289" cy="231061"/>
          </a:xfrm>
          <a:prstGeom prst="bentConnector3">
            <a:avLst>
              <a:gd name="adj1" fmla="val -1064"/>
            </a:avLst>
          </a:prstGeom>
          <a:ln>
            <a:prstDash val="lg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950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On the Problems of Realizing Reliable and Efficient Ring Oscillator PUFs on FPGAs</a:t>
            </a:r>
          </a:p>
        </p:txBody>
      </p:sp>
      <p:sp>
        <p:nvSpPr>
          <p:cNvPr id="3" name="Text Placeholder 2"/>
          <p:cNvSpPr>
            <a:spLocks noGrp="1"/>
          </p:cNvSpPr>
          <p:nvPr>
            <p:ph type="body" idx="1"/>
          </p:nvPr>
        </p:nvSpPr>
        <p:spPr/>
        <p:txBody>
          <a:bodyPr>
            <a:normAutofit/>
          </a:bodyPr>
          <a:lstStyle/>
          <a:p>
            <a:r>
              <a:rPr lang="en-US" sz="2000" dirty="0"/>
              <a:t>Alexandre Wild, Georg T. Becker, Tim </a:t>
            </a:r>
            <a:r>
              <a:rPr lang="en-US" sz="2000" dirty="0" err="1"/>
              <a:t>G¨uneysu</a:t>
            </a:r>
            <a:endParaRPr lang="en-US" sz="2000" dirty="0"/>
          </a:p>
          <a:p>
            <a:endParaRPr lang="en-US" sz="2000" dirty="0"/>
          </a:p>
          <a:p>
            <a:r>
              <a:rPr lang="en-US" sz="2000" dirty="0"/>
              <a:t>IEEE International Symposium on Hardware Oriented Security and Trust (HOST), 2017</a:t>
            </a:r>
          </a:p>
        </p:txBody>
      </p:sp>
    </p:spTree>
    <p:extLst>
      <p:ext uri="{BB962C8B-B14F-4D97-AF65-F5344CB8AC3E}">
        <p14:creationId xmlns:p14="http://schemas.microsoft.com/office/powerpoint/2010/main" val="202963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
        <p:nvSpPr>
          <p:cNvPr id="3" name="Rectangle 2"/>
          <p:cNvSpPr/>
          <p:nvPr/>
        </p:nvSpPr>
        <p:spPr>
          <a:xfrm>
            <a:off x="1388534" y="1496747"/>
            <a:ext cx="6841066" cy="2308324"/>
          </a:xfrm>
          <a:prstGeom prst="rect">
            <a:avLst/>
          </a:prstGeom>
        </p:spPr>
        <p:txBody>
          <a:bodyPr wrap="square">
            <a:spAutoFit/>
          </a:bodyPr>
          <a:lstStyle/>
          <a:p>
            <a:pPr marL="285750" indent="-285750">
              <a:buFont typeface="Arial" panose="020B0604020202020204" pitchFamily="34" charset="0"/>
              <a:buChar char="•"/>
            </a:pPr>
            <a:r>
              <a:rPr lang="en-US" dirty="0"/>
              <a:t>Implements design on Xilinx Spartan-6</a:t>
            </a:r>
          </a:p>
          <a:p>
            <a:pPr marL="285750" indent="-285750">
              <a:buFont typeface="Arial" panose="020B0604020202020204" pitchFamily="34" charset="0"/>
              <a:buChar char="•"/>
            </a:pPr>
            <a:r>
              <a:rPr lang="en-US" dirty="0"/>
              <a:t>Improves upon PUFKY [2] architecture by decreasing area utilization by 50%</a:t>
            </a:r>
          </a:p>
          <a:p>
            <a:pPr marL="285750" indent="-285750">
              <a:buFont typeface="Arial" panose="020B0604020202020204" pitchFamily="34" charset="0"/>
              <a:buChar char="•"/>
            </a:pPr>
            <a:r>
              <a:rPr lang="en-US" dirty="0"/>
              <a:t>Detailed analysis of PUFKY code</a:t>
            </a:r>
          </a:p>
          <a:p>
            <a:pPr marL="285750" indent="-285750">
              <a:buFont typeface="Arial" panose="020B0604020202020204" pitchFamily="34" charset="0"/>
              <a:buChar char="•"/>
            </a:pPr>
            <a:r>
              <a:rPr lang="en-US" dirty="0"/>
              <a:t>PUFKY exhibits a strong structural bias, the reason for which is the different slice types and the non-public switching matrix. A RO in PUFKY is instantiated in half of a slice using the Xilinx tools</a:t>
            </a:r>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134578" y="3364804"/>
            <a:ext cx="4481220" cy="2697329"/>
          </a:xfrm>
          <a:prstGeom prst="rect">
            <a:avLst/>
          </a:prstGeom>
        </p:spPr>
      </p:pic>
    </p:spTree>
    <p:extLst>
      <p:ext uri="{BB962C8B-B14F-4D97-AF65-F5344CB8AC3E}">
        <p14:creationId xmlns:p14="http://schemas.microsoft.com/office/powerpoint/2010/main" val="323668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3689" y="812799"/>
            <a:ext cx="6962274" cy="646331"/>
          </a:xfrm>
          <a:prstGeom prst="rect">
            <a:avLst/>
          </a:prstGeom>
          <a:noFill/>
        </p:spPr>
        <p:txBody>
          <a:bodyPr wrap="square" rtlCol="0">
            <a:spAutoFit/>
          </a:bodyPr>
          <a:lstStyle/>
          <a:p>
            <a:endParaRPr lang="en-US" dirty="0"/>
          </a:p>
          <a:p>
            <a:pPr marL="914400" indent="-914400"/>
            <a:endParaRPr lang="en-US" dirty="0"/>
          </a:p>
        </p:txBody>
      </p:sp>
      <p:sp>
        <p:nvSpPr>
          <p:cNvPr id="9"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
        <p:nvSpPr>
          <p:cNvPr id="10" name="Rectangle 9"/>
          <p:cNvSpPr/>
          <p:nvPr/>
        </p:nvSpPr>
        <p:spPr>
          <a:xfrm>
            <a:off x="1388534" y="1496747"/>
            <a:ext cx="7507110" cy="3139321"/>
          </a:xfrm>
          <a:prstGeom prst="rect">
            <a:avLst/>
          </a:prstGeom>
        </p:spPr>
        <p:txBody>
          <a:bodyPr wrap="square">
            <a:spAutoFit/>
          </a:bodyPr>
          <a:lstStyle/>
          <a:p>
            <a:pPr marL="285750" indent="-285750">
              <a:buFont typeface="Arial" panose="020B0604020202020204" pitchFamily="34" charset="0"/>
              <a:buChar char="•"/>
            </a:pPr>
            <a:r>
              <a:rPr lang="en-US" dirty="0"/>
              <a:t>PUFKY consists of two stages:</a:t>
            </a:r>
          </a:p>
          <a:p>
            <a:pPr marL="857250" lvl="1" indent="-400050">
              <a:buFont typeface="+mj-lt"/>
              <a:buAutoNum type="romanLcPeriod"/>
            </a:pPr>
            <a:r>
              <a:rPr lang="en-US" dirty="0"/>
              <a:t>RO PUF architecture, used to as an entropy source</a:t>
            </a:r>
          </a:p>
          <a:p>
            <a:pPr marL="857250" lvl="1" indent="-400050">
              <a:buFont typeface="+mj-lt"/>
              <a:buAutoNum type="romanLcPeriod"/>
            </a:pPr>
            <a:r>
              <a:rPr lang="en-US" dirty="0"/>
              <a:t>Post processing that consists of a Fuzzy Extractor for error correction and entropy extraction</a:t>
            </a:r>
          </a:p>
          <a:p>
            <a:pPr marL="857250" lvl="1" indent="-400050">
              <a:buFont typeface="+mj-lt"/>
              <a:buAutoNum type="romanLcPeriod"/>
            </a:pPr>
            <a:endParaRPr lang="en-US" dirty="0"/>
          </a:p>
          <a:p>
            <a:pPr marL="285750" indent="-285750">
              <a:buFont typeface="Arial" panose="020B0604020202020204" pitchFamily="34" charset="0"/>
              <a:buChar char="•"/>
            </a:pPr>
            <a:r>
              <a:rPr lang="en-US" dirty="0"/>
              <a:t>To fix the RO structure, Xilinx offers the opportunity to use </a:t>
            </a:r>
            <a:r>
              <a:rPr lang="en-US" b="1" dirty="0"/>
              <a:t>Hard Macros</a:t>
            </a:r>
            <a:r>
              <a:rPr lang="en-US" dirty="0"/>
              <a:t> or directed routing constraints (</a:t>
            </a:r>
            <a:r>
              <a:rPr lang="en-US" b="1" dirty="0"/>
              <a:t>DIRT</a:t>
            </a:r>
            <a:r>
              <a:rPr lang="en-US" dirty="0"/>
              <a:t>) to fix specific routes</a:t>
            </a:r>
          </a:p>
          <a:p>
            <a:pPr marL="285750" indent="-285750">
              <a:buFont typeface="Arial" panose="020B0604020202020204" pitchFamily="34" charset="0"/>
              <a:buChar char="•"/>
            </a:pPr>
            <a:r>
              <a:rPr lang="en-US" dirty="0"/>
              <a:t>Implementing a </a:t>
            </a:r>
            <a:r>
              <a:rPr lang="en-US" i="1" dirty="0"/>
              <a:t>glitch core</a:t>
            </a:r>
            <a:r>
              <a:rPr lang="en-US" dirty="0"/>
              <a:t> at the opposite corner of the FPGA from the RO causes the frequencies of the RO to change drastically -&gt; the entire FPGA design (including third party IP cores) has to be considered during PUF analysis</a:t>
            </a:r>
          </a:p>
        </p:txBody>
      </p:sp>
    </p:spTree>
    <p:extLst>
      <p:ext uri="{BB962C8B-B14F-4D97-AF65-F5344CB8AC3E}">
        <p14:creationId xmlns:p14="http://schemas.microsoft.com/office/powerpoint/2010/main" val="64066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3689" y="812799"/>
            <a:ext cx="6962274" cy="646331"/>
          </a:xfrm>
          <a:prstGeom prst="rect">
            <a:avLst/>
          </a:prstGeom>
          <a:noFill/>
        </p:spPr>
        <p:txBody>
          <a:bodyPr wrap="square" rtlCol="0">
            <a:spAutoFit/>
          </a:bodyPr>
          <a:lstStyle/>
          <a:p>
            <a:endParaRPr lang="en-US" dirty="0"/>
          </a:p>
          <a:p>
            <a:pPr marL="914400" indent="-914400"/>
            <a:endParaRPr lang="en-US" dirty="0"/>
          </a:p>
        </p:txBody>
      </p:sp>
      <p:sp>
        <p:nvSpPr>
          <p:cNvPr id="9"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
        <p:nvSpPr>
          <p:cNvPr id="10" name="Rectangle 9"/>
          <p:cNvSpPr/>
          <p:nvPr/>
        </p:nvSpPr>
        <p:spPr>
          <a:xfrm>
            <a:off x="1388534" y="1496747"/>
            <a:ext cx="4718755" cy="4031873"/>
          </a:xfrm>
          <a:prstGeom prst="rect">
            <a:avLst/>
          </a:prstGeom>
        </p:spPr>
        <p:txBody>
          <a:bodyPr wrap="square">
            <a:spAutoFit/>
          </a:bodyPr>
          <a:lstStyle/>
          <a:p>
            <a:pPr marL="285750" indent="-285750">
              <a:buFont typeface="Arial" panose="020B0604020202020204" pitchFamily="34" charset="0"/>
              <a:buChar char="•"/>
            </a:pPr>
            <a:r>
              <a:rPr lang="en-US" sz="1600" dirty="0"/>
              <a:t>3 different designs with different optimization goals and tradeoffs are tested:</a:t>
            </a:r>
          </a:p>
          <a:p>
            <a:pPr marL="857250" lvl="1" indent="-400050">
              <a:buFont typeface="+mj-lt"/>
              <a:buAutoNum type="romanLcPeriod"/>
            </a:pPr>
            <a:r>
              <a:rPr lang="en-US" sz="1600" i="1" dirty="0" err="1">
                <a:solidFill>
                  <a:srgbClr val="0070C0"/>
                </a:solidFill>
              </a:rPr>
              <a:t>OLocal</a:t>
            </a:r>
            <a:r>
              <a:rPr lang="en-US" sz="1600" dirty="0"/>
              <a:t> places all components of a RO into a single slice and only uses local routing resources</a:t>
            </a:r>
          </a:p>
          <a:p>
            <a:pPr marL="857250" lvl="1" indent="-400050">
              <a:buFont typeface="+mj-lt"/>
              <a:buAutoNum type="romanLcPeriod"/>
            </a:pPr>
            <a:r>
              <a:rPr lang="en-US" sz="1600" i="1" dirty="0">
                <a:solidFill>
                  <a:srgbClr val="0070C0"/>
                </a:solidFill>
              </a:rPr>
              <a:t> </a:t>
            </a:r>
            <a:r>
              <a:rPr lang="en-US" sz="1600" i="1" dirty="0" err="1">
                <a:solidFill>
                  <a:srgbClr val="0070C0"/>
                </a:solidFill>
              </a:rPr>
              <a:t>OSingle</a:t>
            </a:r>
            <a:r>
              <a:rPr lang="en-US" sz="1600" i="1" dirty="0">
                <a:solidFill>
                  <a:srgbClr val="0070C0"/>
                </a:solidFill>
              </a:rPr>
              <a:t> </a:t>
            </a:r>
            <a:r>
              <a:rPr lang="en-US" sz="1600" dirty="0"/>
              <a:t>places half of its components into a slice of horizontally neighbored CLBs. In contrast to </a:t>
            </a:r>
            <a:r>
              <a:rPr lang="en-US" sz="1600" i="1" dirty="0" err="1"/>
              <a:t>OLocal</a:t>
            </a:r>
            <a:r>
              <a:rPr lang="en-US" sz="1600" dirty="0"/>
              <a:t>, this design uses single wires instead of local wires to form the RO loop. This routing aims to slow down the design with minimal area increase.</a:t>
            </a:r>
          </a:p>
          <a:p>
            <a:pPr marL="857250" lvl="1" indent="-400050">
              <a:buFont typeface="+mj-lt"/>
              <a:buAutoNum type="romanLcPeriod"/>
            </a:pPr>
            <a:r>
              <a:rPr lang="en-US" sz="1600" i="1" dirty="0" err="1">
                <a:solidFill>
                  <a:srgbClr val="0070C0"/>
                </a:solidFill>
              </a:rPr>
              <a:t>OSingle_slow</a:t>
            </a:r>
            <a:r>
              <a:rPr lang="en-US" sz="1600" dirty="0"/>
              <a:t> doubles the number of delay elements (LUTs) per RO and uses neighbored CLBs that are connected via single wires. The goal of this design is to drastically reduce the oscillation frequency.</a:t>
            </a:r>
          </a:p>
        </p:txBody>
      </p:sp>
      <p:pic>
        <p:nvPicPr>
          <p:cNvPr id="11" name="Picture 10"/>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531787" y="1587027"/>
            <a:ext cx="4965064" cy="4097533"/>
          </a:xfrm>
          <a:prstGeom prst="rect">
            <a:avLst/>
          </a:prstGeom>
        </p:spPr>
      </p:pic>
    </p:spTree>
    <p:extLst>
      <p:ext uri="{BB962C8B-B14F-4D97-AF65-F5344CB8AC3E}">
        <p14:creationId xmlns:p14="http://schemas.microsoft.com/office/powerpoint/2010/main" val="190680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23379" y="1602470"/>
            <a:ext cx="6844710" cy="4595130"/>
          </a:xfrm>
          <a:prstGeom prst="rect">
            <a:avLst/>
          </a:prstGeom>
          <a:solidFill>
            <a:schemeClr val="accent3">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Write algorithm in </a:t>
            </a:r>
            <a:r>
              <a:rPr lang="en-US" b="1" dirty="0"/>
              <a:t>C++</a:t>
            </a:r>
          </a:p>
          <a:p>
            <a:pPr algn="ctr"/>
            <a:endParaRPr lang="en-US" dirty="0"/>
          </a:p>
          <a:p>
            <a:pPr algn="ctr"/>
            <a:r>
              <a:rPr lang="en-US" dirty="0"/>
              <a:t>Export to MATLAB using the </a:t>
            </a:r>
            <a:r>
              <a:rPr lang="en-US" b="1" dirty="0"/>
              <a:t>C/MEX </a:t>
            </a:r>
            <a:r>
              <a:rPr lang="en-US" dirty="0"/>
              <a:t>method</a:t>
            </a:r>
          </a:p>
          <a:p>
            <a:pPr algn="ctr"/>
            <a:endParaRPr lang="en-US" dirty="0"/>
          </a:p>
          <a:p>
            <a:pPr algn="ctr"/>
            <a:r>
              <a:rPr lang="en-US" dirty="0"/>
              <a:t>Use a </a:t>
            </a:r>
            <a:r>
              <a:rPr lang="en-US" b="1" dirty="0"/>
              <a:t>System Generator </a:t>
            </a:r>
            <a:r>
              <a:rPr lang="en-US" dirty="0"/>
              <a:t>tool to generate Verilog/VHDL for the design</a:t>
            </a:r>
          </a:p>
          <a:p>
            <a:pPr algn="ctr"/>
            <a:endParaRPr lang="en-US" dirty="0"/>
          </a:p>
          <a:p>
            <a:pPr algn="ctr"/>
            <a:r>
              <a:rPr lang="en-US" dirty="0"/>
              <a:t>Write a </a:t>
            </a:r>
            <a:r>
              <a:rPr lang="en-US" b="1" dirty="0" err="1"/>
              <a:t>testbench</a:t>
            </a:r>
            <a:r>
              <a:rPr lang="en-US" dirty="0"/>
              <a:t> and simulate design in </a:t>
            </a:r>
            <a:r>
              <a:rPr lang="en-US" dirty="0" err="1"/>
              <a:t>ModelSim</a:t>
            </a:r>
            <a:r>
              <a:rPr lang="en-US" dirty="0"/>
              <a:t>/</a:t>
            </a:r>
            <a:r>
              <a:rPr lang="en-US" dirty="0" err="1"/>
              <a:t>Isim</a:t>
            </a:r>
            <a:endParaRPr lang="en-US" dirty="0"/>
          </a:p>
          <a:p>
            <a:pPr algn="ctr"/>
            <a:endParaRPr lang="en-US" dirty="0"/>
          </a:p>
          <a:p>
            <a:pPr algn="ctr"/>
            <a:r>
              <a:rPr lang="en-US" dirty="0"/>
              <a:t>Compare results from MATLAB model with simulation results</a:t>
            </a:r>
          </a:p>
          <a:p>
            <a:pPr algn="ctr"/>
            <a:endParaRPr lang="en-US" dirty="0"/>
          </a:p>
          <a:p>
            <a:pPr algn="ctr"/>
            <a:r>
              <a:rPr lang="en-US" dirty="0"/>
              <a:t>Explore properties of RNG using statistical tests e.g. the </a:t>
            </a:r>
            <a:r>
              <a:rPr lang="en-US" i="1" dirty="0"/>
              <a:t>χ</a:t>
            </a:r>
            <a:r>
              <a:rPr lang="en-US" dirty="0"/>
              <a:t>2</a:t>
            </a:r>
          </a:p>
          <a:p>
            <a:pPr algn="ctr"/>
            <a:r>
              <a:rPr lang="en-US" dirty="0"/>
              <a:t>test or the Anderson-Darling</a:t>
            </a:r>
          </a:p>
          <a:p>
            <a:pPr algn="ctr"/>
            <a:endParaRPr lang="en-US" dirty="0"/>
          </a:p>
          <a:p>
            <a:pPr algn="ctr"/>
            <a:r>
              <a:rPr lang="en-US" sz="1200" b="1" dirty="0"/>
              <a:t>Statistical tests</a:t>
            </a:r>
            <a:r>
              <a:rPr lang="en-US" sz="1200" dirty="0"/>
              <a:t> may not be necessary, since</a:t>
            </a:r>
          </a:p>
          <a:p>
            <a:pPr algn="ctr"/>
            <a:r>
              <a:rPr lang="en-US" sz="1200" dirty="0"/>
              <a:t>the derivation of the inversion-based GRNG</a:t>
            </a:r>
          </a:p>
          <a:p>
            <a:pPr algn="ctr"/>
            <a:r>
              <a:rPr lang="en-US" sz="1200" dirty="0"/>
              <a:t>algorithm itself is correct [1].</a:t>
            </a:r>
            <a:endParaRPr lang="en-US" dirty="0"/>
          </a:p>
        </p:txBody>
      </p:sp>
      <p:sp>
        <p:nvSpPr>
          <p:cNvPr id="7"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Random Number Generator basics:</a:t>
            </a:r>
          </a:p>
          <a:p>
            <a:r>
              <a:rPr lang="en-US" sz="1600" dirty="0">
                <a:solidFill>
                  <a:srgbClr val="0070C0"/>
                </a:solidFill>
              </a:rPr>
              <a:t>Generation</a:t>
            </a:r>
          </a:p>
        </p:txBody>
      </p:sp>
    </p:spTree>
    <p:extLst>
      <p:ext uri="{BB962C8B-B14F-4D97-AF65-F5344CB8AC3E}">
        <p14:creationId xmlns:p14="http://schemas.microsoft.com/office/powerpoint/2010/main" val="47594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A Hardware Gaussian Noise Generator Using the Box-Muller Method and Its Error Analysis</a:t>
            </a:r>
          </a:p>
        </p:txBody>
      </p:sp>
      <p:sp>
        <p:nvSpPr>
          <p:cNvPr id="3" name="Text Placeholder 2"/>
          <p:cNvSpPr>
            <a:spLocks noGrp="1"/>
          </p:cNvSpPr>
          <p:nvPr>
            <p:ph type="body" idx="1"/>
          </p:nvPr>
        </p:nvSpPr>
        <p:spPr/>
        <p:txBody>
          <a:bodyPr>
            <a:normAutofit/>
          </a:bodyPr>
          <a:lstStyle/>
          <a:p>
            <a:r>
              <a:rPr lang="en-US" sz="2000" dirty="0"/>
              <a:t>Dong-U Lee, Member, IEEE, John D. Villasenor, Senior Member, IEEE, Wayne </a:t>
            </a:r>
            <a:r>
              <a:rPr lang="en-US" sz="2000" dirty="0" err="1"/>
              <a:t>Luk</a:t>
            </a:r>
            <a:r>
              <a:rPr lang="en-US" sz="2000" dirty="0"/>
              <a:t>, Member, IEEE, and Philip H.W. Leong, Senior Member, IEEE</a:t>
            </a:r>
          </a:p>
          <a:p>
            <a:endParaRPr lang="en-US" sz="1800" dirty="0"/>
          </a:p>
          <a:p>
            <a:r>
              <a:rPr lang="en-US" sz="1800" dirty="0"/>
              <a:t>IEEE TRANSACTIONS ON COMPUTERS, VOL. 55, NO. 6, JUNE 2006</a:t>
            </a:r>
          </a:p>
        </p:txBody>
      </p:sp>
    </p:spTree>
    <p:extLst>
      <p:ext uri="{BB962C8B-B14F-4D97-AF65-F5344CB8AC3E}">
        <p14:creationId xmlns:p14="http://schemas.microsoft.com/office/powerpoint/2010/main" val="408422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Tree>
    <p:extLst>
      <p:ext uri="{BB962C8B-B14F-4D97-AF65-F5344CB8AC3E}">
        <p14:creationId xmlns:p14="http://schemas.microsoft.com/office/powerpoint/2010/main" val="99629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Tree>
    <p:extLst>
      <p:ext uri="{BB962C8B-B14F-4D97-AF65-F5344CB8AC3E}">
        <p14:creationId xmlns:p14="http://schemas.microsoft.com/office/powerpoint/2010/main" val="304324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70C0"/>
                </a:solidFill>
              </a:rPr>
              <a:t>Hardware Generation of Arbitrary Random Number Distributions From Uniform Distributions Via the Inversion Method</a:t>
            </a:r>
          </a:p>
        </p:txBody>
      </p:sp>
      <p:sp>
        <p:nvSpPr>
          <p:cNvPr id="3" name="Text Placeholder 2"/>
          <p:cNvSpPr>
            <a:spLocks noGrp="1"/>
          </p:cNvSpPr>
          <p:nvPr>
            <p:ph type="body" idx="1"/>
          </p:nvPr>
        </p:nvSpPr>
        <p:spPr/>
        <p:txBody>
          <a:bodyPr>
            <a:noAutofit/>
          </a:bodyPr>
          <a:lstStyle/>
          <a:p>
            <a:r>
              <a:rPr lang="en-US" sz="2000" dirty="0"/>
              <a:t>Ray C. C. Cheung, Student Member, IEEE, Dong-U Lee, Member, IEEE, Wayne </a:t>
            </a:r>
            <a:r>
              <a:rPr lang="en-US" sz="2000" dirty="0" err="1"/>
              <a:t>Luk</a:t>
            </a:r>
            <a:r>
              <a:rPr lang="en-US" sz="2000" dirty="0"/>
              <a:t>, Senior Member, IEEE, and John D. Villasenor, Senior Member, IEEE</a:t>
            </a:r>
          </a:p>
          <a:p>
            <a:endParaRPr lang="en-US" sz="2000" dirty="0"/>
          </a:p>
          <a:p>
            <a:r>
              <a:rPr lang="en-US" sz="2000" dirty="0"/>
              <a:t>IEEE TRANSACTIONS ON VERY LARGE SCALE INTEGRATION (VLSI) SYSTEMS, 2007</a:t>
            </a:r>
          </a:p>
        </p:txBody>
      </p:sp>
    </p:spTree>
    <p:extLst>
      <p:ext uri="{BB962C8B-B14F-4D97-AF65-F5344CB8AC3E}">
        <p14:creationId xmlns:p14="http://schemas.microsoft.com/office/powerpoint/2010/main" val="52178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Overview</a:t>
            </a:r>
          </a:p>
          <a:p>
            <a:endParaRPr lang="en-US" sz="1600" dirty="0">
              <a:solidFill>
                <a:srgbClr val="0070C0"/>
              </a:solidFill>
            </a:endParaRPr>
          </a:p>
        </p:txBody>
      </p:sp>
    </p:spTree>
    <p:extLst>
      <p:ext uri="{BB962C8B-B14F-4D97-AF65-F5344CB8AC3E}">
        <p14:creationId xmlns:p14="http://schemas.microsoft.com/office/powerpoint/2010/main" val="278702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8611" y="619431"/>
            <a:ext cx="3105969" cy="60990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b="1" dirty="0">
                <a:solidFill>
                  <a:srgbClr val="0070C0"/>
                </a:solidFill>
              </a:rPr>
              <a:t>Design approach</a:t>
            </a:r>
          </a:p>
          <a:p>
            <a:endParaRPr lang="en-US" sz="1600" dirty="0">
              <a:solidFill>
                <a:srgbClr val="0070C0"/>
              </a:solidFill>
            </a:endParaRPr>
          </a:p>
        </p:txBody>
      </p:sp>
    </p:spTree>
    <p:extLst>
      <p:ext uri="{BB962C8B-B14F-4D97-AF65-F5344CB8AC3E}">
        <p14:creationId xmlns:p14="http://schemas.microsoft.com/office/powerpoint/2010/main" val="263634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1878</TotalTime>
  <Words>829</Words>
  <Application>Microsoft Office PowerPoint</Application>
  <PresentationFormat>Widescreen</PresentationFormat>
  <Paragraphs>94</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Random Number Generators and Physical Unclonable Function (PUF) Alishba Kanwal</vt:lpstr>
      <vt:lpstr>PowerPoint Presentation</vt:lpstr>
      <vt:lpstr>PowerPoint Presentation</vt:lpstr>
      <vt:lpstr>A Hardware Gaussian Noise Generator Using the Box-Muller Method and Its Error Analysis</vt:lpstr>
      <vt:lpstr>PowerPoint Presentation</vt:lpstr>
      <vt:lpstr>PowerPoint Presentation</vt:lpstr>
      <vt:lpstr>Hardware Generation of Arbitrary Random Number Distributions From Uniform Distributions Via the Inversion Method</vt:lpstr>
      <vt:lpstr>PowerPoint Presentation</vt:lpstr>
      <vt:lpstr>PowerPoint Presentation</vt:lpstr>
      <vt:lpstr>A Gaussian Noise Generator for Hardware-Based Simulations</vt:lpstr>
      <vt:lpstr>PowerPoint Presentation</vt:lpstr>
      <vt:lpstr>PowerPoint Presentation</vt:lpstr>
      <vt:lpstr>Hardware Architecture of a Gaussian Noise Generator Based on the Inversion Method</vt:lpstr>
      <vt:lpstr>PowerPoint Presentation</vt:lpstr>
      <vt:lpstr>PowerPoint Presentation</vt:lpstr>
      <vt:lpstr>Comparison table</vt:lpstr>
      <vt:lpstr>Extracting Secret Keys From Integrated Circuits</vt:lpstr>
      <vt:lpstr>PowerPoint Presentation</vt:lpstr>
      <vt:lpstr>PowerPoint Presentation</vt:lpstr>
      <vt:lpstr>On the Problems of Realizing Reliable and Efficient Ring Oscillator PUFs on FPGAs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Alishba Kanwal</dc:creator>
  <cp:lastModifiedBy>Alishba Kanwal</cp:lastModifiedBy>
  <cp:revision>20</cp:revision>
  <dcterms:created xsi:type="dcterms:W3CDTF">2016-09-05T04:37:03Z</dcterms:created>
  <dcterms:modified xsi:type="dcterms:W3CDTF">2016-09-06T11:55:32Z</dcterms:modified>
</cp:coreProperties>
</file>